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omments/comment2.xml" ContentType="application/vnd.openxmlformats-officedocument.presentationml.comments+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59"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846" y="6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1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45">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92804344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6932476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0588257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4740790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5" name="Google Shape;95;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2688150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9"/>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9"/>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14"/>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14"/>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15"/>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6"/>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16"/>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16"/>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16"/>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7"/>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8"/>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8"/>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8"/>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8"/>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4" r:id="rId3"/>
    <p:sldLayoutId id="2147483655" r:id="rId4"/>
    <p:sldLayoutId id="2147483656" r:id="rId5"/>
    <p:sldLayoutId id="2147483657" r:id="rId6"/>
    <p:sldLayoutId id="2147483658"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omments" Target="../comments/commen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 name="Google Shape;57;p1"/>
          <p:cNvSpPr txBox="1"/>
          <p:nvPr/>
        </p:nvSpPr>
        <p:spPr>
          <a:xfrm>
            <a:off x="178676" y="2112338"/>
            <a:ext cx="8965324" cy="1834689"/>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Calibri" pitchFamily="34" charset="0"/>
                <a:cs typeface="Calibri" pitchFamily="34" charset="0"/>
                <a:sym typeface="Arial"/>
              </a:rPr>
              <a:t>SESSION : </a:t>
            </a:r>
            <a:r>
              <a:rPr lang="en" sz="1600" b="1" dirty="0">
                <a:latin typeface="Calibri" pitchFamily="34" charset="0"/>
                <a:cs typeface="Calibri" pitchFamily="34" charset="0"/>
              </a:rPr>
              <a:t>8</a:t>
            </a:r>
            <a:endParaRPr sz="1600" dirty="0">
              <a:latin typeface="Calibri" pitchFamily="34" charset="0"/>
              <a:cs typeface="Calibri" pitchFamily="34" charset="0"/>
            </a:endParaRPr>
          </a:p>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Calibri" pitchFamily="34" charset="0"/>
                <a:cs typeface="Calibri" pitchFamily="34" charset="0"/>
                <a:sym typeface="Arial"/>
              </a:rPr>
              <a:t>CLASS : IV</a:t>
            </a:r>
            <a:endParaRPr sz="1600" b="1" i="0" u="none" strike="noStrike" cap="none" dirty="0">
              <a:solidFill>
                <a:srgbClr val="000000"/>
              </a:solidFill>
              <a:latin typeface="Calibri" pitchFamily="34" charset="0"/>
              <a:cs typeface="Calibri" pitchFamily="34" charset="0"/>
              <a:sym typeface="Arial"/>
            </a:endParaRPr>
          </a:p>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Calibri" pitchFamily="34" charset="0"/>
                <a:cs typeface="Calibri" pitchFamily="34" charset="0"/>
                <a:sym typeface="Arial"/>
              </a:rPr>
              <a:t>SUBJECT : </a:t>
            </a:r>
            <a:r>
              <a:rPr lang="en-US" sz="1600" b="1" i="0" u="none" strike="noStrike" cap="none" dirty="0">
                <a:solidFill>
                  <a:srgbClr val="000000"/>
                </a:solidFill>
                <a:latin typeface="Calibri" pitchFamily="34" charset="0"/>
                <a:cs typeface="Calibri" pitchFamily="34" charset="0"/>
                <a:sym typeface="Arial"/>
              </a:rPr>
              <a:t>COMPUTER</a:t>
            </a:r>
          </a:p>
          <a:p>
            <a:pPr marL="0" marR="0" lvl="0" indent="0" algn="l" rtl="0">
              <a:lnSpc>
                <a:spcPct val="100000"/>
              </a:lnSpc>
              <a:spcBef>
                <a:spcPts val="0"/>
              </a:spcBef>
              <a:spcAft>
                <a:spcPts val="0"/>
              </a:spcAft>
              <a:buClr>
                <a:srgbClr val="000000"/>
              </a:buClr>
              <a:buSzPts val="1400"/>
              <a:buFont typeface="Arial"/>
              <a:buNone/>
            </a:pPr>
            <a:r>
              <a:rPr lang="en-US" sz="1600" b="1" i="0" u="none" strike="noStrike" cap="none" dirty="0">
                <a:solidFill>
                  <a:srgbClr val="000000"/>
                </a:solidFill>
                <a:latin typeface="Calibri" pitchFamily="34" charset="0"/>
                <a:cs typeface="Calibri" pitchFamily="34" charset="0"/>
                <a:sym typeface="Arial"/>
              </a:rPr>
              <a:t>CHAPTER NUMBER:4</a:t>
            </a:r>
          </a:p>
          <a:p>
            <a:pPr fontAlgn="ctr"/>
            <a:r>
              <a:rPr lang="en-US" sz="1600" b="1" dirty="0">
                <a:latin typeface="Calibri" pitchFamily="34" charset="0"/>
                <a:cs typeface="Calibri" pitchFamily="34" charset="0"/>
              </a:rPr>
              <a:t>CHAPTER NAME :MORE ON MICROSOFT WORD 2016</a:t>
            </a:r>
          </a:p>
          <a:p>
            <a:r>
              <a:rPr lang="en-US" sz="1600" b="1" dirty="0">
                <a:latin typeface="Calibri" pitchFamily="34" charset="0"/>
                <a:cs typeface="Calibri" pitchFamily="34" charset="0"/>
              </a:rPr>
              <a:t>SUBTOPIC :QUIZ</a:t>
            </a:r>
          </a:p>
          <a:p>
            <a:endParaRPr lang="en-US" sz="1600" b="1" dirty="0">
              <a:latin typeface="Calibri" pitchFamily="34" charset="0"/>
              <a:cs typeface="Calibri" pitchFamily="34" charset="0"/>
            </a:endParaRPr>
          </a:p>
          <a:p>
            <a:endParaRPr lang="en-US" sz="1600" b="1" dirty="0">
              <a:latin typeface="Calibri" pitchFamily="34" charset="0"/>
              <a:cs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a:alphaModFix/>
          </a:blip>
          <a:srcRect/>
          <a:stretch/>
        </p:blipFill>
        <p:spPr>
          <a:xfrm>
            <a:off x="7911474" y="0"/>
            <a:ext cx="1232526" cy="611875"/>
          </a:xfrm>
          <a:prstGeom prst="rect">
            <a:avLst/>
          </a:prstGeom>
          <a:noFill/>
          <a:ln>
            <a:noFill/>
          </a:ln>
        </p:spPr>
      </p:pic>
      <p:sp>
        <p:nvSpPr>
          <p:cNvPr id="63" name="Google Shape;63;p2"/>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a:solidFill>
                  <a:srgbClr val="FF0000"/>
                </a:solidFill>
                <a:latin typeface="Arial"/>
                <a:ea typeface="Arial"/>
                <a:cs typeface="Arial"/>
                <a:sym typeface="Arial"/>
              </a:rPr>
              <a:t>LEARNING OBJECTIVE :</a:t>
            </a:r>
            <a:endParaRPr sz="2200" b="1" i="0" u="none" strike="noStrike" cap="none">
              <a:solidFill>
                <a:srgbClr val="FF0000"/>
              </a:solidFill>
              <a:latin typeface="Arial"/>
              <a:ea typeface="Arial"/>
              <a:cs typeface="Arial"/>
              <a:sym typeface="Arial"/>
            </a:endParaRPr>
          </a:p>
        </p:txBody>
      </p:sp>
      <p:sp>
        <p:nvSpPr>
          <p:cNvPr id="64" name="Google Shape;64;p2"/>
          <p:cNvSpPr txBox="1"/>
          <p:nvPr/>
        </p:nvSpPr>
        <p:spPr>
          <a:xfrm>
            <a:off x="188593" y="1101369"/>
            <a:ext cx="8688300" cy="2889600"/>
          </a:xfrm>
          <a:prstGeom prst="rect">
            <a:avLst/>
          </a:prstGeom>
          <a:noFill/>
          <a:ln>
            <a:noFill/>
          </a:ln>
        </p:spPr>
        <p:txBody>
          <a:bodyPr spcFirstLastPara="1" wrap="square" lIns="91425" tIns="91425" rIns="91425" bIns="91425" anchor="t" anchorCtr="0">
            <a:noAutofit/>
          </a:bodyPr>
          <a:lstStyle/>
          <a:p>
            <a:r>
              <a:rPr lang="en-US" sz="1800" b="1" dirty="0">
                <a:latin typeface="Calibri" pitchFamily="34" charset="0"/>
                <a:cs typeface="Calibri" pitchFamily="34" charset="0"/>
              </a:rPr>
              <a:t>To enable students to get more knowledge about  MS Word through Quiz</a:t>
            </a:r>
          </a:p>
          <a:p>
            <a:pPr lvl="0">
              <a:buSzPts val="1400"/>
            </a:pPr>
            <a:r>
              <a:rPr lang="en-US" sz="1800" b="1" dirty="0">
                <a:latin typeface="Calibri" pitchFamily="34" charset="0"/>
                <a:cs typeface="Calibri" pitchFamily="34" charset="0"/>
              </a:rPr>
              <a:t>.</a:t>
            </a:r>
            <a:endParaRPr lang="en-US" sz="1800" b="1" i="0" u="none" strike="noStrike" cap="none" dirty="0">
              <a:solidFill>
                <a:srgbClr val="000000"/>
              </a:solidFill>
              <a:latin typeface="Calibri" pitchFamily="34" charset="0"/>
              <a:ea typeface="Calibri"/>
              <a:cs typeface="Calibri" pitchFamily="34" charset="0"/>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195944"/>
            <a:ext cx="9144000" cy="5339443"/>
          </a:xfrm>
        </p:spPr>
        <p:txBody>
          <a:bodyPr/>
          <a:lstStyle/>
          <a:p>
            <a:pPr marL="114300" indent="0">
              <a:lnSpc>
                <a:spcPct val="150000"/>
              </a:lnSpc>
              <a:buNone/>
            </a:pPr>
            <a:r>
              <a:rPr lang="en-US" sz="2400" b="1" dirty="0" err="1">
                <a:solidFill>
                  <a:schemeClr val="tx1"/>
                </a:solidFill>
                <a:latin typeface="Calibri" panose="020F0502020204030204" pitchFamily="34" charset="0"/>
                <a:cs typeface="Calibri" panose="020F0502020204030204" pitchFamily="34" charset="0"/>
              </a:rPr>
              <a:t>A.Fill</a:t>
            </a:r>
            <a:r>
              <a:rPr lang="en-US" sz="2400" b="1" dirty="0">
                <a:solidFill>
                  <a:schemeClr val="tx1"/>
                </a:solidFill>
                <a:latin typeface="Calibri" panose="020F0502020204030204" pitchFamily="34" charset="0"/>
                <a:cs typeface="Calibri" panose="020F0502020204030204" pitchFamily="34" charset="0"/>
              </a:rPr>
              <a:t> in the blanks </a:t>
            </a:r>
            <a:endParaRPr lang="en-IN" sz="2400" dirty="0">
              <a:solidFill>
                <a:schemeClr val="tx1"/>
              </a:solidFill>
              <a:latin typeface="Calibri" panose="020F0502020204030204" pitchFamily="34" charset="0"/>
              <a:cs typeface="Calibri" panose="020F0502020204030204" pitchFamily="34" charset="0"/>
            </a:endParaRPr>
          </a:p>
          <a:p>
            <a:pPr marL="114300" indent="0">
              <a:lnSpc>
                <a:spcPct val="200000"/>
              </a:lnSpc>
              <a:buNone/>
            </a:pPr>
            <a:r>
              <a:rPr lang="en-US" sz="2400" dirty="0">
                <a:solidFill>
                  <a:schemeClr val="tx1"/>
                </a:solidFill>
                <a:latin typeface="Calibri" panose="020F0502020204030204" pitchFamily="34" charset="0"/>
                <a:cs typeface="Calibri" panose="020F0502020204030204" pitchFamily="34" charset="0"/>
              </a:rPr>
              <a:t>1.The default margins are set at ___from all sides of the page.</a:t>
            </a:r>
            <a:endParaRPr lang="en-IN" sz="2400" dirty="0">
              <a:solidFill>
                <a:schemeClr val="tx1"/>
              </a:solidFill>
              <a:latin typeface="Calibri" panose="020F0502020204030204" pitchFamily="34" charset="0"/>
              <a:cs typeface="Calibri" panose="020F0502020204030204" pitchFamily="34" charset="0"/>
            </a:endParaRPr>
          </a:p>
          <a:p>
            <a:pPr marL="114300" indent="0">
              <a:lnSpc>
                <a:spcPct val="200000"/>
              </a:lnSpc>
              <a:buNone/>
            </a:pPr>
            <a:r>
              <a:rPr lang="en-US" sz="2400" dirty="0">
                <a:solidFill>
                  <a:schemeClr val="tx1"/>
                </a:solidFill>
                <a:latin typeface="Calibri" panose="020F0502020204030204" pitchFamily="34" charset="0"/>
                <a:cs typeface="Calibri" panose="020F0502020204030204" pitchFamily="34" charset="0"/>
              </a:rPr>
              <a:t>2.The Column breaks option is present on the ________tab. </a:t>
            </a:r>
            <a:endParaRPr lang="en-IN" sz="2400" dirty="0">
              <a:solidFill>
                <a:schemeClr val="tx1"/>
              </a:solidFill>
              <a:latin typeface="Calibri" panose="020F0502020204030204" pitchFamily="34" charset="0"/>
              <a:cs typeface="Calibri" panose="020F0502020204030204" pitchFamily="34" charset="0"/>
            </a:endParaRPr>
          </a:p>
          <a:p>
            <a:pPr marL="114300" indent="0">
              <a:lnSpc>
                <a:spcPct val="200000"/>
              </a:lnSpc>
              <a:buNone/>
            </a:pPr>
            <a:r>
              <a:rPr lang="en-US" sz="2400" dirty="0">
                <a:solidFill>
                  <a:schemeClr val="tx1"/>
                </a:solidFill>
                <a:latin typeface="Calibri" panose="020F0502020204030204" pitchFamily="34" charset="0"/>
                <a:cs typeface="Calibri" panose="020F0502020204030204" pitchFamily="34" charset="0"/>
              </a:rPr>
              <a:t>3.The default tab stops are set at every ____inch. </a:t>
            </a:r>
            <a:endParaRPr lang="en-IN" sz="2400" dirty="0">
              <a:solidFill>
                <a:schemeClr val="tx1"/>
              </a:solidFill>
              <a:latin typeface="Calibri" panose="020F0502020204030204" pitchFamily="34" charset="0"/>
              <a:cs typeface="Calibri" panose="020F0502020204030204" pitchFamily="34" charset="0"/>
            </a:endParaRPr>
          </a:p>
          <a:p>
            <a:pPr marL="114300" indent="0">
              <a:lnSpc>
                <a:spcPct val="200000"/>
              </a:lnSpc>
              <a:buNone/>
            </a:pPr>
            <a:r>
              <a:rPr lang="en-US" sz="2400" dirty="0">
                <a:solidFill>
                  <a:schemeClr val="tx1"/>
                </a:solidFill>
                <a:latin typeface="Calibri" panose="020F0502020204030204" pitchFamily="34" charset="0"/>
                <a:cs typeface="Calibri" panose="020F0502020204030204" pitchFamily="34" charset="0"/>
              </a:rPr>
              <a:t>4.Line spacing is the ___________distance between </a:t>
            </a:r>
            <a:r>
              <a:rPr lang="en-US" sz="2800" dirty="0">
                <a:solidFill>
                  <a:schemeClr val="tx1"/>
                </a:solidFill>
                <a:latin typeface="Calibri" panose="020F0502020204030204" pitchFamily="34" charset="0"/>
                <a:cs typeface="Calibri" panose="020F0502020204030204" pitchFamily="34" charset="0"/>
              </a:rPr>
              <a:t>successive lines 5</a:t>
            </a:r>
            <a:r>
              <a:rPr lang="en-US" sz="2400" dirty="0">
                <a:solidFill>
                  <a:schemeClr val="tx1"/>
                </a:solidFill>
                <a:latin typeface="Calibri" panose="020F0502020204030204" pitchFamily="34" charset="0"/>
                <a:cs typeface="Calibri" panose="020F0502020204030204" pitchFamily="34" charset="0"/>
              </a:rPr>
              <a:t>.The ___________option splits the document in two more columns.</a:t>
            </a:r>
            <a:endParaRPr lang="en-IN" sz="2400" dirty="0">
              <a:solidFill>
                <a:schemeClr val="tx1"/>
              </a:solidFill>
              <a:latin typeface="Calibri" panose="020F0502020204030204" pitchFamily="34" charset="0"/>
              <a:cs typeface="Calibri" panose="020F0502020204030204" pitchFamily="34" charset="0"/>
            </a:endParaRPr>
          </a:p>
          <a:p>
            <a:pPr>
              <a:buNone/>
            </a:pPr>
            <a:endParaRPr lang="en-US" dirty="0">
              <a:solidFill>
                <a:schemeClr val="tx1"/>
              </a:solidFill>
              <a:latin typeface="Calibri" pitchFamily="34" charset="0"/>
              <a:cs typeface="Calibri" pitchFamily="34" charset="0"/>
            </a:endParaRPr>
          </a:p>
        </p:txBody>
      </p:sp>
      <p:pic>
        <p:nvPicPr>
          <p:cNvPr id="4" name="Google Shape;62;p2"/>
          <p:cNvPicPr preferRelativeResize="0"/>
          <p:nvPr/>
        </p:nvPicPr>
        <p:blipFill rotWithShape="1">
          <a:blip r:embed="rId2">
            <a:alphaModFix/>
          </a:blip>
          <a:srcRect/>
          <a:stretch/>
        </p:blipFill>
        <p:spPr>
          <a:xfrm>
            <a:off x="7911474" y="0"/>
            <a:ext cx="1232526" cy="611875"/>
          </a:xfrm>
          <a:prstGeom prst="rect">
            <a:avLst/>
          </a:prstGeom>
          <a:noFill/>
          <a:ln>
            <a:noFill/>
          </a:ln>
        </p:spPr>
      </p:pic>
      <p:sp>
        <p:nvSpPr>
          <p:cNvPr id="7" name="TextBox 6"/>
          <p:cNvSpPr txBox="1"/>
          <p:nvPr/>
        </p:nvSpPr>
        <p:spPr>
          <a:xfrm>
            <a:off x="676134" y="3572657"/>
            <a:ext cx="2218245" cy="589072"/>
          </a:xfrm>
          <a:prstGeom prst="rect">
            <a:avLst/>
          </a:prstGeom>
          <a:noFill/>
        </p:spPr>
        <p:txBody>
          <a:bodyPr wrap="square" rtlCol="0">
            <a:spAutoFit/>
          </a:bodyPr>
          <a:lstStyle/>
          <a:p>
            <a:pPr marL="114300" indent="0">
              <a:lnSpc>
                <a:spcPct val="150000"/>
              </a:lnSpc>
              <a:buNone/>
            </a:pPr>
            <a:r>
              <a:rPr lang="en-US" sz="2400" b="1" dirty="0">
                <a:solidFill>
                  <a:srgbClr val="FF0000"/>
                </a:solidFill>
                <a:latin typeface="Calibri" panose="020F0502020204030204" pitchFamily="34" charset="0"/>
                <a:cs typeface="Calibri" panose="020F0502020204030204" pitchFamily="34" charset="0"/>
              </a:rPr>
              <a:t>Column Break</a:t>
            </a:r>
            <a:endParaRPr lang="en-IN" sz="2400" b="1" dirty="0">
              <a:solidFill>
                <a:srgbClr val="FF0000"/>
              </a:solidFill>
              <a:latin typeface="Calibri" panose="020F0502020204030204" pitchFamily="34" charset="0"/>
              <a:cs typeface="Calibri" panose="020F0502020204030204" pitchFamily="34" charset="0"/>
            </a:endParaRPr>
          </a:p>
        </p:txBody>
      </p:sp>
      <p:sp>
        <p:nvSpPr>
          <p:cNvPr id="8" name="TextBox 7"/>
          <p:cNvSpPr txBox="1"/>
          <p:nvPr/>
        </p:nvSpPr>
        <p:spPr>
          <a:xfrm>
            <a:off x="4041602" y="305937"/>
            <a:ext cx="1382486" cy="589072"/>
          </a:xfrm>
          <a:prstGeom prst="rect">
            <a:avLst/>
          </a:prstGeom>
          <a:noFill/>
        </p:spPr>
        <p:txBody>
          <a:bodyPr wrap="square" rtlCol="0">
            <a:spAutoFit/>
          </a:bodyPr>
          <a:lstStyle/>
          <a:p>
            <a:pPr marL="114300" indent="0">
              <a:lnSpc>
                <a:spcPct val="150000"/>
              </a:lnSpc>
              <a:buNone/>
            </a:pPr>
            <a:r>
              <a:rPr lang="en-US" sz="2400" b="1" u="sng" dirty="0">
                <a:solidFill>
                  <a:srgbClr val="FF0000"/>
                </a:solidFill>
                <a:latin typeface="Calibri" panose="020F0502020204030204" pitchFamily="34" charset="0"/>
                <a:cs typeface="Calibri" panose="020F0502020204030204" pitchFamily="34" charset="0"/>
              </a:rPr>
              <a:t>1’’</a:t>
            </a:r>
            <a:endParaRPr lang="en-IN" sz="2400" dirty="0">
              <a:solidFill>
                <a:srgbClr val="FF0000"/>
              </a:solidFill>
              <a:latin typeface="Calibri" panose="020F0502020204030204" pitchFamily="34" charset="0"/>
              <a:cs typeface="Calibri" panose="020F0502020204030204" pitchFamily="34" charset="0"/>
            </a:endParaRPr>
          </a:p>
        </p:txBody>
      </p:sp>
      <p:sp>
        <p:nvSpPr>
          <p:cNvPr id="9" name="TextBox 8"/>
          <p:cNvSpPr txBox="1"/>
          <p:nvPr/>
        </p:nvSpPr>
        <p:spPr>
          <a:xfrm>
            <a:off x="4923814" y="1884705"/>
            <a:ext cx="1382486" cy="589072"/>
          </a:xfrm>
          <a:prstGeom prst="rect">
            <a:avLst/>
          </a:prstGeom>
          <a:noFill/>
        </p:spPr>
        <p:txBody>
          <a:bodyPr wrap="square" rtlCol="0">
            <a:spAutoFit/>
          </a:bodyPr>
          <a:lstStyle/>
          <a:p>
            <a:pPr marL="114300" indent="0">
              <a:lnSpc>
                <a:spcPct val="150000"/>
              </a:lnSpc>
              <a:buNone/>
            </a:pPr>
            <a:r>
              <a:rPr lang="en-US" sz="2400" b="1" u="sng" dirty="0">
                <a:solidFill>
                  <a:srgbClr val="FF0000"/>
                </a:solidFill>
                <a:latin typeface="Calibri" panose="020F0502020204030204" pitchFamily="34" charset="0"/>
                <a:cs typeface="Calibri" panose="020F0502020204030204" pitchFamily="34" charset="0"/>
              </a:rPr>
              <a:t>0.5”</a:t>
            </a:r>
            <a:endParaRPr lang="en-IN" sz="2400" dirty="0">
              <a:solidFill>
                <a:srgbClr val="FF0000"/>
              </a:solidFill>
              <a:latin typeface="Calibri" panose="020F0502020204030204" pitchFamily="34" charset="0"/>
              <a:cs typeface="Calibri" panose="020F0502020204030204" pitchFamily="34" charset="0"/>
            </a:endParaRPr>
          </a:p>
        </p:txBody>
      </p:sp>
      <p:sp>
        <p:nvSpPr>
          <p:cNvPr id="10" name="TextBox 9"/>
          <p:cNvSpPr txBox="1"/>
          <p:nvPr/>
        </p:nvSpPr>
        <p:spPr>
          <a:xfrm>
            <a:off x="2894379" y="2728681"/>
            <a:ext cx="2294445" cy="589072"/>
          </a:xfrm>
          <a:prstGeom prst="rect">
            <a:avLst/>
          </a:prstGeom>
          <a:noFill/>
        </p:spPr>
        <p:txBody>
          <a:bodyPr wrap="square" rtlCol="0">
            <a:spAutoFit/>
          </a:bodyPr>
          <a:lstStyle/>
          <a:p>
            <a:pPr marL="114300" indent="0">
              <a:lnSpc>
                <a:spcPct val="150000"/>
              </a:lnSpc>
              <a:buNone/>
            </a:pPr>
            <a:r>
              <a:rPr lang="en-US" sz="2400" b="1" dirty="0">
                <a:solidFill>
                  <a:srgbClr val="FF0000"/>
                </a:solidFill>
                <a:latin typeface="Calibri" panose="020F0502020204030204" pitchFamily="34" charset="0"/>
                <a:cs typeface="Calibri" panose="020F0502020204030204" pitchFamily="34" charset="0"/>
              </a:rPr>
              <a:t>vertical</a:t>
            </a:r>
            <a:endParaRPr lang="en-IN" sz="2400" b="1" dirty="0">
              <a:solidFill>
                <a:srgbClr val="FF0000"/>
              </a:solidFill>
              <a:latin typeface="Calibri" panose="020F0502020204030204" pitchFamily="34" charset="0"/>
              <a:cs typeface="Calibri" panose="020F0502020204030204" pitchFamily="34" charset="0"/>
            </a:endParaRPr>
          </a:p>
        </p:txBody>
      </p:sp>
      <p:sp>
        <p:nvSpPr>
          <p:cNvPr id="11" name="TextBox 10"/>
          <p:cNvSpPr txBox="1"/>
          <p:nvPr/>
        </p:nvSpPr>
        <p:spPr>
          <a:xfrm>
            <a:off x="5837745" y="1099516"/>
            <a:ext cx="2218245" cy="589072"/>
          </a:xfrm>
          <a:prstGeom prst="rect">
            <a:avLst/>
          </a:prstGeom>
          <a:noFill/>
        </p:spPr>
        <p:txBody>
          <a:bodyPr wrap="square" rtlCol="0">
            <a:spAutoFit/>
          </a:bodyPr>
          <a:lstStyle/>
          <a:p>
            <a:pPr marL="114300" indent="0">
              <a:lnSpc>
                <a:spcPct val="150000"/>
              </a:lnSpc>
              <a:buNone/>
            </a:pPr>
            <a:r>
              <a:rPr lang="en-US" sz="2400" b="1" dirty="0">
                <a:solidFill>
                  <a:srgbClr val="FF0000"/>
                </a:solidFill>
                <a:latin typeface="Calibri" panose="020F0502020204030204" pitchFamily="34" charset="0"/>
                <a:cs typeface="Calibri" panose="020F0502020204030204" pitchFamily="34" charset="0"/>
              </a:rPr>
              <a:t>Layout</a:t>
            </a:r>
            <a:endParaRPr lang="en-IN" sz="2400" b="1" dirty="0">
              <a:solidFill>
                <a:srgbClr val="FF0000"/>
              </a:solidFill>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additive="base">
                                        <p:cTn id="31" dur="500" fill="hold"/>
                                        <p:tgtEl>
                                          <p:spTgt spid="11"/>
                                        </p:tgtEl>
                                        <p:attrNameLst>
                                          <p:attrName>ppt_x</p:attrName>
                                        </p:attrNameLst>
                                      </p:cBhvr>
                                      <p:tavLst>
                                        <p:tav tm="0">
                                          <p:val>
                                            <p:strVal val="#ppt_x"/>
                                          </p:val>
                                        </p:tav>
                                        <p:tav tm="100000">
                                          <p:val>
                                            <p:strVal val="#ppt_x"/>
                                          </p:val>
                                        </p:tav>
                                      </p:tavLst>
                                    </p:anim>
                                    <p:anim calcmode="lin" valueType="num">
                                      <p:cBhvr additive="base">
                                        <p:cTn id="3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0"/>
            <a:ext cx="9144000" cy="3481330"/>
          </a:xfrm>
        </p:spPr>
        <p:txBody>
          <a:bodyPr/>
          <a:lstStyle/>
          <a:p>
            <a:pPr marL="114300" indent="0">
              <a:lnSpc>
                <a:spcPct val="150000"/>
              </a:lnSpc>
              <a:buNone/>
            </a:pPr>
            <a:r>
              <a:rPr lang="en-US" sz="2400" b="1" dirty="0" err="1">
                <a:solidFill>
                  <a:schemeClr val="tx1"/>
                </a:solidFill>
                <a:latin typeface="Calibri" panose="020F0502020204030204" pitchFamily="34" charset="0"/>
                <a:cs typeface="Calibri" panose="020F0502020204030204" pitchFamily="34" charset="0"/>
              </a:rPr>
              <a:t>B.State</a:t>
            </a:r>
            <a:r>
              <a:rPr lang="en-US" sz="2400" b="1" dirty="0">
                <a:solidFill>
                  <a:schemeClr val="tx1"/>
                </a:solidFill>
                <a:latin typeface="Calibri" panose="020F0502020204030204" pitchFamily="34" charset="0"/>
                <a:cs typeface="Calibri" panose="020F0502020204030204" pitchFamily="34" charset="0"/>
              </a:rPr>
              <a:t> True or False </a:t>
            </a:r>
            <a:endParaRPr lang="en-IN" sz="2400" dirty="0">
              <a:solidFill>
                <a:schemeClr val="tx1"/>
              </a:solidFill>
              <a:latin typeface="Calibri" panose="020F0502020204030204" pitchFamily="34" charset="0"/>
              <a:cs typeface="Calibri" panose="020F0502020204030204" pitchFamily="34" charset="0"/>
            </a:endParaRPr>
          </a:p>
          <a:p>
            <a:pPr marL="114300" indent="0">
              <a:lnSpc>
                <a:spcPct val="100000"/>
              </a:lnSpc>
              <a:buNone/>
            </a:pPr>
            <a:r>
              <a:rPr lang="en-US" sz="2400" dirty="0">
                <a:solidFill>
                  <a:schemeClr val="tx1"/>
                </a:solidFill>
                <a:latin typeface="Calibri" panose="020F0502020204030204" pitchFamily="34" charset="0"/>
                <a:cs typeface="Calibri" panose="020F0502020204030204" pitchFamily="34" charset="0"/>
              </a:rPr>
              <a:t>1.Indentation determines the amount of spacing above or below a paragraph. </a:t>
            </a:r>
          </a:p>
          <a:p>
            <a:pPr marL="114300" indent="0">
              <a:lnSpc>
                <a:spcPct val="200000"/>
              </a:lnSpc>
              <a:buNone/>
            </a:pPr>
            <a:r>
              <a:rPr lang="en-US" sz="2400" dirty="0">
                <a:solidFill>
                  <a:schemeClr val="tx1"/>
                </a:solidFill>
                <a:latin typeface="Calibri" panose="020F0502020204030204" pitchFamily="34" charset="0"/>
                <a:cs typeface="Calibri" panose="020F0502020204030204" pitchFamily="34" charset="0"/>
              </a:rPr>
              <a:t>2.Tab key is used to move the cursor at certain spaces in a document. </a:t>
            </a:r>
            <a:endParaRPr lang="en-IN" sz="2400" dirty="0">
              <a:solidFill>
                <a:schemeClr val="tx1"/>
              </a:solidFill>
              <a:latin typeface="Calibri" panose="020F0502020204030204" pitchFamily="34" charset="0"/>
              <a:cs typeface="Calibri" panose="020F0502020204030204" pitchFamily="34" charset="0"/>
            </a:endParaRPr>
          </a:p>
          <a:p>
            <a:pPr marL="114300" indent="0">
              <a:lnSpc>
                <a:spcPct val="200000"/>
              </a:lnSpc>
              <a:buNone/>
            </a:pPr>
            <a:r>
              <a:rPr lang="en-US" sz="2400" dirty="0">
                <a:solidFill>
                  <a:schemeClr val="tx1"/>
                </a:solidFill>
                <a:latin typeface="Calibri" panose="020F0502020204030204" pitchFamily="34" charset="0"/>
                <a:cs typeface="Calibri" panose="020F0502020204030204" pitchFamily="34" charset="0"/>
              </a:rPr>
              <a:t>3.The Page Break option splits the document in two more columns. 4.Landscape is the default paper orientation in Word 2016. </a:t>
            </a:r>
            <a:endParaRPr lang="en-IN" sz="2400" dirty="0">
              <a:solidFill>
                <a:schemeClr val="tx1"/>
              </a:solidFill>
              <a:latin typeface="Calibri" panose="020F0502020204030204" pitchFamily="34" charset="0"/>
              <a:cs typeface="Calibri" panose="020F0502020204030204" pitchFamily="34" charset="0"/>
            </a:endParaRPr>
          </a:p>
          <a:p>
            <a:pPr marL="114300" indent="0">
              <a:lnSpc>
                <a:spcPct val="150000"/>
              </a:lnSpc>
              <a:buNone/>
            </a:pPr>
            <a:r>
              <a:rPr lang="en-US" sz="2400" dirty="0">
                <a:solidFill>
                  <a:schemeClr val="tx1"/>
                </a:solidFill>
                <a:latin typeface="Calibri" panose="020F0502020204030204" pitchFamily="34" charset="0"/>
                <a:cs typeface="Calibri" panose="020F0502020204030204" pitchFamily="34" charset="0"/>
              </a:rPr>
              <a:t>5.The Increase indent button shifts the text 1” (inch) away from the left margin.</a:t>
            </a:r>
            <a:endParaRPr lang="en-IN" sz="2400" dirty="0">
              <a:solidFill>
                <a:schemeClr val="tx1"/>
              </a:solidFill>
              <a:latin typeface="Calibri" panose="020F0502020204030204" pitchFamily="34" charset="0"/>
              <a:cs typeface="Calibri" panose="020F0502020204030204" pitchFamily="34" charset="0"/>
            </a:endParaRPr>
          </a:p>
        </p:txBody>
      </p:sp>
      <p:pic>
        <p:nvPicPr>
          <p:cNvPr id="4" name="Google Shape;62;p2"/>
          <p:cNvPicPr preferRelativeResize="0"/>
          <p:nvPr/>
        </p:nvPicPr>
        <p:blipFill rotWithShape="1">
          <a:blip r:embed="rId2">
            <a:alphaModFix/>
          </a:blip>
          <a:srcRect/>
          <a:stretch/>
        </p:blipFill>
        <p:spPr>
          <a:xfrm>
            <a:off x="7911474" y="0"/>
            <a:ext cx="1232526" cy="611875"/>
          </a:xfrm>
          <a:prstGeom prst="rect">
            <a:avLst/>
          </a:prstGeom>
          <a:noFill/>
          <a:ln>
            <a:noFill/>
          </a:ln>
        </p:spPr>
      </p:pic>
      <p:sp>
        <p:nvSpPr>
          <p:cNvPr id="2" name="TextBox 1"/>
          <p:cNvSpPr txBox="1"/>
          <p:nvPr/>
        </p:nvSpPr>
        <p:spPr>
          <a:xfrm>
            <a:off x="1513114" y="881743"/>
            <a:ext cx="1382486" cy="646331"/>
          </a:xfrm>
          <a:prstGeom prst="rect">
            <a:avLst/>
          </a:prstGeom>
          <a:noFill/>
        </p:spPr>
        <p:txBody>
          <a:bodyPr wrap="square" rtlCol="0">
            <a:spAutoFit/>
          </a:bodyPr>
          <a:lstStyle/>
          <a:p>
            <a:pPr marL="114300" indent="0">
              <a:lnSpc>
                <a:spcPct val="150000"/>
              </a:lnSpc>
              <a:buNone/>
            </a:pPr>
            <a:r>
              <a:rPr lang="en-US" sz="2400" b="1" dirty="0">
                <a:solidFill>
                  <a:srgbClr val="FF0000"/>
                </a:solidFill>
                <a:latin typeface="Calibri" panose="020F0502020204030204" pitchFamily="34" charset="0"/>
                <a:cs typeface="Calibri" panose="020F0502020204030204" pitchFamily="34" charset="0"/>
              </a:rPr>
              <a:t>False</a:t>
            </a:r>
            <a:endParaRPr lang="en-IN" sz="2400" dirty="0">
              <a:solidFill>
                <a:srgbClr val="FF0000"/>
              </a:solidFill>
              <a:latin typeface="Calibri" panose="020F0502020204030204" pitchFamily="34" charset="0"/>
              <a:cs typeface="Calibri" panose="020F0502020204030204" pitchFamily="34" charset="0"/>
            </a:endParaRPr>
          </a:p>
        </p:txBody>
      </p:sp>
      <p:sp>
        <p:nvSpPr>
          <p:cNvPr id="5" name="TextBox 4"/>
          <p:cNvSpPr txBox="1"/>
          <p:nvPr/>
        </p:nvSpPr>
        <p:spPr>
          <a:xfrm>
            <a:off x="8289472" y="1740665"/>
            <a:ext cx="1382486" cy="589072"/>
          </a:xfrm>
          <a:prstGeom prst="rect">
            <a:avLst/>
          </a:prstGeom>
          <a:noFill/>
        </p:spPr>
        <p:txBody>
          <a:bodyPr wrap="square" rtlCol="0">
            <a:spAutoFit/>
          </a:bodyPr>
          <a:lstStyle/>
          <a:p>
            <a:pPr marL="114300" indent="0">
              <a:lnSpc>
                <a:spcPct val="150000"/>
              </a:lnSpc>
              <a:buNone/>
            </a:pPr>
            <a:r>
              <a:rPr lang="en-US" sz="2400" b="1" dirty="0">
                <a:solidFill>
                  <a:srgbClr val="FF0000"/>
                </a:solidFill>
                <a:latin typeface="Calibri" panose="020F0502020204030204" pitchFamily="34" charset="0"/>
                <a:cs typeface="Calibri" panose="020F0502020204030204" pitchFamily="34" charset="0"/>
              </a:rPr>
              <a:t>True</a:t>
            </a:r>
            <a:endParaRPr lang="en-IN" sz="2400" dirty="0">
              <a:solidFill>
                <a:srgbClr val="FF0000"/>
              </a:solidFill>
              <a:latin typeface="Calibri" panose="020F0502020204030204" pitchFamily="34" charset="0"/>
              <a:cs typeface="Calibri" panose="020F0502020204030204" pitchFamily="34" charset="0"/>
            </a:endParaRPr>
          </a:p>
        </p:txBody>
      </p:sp>
      <p:sp>
        <p:nvSpPr>
          <p:cNvPr id="6" name="TextBox 5"/>
          <p:cNvSpPr txBox="1"/>
          <p:nvPr/>
        </p:nvSpPr>
        <p:spPr>
          <a:xfrm>
            <a:off x="8289472" y="2243078"/>
            <a:ext cx="1382486" cy="646331"/>
          </a:xfrm>
          <a:prstGeom prst="rect">
            <a:avLst/>
          </a:prstGeom>
          <a:noFill/>
        </p:spPr>
        <p:txBody>
          <a:bodyPr wrap="square" rtlCol="0">
            <a:spAutoFit/>
          </a:bodyPr>
          <a:lstStyle/>
          <a:p>
            <a:pPr marL="114300" indent="0">
              <a:lnSpc>
                <a:spcPct val="150000"/>
              </a:lnSpc>
              <a:buNone/>
            </a:pPr>
            <a:r>
              <a:rPr lang="en-US" sz="2400" b="1" dirty="0">
                <a:solidFill>
                  <a:srgbClr val="FF0000"/>
                </a:solidFill>
                <a:latin typeface="Calibri" panose="020F0502020204030204" pitchFamily="34" charset="0"/>
                <a:cs typeface="Calibri" panose="020F0502020204030204" pitchFamily="34" charset="0"/>
              </a:rPr>
              <a:t>False</a:t>
            </a:r>
            <a:endParaRPr lang="en-IN" sz="2400" dirty="0">
              <a:solidFill>
                <a:srgbClr val="FF0000"/>
              </a:solidFill>
              <a:latin typeface="Calibri" panose="020F0502020204030204" pitchFamily="34" charset="0"/>
              <a:cs typeface="Calibri" panose="020F0502020204030204" pitchFamily="34" charset="0"/>
            </a:endParaRPr>
          </a:p>
        </p:txBody>
      </p:sp>
      <p:sp>
        <p:nvSpPr>
          <p:cNvPr id="7" name="TextBox 6"/>
          <p:cNvSpPr txBox="1"/>
          <p:nvPr/>
        </p:nvSpPr>
        <p:spPr>
          <a:xfrm>
            <a:off x="7334250" y="2898196"/>
            <a:ext cx="1382486" cy="646331"/>
          </a:xfrm>
          <a:prstGeom prst="rect">
            <a:avLst/>
          </a:prstGeom>
          <a:noFill/>
        </p:spPr>
        <p:txBody>
          <a:bodyPr wrap="square" rtlCol="0">
            <a:spAutoFit/>
          </a:bodyPr>
          <a:lstStyle/>
          <a:p>
            <a:pPr marL="114300" indent="0">
              <a:lnSpc>
                <a:spcPct val="150000"/>
              </a:lnSpc>
              <a:buNone/>
            </a:pPr>
            <a:r>
              <a:rPr lang="en-US" sz="2400" b="1" dirty="0">
                <a:solidFill>
                  <a:srgbClr val="FF0000"/>
                </a:solidFill>
                <a:latin typeface="Calibri" panose="020F0502020204030204" pitchFamily="34" charset="0"/>
                <a:cs typeface="Calibri" panose="020F0502020204030204" pitchFamily="34" charset="0"/>
              </a:rPr>
              <a:t>False</a:t>
            </a:r>
            <a:endParaRPr lang="en-IN" sz="2400" dirty="0">
              <a:solidFill>
                <a:srgbClr val="FF0000"/>
              </a:solidFill>
              <a:latin typeface="Calibri" panose="020F0502020204030204" pitchFamily="34" charset="0"/>
              <a:cs typeface="Calibri" panose="020F0502020204030204" pitchFamily="34" charset="0"/>
            </a:endParaRPr>
          </a:p>
        </p:txBody>
      </p:sp>
      <p:sp>
        <p:nvSpPr>
          <p:cNvPr id="8" name="TextBox 7"/>
          <p:cNvSpPr txBox="1"/>
          <p:nvPr/>
        </p:nvSpPr>
        <p:spPr>
          <a:xfrm>
            <a:off x="1061358" y="4134792"/>
            <a:ext cx="1382486" cy="589072"/>
          </a:xfrm>
          <a:prstGeom prst="rect">
            <a:avLst/>
          </a:prstGeom>
          <a:noFill/>
        </p:spPr>
        <p:txBody>
          <a:bodyPr wrap="square" rtlCol="0">
            <a:spAutoFit/>
          </a:bodyPr>
          <a:lstStyle/>
          <a:p>
            <a:pPr marL="114300" indent="0">
              <a:lnSpc>
                <a:spcPct val="150000"/>
              </a:lnSpc>
              <a:buNone/>
            </a:pPr>
            <a:r>
              <a:rPr lang="en-US" sz="2400" b="1">
                <a:solidFill>
                  <a:srgbClr val="FF0000"/>
                </a:solidFill>
                <a:latin typeface="Calibri" panose="020F0502020204030204" pitchFamily="34" charset="0"/>
                <a:cs typeface="Calibri" panose="020F0502020204030204" pitchFamily="34" charset="0"/>
              </a:rPr>
              <a:t>true</a:t>
            </a:r>
            <a:endParaRPr lang="en-IN" sz="2400" dirty="0">
              <a:solidFill>
                <a:srgbClr val="FF0000"/>
              </a:solidFill>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P spid="7" grpId="0"/>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0"/>
            <a:ext cx="9144000" cy="5143500"/>
          </a:xfrm>
        </p:spPr>
        <p:txBody>
          <a:bodyPr/>
          <a:lstStyle/>
          <a:p>
            <a:pPr marL="114300" indent="0">
              <a:buNone/>
            </a:pPr>
            <a:r>
              <a:rPr lang="en-IN" sz="2400" b="1" dirty="0">
                <a:solidFill>
                  <a:schemeClr val="tx1"/>
                </a:solidFill>
                <a:latin typeface="Calibri" panose="020F0502020204030204" pitchFamily="34" charset="0"/>
                <a:cs typeface="Calibri" panose="020F0502020204030204" pitchFamily="34" charset="0"/>
              </a:rPr>
              <a:t>Answer in one word</a:t>
            </a:r>
          </a:p>
          <a:p>
            <a:pPr marL="114300" indent="0">
              <a:lnSpc>
                <a:spcPct val="150000"/>
              </a:lnSpc>
              <a:buNone/>
            </a:pPr>
            <a:r>
              <a:rPr lang="en-IN" sz="2400" dirty="0">
                <a:solidFill>
                  <a:schemeClr val="tx1"/>
                </a:solidFill>
                <a:latin typeface="Calibri" panose="020F0502020204030204" pitchFamily="34" charset="0"/>
                <a:cs typeface="Calibri" panose="020F0502020204030204" pitchFamily="34" charset="0"/>
              </a:rPr>
              <a:t>1. Which option is used to search any particular word or phrase in a document.</a:t>
            </a:r>
          </a:p>
          <a:p>
            <a:pPr marL="114300" indent="0">
              <a:lnSpc>
                <a:spcPct val="150000"/>
              </a:lnSpc>
              <a:buNone/>
            </a:pPr>
            <a:r>
              <a:rPr lang="en-IN" sz="2400" dirty="0">
                <a:solidFill>
                  <a:schemeClr val="tx1"/>
                </a:solidFill>
                <a:latin typeface="Calibri" panose="020F0502020204030204" pitchFamily="34" charset="0"/>
                <a:cs typeface="Calibri" panose="020F0502020204030204" pitchFamily="34" charset="0"/>
              </a:rPr>
              <a:t>2. Which option divides a document in two or more columns.</a:t>
            </a:r>
          </a:p>
          <a:p>
            <a:pPr marL="114300" indent="0">
              <a:buNone/>
            </a:pPr>
            <a:r>
              <a:rPr lang="en-IN" sz="2400" dirty="0">
                <a:solidFill>
                  <a:schemeClr val="tx1"/>
                </a:solidFill>
                <a:latin typeface="Calibri" panose="020F0502020204030204" pitchFamily="34" charset="0"/>
                <a:cs typeface="Calibri" panose="020F0502020204030204" pitchFamily="34" charset="0"/>
              </a:rPr>
              <a:t>3. The left and right margins of a document can be </a:t>
            </a:r>
          </a:p>
          <a:p>
            <a:pPr marL="114300" indent="0">
              <a:buNone/>
            </a:pPr>
            <a:r>
              <a:rPr lang="en-IN" sz="2400" dirty="0">
                <a:solidFill>
                  <a:schemeClr val="tx1"/>
                </a:solidFill>
                <a:latin typeface="Calibri" panose="020F0502020204030204" pitchFamily="34" charset="0"/>
                <a:cs typeface="Calibri" panose="020F0502020204030204" pitchFamily="34" charset="0"/>
              </a:rPr>
              <a:t>changed by using which ruler?</a:t>
            </a:r>
          </a:p>
          <a:p>
            <a:pPr marL="114300" indent="0">
              <a:buNone/>
            </a:pPr>
            <a:r>
              <a:rPr lang="en-US" sz="2400" dirty="0">
                <a:solidFill>
                  <a:schemeClr val="tx1"/>
                </a:solidFill>
                <a:latin typeface="Calibri" panose="020F0502020204030204" pitchFamily="34" charset="0"/>
                <a:cs typeface="Calibri" panose="020F0502020204030204" pitchFamily="34" charset="0"/>
              </a:rPr>
              <a:t>4.Which feature is used to place some information on the top and bottom of every page?</a:t>
            </a:r>
          </a:p>
          <a:p>
            <a:pPr marL="114300" indent="0">
              <a:buNone/>
            </a:pPr>
            <a:r>
              <a:rPr lang="en-US" sz="2400" b="1" dirty="0">
                <a:solidFill>
                  <a:schemeClr val="tx1"/>
                </a:solidFill>
                <a:latin typeface="Calibri" panose="020F0502020204030204" pitchFamily="34" charset="0"/>
                <a:cs typeface="Calibri" panose="020F0502020204030204" pitchFamily="34" charset="0"/>
              </a:rPr>
              <a:t>5. </a:t>
            </a:r>
            <a:r>
              <a:rPr lang="en-US" sz="2400" dirty="0">
                <a:solidFill>
                  <a:schemeClr val="tx1"/>
                </a:solidFill>
                <a:latin typeface="Calibri" panose="020F0502020204030204" pitchFamily="34" charset="0"/>
                <a:cs typeface="Calibri" panose="020F0502020204030204" pitchFamily="34" charset="0"/>
              </a:rPr>
              <a:t>Which feature determines the amount of space between the text and the page margins?</a:t>
            </a:r>
          </a:p>
          <a:p>
            <a:pPr marL="114300" indent="0">
              <a:buNone/>
            </a:pPr>
            <a:endParaRPr lang="en-US" sz="2400" b="1" dirty="0">
              <a:solidFill>
                <a:schemeClr val="tx1"/>
              </a:solidFill>
              <a:latin typeface="Calibri" panose="020F0502020204030204" pitchFamily="34" charset="0"/>
              <a:cs typeface="Calibri" panose="020F0502020204030204" pitchFamily="34" charset="0"/>
            </a:endParaRPr>
          </a:p>
          <a:p>
            <a:pPr marL="114300" indent="0">
              <a:buNone/>
            </a:pPr>
            <a:endParaRPr lang="en-IN" sz="2400" dirty="0">
              <a:solidFill>
                <a:schemeClr val="tx1"/>
              </a:solidFill>
              <a:latin typeface="Calibri" panose="020F0502020204030204" pitchFamily="34" charset="0"/>
              <a:cs typeface="Calibri" panose="020F0502020204030204" pitchFamily="34" charset="0"/>
            </a:endParaRPr>
          </a:p>
          <a:p>
            <a:pPr marL="114300" indent="0">
              <a:lnSpc>
                <a:spcPct val="150000"/>
              </a:lnSpc>
              <a:buNone/>
            </a:pPr>
            <a:r>
              <a:rPr lang="en-IN" sz="2400" dirty="0">
                <a:solidFill>
                  <a:schemeClr val="tx1"/>
                </a:solidFill>
                <a:latin typeface="Calibri" panose="020F0502020204030204" pitchFamily="34" charset="0"/>
                <a:cs typeface="Calibri" panose="020F0502020204030204" pitchFamily="34" charset="0"/>
              </a:rPr>
              <a:t>       </a:t>
            </a:r>
          </a:p>
        </p:txBody>
      </p:sp>
      <p:pic>
        <p:nvPicPr>
          <p:cNvPr id="4" name="Google Shape;62;p2"/>
          <p:cNvPicPr preferRelativeResize="0"/>
          <p:nvPr/>
        </p:nvPicPr>
        <p:blipFill rotWithShape="1">
          <a:blip r:embed="rId2">
            <a:alphaModFix/>
          </a:blip>
          <a:srcRect/>
          <a:stretch/>
        </p:blipFill>
        <p:spPr>
          <a:xfrm>
            <a:off x="7911474" y="0"/>
            <a:ext cx="1232526" cy="611875"/>
          </a:xfrm>
          <a:prstGeom prst="rect">
            <a:avLst/>
          </a:prstGeom>
          <a:noFill/>
          <a:ln>
            <a:noFill/>
          </a:ln>
        </p:spPr>
      </p:pic>
      <p:sp>
        <p:nvSpPr>
          <p:cNvPr id="2" name="TextBox 1"/>
          <p:cNvSpPr txBox="1"/>
          <p:nvPr/>
        </p:nvSpPr>
        <p:spPr>
          <a:xfrm>
            <a:off x="1752601" y="1196018"/>
            <a:ext cx="1502228" cy="523220"/>
          </a:xfrm>
          <a:prstGeom prst="rect">
            <a:avLst/>
          </a:prstGeom>
          <a:noFill/>
        </p:spPr>
        <p:txBody>
          <a:bodyPr wrap="square" rtlCol="0">
            <a:spAutoFit/>
          </a:bodyPr>
          <a:lstStyle/>
          <a:p>
            <a:r>
              <a:rPr lang="en-IN" sz="2800" b="1" dirty="0">
                <a:solidFill>
                  <a:srgbClr val="FF0000"/>
                </a:solidFill>
                <a:latin typeface="Calibri" panose="020F0502020204030204" pitchFamily="34" charset="0"/>
                <a:cs typeface="Calibri" panose="020F0502020204030204" pitchFamily="34" charset="0"/>
              </a:rPr>
              <a:t>Find</a:t>
            </a:r>
          </a:p>
        </p:txBody>
      </p:sp>
      <p:sp>
        <p:nvSpPr>
          <p:cNvPr id="5" name="TextBox 4"/>
          <p:cNvSpPr txBox="1"/>
          <p:nvPr/>
        </p:nvSpPr>
        <p:spPr>
          <a:xfrm>
            <a:off x="7761514" y="1600678"/>
            <a:ext cx="1687285" cy="523220"/>
          </a:xfrm>
          <a:prstGeom prst="rect">
            <a:avLst/>
          </a:prstGeom>
          <a:noFill/>
        </p:spPr>
        <p:txBody>
          <a:bodyPr wrap="square" rtlCol="0">
            <a:spAutoFit/>
          </a:bodyPr>
          <a:lstStyle/>
          <a:p>
            <a:r>
              <a:rPr lang="en-IN" sz="2800" b="1" dirty="0">
                <a:solidFill>
                  <a:srgbClr val="FF0000"/>
                </a:solidFill>
                <a:latin typeface="Calibri" panose="020F0502020204030204" pitchFamily="34" charset="0"/>
                <a:cs typeface="Calibri" panose="020F0502020204030204" pitchFamily="34" charset="0"/>
              </a:rPr>
              <a:t>Columns</a:t>
            </a:r>
          </a:p>
        </p:txBody>
      </p:sp>
      <p:sp>
        <p:nvSpPr>
          <p:cNvPr id="6" name="TextBox 5"/>
          <p:cNvSpPr txBox="1"/>
          <p:nvPr/>
        </p:nvSpPr>
        <p:spPr>
          <a:xfrm>
            <a:off x="2988128" y="3389012"/>
            <a:ext cx="3167743" cy="523220"/>
          </a:xfrm>
          <a:prstGeom prst="rect">
            <a:avLst/>
          </a:prstGeom>
          <a:noFill/>
        </p:spPr>
        <p:txBody>
          <a:bodyPr wrap="square" rtlCol="0">
            <a:spAutoFit/>
          </a:bodyPr>
          <a:lstStyle/>
          <a:p>
            <a:r>
              <a:rPr lang="en-US" sz="2800" b="1" dirty="0">
                <a:solidFill>
                  <a:srgbClr val="FF0000"/>
                </a:solidFill>
                <a:latin typeface="Calibri" panose="020F0502020204030204" pitchFamily="34" charset="0"/>
                <a:cs typeface="Calibri" panose="020F0502020204030204" pitchFamily="34" charset="0"/>
              </a:rPr>
              <a:t>header and footer</a:t>
            </a:r>
            <a:endParaRPr lang="en-IN" sz="2800" b="1" dirty="0">
              <a:solidFill>
                <a:srgbClr val="FF0000"/>
              </a:solidFill>
              <a:latin typeface="Calibri" panose="020F0502020204030204" pitchFamily="34" charset="0"/>
              <a:cs typeface="Calibri" panose="020F0502020204030204" pitchFamily="34" charset="0"/>
            </a:endParaRPr>
          </a:p>
        </p:txBody>
      </p:sp>
      <p:sp>
        <p:nvSpPr>
          <p:cNvPr id="7" name="TextBox 6"/>
          <p:cNvSpPr txBox="1"/>
          <p:nvPr/>
        </p:nvSpPr>
        <p:spPr>
          <a:xfrm>
            <a:off x="4060371" y="2494845"/>
            <a:ext cx="4985657" cy="523220"/>
          </a:xfrm>
          <a:prstGeom prst="rect">
            <a:avLst/>
          </a:prstGeom>
          <a:noFill/>
        </p:spPr>
        <p:txBody>
          <a:bodyPr wrap="square" rtlCol="0">
            <a:spAutoFit/>
          </a:bodyPr>
          <a:lstStyle/>
          <a:p>
            <a:r>
              <a:rPr lang="en-IN" sz="2800" b="1" dirty="0">
                <a:solidFill>
                  <a:srgbClr val="FF0000"/>
                </a:solidFill>
                <a:latin typeface="Calibri" panose="020F0502020204030204" pitchFamily="34" charset="0"/>
                <a:cs typeface="Calibri" panose="020F0502020204030204" pitchFamily="34" charset="0"/>
              </a:rPr>
              <a:t>Horizontal ruler</a:t>
            </a:r>
          </a:p>
        </p:txBody>
      </p:sp>
      <p:sp>
        <p:nvSpPr>
          <p:cNvPr id="8" name="TextBox 7"/>
          <p:cNvSpPr txBox="1"/>
          <p:nvPr/>
        </p:nvSpPr>
        <p:spPr>
          <a:xfrm>
            <a:off x="3897086" y="4283179"/>
            <a:ext cx="2177143" cy="523220"/>
          </a:xfrm>
          <a:prstGeom prst="rect">
            <a:avLst/>
          </a:prstGeom>
          <a:noFill/>
        </p:spPr>
        <p:txBody>
          <a:bodyPr wrap="square" rtlCol="0">
            <a:spAutoFit/>
          </a:bodyPr>
          <a:lstStyle/>
          <a:p>
            <a:r>
              <a:rPr lang="en-US" sz="2800" b="1" dirty="0">
                <a:solidFill>
                  <a:srgbClr val="FF0000"/>
                </a:solidFill>
                <a:latin typeface="Calibri" panose="020F0502020204030204" pitchFamily="34" charset="0"/>
                <a:cs typeface="Calibri" panose="020F0502020204030204" pitchFamily="34" charset="0"/>
              </a:rPr>
              <a:t>Indentation</a:t>
            </a:r>
            <a:endParaRPr lang="en-IN" sz="2800" b="1" dirty="0">
              <a:solidFill>
                <a:srgbClr val="FF00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28208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 calcmode="lin" valueType="num">
                                      <p:cBhvr additive="base">
                                        <p:cTn id="19"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0" end="0"/>
                                            </p:txEl>
                                          </p:spTgt>
                                        </p:tgtEl>
                                        <p:attrNameLst>
                                          <p:attrName>style.visibility</p:attrName>
                                        </p:attrNameLst>
                                      </p:cBhvr>
                                      <p:to>
                                        <p:strVal val="visible"/>
                                      </p:to>
                                    </p:set>
                                    <p:anim calcmode="lin" valueType="num">
                                      <p:cBhvr additive="base">
                                        <p:cTn id="25"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8">
                                            <p:txEl>
                                              <p:pRg st="0" end="0"/>
                                            </p:txEl>
                                          </p:spTgt>
                                        </p:tgtEl>
                                        <p:attrNameLst>
                                          <p:attrName>style.visibility</p:attrName>
                                        </p:attrNameLst>
                                      </p:cBhvr>
                                      <p:to>
                                        <p:strVal val="visible"/>
                                      </p:to>
                                    </p:set>
                                    <p:anim calcmode="lin" valueType="num">
                                      <p:cBhvr additive="base">
                                        <p:cTn id="31"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a:alphaModFix/>
          </a:blip>
          <a:srcRect/>
          <a:stretch/>
        </p:blipFill>
        <p:spPr>
          <a:xfrm>
            <a:off x="7823042" y="-20888"/>
            <a:ext cx="1232526" cy="611875"/>
          </a:xfrm>
          <a:prstGeom prst="rect">
            <a:avLst/>
          </a:prstGeom>
          <a:noFill/>
          <a:ln>
            <a:noFill/>
          </a:ln>
        </p:spPr>
      </p:pic>
      <p:sp>
        <p:nvSpPr>
          <p:cNvPr id="91" name="Google Shape;91;p6"/>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a:solidFill>
                  <a:srgbClr val="FF0000"/>
                </a:solidFill>
                <a:latin typeface="Arial"/>
                <a:ea typeface="Arial"/>
                <a:cs typeface="Arial"/>
                <a:sym typeface="Arial"/>
              </a:rPr>
              <a:t>LEARNING OUTCOME:</a:t>
            </a: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964735"/>
            <a:ext cx="8688300" cy="2398575"/>
          </a:xfrm>
          <a:prstGeom prst="rect">
            <a:avLst/>
          </a:prstGeom>
          <a:noFill/>
          <a:ln>
            <a:noFill/>
          </a:ln>
        </p:spPr>
        <p:txBody>
          <a:bodyPr spcFirstLastPara="1" wrap="square" lIns="91425" tIns="91425" rIns="91425" bIns="91425" anchor="t" anchorCtr="0">
            <a:noAutofit/>
          </a:bodyPr>
          <a:lstStyle/>
          <a:p>
            <a:r>
              <a:rPr lang="en-US" sz="2000" b="1" dirty="0">
                <a:latin typeface="Calibri" pitchFamily="34" charset="0"/>
                <a:cs typeface="Calibri" pitchFamily="34" charset="0"/>
              </a:rPr>
              <a:t>Students will be able to answer the questions in the Quiz.</a:t>
            </a:r>
            <a:endParaRPr lang="en-US" sz="2000" b="1" dirty="0">
              <a:latin typeface="Calibri" pitchFamily="34" charset="0"/>
              <a:ea typeface="Calibri"/>
              <a:cs typeface="Calibri" pitchFamily="34" charset="0"/>
              <a:sym typeface="Calibri"/>
            </a:endParaRPr>
          </a:p>
          <a:p>
            <a:pPr>
              <a:buSzPts val="1400"/>
            </a:pPr>
            <a:endParaRPr lang="en-US" sz="2000" b="1" dirty="0">
              <a:latin typeface="Calibri" pitchFamily="34" charset="0"/>
              <a:ea typeface="Calibri"/>
              <a:cs typeface="Calibri" pitchFamily="34" charset="0"/>
              <a:sym typeface="Calibri"/>
            </a:endParaRPr>
          </a:p>
          <a:p>
            <a:pPr>
              <a:buSzPts val="1400"/>
            </a:pPr>
            <a:endParaRPr lang="en-US" sz="2000" b="1" dirty="0">
              <a:latin typeface="Calibri" pitchFamily="34" charset="0"/>
              <a:ea typeface="Calibri"/>
              <a:cs typeface="Calibri" pitchFamily="34" charset="0"/>
              <a:sym typeface="Calibri"/>
            </a:endParaRPr>
          </a:p>
          <a:p>
            <a:pPr>
              <a:buSzPts val="1400"/>
            </a:pPr>
            <a:endParaRPr lang="en-US" sz="2000" b="1" dirty="0">
              <a:latin typeface="Calibri" pitchFamily="34" charset="0"/>
              <a:ea typeface="Calibri"/>
              <a:cs typeface="Calibri" pitchFamily="34" charset="0"/>
              <a:sym typeface="Calibri"/>
            </a:endParaRPr>
          </a:p>
          <a:p>
            <a:pPr>
              <a:buSzPts val="1400"/>
            </a:pPr>
            <a:endParaRPr lang="en-US" sz="2000" b="1" dirty="0">
              <a:latin typeface="Calibri" pitchFamily="34" charset="0"/>
              <a:ea typeface="Calibri"/>
              <a:cs typeface="Calibri" pitchFamily="34" charset="0"/>
              <a:sym typeface="Calibri"/>
            </a:endParaRPr>
          </a:p>
          <a:p>
            <a:pPr>
              <a:buSzPts val="1400"/>
            </a:pPr>
            <a:endParaRPr lang="en-US" sz="2000" b="1" dirty="0">
              <a:latin typeface="Calibri" pitchFamily="34" charset="0"/>
              <a:ea typeface="Calibri"/>
              <a:cs typeface="Calibri" pitchFamily="34" charset="0"/>
              <a:sym typeface="Calibri"/>
            </a:endParaRPr>
          </a:p>
          <a:p>
            <a:pPr lvl="0">
              <a:buSzPts val="1400"/>
            </a:pPr>
            <a:endParaRPr sz="2400" b="1" i="0" u="none" strike="noStrike" cap="none" dirty="0">
              <a:solidFill>
                <a:srgbClr val="000000"/>
              </a:solidFill>
              <a:latin typeface="Calibri" pitchFamily="34" charset="0"/>
              <a:ea typeface="Calibri"/>
              <a:cs typeface="Calibri" pitchFamily="34" charset="0"/>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pic>
        <p:nvPicPr>
          <p:cNvPr id="97" name="Google Shape;97;p7"/>
          <p:cNvPicPr preferRelativeResize="0"/>
          <p:nvPr/>
        </p:nvPicPr>
        <p:blipFill rotWithShape="1">
          <a:blip r:embed="rId3">
            <a:alphaModFix/>
          </a:blip>
          <a:srcRect/>
          <a:stretch/>
        </p:blipFill>
        <p:spPr>
          <a:xfrm>
            <a:off x="7911474" y="0"/>
            <a:ext cx="1232526" cy="611875"/>
          </a:xfrm>
          <a:prstGeom prst="rect">
            <a:avLst/>
          </a:prstGeom>
          <a:noFill/>
          <a:ln>
            <a:noFill/>
          </a:ln>
        </p:spPr>
      </p:pic>
      <p:sp>
        <p:nvSpPr>
          <p:cNvPr id="98" name="Google Shape;98;p7"/>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325</Words>
  <Application>Microsoft Office PowerPoint</Application>
  <PresentationFormat>On-screen Show (16:9)</PresentationFormat>
  <Paragraphs>52</Paragraphs>
  <Slides>7</Slides>
  <Notes>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ADMIN</cp:lastModifiedBy>
  <cp:revision>1</cp:revision>
  <dcterms:modified xsi:type="dcterms:W3CDTF">2021-12-22T05:49:59Z</dcterms:modified>
</cp:coreProperties>
</file>