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59"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846" y="6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4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92804344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693247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058825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740790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68815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9"/>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9"/>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4"/>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4"/>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5"/>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6"/>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6"/>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6"/>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6"/>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7"/>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8"/>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8"/>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 id="2147483656" r:id="rId5"/>
    <p:sldLayoutId id="2147483657" r:id="rId6"/>
    <p:sldLayoutId id="2147483658"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178676" y="2112338"/>
            <a:ext cx="8965324" cy="183468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SESSION : </a:t>
            </a:r>
            <a:r>
              <a:rPr lang="en" sz="1600" b="1" dirty="0">
                <a:latin typeface="Calibri" pitchFamily="34" charset="0"/>
                <a:cs typeface="Calibri" pitchFamily="34" charset="0"/>
              </a:rPr>
              <a:t>7</a:t>
            </a:r>
            <a:endParaRPr sz="1600" dirty="0">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CLASS : IV</a:t>
            </a:r>
            <a:endParaRPr sz="1600" b="1" i="0" u="none" strike="noStrike" cap="none" dirty="0">
              <a:solidFill>
                <a:srgbClr val="00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SUBJECT : </a:t>
            </a:r>
            <a:r>
              <a:rPr lang="en-US" sz="1600" b="1" i="0" u="none" strike="noStrike" cap="none" dirty="0">
                <a:solidFill>
                  <a:srgbClr val="000000"/>
                </a:solidFill>
                <a:latin typeface="Calibri" pitchFamily="34" charset="0"/>
                <a:cs typeface="Calibri" pitchFamily="34" charset="0"/>
                <a:sym typeface="Arial"/>
              </a:rPr>
              <a:t>COMPUTER</a:t>
            </a:r>
          </a:p>
          <a:p>
            <a:pPr marL="0" marR="0" lvl="0" indent="0" algn="l" rtl="0">
              <a:lnSpc>
                <a:spcPct val="100000"/>
              </a:lnSpc>
              <a:spcBef>
                <a:spcPts val="0"/>
              </a:spcBef>
              <a:spcAft>
                <a:spcPts val="0"/>
              </a:spcAft>
              <a:buClr>
                <a:srgbClr val="000000"/>
              </a:buClr>
              <a:buSzPts val="1400"/>
              <a:buFont typeface="Arial"/>
              <a:buNone/>
            </a:pPr>
            <a:r>
              <a:rPr lang="en-US" sz="1600" b="1" i="0" u="none" strike="noStrike" cap="none" dirty="0">
                <a:solidFill>
                  <a:srgbClr val="000000"/>
                </a:solidFill>
                <a:latin typeface="Calibri" pitchFamily="34" charset="0"/>
                <a:cs typeface="Calibri" pitchFamily="34" charset="0"/>
                <a:sym typeface="Arial"/>
              </a:rPr>
              <a:t>CHAPTER NUMBER:4</a:t>
            </a:r>
          </a:p>
          <a:p>
            <a:pPr fontAlgn="ctr"/>
            <a:r>
              <a:rPr lang="en-US" sz="1600" b="1" dirty="0">
                <a:latin typeface="Calibri" pitchFamily="34" charset="0"/>
                <a:cs typeface="Calibri" pitchFamily="34" charset="0"/>
              </a:rPr>
              <a:t>CHAPTER NAME :MORE ON MICROSOFT WORD 2016</a:t>
            </a:r>
          </a:p>
          <a:p>
            <a:r>
              <a:rPr lang="en-US" sz="1600" b="1" dirty="0">
                <a:latin typeface="Calibri" pitchFamily="34" charset="0"/>
                <a:cs typeface="Calibri" pitchFamily="34" charset="0"/>
              </a:rPr>
              <a:t>SUBTOPIC :BRAIN DEVELOPER</a:t>
            </a:r>
          </a:p>
          <a:p>
            <a:endParaRPr lang="en-US" sz="1600" b="1" dirty="0">
              <a:latin typeface="Calibri" pitchFamily="34" charset="0"/>
              <a:cs typeface="Calibri" pitchFamily="34" charset="0"/>
            </a:endParaRPr>
          </a:p>
          <a:p>
            <a:endParaRPr lang="en-US" sz="1600" b="1" dirty="0">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823042" y="-20888"/>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OUTCOME: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r>
              <a:rPr lang="en-US" sz="2000" b="1" dirty="0">
                <a:latin typeface="Calibri" pitchFamily="34" charset="0"/>
                <a:cs typeface="Calibri" pitchFamily="34" charset="0"/>
              </a:rPr>
              <a:t>Students will be able answer exercise questions.</a:t>
            </a: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lvl="0">
              <a:buSzPts val="1400"/>
            </a:pPr>
            <a:endParaRPr sz="24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a:alphaModFix/>
          </a:blip>
          <a:srcRect/>
          <a:stretch/>
        </p:blipFill>
        <p:spPr>
          <a:xfrm>
            <a:off x="7911474" y="0"/>
            <a:ext cx="1232526" cy="611875"/>
          </a:xfrm>
          <a:prstGeom prst="rect">
            <a:avLst/>
          </a:prstGeom>
          <a:noFill/>
          <a:ln>
            <a:noFill/>
          </a:ln>
        </p:spPr>
      </p:pic>
      <p:sp>
        <p:nvSpPr>
          <p:cNvPr id="98" name="Google Shape;98;p7"/>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911474" y="0"/>
            <a:ext cx="1232526" cy="611875"/>
          </a:xfrm>
          <a:prstGeom prst="rect">
            <a:avLst/>
          </a:prstGeom>
          <a:noFill/>
          <a:ln>
            <a:noFill/>
          </a:ln>
        </p:spPr>
      </p:pic>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OBJECTIVE :</a:t>
            </a:r>
            <a:endParaRPr sz="2200" b="1" i="0" u="none" strike="noStrike" cap="none">
              <a:solidFill>
                <a:srgbClr val="FF0000"/>
              </a:solidFill>
              <a:latin typeface="Arial"/>
              <a:ea typeface="Arial"/>
              <a:cs typeface="Arial"/>
              <a:sym typeface="Arial"/>
            </a:endParaRPr>
          </a:p>
        </p:txBody>
      </p:sp>
      <p:sp>
        <p:nvSpPr>
          <p:cNvPr id="64" name="Google Shape;64;p2"/>
          <p:cNvSpPr txBox="1"/>
          <p:nvPr/>
        </p:nvSpPr>
        <p:spPr>
          <a:xfrm>
            <a:off x="188593" y="1101369"/>
            <a:ext cx="8688300" cy="2889600"/>
          </a:xfrm>
          <a:prstGeom prst="rect">
            <a:avLst/>
          </a:prstGeom>
          <a:noFill/>
          <a:ln>
            <a:noFill/>
          </a:ln>
        </p:spPr>
        <p:txBody>
          <a:bodyPr spcFirstLastPara="1" wrap="square" lIns="91425" tIns="91425" rIns="91425" bIns="91425" anchor="t" anchorCtr="0">
            <a:noAutofit/>
          </a:bodyPr>
          <a:lstStyle/>
          <a:p>
            <a:r>
              <a:rPr lang="en-US" sz="1800" b="1" dirty="0">
                <a:latin typeface="Calibri" pitchFamily="34" charset="0"/>
                <a:cs typeface="Calibri" pitchFamily="34" charset="0"/>
              </a:rPr>
              <a:t>To enable students to answer exercise questions</a:t>
            </a:r>
          </a:p>
          <a:p>
            <a:pPr lvl="0">
              <a:buSzPts val="1400"/>
            </a:pPr>
            <a:r>
              <a:rPr lang="en-US" sz="1800" b="1" dirty="0">
                <a:latin typeface="Calibri" pitchFamily="34" charset="0"/>
                <a:cs typeface="Calibri" pitchFamily="34" charset="0"/>
              </a:rPr>
              <a:t>.</a:t>
            </a:r>
            <a:endParaRPr lang="en-US" sz="18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50000"/>
              </a:lnSpc>
              <a:buNone/>
            </a:pPr>
            <a:r>
              <a:rPr lang="en-US" sz="2400" b="1" dirty="0" err="1">
                <a:solidFill>
                  <a:schemeClr val="tx1"/>
                </a:solidFill>
                <a:latin typeface="Calibri" panose="020F0502020204030204" pitchFamily="34" charset="0"/>
                <a:cs typeface="Calibri" panose="020F0502020204030204" pitchFamily="34" charset="0"/>
              </a:rPr>
              <a:t>A.Fill</a:t>
            </a:r>
            <a:r>
              <a:rPr lang="en-US" sz="2400" b="1" dirty="0">
                <a:solidFill>
                  <a:schemeClr val="tx1"/>
                </a:solidFill>
                <a:latin typeface="Calibri" panose="020F0502020204030204" pitchFamily="34" charset="0"/>
                <a:cs typeface="Calibri" panose="020F0502020204030204" pitchFamily="34" charset="0"/>
              </a:rPr>
              <a:t> in the blanks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50000"/>
              </a:lnSpc>
              <a:buNone/>
            </a:pPr>
            <a:r>
              <a:rPr lang="en-US" sz="2400" dirty="0">
                <a:solidFill>
                  <a:schemeClr val="tx1"/>
                </a:solidFill>
                <a:latin typeface="Calibri" panose="020F0502020204030204" pitchFamily="34" charset="0"/>
                <a:cs typeface="Calibri" panose="020F0502020204030204" pitchFamily="34" charset="0"/>
              </a:rPr>
              <a:t>1.The default margins are set at ___from top, bottom, left, and right edge of the page.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50000"/>
              </a:lnSpc>
              <a:buNone/>
            </a:pPr>
            <a:r>
              <a:rPr lang="en-US" sz="2400" dirty="0">
                <a:solidFill>
                  <a:schemeClr val="tx1"/>
                </a:solidFill>
                <a:latin typeface="Calibri" panose="020F0502020204030204" pitchFamily="34" charset="0"/>
                <a:cs typeface="Calibri" panose="020F0502020204030204" pitchFamily="34" charset="0"/>
              </a:rPr>
              <a:t>2.To copy formatting to multiple text, _________on the Format Painter button.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50000"/>
              </a:lnSpc>
              <a:buNone/>
            </a:pPr>
            <a:r>
              <a:rPr lang="en-US" sz="2400" dirty="0">
                <a:solidFill>
                  <a:schemeClr val="tx1"/>
                </a:solidFill>
                <a:latin typeface="Calibri" panose="020F0502020204030204" pitchFamily="34" charset="0"/>
                <a:cs typeface="Calibri" panose="020F0502020204030204" pitchFamily="34" charset="0"/>
              </a:rPr>
              <a:t>3.The Column breaks option is present on the _____tab.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50000"/>
              </a:lnSpc>
              <a:buNone/>
            </a:pPr>
            <a:r>
              <a:rPr lang="en-US" sz="2400" dirty="0">
                <a:solidFill>
                  <a:schemeClr val="tx1"/>
                </a:solidFill>
                <a:latin typeface="Calibri" panose="020F0502020204030204" pitchFamily="34" charset="0"/>
                <a:cs typeface="Calibri" panose="020F0502020204030204" pitchFamily="34" charset="0"/>
              </a:rPr>
              <a:t>4.Format Painter is a ______button.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50000"/>
              </a:lnSpc>
              <a:buNone/>
            </a:pPr>
            <a:r>
              <a:rPr lang="en-US" sz="2400" dirty="0">
                <a:solidFill>
                  <a:schemeClr val="tx1"/>
                </a:solidFill>
                <a:latin typeface="Calibri" panose="020F0502020204030204" pitchFamily="34" charset="0"/>
                <a:cs typeface="Calibri" panose="020F0502020204030204" pitchFamily="34" charset="0"/>
              </a:rPr>
              <a:t>5.The default tab stops are set at every ____inch.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00000"/>
              </a:lnSpc>
              <a:buNone/>
            </a:pPr>
            <a:r>
              <a:rPr lang="en-US" sz="2400" dirty="0">
                <a:solidFill>
                  <a:schemeClr val="tx1"/>
                </a:solidFill>
                <a:latin typeface="Calibri" panose="020F0502020204030204" pitchFamily="34" charset="0"/>
                <a:cs typeface="Calibri" panose="020F0502020204030204" pitchFamily="34" charset="0"/>
              </a:rPr>
              <a:t>_________       is the vertical distance between </a:t>
            </a:r>
            <a:r>
              <a:rPr lang="en-US" sz="2800" dirty="0">
                <a:solidFill>
                  <a:schemeClr val="tx1"/>
                </a:solidFill>
                <a:latin typeface="Calibri" panose="020F0502020204030204" pitchFamily="34" charset="0"/>
                <a:cs typeface="Calibri" panose="020F0502020204030204" pitchFamily="34" charset="0"/>
              </a:rPr>
              <a:t>successive lines of </a:t>
            </a:r>
            <a:r>
              <a:rPr lang="en-US" sz="2400" dirty="0">
                <a:solidFill>
                  <a:schemeClr val="tx1"/>
                </a:solidFill>
                <a:latin typeface="Calibri" panose="020F0502020204030204" pitchFamily="34" charset="0"/>
                <a:cs typeface="Calibri" panose="020F0502020204030204" pitchFamily="34" charset="0"/>
              </a:rPr>
              <a:t>the text in a document. </a:t>
            </a:r>
            <a:endParaRPr lang="en-IN" sz="2400" dirty="0">
              <a:solidFill>
                <a:schemeClr val="tx1"/>
              </a:solidFill>
              <a:latin typeface="Calibri" panose="020F0502020204030204" pitchFamily="34" charset="0"/>
              <a:cs typeface="Calibri" panose="020F0502020204030204" pitchFamily="34" charset="0"/>
            </a:endParaRPr>
          </a:p>
          <a:p>
            <a:pPr>
              <a:buNone/>
            </a:pPr>
            <a:endParaRPr lang="en-US"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sp>
        <p:nvSpPr>
          <p:cNvPr id="5" name="TextBox 4"/>
          <p:cNvSpPr txBox="1"/>
          <p:nvPr/>
        </p:nvSpPr>
        <p:spPr>
          <a:xfrm>
            <a:off x="4049486" y="317339"/>
            <a:ext cx="1382486" cy="589072"/>
          </a:xfrm>
          <a:prstGeom prst="rect">
            <a:avLst/>
          </a:prstGeom>
          <a:noFill/>
        </p:spPr>
        <p:txBody>
          <a:bodyPr wrap="square" rtlCol="0">
            <a:spAutoFit/>
          </a:bodyPr>
          <a:lstStyle/>
          <a:p>
            <a:pPr marL="114300" indent="0">
              <a:lnSpc>
                <a:spcPct val="150000"/>
              </a:lnSpc>
              <a:buNone/>
            </a:pPr>
            <a:r>
              <a:rPr lang="en-US" sz="2400" b="1" u="sng" dirty="0">
                <a:solidFill>
                  <a:srgbClr val="FF0000"/>
                </a:solidFill>
                <a:latin typeface="Calibri" panose="020F0502020204030204" pitchFamily="34" charset="0"/>
                <a:cs typeface="Calibri" panose="020F0502020204030204" pitchFamily="34" charset="0"/>
              </a:rPr>
              <a:t>1”</a:t>
            </a:r>
            <a:endParaRPr lang="en-IN" sz="2400" dirty="0">
              <a:solidFill>
                <a:srgbClr val="FF0000"/>
              </a:solidFill>
              <a:latin typeface="Calibri" panose="020F0502020204030204" pitchFamily="34" charset="0"/>
              <a:cs typeface="Calibri" panose="020F0502020204030204" pitchFamily="34" charset="0"/>
            </a:endParaRPr>
          </a:p>
        </p:txBody>
      </p:sp>
      <p:sp>
        <p:nvSpPr>
          <p:cNvPr id="6" name="TextBox 5"/>
          <p:cNvSpPr txBox="1"/>
          <p:nvPr/>
        </p:nvSpPr>
        <p:spPr>
          <a:xfrm>
            <a:off x="4572000" y="1505125"/>
            <a:ext cx="2569029" cy="589072"/>
          </a:xfrm>
          <a:prstGeom prst="rect">
            <a:avLst/>
          </a:prstGeom>
          <a:noFill/>
        </p:spPr>
        <p:txBody>
          <a:bodyPr wrap="square" rtlCol="0">
            <a:spAutoFit/>
          </a:bodyPr>
          <a:lstStyle/>
          <a:p>
            <a:pPr marL="114300" indent="0">
              <a:lnSpc>
                <a:spcPct val="150000"/>
              </a:lnSpc>
              <a:buNone/>
            </a:pPr>
            <a:r>
              <a:rPr lang="en-US" sz="2400" b="1" u="sng" dirty="0">
                <a:solidFill>
                  <a:srgbClr val="FF0000"/>
                </a:solidFill>
                <a:latin typeface="Calibri" panose="020F0502020204030204" pitchFamily="34" charset="0"/>
                <a:cs typeface="Calibri" panose="020F0502020204030204" pitchFamily="34" charset="0"/>
              </a:rPr>
              <a:t>double click</a:t>
            </a:r>
            <a:endParaRPr lang="en-IN" sz="2400" dirty="0">
              <a:solidFill>
                <a:srgbClr val="FF0000"/>
              </a:solidFill>
              <a:latin typeface="Calibri" panose="020F0502020204030204" pitchFamily="34" charset="0"/>
              <a:cs typeface="Calibri" panose="020F0502020204030204" pitchFamily="34" charset="0"/>
            </a:endParaRPr>
          </a:p>
        </p:txBody>
      </p:sp>
      <p:sp>
        <p:nvSpPr>
          <p:cNvPr id="7" name="TextBox 6"/>
          <p:cNvSpPr txBox="1"/>
          <p:nvPr/>
        </p:nvSpPr>
        <p:spPr>
          <a:xfrm>
            <a:off x="5652688" y="2587632"/>
            <a:ext cx="1382486" cy="589072"/>
          </a:xfrm>
          <a:prstGeom prst="rect">
            <a:avLst/>
          </a:prstGeom>
          <a:noFill/>
        </p:spPr>
        <p:txBody>
          <a:bodyPr wrap="square" rtlCol="0">
            <a:spAutoFit/>
          </a:bodyPr>
          <a:lstStyle/>
          <a:p>
            <a:pPr marL="114300" indent="0">
              <a:lnSpc>
                <a:spcPct val="150000"/>
              </a:lnSpc>
              <a:buNone/>
            </a:pPr>
            <a:r>
              <a:rPr lang="en-US" sz="2400" b="1" u="sng" dirty="0">
                <a:solidFill>
                  <a:srgbClr val="FF0000"/>
                </a:solidFill>
                <a:latin typeface="Calibri" panose="020F0502020204030204" pitchFamily="34" charset="0"/>
                <a:cs typeface="Calibri" panose="020F0502020204030204" pitchFamily="34" charset="0"/>
              </a:rPr>
              <a:t>layout</a:t>
            </a:r>
            <a:endParaRPr lang="en-IN" sz="2400" dirty="0">
              <a:solidFill>
                <a:srgbClr val="FF0000"/>
              </a:solidFill>
              <a:latin typeface="Calibri" panose="020F0502020204030204" pitchFamily="34" charset="0"/>
              <a:cs typeface="Calibri" panose="020F0502020204030204" pitchFamily="34" charset="0"/>
            </a:endParaRPr>
          </a:p>
        </p:txBody>
      </p:sp>
      <p:sp>
        <p:nvSpPr>
          <p:cNvPr id="8" name="TextBox 7"/>
          <p:cNvSpPr txBox="1"/>
          <p:nvPr/>
        </p:nvSpPr>
        <p:spPr>
          <a:xfrm>
            <a:off x="2667000" y="3096639"/>
            <a:ext cx="1382486" cy="589072"/>
          </a:xfrm>
          <a:prstGeom prst="rect">
            <a:avLst/>
          </a:prstGeom>
          <a:noFill/>
        </p:spPr>
        <p:txBody>
          <a:bodyPr wrap="square" rtlCol="0">
            <a:spAutoFit/>
          </a:bodyPr>
          <a:lstStyle/>
          <a:p>
            <a:pPr marL="114300" indent="0">
              <a:lnSpc>
                <a:spcPct val="150000"/>
              </a:lnSpc>
              <a:buNone/>
            </a:pPr>
            <a:r>
              <a:rPr lang="en-US" sz="2400" b="1" u="sng" dirty="0">
                <a:solidFill>
                  <a:srgbClr val="FF0000"/>
                </a:solidFill>
                <a:latin typeface="Calibri" panose="020F0502020204030204" pitchFamily="34" charset="0"/>
                <a:cs typeface="Calibri" panose="020F0502020204030204" pitchFamily="34" charset="0"/>
              </a:rPr>
              <a:t>Toggle</a:t>
            </a:r>
            <a:endParaRPr lang="en-IN" sz="2400" dirty="0">
              <a:solidFill>
                <a:srgbClr val="FF0000"/>
              </a:solidFill>
              <a:latin typeface="Calibri" panose="020F0502020204030204" pitchFamily="34" charset="0"/>
              <a:cs typeface="Calibri" panose="020F0502020204030204" pitchFamily="34" charset="0"/>
            </a:endParaRPr>
          </a:p>
        </p:txBody>
      </p:sp>
      <p:sp>
        <p:nvSpPr>
          <p:cNvPr id="9" name="TextBox 8"/>
          <p:cNvSpPr txBox="1"/>
          <p:nvPr/>
        </p:nvSpPr>
        <p:spPr>
          <a:xfrm>
            <a:off x="4961445" y="3670139"/>
            <a:ext cx="1382486" cy="589072"/>
          </a:xfrm>
          <a:prstGeom prst="rect">
            <a:avLst/>
          </a:prstGeom>
          <a:noFill/>
        </p:spPr>
        <p:txBody>
          <a:bodyPr wrap="square" rtlCol="0">
            <a:spAutoFit/>
          </a:bodyPr>
          <a:lstStyle/>
          <a:p>
            <a:pPr marL="114300" indent="0">
              <a:lnSpc>
                <a:spcPct val="150000"/>
              </a:lnSpc>
              <a:buNone/>
            </a:pPr>
            <a:r>
              <a:rPr lang="en-US" sz="2400" b="1" u="sng" dirty="0">
                <a:solidFill>
                  <a:srgbClr val="FF0000"/>
                </a:solidFill>
                <a:latin typeface="Calibri" panose="020F0502020204030204" pitchFamily="34" charset="0"/>
                <a:cs typeface="Calibri" panose="020F0502020204030204" pitchFamily="34" charset="0"/>
              </a:rPr>
              <a:t>0.5”</a:t>
            </a:r>
            <a:endParaRPr lang="en-IN" sz="2400" dirty="0">
              <a:solidFill>
                <a:srgbClr val="FF0000"/>
              </a:solidFill>
              <a:latin typeface="Calibri" panose="020F0502020204030204" pitchFamily="34" charset="0"/>
              <a:cs typeface="Calibri" panose="020F0502020204030204" pitchFamily="34" charset="0"/>
            </a:endParaRPr>
          </a:p>
        </p:txBody>
      </p:sp>
      <p:sp>
        <p:nvSpPr>
          <p:cNvPr id="10" name="TextBox 9"/>
          <p:cNvSpPr txBox="1"/>
          <p:nvPr/>
        </p:nvSpPr>
        <p:spPr>
          <a:xfrm>
            <a:off x="0" y="4167333"/>
            <a:ext cx="2294445" cy="589072"/>
          </a:xfrm>
          <a:prstGeom prst="rect">
            <a:avLst/>
          </a:prstGeom>
          <a:noFill/>
        </p:spPr>
        <p:txBody>
          <a:bodyPr wrap="square" rtlCol="0">
            <a:spAutoFit/>
          </a:bodyPr>
          <a:lstStyle/>
          <a:p>
            <a:pPr marL="114300" indent="0">
              <a:lnSpc>
                <a:spcPct val="150000"/>
              </a:lnSpc>
              <a:buNone/>
            </a:pPr>
            <a:r>
              <a:rPr lang="en-US" sz="2400" dirty="0">
                <a:solidFill>
                  <a:srgbClr val="FF0000"/>
                </a:solidFill>
                <a:latin typeface="Calibri" panose="020F0502020204030204" pitchFamily="34" charset="0"/>
                <a:cs typeface="Calibri" panose="020F0502020204030204" pitchFamily="34" charset="0"/>
              </a:rPr>
              <a:t>6.</a:t>
            </a:r>
            <a:r>
              <a:rPr lang="en-US" sz="2400" b="1" u="sng" dirty="0">
                <a:solidFill>
                  <a:srgbClr val="FF0000"/>
                </a:solidFill>
                <a:latin typeface="Calibri" panose="020F0502020204030204" pitchFamily="34" charset="0"/>
                <a:cs typeface="Calibri" panose="020F0502020204030204" pitchFamily="34" charset="0"/>
              </a:rPr>
              <a:t>Line spacing</a:t>
            </a:r>
            <a:endParaRPr lang="en-IN" sz="2400" dirty="0">
              <a:solidFill>
                <a:srgbClr val="FF0000"/>
              </a:solidFill>
              <a:latin typeface="Calibri" panose="020F0502020204030204" pitchFamily="34" charset="0"/>
              <a:cs typeface="Calibri" panose="020F0502020204030204" pitchFamily="34" charset="0"/>
            </a:endParaRPr>
          </a:p>
        </p:txBody>
      </p:sp>
      <p:sp>
        <p:nvSpPr>
          <p:cNvPr id="2" name="TextBox 1"/>
          <p:cNvSpPr txBox="1"/>
          <p:nvPr/>
        </p:nvSpPr>
        <p:spPr>
          <a:xfrm>
            <a:off x="3488872" y="-87794"/>
            <a:ext cx="2503714" cy="523220"/>
          </a:xfrm>
          <a:prstGeom prst="rect">
            <a:avLst/>
          </a:prstGeom>
          <a:noFill/>
        </p:spPr>
        <p:txBody>
          <a:bodyPr wrap="square" rtlCol="0">
            <a:spAutoFit/>
          </a:bodyPr>
          <a:lstStyle/>
          <a:p>
            <a:r>
              <a:rPr lang="en-IN" sz="2800" b="1" dirty="0">
                <a:solidFill>
                  <a:srgbClr val="FF0000"/>
                </a:solidFill>
                <a:latin typeface="Calibri" panose="020F0502020204030204" pitchFamily="34" charset="0"/>
                <a:cs typeface="Calibri" panose="020F0502020204030204" pitchFamily="34" charset="0"/>
              </a:rPr>
              <a:t>Recapitulation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3481330"/>
          </a:xfrm>
        </p:spPr>
        <p:txBody>
          <a:bodyPr/>
          <a:lstStyle/>
          <a:p>
            <a:pPr marL="114300" indent="0">
              <a:lnSpc>
                <a:spcPct val="150000"/>
              </a:lnSpc>
              <a:buNone/>
            </a:pPr>
            <a:r>
              <a:rPr lang="en-US" sz="2400" b="1" dirty="0" err="1">
                <a:solidFill>
                  <a:schemeClr val="tx1"/>
                </a:solidFill>
                <a:latin typeface="Calibri" panose="020F0502020204030204" pitchFamily="34" charset="0"/>
                <a:cs typeface="Calibri" panose="020F0502020204030204" pitchFamily="34" charset="0"/>
              </a:rPr>
              <a:t>B.State</a:t>
            </a:r>
            <a:r>
              <a:rPr lang="en-US" sz="2400" b="1" dirty="0">
                <a:solidFill>
                  <a:schemeClr val="tx1"/>
                </a:solidFill>
                <a:latin typeface="Calibri" panose="020F0502020204030204" pitchFamily="34" charset="0"/>
                <a:cs typeface="Calibri" panose="020F0502020204030204" pitchFamily="34" charset="0"/>
              </a:rPr>
              <a:t> True or False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00000"/>
              </a:lnSpc>
              <a:buNone/>
            </a:pPr>
            <a:r>
              <a:rPr lang="en-US" sz="2400" dirty="0">
                <a:solidFill>
                  <a:schemeClr val="tx1"/>
                </a:solidFill>
                <a:latin typeface="Calibri" panose="020F0502020204030204" pitchFamily="34" charset="0"/>
                <a:cs typeface="Calibri" panose="020F0502020204030204" pitchFamily="34" charset="0"/>
              </a:rPr>
              <a:t>1.Indentation determines the amount of spacing above or below a paragraph. </a:t>
            </a:r>
          </a:p>
          <a:p>
            <a:pPr marL="114300" indent="0">
              <a:lnSpc>
                <a:spcPct val="200000"/>
              </a:lnSpc>
              <a:buNone/>
            </a:pPr>
            <a:r>
              <a:rPr lang="en-US" sz="2400" dirty="0">
                <a:solidFill>
                  <a:schemeClr val="tx1"/>
                </a:solidFill>
                <a:latin typeface="Calibri" panose="020F0502020204030204" pitchFamily="34" charset="0"/>
                <a:cs typeface="Calibri" panose="020F0502020204030204" pitchFamily="34" charset="0"/>
              </a:rPr>
              <a:t>2.Tab key is used to move the cursor at certain spaces in a document.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r>
              <a:rPr lang="en-US" sz="2400" dirty="0">
                <a:solidFill>
                  <a:schemeClr val="tx1"/>
                </a:solidFill>
                <a:latin typeface="Calibri" panose="020F0502020204030204" pitchFamily="34" charset="0"/>
                <a:cs typeface="Calibri" panose="020F0502020204030204" pitchFamily="34" charset="0"/>
              </a:rPr>
              <a:t>3.The Page Break option splits the document in two more columns. 4.Landscape is the default paper orientation in Word 2016.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50000"/>
              </a:lnSpc>
              <a:buNone/>
            </a:pPr>
            <a:r>
              <a:rPr lang="en-US" sz="2400" dirty="0">
                <a:solidFill>
                  <a:schemeClr val="tx1"/>
                </a:solidFill>
                <a:latin typeface="Calibri" panose="020F0502020204030204" pitchFamily="34" charset="0"/>
                <a:cs typeface="Calibri" panose="020F0502020204030204" pitchFamily="34" charset="0"/>
              </a:rPr>
              <a:t>5.The Increase indent button shifts the text 1” (inch) away from the left margin.</a:t>
            </a:r>
            <a:endParaRPr lang="en-IN" sz="2400" dirty="0">
              <a:solidFill>
                <a:schemeClr val="tx1"/>
              </a:solidFill>
              <a:latin typeface="Calibri" panose="020F0502020204030204" pitchFamily="34" charset="0"/>
              <a:cs typeface="Calibri" panose="020F0502020204030204"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sp>
        <p:nvSpPr>
          <p:cNvPr id="2" name="TextBox 1"/>
          <p:cNvSpPr txBox="1"/>
          <p:nvPr/>
        </p:nvSpPr>
        <p:spPr>
          <a:xfrm>
            <a:off x="1513114" y="881743"/>
            <a:ext cx="1382486" cy="646331"/>
          </a:xfrm>
          <a:prstGeom prst="rect">
            <a:avLst/>
          </a:prstGeom>
          <a:noFill/>
        </p:spPr>
        <p:txBody>
          <a:bodyPr wrap="square" rtlCol="0">
            <a:spAutoFit/>
          </a:bodyPr>
          <a:lstStyle/>
          <a:p>
            <a:pPr marL="114300" indent="0">
              <a:lnSpc>
                <a:spcPct val="150000"/>
              </a:lnSpc>
              <a:buNone/>
            </a:pPr>
            <a:r>
              <a:rPr lang="en-US" sz="2400" b="1" dirty="0">
                <a:solidFill>
                  <a:srgbClr val="FF0000"/>
                </a:solidFill>
                <a:latin typeface="Calibri" panose="020F0502020204030204" pitchFamily="34" charset="0"/>
                <a:cs typeface="Calibri" panose="020F0502020204030204" pitchFamily="34" charset="0"/>
              </a:rPr>
              <a:t>False</a:t>
            </a:r>
            <a:endParaRPr lang="en-IN" sz="2400" dirty="0">
              <a:solidFill>
                <a:srgbClr val="FF0000"/>
              </a:solidFill>
              <a:latin typeface="Calibri" panose="020F0502020204030204" pitchFamily="34" charset="0"/>
              <a:cs typeface="Calibri" panose="020F0502020204030204" pitchFamily="34" charset="0"/>
            </a:endParaRPr>
          </a:p>
        </p:txBody>
      </p:sp>
      <p:sp>
        <p:nvSpPr>
          <p:cNvPr id="5" name="TextBox 4"/>
          <p:cNvSpPr txBox="1"/>
          <p:nvPr/>
        </p:nvSpPr>
        <p:spPr>
          <a:xfrm>
            <a:off x="8289472" y="1740665"/>
            <a:ext cx="1382486" cy="589072"/>
          </a:xfrm>
          <a:prstGeom prst="rect">
            <a:avLst/>
          </a:prstGeom>
          <a:noFill/>
        </p:spPr>
        <p:txBody>
          <a:bodyPr wrap="square" rtlCol="0">
            <a:spAutoFit/>
          </a:bodyPr>
          <a:lstStyle/>
          <a:p>
            <a:pPr marL="114300" indent="0">
              <a:lnSpc>
                <a:spcPct val="150000"/>
              </a:lnSpc>
              <a:buNone/>
            </a:pPr>
            <a:r>
              <a:rPr lang="en-US" sz="2400" b="1" dirty="0">
                <a:solidFill>
                  <a:srgbClr val="FF0000"/>
                </a:solidFill>
                <a:latin typeface="Calibri" panose="020F0502020204030204" pitchFamily="34" charset="0"/>
                <a:cs typeface="Calibri" panose="020F0502020204030204" pitchFamily="34" charset="0"/>
              </a:rPr>
              <a:t>True</a:t>
            </a:r>
            <a:endParaRPr lang="en-IN" sz="2400" dirty="0">
              <a:solidFill>
                <a:srgbClr val="FF0000"/>
              </a:solidFill>
              <a:latin typeface="Calibri" panose="020F0502020204030204" pitchFamily="34" charset="0"/>
              <a:cs typeface="Calibri" panose="020F0502020204030204" pitchFamily="34" charset="0"/>
            </a:endParaRPr>
          </a:p>
        </p:txBody>
      </p:sp>
      <p:sp>
        <p:nvSpPr>
          <p:cNvPr id="6" name="TextBox 5"/>
          <p:cNvSpPr txBox="1"/>
          <p:nvPr/>
        </p:nvSpPr>
        <p:spPr>
          <a:xfrm>
            <a:off x="8289472" y="2243078"/>
            <a:ext cx="1382486" cy="646331"/>
          </a:xfrm>
          <a:prstGeom prst="rect">
            <a:avLst/>
          </a:prstGeom>
          <a:noFill/>
        </p:spPr>
        <p:txBody>
          <a:bodyPr wrap="square" rtlCol="0">
            <a:spAutoFit/>
          </a:bodyPr>
          <a:lstStyle/>
          <a:p>
            <a:pPr marL="114300" indent="0">
              <a:lnSpc>
                <a:spcPct val="150000"/>
              </a:lnSpc>
              <a:buNone/>
            </a:pPr>
            <a:r>
              <a:rPr lang="en-US" sz="2400" b="1" dirty="0">
                <a:solidFill>
                  <a:srgbClr val="FF0000"/>
                </a:solidFill>
                <a:latin typeface="Calibri" panose="020F0502020204030204" pitchFamily="34" charset="0"/>
                <a:cs typeface="Calibri" panose="020F0502020204030204" pitchFamily="34" charset="0"/>
              </a:rPr>
              <a:t>False</a:t>
            </a:r>
            <a:endParaRPr lang="en-IN" sz="2400" dirty="0">
              <a:solidFill>
                <a:srgbClr val="FF0000"/>
              </a:solidFill>
              <a:latin typeface="Calibri" panose="020F0502020204030204" pitchFamily="34" charset="0"/>
              <a:cs typeface="Calibri" panose="020F0502020204030204" pitchFamily="34" charset="0"/>
            </a:endParaRPr>
          </a:p>
        </p:txBody>
      </p:sp>
      <p:sp>
        <p:nvSpPr>
          <p:cNvPr id="7" name="TextBox 6"/>
          <p:cNvSpPr txBox="1"/>
          <p:nvPr/>
        </p:nvSpPr>
        <p:spPr>
          <a:xfrm>
            <a:off x="7334250" y="2898196"/>
            <a:ext cx="1382486" cy="646331"/>
          </a:xfrm>
          <a:prstGeom prst="rect">
            <a:avLst/>
          </a:prstGeom>
          <a:noFill/>
        </p:spPr>
        <p:txBody>
          <a:bodyPr wrap="square" rtlCol="0">
            <a:spAutoFit/>
          </a:bodyPr>
          <a:lstStyle/>
          <a:p>
            <a:pPr marL="114300" indent="0">
              <a:lnSpc>
                <a:spcPct val="150000"/>
              </a:lnSpc>
              <a:buNone/>
            </a:pPr>
            <a:r>
              <a:rPr lang="en-US" sz="2400" b="1" dirty="0">
                <a:solidFill>
                  <a:srgbClr val="FF0000"/>
                </a:solidFill>
                <a:latin typeface="Calibri" panose="020F0502020204030204" pitchFamily="34" charset="0"/>
                <a:cs typeface="Calibri" panose="020F0502020204030204" pitchFamily="34" charset="0"/>
              </a:rPr>
              <a:t>False</a:t>
            </a:r>
            <a:endParaRPr lang="en-IN" sz="2400" dirty="0">
              <a:solidFill>
                <a:srgbClr val="FF0000"/>
              </a:solidFill>
              <a:latin typeface="Calibri" panose="020F0502020204030204" pitchFamily="34" charset="0"/>
              <a:cs typeface="Calibri" panose="020F0502020204030204" pitchFamily="34" charset="0"/>
            </a:endParaRPr>
          </a:p>
        </p:txBody>
      </p:sp>
      <p:sp>
        <p:nvSpPr>
          <p:cNvPr id="8" name="TextBox 7"/>
          <p:cNvSpPr txBox="1"/>
          <p:nvPr/>
        </p:nvSpPr>
        <p:spPr>
          <a:xfrm>
            <a:off x="1061358" y="4134792"/>
            <a:ext cx="1382486" cy="646331"/>
          </a:xfrm>
          <a:prstGeom prst="rect">
            <a:avLst/>
          </a:prstGeom>
          <a:noFill/>
        </p:spPr>
        <p:txBody>
          <a:bodyPr wrap="square" rtlCol="0">
            <a:spAutoFit/>
          </a:bodyPr>
          <a:lstStyle/>
          <a:p>
            <a:pPr marL="114300" indent="0">
              <a:lnSpc>
                <a:spcPct val="150000"/>
              </a:lnSpc>
              <a:buNone/>
            </a:pPr>
            <a:r>
              <a:rPr lang="en-US" sz="2400" b="1" dirty="0">
                <a:solidFill>
                  <a:srgbClr val="FF0000"/>
                </a:solidFill>
                <a:latin typeface="Calibri" panose="020F0502020204030204" pitchFamily="34" charset="0"/>
                <a:cs typeface="Calibri" panose="020F0502020204030204" pitchFamily="34" charset="0"/>
              </a:rPr>
              <a:t>False</a:t>
            </a:r>
            <a:endParaRPr lang="en-IN" sz="2400" dirty="0">
              <a:solidFill>
                <a:srgbClr val="FF0000"/>
              </a:solidFill>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r>
              <a:rPr lang="en-US" sz="2400" b="1" dirty="0" err="1">
                <a:solidFill>
                  <a:schemeClr val="tx1"/>
                </a:solidFill>
                <a:latin typeface="Calibri" panose="020F0502020204030204" pitchFamily="34" charset="0"/>
                <a:cs typeface="Calibri" panose="020F0502020204030204" pitchFamily="34" charset="0"/>
              </a:rPr>
              <a:t>C.Application</a:t>
            </a:r>
            <a:r>
              <a:rPr lang="en-US" sz="2400" b="1" dirty="0">
                <a:solidFill>
                  <a:schemeClr val="tx1"/>
                </a:solidFill>
                <a:latin typeface="Calibri" panose="020F0502020204030204" pitchFamily="34" charset="0"/>
                <a:cs typeface="Calibri" panose="020F0502020204030204" pitchFamily="34" charset="0"/>
              </a:rPr>
              <a:t>-based questions.</a:t>
            </a:r>
            <a:endParaRPr lang="en-IN" sz="2400" dirty="0">
              <a:solidFill>
                <a:schemeClr val="tx1"/>
              </a:solidFill>
              <a:latin typeface="Calibri" panose="020F0502020204030204" pitchFamily="34" charset="0"/>
              <a:cs typeface="Calibri" panose="020F0502020204030204" pitchFamily="34" charset="0"/>
            </a:endParaRPr>
          </a:p>
          <a:p>
            <a:pPr marL="114300" indent="0">
              <a:buNone/>
            </a:pPr>
            <a:r>
              <a:rPr lang="en-US" sz="2400" dirty="0">
                <a:solidFill>
                  <a:schemeClr val="tx1"/>
                </a:solidFill>
                <a:latin typeface="Calibri" panose="020F0502020204030204" pitchFamily="34" charset="0"/>
                <a:cs typeface="Calibri" panose="020F0502020204030204" pitchFamily="34" charset="0"/>
              </a:rPr>
              <a:t>1.Aaryan has been given an assignment to write three paragraphs on the topic- ‘Keep Your City Clean’. Help him format the document by setting the indents, margins, and spacing before and after the paragraph. Name the options that he would use to format these. </a:t>
            </a:r>
            <a:endParaRPr lang="en-IN" sz="2400" dirty="0">
              <a:solidFill>
                <a:schemeClr val="tx1"/>
              </a:solidFill>
              <a:latin typeface="Calibri" panose="020F0502020204030204" pitchFamily="34" charset="0"/>
              <a:cs typeface="Calibri" panose="020F0502020204030204" pitchFamily="34" charset="0"/>
            </a:endParaRPr>
          </a:p>
          <a:p>
            <a:pPr marL="114300" indent="0">
              <a:buNone/>
            </a:pPr>
            <a:r>
              <a:rPr lang="en-US" sz="2400" b="1" dirty="0" err="1">
                <a:solidFill>
                  <a:schemeClr val="tx1"/>
                </a:solidFill>
                <a:latin typeface="Calibri" panose="020F0502020204030204" pitchFamily="34" charset="0"/>
                <a:cs typeface="Calibri" panose="020F0502020204030204" pitchFamily="34" charset="0"/>
              </a:rPr>
              <a:t>Ans</a:t>
            </a:r>
            <a:r>
              <a:rPr lang="en-US" sz="2400" b="1" dirty="0">
                <a:solidFill>
                  <a:schemeClr val="tx1"/>
                </a:solidFill>
                <a:latin typeface="Calibri" panose="020F0502020204030204" pitchFamily="34" charset="0"/>
                <a:cs typeface="Calibri" panose="020F0502020204030204" pitchFamily="34" charset="0"/>
              </a:rPr>
              <a:t>: Paragraph dialog </a:t>
            </a:r>
            <a:r>
              <a:rPr lang="en-US" sz="2400" b="1" dirty="0" err="1">
                <a:solidFill>
                  <a:schemeClr val="tx1"/>
                </a:solidFill>
                <a:latin typeface="Calibri" panose="020F0502020204030204" pitchFamily="34" charset="0"/>
                <a:cs typeface="Calibri" panose="020F0502020204030204" pitchFamily="34" charset="0"/>
              </a:rPr>
              <a:t>boxlauncher</a:t>
            </a:r>
            <a:r>
              <a:rPr lang="en-US" sz="2400" b="1" dirty="0">
                <a:solidFill>
                  <a:schemeClr val="tx1"/>
                </a:solidFill>
                <a:latin typeface="Calibri" panose="020F0502020204030204" pitchFamily="34" charset="0"/>
                <a:cs typeface="Calibri" panose="020F0502020204030204" pitchFamily="34" charset="0"/>
              </a:rPr>
              <a:t> in the layout tab.</a:t>
            </a:r>
            <a:endParaRPr lang="en-IN" sz="2400" dirty="0">
              <a:solidFill>
                <a:schemeClr val="tx1"/>
              </a:solidFill>
              <a:latin typeface="Calibri" panose="020F0502020204030204" pitchFamily="34" charset="0"/>
              <a:cs typeface="Calibri" panose="020F0502020204030204" pitchFamily="34" charset="0"/>
            </a:endParaRPr>
          </a:p>
          <a:p>
            <a:pPr marL="114300" indent="0">
              <a:buNone/>
            </a:pPr>
            <a:r>
              <a:rPr lang="en-US" sz="2400" dirty="0">
                <a:solidFill>
                  <a:schemeClr val="tx1"/>
                </a:solidFill>
                <a:latin typeface="Calibri" panose="020F0502020204030204" pitchFamily="34" charset="0"/>
                <a:cs typeface="Calibri" panose="020F0502020204030204" pitchFamily="34" charset="0"/>
              </a:rPr>
              <a:t>2.Diya has created a Science project to five pages in Word 2016. Her Science teacher has asked her to mention the topic, page numbers, and her name on all the pages. Suggest her the most suitable option for the same. </a:t>
            </a:r>
          </a:p>
          <a:p>
            <a:pPr marL="114300" indent="0">
              <a:buNone/>
            </a:pPr>
            <a:r>
              <a:rPr lang="en-US" sz="2400" b="1" dirty="0" err="1">
                <a:latin typeface="Calibri" panose="020F0502020204030204" pitchFamily="34" charset="0"/>
                <a:cs typeface="Calibri" panose="020F0502020204030204" pitchFamily="34" charset="0"/>
              </a:rPr>
              <a:t>Ans</a:t>
            </a:r>
            <a:r>
              <a:rPr lang="en-US" sz="2400" b="1" dirty="0">
                <a:latin typeface="Calibri" panose="020F0502020204030204" pitchFamily="34" charset="0"/>
                <a:cs typeface="Calibri" panose="020F0502020204030204" pitchFamily="34" charset="0"/>
              </a:rPr>
              <a:t>: Header and footer</a:t>
            </a:r>
            <a:endParaRPr lang="en-IN" sz="2400" dirty="0">
              <a:solidFill>
                <a:schemeClr val="tx1"/>
              </a:solidFill>
              <a:latin typeface="Calibri" panose="020F0502020204030204" pitchFamily="34" charset="0"/>
              <a:cs typeface="Calibri" panose="020F0502020204030204"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r>
              <a:rPr lang="en-IN" sz="2400" b="1" dirty="0">
                <a:solidFill>
                  <a:schemeClr val="tx1"/>
                </a:solidFill>
                <a:latin typeface="Calibri" panose="020F0502020204030204" pitchFamily="34" charset="0"/>
                <a:cs typeface="Calibri" panose="020F0502020204030204" pitchFamily="34" charset="0"/>
              </a:rPr>
              <a:t>CW</a:t>
            </a:r>
          </a:p>
          <a:p>
            <a:pPr marL="114300" indent="0">
              <a:buNone/>
            </a:pPr>
            <a:r>
              <a:rPr lang="en-IN" sz="2400" b="1" dirty="0">
                <a:solidFill>
                  <a:srgbClr val="FF0000"/>
                </a:solidFill>
                <a:latin typeface="Calibri" panose="020F0502020204030204" pitchFamily="34" charset="0"/>
                <a:cs typeface="Calibri" panose="020F0502020204030204" pitchFamily="34" charset="0"/>
              </a:rPr>
              <a:t>Multiple choice questions.</a:t>
            </a:r>
          </a:p>
          <a:p>
            <a:pPr marL="114300" indent="0">
              <a:lnSpc>
                <a:spcPct val="150000"/>
              </a:lnSpc>
              <a:buNone/>
            </a:pPr>
            <a:r>
              <a:rPr lang="en-IN" sz="2400" dirty="0">
                <a:solidFill>
                  <a:schemeClr val="tx1"/>
                </a:solidFill>
                <a:latin typeface="Calibri" panose="020F0502020204030204" pitchFamily="34" charset="0"/>
                <a:cs typeface="Calibri" panose="020F0502020204030204" pitchFamily="34" charset="0"/>
              </a:rPr>
              <a:t>1. The __________ option is used to search any particular word or phrase in a document.</a:t>
            </a:r>
          </a:p>
          <a:p>
            <a:pPr marL="114300" indent="0">
              <a:lnSpc>
                <a:spcPct val="150000"/>
              </a:lnSpc>
              <a:buNone/>
            </a:pPr>
            <a:r>
              <a:rPr lang="en-IN" sz="2400" dirty="0">
                <a:solidFill>
                  <a:schemeClr val="tx1"/>
                </a:solidFill>
                <a:latin typeface="Calibri" panose="020F0502020204030204" pitchFamily="34" charset="0"/>
                <a:cs typeface="Calibri" panose="020F0502020204030204" pitchFamily="34" charset="0"/>
              </a:rPr>
              <a:t>         </a:t>
            </a:r>
            <a:r>
              <a:rPr lang="en-IN" sz="2400" dirty="0" err="1">
                <a:solidFill>
                  <a:schemeClr val="tx1"/>
                </a:solidFill>
                <a:latin typeface="Calibri" panose="020F0502020204030204" pitchFamily="34" charset="0"/>
                <a:cs typeface="Calibri" panose="020F0502020204030204" pitchFamily="34" charset="0"/>
              </a:rPr>
              <a:t>a.Find</a:t>
            </a:r>
            <a:r>
              <a:rPr lang="en-IN" sz="2400" dirty="0">
                <a:solidFill>
                  <a:schemeClr val="tx1"/>
                </a:solidFill>
                <a:latin typeface="Calibri" panose="020F0502020204030204" pitchFamily="34" charset="0"/>
                <a:cs typeface="Calibri" panose="020F0502020204030204" pitchFamily="34" charset="0"/>
              </a:rPr>
              <a:t>              </a:t>
            </a:r>
            <a:r>
              <a:rPr lang="en-IN" sz="2400" dirty="0" err="1">
                <a:solidFill>
                  <a:schemeClr val="tx1"/>
                </a:solidFill>
                <a:latin typeface="Calibri" panose="020F0502020204030204" pitchFamily="34" charset="0"/>
                <a:cs typeface="Calibri" panose="020F0502020204030204" pitchFamily="34" charset="0"/>
              </a:rPr>
              <a:t>b.Search</a:t>
            </a:r>
            <a:r>
              <a:rPr lang="en-IN" sz="2400" dirty="0">
                <a:solidFill>
                  <a:schemeClr val="tx1"/>
                </a:solidFill>
                <a:latin typeface="Calibri" panose="020F0502020204030204" pitchFamily="34" charset="0"/>
                <a:cs typeface="Calibri" panose="020F0502020204030204" pitchFamily="34" charset="0"/>
              </a:rPr>
              <a:t>              </a:t>
            </a:r>
            <a:r>
              <a:rPr lang="en-IN" sz="2400" dirty="0" err="1">
                <a:solidFill>
                  <a:schemeClr val="tx1"/>
                </a:solidFill>
                <a:latin typeface="Calibri" panose="020F0502020204030204" pitchFamily="34" charset="0"/>
                <a:cs typeface="Calibri" panose="020F0502020204030204" pitchFamily="34" charset="0"/>
              </a:rPr>
              <a:t>c.Replace</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50000"/>
              </a:lnSpc>
              <a:buNone/>
            </a:pPr>
            <a:r>
              <a:rPr lang="en-IN" sz="2400" dirty="0">
                <a:solidFill>
                  <a:schemeClr val="tx1"/>
                </a:solidFill>
                <a:latin typeface="Calibri" panose="020F0502020204030204" pitchFamily="34" charset="0"/>
                <a:cs typeface="Calibri" panose="020F0502020204030204" pitchFamily="34" charset="0"/>
              </a:rPr>
              <a:t>2. The __________ option divides a document in two or more columns.</a:t>
            </a:r>
          </a:p>
          <a:p>
            <a:pPr marL="114300" indent="0">
              <a:lnSpc>
                <a:spcPct val="150000"/>
              </a:lnSpc>
              <a:buNone/>
            </a:pPr>
            <a:r>
              <a:rPr lang="en-IN" sz="2400" dirty="0">
                <a:solidFill>
                  <a:schemeClr val="tx1"/>
                </a:solidFill>
                <a:latin typeface="Calibri" panose="020F0502020204030204" pitchFamily="34" charset="0"/>
                <a:cs typeface="Calibri" panose="020F0502020204030204" pitchFamily="34" charset="0"/>
              </a:rPr>
              <a:t>        </a:t>
            </a:r>
            <a:r>
              <a:rPr lang="en-IN" sz="2400" dirty="0" err="1">
                <a:solidFill>
                  <a:schemeClr val="tx1"/>
                </a:solidFill>
                <a:latin typeface="Calibri" panose="020F0502020204030204" pitchFamily="34" charset="0"/>
                <a:cs typeface="Calibri" panose="020F0502020204030204" pitchFamily="34" charset="0"/>
              </a:rPr>
              <a:t>a.Tab</a:t>
            </a:r>
            <a:r>
              <a:rPr lang="en-IN" sz="2400" dirty="0">
                <a:solidFill>
                  <a:schemeClr val="tx1"/>
                </a:solidFill>
                <a:latin typeface="Calibri" panose="020F0502020204030204" pitchFamily="34" charset="0"/>
                <a:cs typeface="Calibri" panose="020F0502020204030204" pitchFamily="34" charset="0"/>
              </a:rPr>
              <a:t>              </a:t>
            </a:r>
            <a:r>
              <a:rPr lang="en-IN" sz="2400" dirty="0" err="1">
                <a:solidFill>
                  <a:schemeClr val="tx1"/>
                </a:solidFill>
                <a:latin typeface="Calibri" panose="020F0502020204030204" pitchFamily="34" charset="0"/>
                <a:cs typeface="Calibri" panose="020F0502020204030204" pitchFamily="34" charset="0"/>
              </a:rPr>
              <a:t>b.Columns</a:t>
            </a:r>
            <a:r>
              <a:rPr lang="en-IN" sz="2400" dirty="0">
                <a:solidFill>
                  <a:schemeClr val="tx1"/>
                </a:solidFill>
                <a:latin typeface="Calibri" panose="020F0502020204030204" pitchFamily="34" charset="0"/>
                <a:cs typeface="Calibri" panose="020F0502020204030204" pitchFamily="34" charset="0"/>
              </a:rPr>
              <a:t>             </a:t>
            </a:r>
            <a:r>
              <a:rPr lang="en-IN" sz="2400" dirty="0" err="1">
                <a:solidFill>
                  <a:schemeClr val="tx1"/>
                </a:solidFill>
                <a:latin typeface="Calibri" panose="020F0502020204030204" pitchFamily="34" charset="0"/>
                <a:cs typeface="Calibri" panose="020F0502020204030204" pitchFamily="34" charset="0"/>
              </a:rPr>
              <a:t>c.Header</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00000"/>
              </a:lnSpc>
              <a:buNone/>
            </a:pPr>
            <a:r>
              <a:rPr lang="en-IN" sz="2400" dirty="0">
                <a:solidFill>
                  <a:schemeClr val="tx1"/>
                </a:solidFill>
                <a:latin typeface="Calibri" panose="020F0502020204030204" pitchFamily="34" charset="0"/>
                <a:cs typeface="Calibri" panose="020F0502020204030204" pitchFamily="34" charset="0"/>
              </a:rPr>
              <a:t>3. The selected text can be shifted half inch away from the </a:t>
            </a:r>
            <a:r>
              <a:rPr lang="en-IN" sz="2400" dirty="0" err="1">
                <a:solidFill>
                  <a:schemeClr val="tx1"/>
                </a:solidFill>
                <a:latin typeface="Calibri" panose="020F0502020204030204" pitchFamily="34" charset="0"/>
                <a:cs typeface="Calibri" panose="020F0502020204030204" pitchFamily="34" charset="0"/>
              </a:rPr>
              <a:t>leftmargin</a:t>
            </a:r>
            <a:r>
              <a:rPr lang="en-IN" sz="2400" dirty="0">
                <a:solidFill>
                  <a:schemeClr val="tx1"/>
                </a:solidFill>
                <a:latin typeface="Calibri" panose="020F0502020204030204" pitchFamily="34" charset="0"/>
                <a:cs typeface="Calibri" panose="020F0502020204030204" pitchFamily="34" charset="0"/>
              </a:rPr>
              <a:t> by using the ______ button.</a:t>
            </a:r>
          </a:p>
          <a:p>
            <a:pPr marL="114300" indent="0">
              <a:lnSpc>
                <a:spcPct val="150000"/>
              </a:lnSpc>
              <a:buNone/>
            </a:pPr>
            <a:r>
              <a:rPr lang="en-IN" sz="2400" dirty="0">
                <a:solidFill>
                  <a:schemeClr val="tx1"/>
                </a:solidFill>
                <a:latin typeface="Calibri" panose="020F0502020204030204" pitchFamily="34" charset="0"/>
                <a:cs typeface="Calibri" panose="020F0502020204030204" pitchFamily="34" charset="0"/>
              </a:rPr>
              <a:t>       </a:t>
            </a:r>
            <a:r>
              <a:rPr lang="en-IN" sz="2400" dirty="0" err="1">
                <a:solidFill>
                  <a:schemeClr val="tx1"/>
                </a:solidFill>
                <a:latin typeface="Calibri" panose="020F0502020204030204" pitchFamily="34" charset="0"/>
                <a:cs typeface="Calibri" panose="020F0502020204030204" pitchFamily="34" charset="0"/>
              </a:rPr>
              <a:t>a.Decrease</a:t>
            </a:r>
            <a:r>
              <a:rPr lang="en-IN" sz="2400" dirty="0">
                <a:solidFill>
                  <a:schemeClr val="tx1"/>
                </a:solidFill>
                <a:latin typeface="Calibri" panose="020F0502020204030204" pitchFamily="34" charset="0"/>
                <a:cs typeface="Calibri" panose="020F0502020204030204" pitchFamily="34" charset="0"/>
              </a:rPr>
              <a:t> indent          </a:t>
            </a:r>
            <a:r>
              <a:rPr lang="en-IN" sz="2400" dirty="0" err="1">
                <a:solidFill>
                  <a:schemeClr val="tx1"/>
                </a:solidFill>
                <a:latin typeface="Calibri" panose="020F0502020204030204" pitchFamily="34" charset="0"/>
                <a:cs typeface="Calibri" panose="020F0502020204030204" pitchFamily="34" charset="0"/>
              </a:rPr>
              <a:t>b.Increase</a:t>
            </a:r>
            <a:r>
              <a:rPr lang="en-IN" sz="2400" dirty="0">
                <a:solidFill>
                  <a:schemeClr val="tx1"/>
                </a:solidFill>
                <a:latin typeface="Calibri" panose="020F0502020204030204" pitchFamily="34" charset="0"/>
                <a:cs typeface="Calibri" panose="020F0502020204030204" pitchFamily="34" charset="0"/>
              </a:rPr>
              <a:t> indent        </a:t>
            </a:r>
            <a:r>
              <a:rPr lang="en-IN" sz="2400" dirty="0" err="1">
                <a:solidFill>
                  <a:schemeClr val="tx1"/>
                </a:solidFill>
                <a:latin typeface="Calibri" panose="020F0502020204030204" pitchFamily="34" charset="0"/>
                <a:cs typeface="Calibri" panose="020F0502020204030204" pitchFamily="34" charset="0"/>
              </a:rPr>
              <a:t>c.Spacing</a:t>
            </a:r>
            <a:endParaRPr lang="en-IN" sz="2400" dirty="0">
              <a:solidFill>
                <a:schemeClr val="tx1"/>
              </a:solidFill>
              <a:latin typeface="Calibri" panose="020F0502020204030204" pitchFamily="34" charset="0"/>
              <a:cs typeface="Calibri" panose="020F0502020204030204"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sp>
        <p:nvSpPr>
          <p:cNvPr id="2" name="TextBox 1"/>
          <p:cNvSpPr txBox="1"/>
          <p:nvPr/>
        </p:nvSpPr>
        <p:spPr>
          <a:xfrm>
            <a:off x="653143" y="2048530"/>
            <a:ext cx="544285" cy="523220"/>
          </a:xfrm>
          <a:prstGeom prst="rect">
            <a:avLst/>
          </a:prstGeom>
          <a:noFill/>
        </p:spPr>
        <p:txBody>
          <a:bodyPr wrap="square" rtlCol="0">
            <a:spAutoFit/>
          </a:bodyPr>
          <a:lstStyle/>
          <a:p>
            <a:r>
              <a:rPr lang="en-IN" sz="2800" b="1" dirty="0">
                <a:solidFill>
                  <a:srgbClr val="FF0000"/>
                </a:solidFill>
                <a:latin typeface="Calibri" panose="020F0502020204030204" pitchFamily="34" charset="0"/>
                <a:cs typeface="Calibri" panose="020F0502020204030204" pitchFamily="34" charset="0"/>
              </a:rPr>
              <a:t>√</a:t>
            </a:r>
          </a:p>
        </p:txBody>
      </p:sp>
      <p:sp>
        <p:nvSpPr>
          <p:cNvPr id="5" name="TextBox 4"/>
          <p:cNvSpPr txBox="1"/>
          <p:nvPr/>
        </p:nvSpPr>
        <p:spPr>
          <a:xfrm>
            <a:off x="2155372" y="3169759"/>
            <a:ext cx="544285" cy="523220"/>
          </a:xfrm>
          <a:prstGeom prst="rect">
            <a:avLst/>
          </a:prstGeom>
          <a:noFill/>
        </p:spPr>
        <p:txBody>
          <a:bodyPr wrap="square" rtlCol="0">
            <a:spAutoFit/>
          </a:bodyPr>
          <a:lstStyle/>
          <a:p>
            <a:r>
              <a:rPr lang="en-IN" sz="2800" b="1" dirty="0">
                <a:solidFill>
                  <a:srgbClr val="FF0000"/>
                </a:solidFill>
                <a:latin typeface="Calibri" panose="020F0502020204030204" pitchFamily="34" charset="0"/>
                <a:cs typeface="Calibri" panose="020F0502020204030204" pitchFamily="34" charset="0"/>
              </a:rPr>
              <a:t>√</a:t>
            </a:r>
          </a:p>
        </p:txBody>
      </p:sp>
      <p:sp>
        <p:nvSpPr>
          <p:cNvPr id="6" name="TextBox 5"/>
          <p:cNvSpPr txBox="1"/>
          <p:nvPr/>
        </p:nvSpPr>
        <p:spPr>
          <a:xfrm>
            <a:off x="3363686" y="4464806"/>
            <a:ext cx="544285" cy="523220"/>
          </a:xfrm>
          <a:prstGeom prst="rect">
            <a:avLst/>
          </a:prstGeom>
          <a:noFill/>
        </p:spPr>
        <p:txBody>
          <a:bodyPr wrap="square" rtlCol="0">
            <a:spAutoFit/>
          </a:bodyPr>
          <a:lstStyle/>
          <a:p>
            <a:r>
              <a:rPr lang="en-IN" sz="2800" b="1" dirty="0">
                <a:solidFill>
                  <a:srgbClr val="FF0000"/>
                </a:solidFill>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3828208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r>
              <a:rPr lang="en-IN" sz="2400" dirty="0">
                <a:solidFill>
                  <a:schemeClr val="tx1"/>
                </a:solidFill>
                <a:latin typeface="Calibri" panose="020F0502020204030204" pitchFamily="34" charset="0"/>
                <a:cs typeface="Calibri" panose="020F0502020204030204" pitchFamily="34" charset="0"/>
              </a:rPr>
              <a:t>5. The top and bottom margins of a document can be </a:t>
            </a:r>
          </a:p>
          <a:p>
            <a:pPr marL="114300" indent="0">
              <a:buNone/>
            </a:pPr>
            <a:r>
              <a:rPr lang="en-IN" sz="2400" dirty="0">
                <a:solidFill>
                  <a:schemeClr val="tx1"/>
                </a:solidFill>
                <a:latin typeface="Calibri" panose="020F0502020204030204" pitchFamily="34" charset="0"/>
                <a:cs typeface="Calibri" panose="020F0502020204030204" pitchFamily="34" charset="0"/>
              </a:rPr>
              <a:t>changed by using the_________ .</a:t>
            </a:r>
          </a:p>
          <a:p>
            <a:pPr marL="114300" indent="0">
              <a:lnSpc>
                <a:spcPct val="150000"/>
              </a:lnSpc>
              <a:buNone/>
            </a:pPr>
            <a:r>
              <a:rPr lang="en-IN" sz="2400" dirty="0">
                <a:solidFill>
                  <a:schemeClr val="tx1"/>
                </a:solidFill>
                <a:latin typeface="Calibri" panose="020F0502020204030204" pitchFamily="34" charset="0"/>
                <a:cs typeface="Calibri" panose="020F0502020204030204" pitchFamily="34" charset="0"/>
              </a:rPr>
              <a:t>         </a:t>
            </a:r>
            <a:r>
              <a:rPr lang="en-IN" sz="2400" dirty="0" err="1">
                <a:solidFill>
                  <a:schemeClr val="tx1"/>
                </a:solidFill>
                <a:latin typeface="Calibri" panose="020F0502020204030204" pitchFamily="34" charset="0"/>
                <a:cs typeface="Calibri" panose="020F0502020204030204" pitchFamily="34" charset="0"/>
              </a:rPr>
              <a:t>a.Vertical</a:t>
            </a:r>
            <a:r>
              <a:rPr lang="en-IN" sz="2400" dirty="0">
                <a:solidFill>
                  <a:schemeClr val="tx1"/>
                </a:solidFill>
                <a:latin typeface="Calibri" panose="020F0502020204030204" pitchFamily="34" charset="0"/>
                <a:cs typeface="Calibri" panose="020F0502020204030204" pitchFamily="34" charset="0"/>
              </a:rPr>
              <a:t> ruler             </a:t>
            </a:r>
            <a:r>
              <a:rPr lang="en-IN" sz="2400" dirty="0" err="1">
                <a:solidFill>
                  <a:schemeClr val="tx1"/>
                </a:solidFill>
                <a:latin typeface="Calibri" panose="020F0502020204030204" pitchFamily="34" charset="0"/>
                <a:cs typeface="Calibri" panose="020F0502020204030204" pitchFamily="34" charset="0"/>
              </a:rPr>
              <a:t>b.Horizontal</a:t>
            </a:r>
            <a:r>
              <a:rPr lang="en-IN" sz="2400" dirty="0">
                <a:solidFill>
                  <a:schemeClr val="tx1"/>
                </a:solidFill>
                <a:latin typeface="Calibri" panose="020F0502020204030204" pitchFamily="34" charset="0"/>
                <a:cs typeface="Calibri" panose="020F0502020204030204" pitchFamily="34" charset="0"/>
              </a:rPr>
              <a:t> ruler              </a:t>
            </a:r>
            <a:r>
              <a:rPr lang="en-IN" sz="2400" dirty="0" err="1">
                <a:solidFill>
                  <a:schemeClr val="tx1"/>
                </a:solidFill>
                <a:latin typeface="Calibri" panose="020F0502020204030204" pitchFamily="34" charset="0"/>
                <a:cs typeface="Calibri" panose="020F0502020204030204" pitchFamily="34" charset="0"/>
              </a:rPr>
              <a:t>c.Tab</a:t>
            </a:r>
            <a:r>
              <a:rPr lang="en-IN" sz="2400" dirty="0">
                <a:solidFill>
                  <a:schemeClr val="tx1"/>
                </a:solidFill>
                <a:latin typeface="Calibri" panose="020F0502020204030204" pitchFamily="34" charset="0"/>
                <a:cs typeface="Calibri" panose="020F0502020204030204" pitchFamily="34" charset="0"/>
              </a:rPr>
              <a:t> stop</a:t>
            </a:r>
          </a:p>
          <a:p>
            <a:pPr marL="114300" indent="0">
              <a:lnSpc>
                <a:spcPct val="150000"/>
              </a:lnSpc>
              <a:buNone/>
            </a:pPr>
            <a:r>
              <a:rPr lang="en-IN" sz="2400" dirty="0">
                <a:solidFill>
                  <a:schemeClr val="tx1"/>
                </a:solidFill>
                <a:latin typeface="Calibri" panose="020F0502020204030204" pitchFamily="34" charset="0"/>
                <a:cs typeface="Calibri" panose="020F0502020204030204" pitchFamily="34" charset="0"/>
              </a:rPr>
              <a:t>6. To move a paragraph or line to a specific position, the _______feature is used..</a:t>
            </a:r>
          </a:p>
          <a:p>
            <a:pPr marL="114300" indent="0">
              <a:lnSpc>
                <a:spcPct val="150000"/>
              </a:lnSpc>
              <a:buNone/>
            </a:pPr>
            <a:r>
              <a:rPr lang="en-IN" sz="2400" dirty="0">
                <a:solidFill>
                  <a:schemeClr val="tx1"/>
                </a:solidFill>
                <a:latin typeface="Calibri" panose="020F0502020204030204" pitchFamily="34" charset="0"/>
                <a:cs typeface="Calibri" panose="020F0502020204030204" pitchFamily="34" charset="0"/>
              </a:rPr>
              <a:t>        </a:t>
            </a:r>
            <a:r>
              <a:rPr lang="en-IN" sz="2400" dirty="0" err="1">
                <a:solidFill>
                  <a:schemeClr val="tx1"/>
                </a:solidFill>
                <a:latin typeface="Calibri" panose="020F0502020204030204" pitchFamily="34" charset="0"/>
                <a:cs typeface="Calibri" panose="020F0502020204030204" pitchFamily="34" charset="0"/>
              </a:rPr>
              <a:t>a.Format</a:t>
            </a:r>
            <a:r>
              <a:rPr lang="en-IN" sz="2400" dirty="0">
                <a:solidFill>
                  <a:schemeClr val="tx1"/>
                </a:solidFill>
                <a:latin typeface="Calibri" panose="020F0502020204030204" pitchFamily="34" charset="0"/>
                <a:cs typeface="Calibri" panose="020F0502020204030204" pitchFamily="34" charset="0"/>
              </a:rPr>
              <a:t> painter              b. Paragraph spacing             </a:t>
            </a:r>
            <a:r>
              <a:rPr lang="en-IN" sz="2400" dirty="0" err="1">
                <a:solidFill>
                  <a:schemeClr val="tx1"/>
                </a:solidFill>
                <a:latin typeface="Calibri" panose="020F0502020204030204" pitchFamily="34" charset="0"/>
                <a:cs typeface="Calibri" panose="020F0502020204030204" pitchFamily="34" charset="0"/>
              </a:rPr>
              <a:t>c.Indenting</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00000"/>
              </a:lnSpc>
              <a:buNone/>
            </a:pPr>
            <a:r>
              <a:rPr lang="en-IN" sz="2400" dirty="0">
                <a:solidFill>
                  <a:schemeClr val="tx1"/>
                </a:solidFill>
                <a:latin typeface="Calibri" panose="020F0502020204030204" pitchFamily="34" charset="0"/>
                <a:cs typeface="Calibri" panose="020F0502020204030204" pitchFamily="34" charset="0"/>
              </a:rPr>
              <a:t> </a:t>
            </a: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sp>
        <p:nvSpPr>
          <p:cNvPr id="2" name="TextBox 1"/>
          <p:cNvSpPr txBox="1"/>
          <p:nvPr/>
        </p:nvSpPr>
        <p:spPr>
          <a:xfrm>
            <a:off x="685800" y="959959"/>
            <a:ext cx="544285" cy="523220"/>
          </a:xfrm>
          <a:prstGeom prst="rect">
            <a:avLst/>
          </a:prstGeom>
          <a:noFill/>
        </p:spPr>
        <p:txBody>
          <a:bodyPr wrap="square" rtlCol="0">
            <a:spAutoFit/>
          </a:bodyPr>
          <a:lstStyle/>
          <a:p>
            <a:r>
              <a:rPr lang="en-IN" sz="2800" b="1" dirty="0">
                <a:solidFill>
                  <a:srgbClr val="FF0000"/>
                </a:solidFill>
                <a:latin typeface="Calibri" panose="020F0502020204030204" pitchFamily="34" charset="0"/>
                <a:cs typeface="Calibri" panose="020F0502020204030204" pitchFamily="34" charset="0"/>
              </a:rPr>
              <a:t>√</a:t>
            </a:r>
          </a:p>
        </p:txBody>
      </p:sp>
      <p:sp>
        <p:nvSpPr>
          <p:cNvPr id="5" name="TextBox 4"/>
          <p:cNvSpPr txBox="1"/>
          <p:nvPr/>
        </p:nvSpPr>
        <p:spPr>
          <a:xfrm>
            <a:off x="6988629" y="2571750"/>
            <a:ext cx="544285" cy="523220"/>
          </a:xfrm>
          <a:prstGeom prst="rect">
            <a:avLst/>
          </a:prstGeom>
          <a:noFill/>
        </p:spPr>
        <p:txBody>
          <a:bodyPr wrap="square" rtlCol="0">
            <a:spAutoFit/>
          </a:bodyPr>
          <a:lstStyle/>
          <a:p>
            <a:r>
              <a:rPr lang="en-IN" sz="2800" b="1" dirty="0">
                <a:solidFill>
                  <a:srgbClr val="FF0000"/>
                </a:solidFill>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4257900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r>
              <a:rPr lang="en-US" sz="2400" b="1" dirty="0">
                <a:solidFill>
                  <a:schemeClr val="tx1"/>
                </a:solidFill>
                <a:latin typeface="Calibri" panose="020F0502020204030204" pitchFamily="34" charset="0"/>
                <a:cs typeface="Calibri" panose="020F0502020204030204" pitchFamily="34" charset="0"/>
              </a:rPr>
              <a:t>B. Answer the following</a:t>
            </a:r>
          </a:p>
          <a:p>
            <a:pPr marL="114300" indent="0">
              <a:buNone/>
            </a:pPr>
            <a:r>
              <a:rPr lang="en-US" sz="2400" b="1" dirty="0">
                <a:solidFill>
                  <a:schemeClr val="tx1"/>
                </a:solidFill>
                <a:latin typeface="Calibri" panose="020F0502020204030204" pitchFamily="34" charset="0"/>
                <a:cs typeface="Calibri" panose="020F0502020204030204" pitchFamily="34" charset="0"/>
              </a:rPr>
              <a:t>1)How will you apply text formatting to another selection?</a:t>
            </a:r>
          </a:p>
          <a:p>
            <a:pPr marL="114300" indent="0">
              <a:buNone/>
            </a:pPr>
            <a:r>
              <a:rPr lang="en-US" sz="2400" dirty="0" err="1">
                <a:solidFill>
                  <a:schemeClr val="tx1"/>
                </a:solidFill>
                <a:latin typeface="Calibri" panose="020F0502020204030204" pitchFamily="34" charset="0"/>
                <a:cs typeface="Calibri" panose="020F0502020204030204" pitchFamily="34" charset="0"/>
              </a:rPr>
              <a:t>Ans</a:t>
            </a:r>
            <a:r>
              <a:rPr lang="en-US" sz="2400" dirty="0">
                <a:solidFill>
                  <a:schemeClr val="tx1"/>
                </a:solidFill>
                <a:latin typeface="Calibri" panose="020F0502020204030204" pitchFamily="34" charset="0"/>
                <a:cs typeface="Calibri" panose="020F0502020204030204" pitchFamily="34" charset="0"/>
              </a:rPr>
              <a:t>: You will apply text formatting to another selection by using Format painter tool.</a:t>
            </a:r>
          </a:p>
          <a:p>
            <a:pPr marL="114300" indent="0">
              <a:buNone/>
            </a:pPr>
            <a:r>
              <a:rPr lang="en-US" sz="2400" b="1" dirty="0">
                <a:solidFill>
                  <a:schemeClr val="tx1"/>
                </a:solidFill>
                <a:latin typeface="Calibri" panose="020F0502020204030204" pitchFamily="34" charset="0"/>
                <a:cs typeface="Calibri" panose="020F0502020204030204" pitchFamily="34" charset="0"/>
              </a:rPr>
              <a:t>2)Why do we use header and footer option?</a:t>
            </a:r>
          </a:p>
          <a:p>
            <a:pPr marL="114300" indent="0">
              <a:buNone/>
            </a:pPr>
            <a:r>
              <a:rPr lang="en-US" sz="2400" dirty="0" err="1">
                <a:solidFill>
                  <a:schemeClr val="tx1"/>
                </a:solidFill>
                <a:latin typeface="Calibri" panose="020F0502020204030204" pitchFamily="34" charset="0"/>
                <a:cs typeface="Calibri" panose="020F0502020204030204" pitchFamily="34" charset="0"/>
              </a:rPr>
              <a:t>Ans:We</a:t>
            </a:r>
            <a:r>
              <a:rPr lang="en-US" sz="2400" dirty="0">
                <a:solidFill>
                  <a:schemeClr val="tx1"/>
                </a:solidFill>
                <a:latin typeface="Calibri" panose="020F0502020204030204" pitchFamily="34" charset="0"/>
                <a:cs typeface="Calibri" panose="020F0502020204030204" pitchFamily="34" charset="0"/>
              </a:rPr>
              <a:t> use header and footer option to place some information on the top and bottom of every page</a:t>
            </a:r>
            <a:r>
              <a:rPr lang="en-US" sz="2400" b="1" dirty="0">
                <a:solidFill>
                  <a:schemeClr val="tx1"/>
                </a:solidFill>
                <a:latin typeface="Calibri" panose="020F0502020204030204" pitchFamily="34" charset="0"/>
                <a:cs typeface="Calibri" panose="020F0502020204030204" pitchFamily="34" charset="0"/>
              </a:rPr>
              <a:t>.</a:t>
            </a:r>
          </a:p>
          <a:p>
            <a:pPr marL="114300" indent="0">
              <a:buNone/>
            </a:pPr>
            <a:r>
              <a:rPr lang="en-US" sz="2400" b="1" dirty="0">
                <a:solidFill>
                  <a:schemeClr val="tx1"/>
                </a:solidFill>
                <a:latin typeface="Calibri" panose="020F0502020204030204" pitchFamily="34" charset="0"/>
                <a:cs typeface="Calibri" panose="020F0502020204030204" pitchFamily="34" charset="0"/>
              </a:rPr>
              <a:t>3)What is Indention?</a:t>
            </a:r>
            <a:r>
              <a:rPr lang="en-IN" sz="2400" dirty="0">
                <a:solidFill>
                  <a:schemeClr val="tx1"/>
                </a:solidFill>
                <a:latin typeface="Calibri" panose="020F0502020204030204" pitchFamily="34" charset="0"/>
                <a:cs typeface="Calibri" panose="020F0502020204030204" pitchFamily="34" charset="0"/>
              </a:rPr>
              <a:t> </a:t>
            </a:r>
            <a:r>
              <a:rPr lang="en-IN" sz="2400" b="1" dirty="0">
                <a:solidFill>
                  <a:schemeClr val="tx1"/>
                </a:solidFill>
                <a:latin typeface="Calibri" panose="020F0502020204030204" pitchFamily="34" charset="0"/>
                <a:cs typeface="Calibri" panose="020F0502020204030204" pitchFamily="34" charset="0"/>
              </a:rPr>
              <a:t>List the type of Indentation.</a:t>
            </a:r>
          </a:p>
          <a:p>
            <a:pPr marL="114300" indent="0">
              <a:buNone/>
            </a:pPr>
            <a:r>
              <a:rPr lang="en-IN" sz="2400" dirty="0" err="1">
                <a:solidFill>
                  <a:schemeClr val="tx1"/>
                </a:solidFill>
                <a:latin typeface="Calibri" panose="020F0502020204030204" pitchFamily="34" charset="0"/>
                <a:cs typeface="Calibri" panose="020F0502020204030204" pitchFamily="34" charset="0"/>
              </a:rPr>
              <a:t>Ans</a:t>
            </a:r>
            <a:r>
              <a:rPr lang="en-IN" sz="2400" dirty="0">
                <a:solidFill>
                  <a:schemeClr val="tx1"/>
                </a:solidFill>
                <a:latin typeface="Calibri" panose="020F0502020204030204" pitchFamily="34" charset="0"/>
                <a:cs typeface="Calibri" panose="020F0502020204030204" pitchFamily="34" charset="0"/>
              </a:rPr>
              <a:t>: Indentation determines the amount of spacing between the text and page margins. Types of indentations: </a:t>
            </a:r>
            <a:r>
              <a:rPr lang="en-IN" sz="2400" dirty="0" err="1">
                <a:solidFill>
                  <a:schemeClr val="tx1"/>
                </a:solidFill>
                <a:latin typeface="Calibri" panose="020F0502020204030204" pitchFamily="34" charset="0"/>
                <a:cs typeface="Calibri" panose="020F0502020204030204" pitchFamily="34" charset="0"/>
              </a:rPr>
              <a:t>i</a:t>
            </a:r>
            <a:r>
              <a:rPr lang="en-IN" sz="2400" dirty="0">
                <a:solidFill>
                  <a:schemeClr val="tx1"/>
                </a:solidFill>
                <a:latin typeface="Calibri" panose="020F0502020204030204" pitchFamily="34" charset="0"/>
                <a:cs typeface="Calibri" panose="020F0502020204030204" pitchFamily="34" charset="0"/>
              </a:rPr>
              <a:t>)Left indent</a:t>
            </a:r>
          </a:p>
          <a:p>
            <a:pPr marL="114300" indent="0">
              <a:buNone/>
            </a:pPr>
            <a:r>
              <a:rPr lang="en-IN" sz="2400" dirty="0">
                <a:solidFill>
                  <a:schemeClr val="tx1"/>
                </a:solidFill>
                <a:latin typeface="Calibri" panose="020F0502020204030204" pitchFamily="34" charset="0"/>
                <a:cs typeface="Calibri" panose="020F0502020204030204" pitchFamily="34" charset="0"/>
              </a:rPr>
              <a:t>                                                                             ii)Right indent</a:t>
            </a:r>
          </a:p>
          <a:p>
            <a:pPr marL="114300" indent="0">
              <a:buNone/>
            </a:pPr>
            <a:r>
              <a:rPr lang="en-IN" sz="2400" dirty="0">
                <a:solidFill>
                  <a:schemeClr val="tx1"/>
                </a:solidFill>
                <a:latin typeface="Calibri" panose="020F0502020204030204" pitchFamily="34" charset="0"/>
                <a:cs typeface="Calibri" panose="020F0502020204030204" pitchFamily="34" charset="0"/>
              </a:rPr>
              <a:t>                                                                              iii)First line indent</a:t>
            </a:r>
          </a:p>
          <a:p>
            <a:pPr marL="114300" indent="0">
              <a:buNone/>
            </a:pPr>
            <a:r>
              <a:rPr lang="en-IN" sz="2400" dirty="0">
                <a:solidFill>
                  <a:schemeClr val="tx1"/>
                </a:solidFill>
                <a:latin typeface="Calibri" panose="020F0502020204030204" pitchFamily="34" charset="0"/>
                <a:cs typeface="Calibri" panose="020F0502020204030204" pitchFamily="34" charset="0"/>
              </a:rPr>
              <a:t>                                                        </a:t>
            </a:r>
          </a:p>
          <a:p>
            <a:pPr marL="114300" indent="0">
              <a:buNone/>
            </a:pPr>
            <a:r>
              <a:rPr lang="en-IN" sz="2400" b="1" dirty="0">
                <a:solidFill>
                  <a:schemeClr val="tx1"/>
                </a:solidFill>
                <a:latin typeface="Calibri" panose="020F0502020204030204" pitchFamily="34" charset="0"/>
                <a:cs typeface="Calibri" panose="020F0502020204030204" pitchFamily="34" charset="0"/>
              </a:rPr>
              <a:t>4)</a:t>
            </a:r>
            <a:r>
              <a:rPr lang="en-IN" sz="2400" b="1" dirty="0" err="1">
                <a:solidFill>
                  <a:schemeClr val="tx1"/>
                </a:solidFill>
                <a:latin typeface="Calibri" panose="020F0502020204030204" pitchFamily="34" charset="0"/>
                <a:cs typeface="Calibri" panose="020F0502020204030204" pitchFamily="34" charset="0"/>
              </a:rPr>
              <a:t>Wha</a:t>
            </a:r>
            <a:r>
              <a:rPr lang="en-IN" sz="2400" b="1" dirty="0">
                <a:solidFill>
                  <a:schemeClr val="tx1"/>
                </a:solidFill>
                <a:latin typeface="Calibri" panose="020F0502020204030204" pitchFamily="34" charset="0"/>
                <a:cs typeface="Calibri" panose="020F0502020204030204" pitchFamily="34" charset="0"/>
              </a:rPr>
              <a:t> are page margins? What are default settings of left and right margins.</a:t>
            </a:r>
          </a:p>
          <a:p>
            <a:pPr marL="114300" indent="0">
              <a:buNone/>
            </a:pPr>
            <a:r>
              <a:rPr lang="en-IN" sz="2400" b="1" dirty="0">
                <a:solidFill>
                  <a:schemeClr val="tx1"/>
                </a:solidFill>
                <a:latin typeface="Calibri" panose="020F0502020204030204" pitchFamily="34" charset="0"/>
                <a:cs typeface="Calibri" panose="020F0502020204030204" pitchFamily="34" charset="0"/>
              </a:rPr>
              <a:t>5. What do you understand by the print preview option?</a:t>
            </a:r>
            <a:endParaRPr lang="en-US" sz="2400" b="1" dirty="0">
              <a:solidFill>
                <a:schemeClr val="tx1"/>
              </a:solidFill>
              <a:latin typeface="Calibri" panose="020F0502020204030204" pitchFamily="34" charset="0"/>
              <a:cs typeface="Calibri" panose="020F0502020204030204"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spTree>
    <p:extLst>
      <p:ext uri="{BB962C8B-B14F-4D97-AF65-F5344CB8AC3E}">
        <p14:creationId xmlns:p14="http://schemas.microsoft.com/office/powerpoint/2010/main" val="86059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r>
              <a:rPr lang="en-IN" sz="2400" dirty="0">
                <a:solidFill>
                  <a:schemeClr val="tx1"/>
                </a:solidFill>
                <a:latin typeface="Calibri" panose="020F0502020204030204" pitchFamily="34" charset="0"/>
                <a:cs typeface="Calibri" panose="020F0502020204030204" pitchFamily="34" charset="0"/>
              </a:rPr>
              <a:t>                                                      </a:t>
            </a:r>
          </a:p>
          <a:p>
            <a:pPr marL="114300" indent="0">
              <a:buNone/>
            </a:pPr>
            <a:r>
              <a:rPr lang="en-IN" sz="2400" b="1" dirty="0">
                <a:solidFill>
                  <a:schemeClr val="tx1"/>
                </a:solidFill>
                <a:latin typeface="Calibri" panose="020F0502020204030204" pitchFamily="34" charset="0"/>
                <a:cs typeface="Calibri" panose="020F0502020204030204" pitchFamily="34" charset="0"/>
              </a:rPr>
              <a:t>4)What are page margins? What are default settings of left and right margins.</a:t>
            </a:r>
          </a:p>
          <a:p>
            <a:pPr marL="114300" indent="0">
              <a:buNone/>
            </a:pPr>
            <a:r>
              <a:rPr lang="en-IN" sz="2400" dirty="0" err="1">
                <a:solidFill>
                  <a:schemeClr val="tx1"/>
                </a:solidFill>
                <a:latin typeface="Calibri" panose="020F0502020204030204" pitchFamily="34" charset="0"/>
                <a:cs typeface="Calibri" panose="020F0502020204030204" pitchFamily="34" charset="0"/>
              </a:rPr>
              <a:t>Ans:Page</a:t>
            </a:r>
            <a:r>
              <a:rPr lang="en-IN" sz="2400" dirty="0">
                <a:solidFill>
                  <a:schemeClr val="tx1"/>
                </a:solidFill>
                <a:latin typeface="Calibri" panose="020F0502020204030204" pitchFamily="34" charset="0"/>
                <a:cs typeface="Calibri" panose="020F0502020204030204" pitchFamily="34" charset="0"/>
              </a:rPr>
              <a:t> margin is </a:t>
            </a:r>
            <a:r>
              <a:rPr lang="en-IN" sz="2400">
                <a:solidFill>
                  <a:schemeClr val="tx1"/>
                </a:solidFill>
                <a:latin typeface="Calibri" panose="020F0502020204030204" pitchFamily="34" charset="0"/>
                <a:cs typeface="Calibri" panose="020F0502020204030204" pitchFamily="34" charset="0"/>
              </a:rPr>
              <a:t>the amount </a:t>
            </a:r>
            <a:r>
              <a:rPr lang="en-IN" sz="2400" dirty="0">
                <a:solidFill>
                  <a:schemeClr val="tx1"/>
                </a:solidFill>
                <a:latin typeface="Calibri" panose="020F0502020204030204" pitchFamily="34" charset="0"/>
                <a:cs typeface="Calibri" panose="020F0502020204030204" pitchFamily="34" charset="0"/>
              </a:rPr>
              <a:t>of space that is left from the edges of paper where the text begins to appear.</a:t>
            </a:r>
          </a:p>
          <a:p>
            <a:pPr marL="114300" indent="0">
              <a:buNone/>
            </a:pPr>
            <a:r>
              <a:rPr lang="en-IN" sz="2400" b="1" dirty="0">
                <a:solidFill>
                  <a:schemeClr val="tx1"/>
                </a:solidFill>
                <a:latin typeface="Calibri" panose="020F0502020204030204" pitchFamily="34" charset="0"/>
                <a:cs typeface="Calibri" panose="020F0502020204030204" pitchFamily="34" charset="0"/>
              </a:rPr>
              <a:t>5. What do you understand by the print preview option?</a:t>
            </a:r>
          </a:p>
          <a:p>
            <a:pPr marL="114300" indent="0">
              <a:buNone/>
            </a:pPr>
            <a:r>
              <a:rPr lang="en-IN" sz="2400" dirty="0" err="1">
                <a:solidFill>
                  <a:schemeClr val="tx1"/>
                </a:solidFill>
                <a:latin typeface="Calibri" panose="020F0502020204030204" pitchFamily="34" charset="0"/>
                <a:cs typeface="Calibri" panose="020F0502020204030204" pitchFamily="34" charset="0"/>
              </a:rPr>
              <a:t>Ans:The</a:t>
            </a:r>
            <a:r>
              <a:rPr lang="en-IN" sz="2400" dirty="0">
                <a:solidFill>
                  <a:schemeClr val="tx1"/>
                </a:solidFill>
                <a:latin typeface="Calibri" panose="020F0502020204030204" pitchFamily="34" charset="0"/>
                <a:cs typeface="Calibri" panose="020F0502020204030204" pitchFamily="34" charset="0"/>
              </a:rPr>
              <a:t> print preview option is used to preview the document before printing.</a:t>
            </a:r>
            <a:endParaRPr lang="en-US" sz="2400" dirty="0">
              <a:solidFill>
                <a:schemeClr val="tx1"/>
              </a:solidFill>
              <a:latin typeface="Calibri" panose="020F0502020204030204" pitchFamily="34" charset="0"/>
              <a:cs typeface="Calibri" panose="020F0502020204030204"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spTree>
    <p:extLst>
      <p:ext uri="{BB962C8B-B14F-4D97-AF65-F5344CB8AC3E}">
        <p14:creationId xmlns:p14="http://schemas.microsoft.com/office/powerpoint/2010/main" val="2308089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734</Words>
  <Application>Microsoft Office PowerPoint</Application>
  <PresentationFormat>On-screen Show (16:9)</PresentationFormat>
  <Paragraphs>82</Paragraphs>
  <Slides>11</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1</cp:revision>
  <dcterms:modified xsi:type="dcterms:W3CDTF">2021-12-15T06:23:24Z</dcterms:modified>
</cp:coreProperties>
</file>