
<file path=[Content_Types].xml><?xml version="1.0" encoding="utf-8"?>
<Types xmlns="http://schemas.openxmlformats.org/package/2006/content-types">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1.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commentAuthors1.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59" name=""/>
</p:cmAuthorLst>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commentAuthors" Target="commentAuthors1.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smtClean="0">
                <a:solidFill>
                  <a:srgbClr val="000000"/>
                </a:solidFill>
                <a:latin typeface="Calibri" pitchFamily="34" charset="0"/>
                <a:cs typeface="Calibri" pitchFamily="34" charset="0"/>
                <a:sym typeface="Arial"/>
              </a:rPr>
              <a:t>SESSION </a:t>
            </a:r>
            <a:r>
              <a:rPr lang="en" sz="1600" b="1" i="0" u="none" strike="noStrike" cap="none" dirty="0">
                <a:solidFill>
                  <a:srgbClr val="000000"/>
                </a:solidFill>
                <a:latin typeface="Calibri" pitchFamily="34" charset="0"/>
                <a:cs typeface="Calibri" pitchFamily="34" charset="0"/>
                <a:sym typeface="Arial"/>
              </a:rPr>
              <a:t>: </a:t>
            </a:r>
            <a:r>
              <a:rPr lang="en" sz="1600" b="1" dirty="0">
                <a:latin typeface="Calibri" pitchFamily="34" charset="0"/>
                <a:cs typeface="Calibri" pitchFamily="34" charset="0"/>
              </a:rPr>
              <a:t>6</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a:t>
            </a:r>
            <a:r>
              <a:rPr lang="en" sz="1600" b="1" i="0" u="none" strike="noStrike" cap="none" dirty="0" smtClean="0">
                <a:solidFill>
                  <a:srgbClr val="000000"/>
                </a:solidFill>
                <a:latin typeface="Calibri" pitchFamily="34" charset="0"/>
                <a:cs typeface="Calibri" pitchFamily="34" charset="0"/>
                <a:sym typeface="Arial"/>
              </a:rPr>
              <a:t>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smtClean="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smtClean="0">
                <a:solidFill>
                  <a:srgbClr val="000000"/>
                </a:solidFill>
                <a:latin typeface="Calibri" pitchFamily="34" charset="0"/>
                <a:cs typeface="Calibri" pitchFamily="34" charset="0"/>
                <a:sym typeface="Arial"/>
              </a:rPr>
              <a:t>CHAPTER NUMBER:4</a:t>
            </a:r>
          </a:p>
          <a:p>
            <a:pPr fontAlgn="ctr"/>
            <a:r>
              <a:rPr lang="en-US" sz="1600" b="1" dirty="0" smtClean="0">
                <a:latin typeface="Calibri" pitchFamily="34" charset="0"/>
                <a:cs typeface="Calibri" pitchFamily="34" charset="0"/>
              </a:rPr>
              <a:t>CHAPTER NAME :MORE ON MICROSOFT WORD 2016</a:t>
            </a:r>
          </a:p>
          <a:p>
            <a:r>
              <a:rPr lang="en-US" sz="1600" b="1" dirty="0" smtClean="0">
                <a:latin typeface="Calibri" pitchFamily="34" charset="0"/>
                <a:cs typeface="Calibri" pitchFamily="34" charset="0"/>
              </a:rPr>
              <a:t>SUBTOPIC </a:t>
            </a:r>
            <a:r>
              <a:rPr lang="en-US" sz="1600" b="1" dirty="0" smtClean="0">
                <a:latin typeface="Calibri" pitchFamily="34" charset="0"/>
                <a:cs typeface="Calibri" pitchFamily="34" charset="0"/>
              </a:rPr>
              <a:t>:BRAIN DEVELOPER</a:t>
            </a:r>
            <a:endParaRPr lang="en-US" sz="1600" b="1" dirty="0" smtClean="0">
              <a:latin typeface="Calibri" pitchFamily="34" charset="0"/>
              <a:cs typeface="Calibri" pitchFamily="34" charset="0"/>
            </a:endParaRPr>
          </a:p>
          <a:p>
            <a:endParaRPr lang="en-US" sz="1600" b="1" dirty="0" smtClean="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smtClean="0">
                <a:latin typeface="Calibri" pitchFamily="34" charset="0"/>
                <a:cs typeface="Calibri" pitchFamily="34" charset="0"/>
              </a:rPr>
              <a:t>To enable students to </a:t>
            </a:r>
            <a:r>
              <a:rPr lang="en-US" sz="1800" b="1" dirty="0" smtClean="0">
                <a:latin typeface="Calibri" pitchFamily="34" charset="0"/>
                <a:cs typeface="Calibri" pitchFamily="34" charset="0"/>
              </a:rPr>
              <a:t>answer exercise questions</a:t>
            </a:r>
            <a:endParaRPr lang="en-US" sz="1800" b="1" dirty="0" smtClean="0">
              <a:latin typeface="Calibri" pitchFamily="34" charset="0"/>
              <a:cs typeface="Calibri" pitchFamily="34" charset="0"/>
            </a:endParaRPr>
          </a:p>
          <a:p>
            <a:pPr lvl="0">
              <a:buSzPts val="1400"/>
            </a:pPr>
            <a:r>
              <a:rPr lang="en-US" sz="1800" b="1" dirty="0" smtClean="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400" b="1" dirty="0" err="1" smtClean="0">
                <a:solidFill>
                  <a:schemeClr val="tx1"/>
                </a:solidFill>
                <a:latin typeface="Calibri" panose="020F0502020204030204" pitchFamily="34" charset="0"/>
                <a:cs typeface="Calibri" panose="020F0502020204030204" pitchFamily="34" charset="0"/>
              </a:rPr>
              <a:t>A.Fill</a:t>
            </a:r>
            <a:r>
              <a:rPr lang="en-US" sz="2400" b="1" dirty="0" smtClean="0">
                <a:solidFill>
                  <a:schemeClr val="tx1"/>
                </a:solidFill>
                <a:latin typeface="Calibri" panose="020F0502020204030204" pitchFamily="34" charset="0"/>
                <a:cs typeface="Calibri" panose="020F0502020204030204" pitchFamily="34" charset="0"/>
              </a:rPr>
              <a:t> </a:t>
            </a:r>
            <a:r>
              <a:rPr lang="en-US" sz="2400" b="1" dirty="0">
                <a:solidFill>
                  <a:schemeClr val="tx1"/>
                </a:solidFill>
                <a:latin typeface="Calibri" panose="020F0502020204030204" pitchFamily="34" charset="0"/>
                <a:cs typeface="Calibri" panose="020F0502020204030204" pitchFamily="34" charset="0"/>
              </a:rPr>
              <a:t>in the blanks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1.The </a:t>
            </a:r>
            <a:r>
              <a:rPr lang="en-US" sz="2400" dirty="0">
                <a:solidFill>
                  <a:schemeClr val="tx1"/>
                </a:solidFill>
                <a:latin typeface="Calibri" panose="020F0502020204030204" pitchFamily="34" charset="0"/>
                <a:cs typeface="Calibri" panose="020F0502020204030204" pitchFamily="34" charset="0"/>
              </a:rPr>
              <a:t>default margins are set at </a:t>
            </a:r>
            <a:r>
              <a:rPr lang="en-US" sz="2400" dirty="0" smtClean="0">
                <a:solidFill>
                  <a:schemeClr val="tx1"/>
                </a:solidFill>
                <a:latin typeface="Calibri" panose="020F0502020204030204" pitchFamily="34" charset="0"/>
                <a:cs typeface="Calibri" panose="020F0502020204030204" pitchFamily="34" charset="0"/>
              </a:rPr>
              <a:t>___from </a:t>
            </a:r>
            <a:r>
              <a:rPr lang="en-US" sz="2400" dirty="0">
                <a:solidFill>
                  <a:schemeClr val="tx1"/>
                </a:solidFill>
                <a:latin typeface="Calibri" panose="020F0502020204030204" pitchFamily="34" charset="0"/>
                <a:cs typeface="Calibri" panose="020F0502020204030204" pitchFamily="34" charset="0"/>
              </a:rPr>
              <a:t>top, bottom, left, and right edge of the page.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2.To </a:t>
            </a:r>
            <a:r>
              <a:rPr lang="en-US" sz="2400" dirty="0">
                <a:solidFill>
                  <a:schemeClr val="tx1"/>
                </a:solidFill>
                <a:latin typeface="Calibri" panose="020F0502020204030204" pitchFamily="34" charset="0"/>
                <a:cs typeface="Calibri" panose="020F0502020204030204" pitchFamily="34" charset="0"/>
              </a:rPr>
              <a:t>copy formatting to multiple text, </a:t>
            </a:r>
            <a:r>
              <a:rPr lang="en-US" sz="2400" dirty="0" smtClean="0">
                <a:solidFill>
                  <a:schemeClr val="tx1"/>
                </a:solidFill>
                <a:latin typeface="Calibri" panose="020F0502020204030204" pitchFamily="34" charset="0"/>
                <a:cs typeface="Calibri" panose="020F0502020204030204" pitchFamily="34" charset="0"/>
              </a:rPr>
              <a:t>_________on </a:t>
            </a:r>
            <a:r>
              <a:rPr lang="en-US" sz="2400" dirty="0">
                <a:solidFill>
                  <a:schemeClr val="tx1"/>
                </a:solidFill>
                <a:latin typeface="Calibri" panose="020F0502020204030204" pitchFamily="34" charset="0"/>
                <a:cs typeface="Calibri" panose="020F0502020204030204" pitchFamily="34" charset="0"/>
              </a:rPr>
              <a:t>the Format Painter button.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3.The </a:t>
            </a:r>
            <a:r>
              <a:rPr lang="en-US" sz="2400" dirty="0">
                <a:solidFill>
                  <a:schemeClr val="tx1"/>
                </a:solidFill>
                <a:latin typeface="Calibri" panose="020F0502020204030204" pitchFamily="34" charset="0"/>
                <a:cs typeface="Calibri" panose="020F0502020204030204" pitchFamily="34" charset="0"/>
              </a:rPr>
              <a:t>Column breaks option is present on the </a:t>
            </a:r>
            <a:r>
              <a:rPr lang="en-US" sz="2400" dirty="0" smtClean="0">
                <a:solidFill>
                  <a:schemeClr val="tx1"/>
                </a:solidFill>
                <a:latin typeface="Calibri" panose="020F0502020204030204" pitchFamily="34" charset="0"/>
                <a:cs typeface="Calibri" panose="020F0502020204030204" pitchFamily="34" charset="0"/>
              </a:rPr>
              <a:t>_____tab</a:t>
            </a:r>
            <a:r>
              <a:rPr lang="en-US" sz="2400" dirty="0">
                <a:solidFill>
                  <a:schemeClr val="tx1"/>
                </a:solidFill>
                <a:latin typeface="Calibri" panose="020F0502020204030204" pitchFamily="34" charset="0"/>
                <a:cs typeface="Calibri" panose="020F0502020204030204" pitchFamily="34" charset="0"/>
              </a:rPr>
              <a: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4.Format </a:t>
            </a:r>
            <a:r>
              <a:rPr lang="en-US" sz="2400" dirty="0">
                <a:solidFill>
                  <a:schemeClr val="tx1"/>
                </a:solidFill>
                <a:latin typeface="Calibri" panose="020F0502020204030204" pitchFamily="34" charset="0"/>
                <a:cs typeface="Calibri" panose="020F0502020204030204" pitchFamily="34" charset="0"/>
              </a:rPr>
              <a:t>Painter is a </a:t>
            </a:r>
            <a:r>
              <a:rPr lang="en-US" sz="2400" dirty="0" smtClean="0">
                <a:solidFill>
                  <a:schemeClr val="tx1"/>
                </a:solidFill>
                <a:latin typeface="Calibri" panose="020F0502020204030204" pitchFamily="34" charset="0"/>
                <a:cs typeface="Calibri" panose="020F0502020204030204" pitchFamily="34" charset="0"/>
              </a:rPr>
              <a:t>______button</a:t>
            </a:r>
            <a:r>
              <a:rPr lang="en-US" sz="2400" dirty="0">
                <a:solidFill>
                  <a:schemeClr val="tx1"/>
                </a:solidFill>
                <a:latin typeface="Calibri" panose="020F0502020204030204" pitchFamily="34" charset="0"/>
                <a:cs typeface="Calibri" panose="020F0502020204030204" pitchFamily="34" charset="0"/>
              </a:rPr>
              <a: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5.The </a:t>
            </a:r>
            <a:r>
              <a:rPr lang="en-US" sz="2400" dirty="0">
                <a:solidFill>
                  <a:schemeClr val="tx1"/>
                </a:solidFill>
                <a:latin typeface="Calibri" panose="020F0502020204030204" pitchFamily="34" charset="0"/>
                <a:cs typeface="Calibri" panose="020F0502020204030204" pitchFamily="34" charset="0"/>
              </a:rPr>
              <a:t>default tab stops are set at every </a:t>
            </a:r>
            <a:r>
              <a:rPr lang="en-US" sz="2400" dirty="0" smtClean="0">
                <a:solidFill>
                  <a:schemeClr val="tx1"/>
                </a:solidFill>
                <a:latin typeface="Calibri" panose="020F0502020204030204" pitchFamily="34" charset="0"/>
                <a:cs typeface="Calibri" panose="020F0502020204030204" pitchFamily="34" charset="0"/>
              </a:rPr>
              <a:t>____inch</a:t>
            </a:r>
            <a:r>
              <a:rPr lang="en-US" sz="2400" dirty="0">
                <a:solidFill>
                  <a:schemeClr val="tx1"/>
                </a:solidFill>
                <a:latin typeface="Calibri" panose="020F0502020204030204" pitchFamily="34" charset="0"/>
                <a:cs typeface="Calibri" panose="020F0502020204030204" pitchFamily="34" charset="0"/>
              </a:rPr>
              <a: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smtClean="0">
                <a:solidFill>
                  <a:schemeClr val="tx1"/>
                </a:solidFill>
                <a:latin typeface="Calibri" panose="020F0502020204030204" pitchFamily="34" charset="0"/>
                <a:cs typeface="Calibri" panose="020F0502020204030204" pitchFamily="34" charset="0"/>
              </a:rPr>
              <a:t>_________       is </a:t>
            </a:r>
            <a:r>
              <a:rPr lang="en-US" sz="2400" dirty="0">
                <a:solidFill>
                  <a:schemeClr val="tx1"/>
                </a:solidFill>
                <a:latin typeface="Calibri" panose="020F0502020204030204" pitchFamily="34" charset="0"/>
                <a:cs typeface="Calibri" panose="020F0502020204030204" pitchFamily="34" charset="0"/>
              </a:rPr>
              <a:t>the vertical distance between </a:t>
            </a:r>
            <a:r>
              <a:rPr lang="en-US" sz="2800" dirty="0">
                <a:solidFill>
                  <a:schemeClr val="tx1"/>
                </a:solidFill>
                <a:latin typeface="Calibri" panose="020F0502020204030204" pitchFamily="34" charset="0"/>
                <a:cs typeface="Calibri" panose="020F0502020204030204" pitchFamily="34" charset="0"/>
              </a:rPr>
              <a:t>successive lines of </a:t>
            </a:r>
            <a:r>
              <a:rPr lang="en-US" sz="2400" dirty="0">
                <a:solidFill>
                  <a:schemeClr val="tx1"/>
                </a:solidFill>
                <a:latin typeface="Calibri" panose="020F0502020204030204" pitchFamily="34" charset="0"/>
                <a:cs typeface="Calibri" panose="020F0502020204030204" pitchFamily="34" charset="0"/>
              </a:rPr>
              <a:t>the text in a document. </a:t>
            </a:r>
            <a:endParaRPr lang="en-IN" sz="2400" dirty="0">
              <a:solidFill>
                <a:schemeClr val="tx1"/>
              </a:solidFill>
              <a:latin typeface="Calibri" panose="020F0502020204030204" pitchFamily="34" charset="0"/>
              <a:cs typeface="Calibri" panose="020F0502020204030204" pitchFamily="34" charset="0"/>
            </a:endParaRPr>
          </a:p>
          <a:p>
            <a:pPr>
              <a:buNone/>
            </a:pP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5" name="TextBox 4"/>
          <p:cNvSpPr txBox="1"/>
          <p:nvPr/>
        </p:nvSpPr>
        <p:spPr>
          <a:xfrm>
            <a:off x="4049486" y="3173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1”</a:t>
            </a:r>
            <a:endParaRPr lang="en-IN" sz="2400" dirty="0">
              <a:solidFill>
                <a:srgbClr val="FF0000"/>
              </a:solidFill>
              <a:latin typeface="Calibri" panose="020F0502020204030204" pitchFamily="34" charset="0"/>
              <a:cs typeface="Calibri" panose="020F0502020204030204" pitchFamily="34" charset="0"/>
            </a:endParaRPr>
          </a:p>
        </p:txBody>
      </p:sp>
      <p:sp>
        <p:nvSpPr>
          <p:cNvPr id="6" name="TextBox 5"/>
          <p:cNvSpPr txBox="1"/>
          <p:nvPr/>
        </p:nvSpPr>
        <p:spPr>
          <a:xfrm>
            <a:off x="4572000" y="1505125"/>
            <a:ext cx="2569029"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double click</a:t>
            </a:r>
            <a:endParaRPr lang="en-IN" sz="2400"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5652688" y="2587632"/>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layout</a:t>
            </a:r>
            <a:endParaRPr lang="en-IN" sz="2400"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2667000" y="30966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Toggle</a:t>
            </a:r>
            <a:endParaRPr lang="en-IN" sz="2400" dirty="0">
              <a:solidFill>
                <a:srgbClr val="FF0000"/>
              </a:solidFill>
              <a:latin typeface="Calibri" panose="020F0502020204030204" pitchFamily="34" charset="0"/>
              <a:cs typeface="Calibri" panose="020F0502020204030204" pitchFamily="34" charset="0"/>
            </a:endParaRPr>
          </a:p>
        </p:txBody>
      </p:sp>
      <p:sp>
        <p:nvSpPr>
          <p:cNvPr id="9" name="TextBox 8"/>
          <p:cNvSpPr txBox="1"/>
          <p:nvPr/>
        </p:nvSpPr>
        <p:spPr>
          <a:xfrm>
            <a:off x="4961445" y="36701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0.5”</a:t>
            </a:r>
            <a:endParaRPr lang="en-IN" sz="2400" dirty="0">
              <a:solidFill>
                <a:srgbClr val="FF0000"/>
              </a:solidFill>
              <a:latin typeface="Calibri" panose="020F0502020204030204" pitchFamily="34" charset="0"/>
              <a:cs typeface="Calibri" panose="020F0502020204030204" pitchFamily="34" charset="0"/>
            </a:endParaRPr>
          </a:p>
        </p:txBody>
      </p:sp>
      <p:sp>
        <p:nvSpPr>
          <p:cNvPr id="10" name="TextBox 9"/>
          <p:cNvSpPr txBox="1"/>
          <p:nvPr/>
        </p:nvSpPr>
        <p:spPr>
          <a:xfrm>
            <a:off x="0" y="4167333"/>
            <a:ext cx="2294445" cy="589072"/>
          </a:xfrm>
          <a:prstGeom prst="rect">
            <a:avLst/>
          </a:prstGeom>
          <a:noFill/>
        </p:spPr>
        <p:txBody>
          <a:bodyPr wrap="square" rtlCol="0">
            <a:spAutoFit/>
          </a:bodyPr>
          <a:lstStyle/>
          <a:p>
            <a:pPr marL="114300" indent="0">
              <a:lnSpc>
                <a:spcPct val="150000"/>
              </a:lnSpc>
              <a:buNone/>
            </a:pPr>
            <a:r>
              <a:rPr lang="en-US" sz="2400" dirty="0">
                <a:solidFill>
                  <a:srgbClr val="FF0000"/>
                </a:solidFill>
                <a:latin typeface="Calibri" panose="020F0502020204030204" pitchFamily="34" charset="0"/>
                <a:cs typeface="Calibri" panose="020F0502020204030204" pitchFamily="34" charset="0"/>
              </a:rPr>
              <a:t>6.</a:t>
            </a:r>
            <a:r>
              <a:rPr lang="en-US" sz="2400" b="1" u="sng" dirty="0">
                <a:solidFill>
                  <a:srgbClr val="FF0000"/>
                </a:solidFill>
                <a:latin typeface="Calibri" panose="020F0502020204030204" pitchFamily="34" charset="0"/>
                <a:cs typeface="Calibri" panose="020F0502020204030204" pitchFamily="34" charset="0"/>
              </a:rPr>
              <a:t>Line spacing</a:t>
            </a:r>
            <a:endParaRPr lang="en-IN" sz="2400" dirty="0">
              <a:solidFill>
                <a:srgbClr val="FF00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3481330"/>
          </a:xfrm>
        </p:spPr>
        <p:txBody>
          <a:bodyPr/>
          <a:lstStyle/>
          <a:p>
            <a:pPr marL="114300" indent="0">
              <a:lnSpc>
                <a:spcPct val="150000"/>
              </a:lnSpc>
              <a:buNone/>
            </a:pPr>
            <a:r>
              <a:rPr lang="en-US" sz="2400" b="1" dirty="0" err="1" smtClean="0">
                <a:solidFill>
                  <a:schemeClr val="tx1"/>
                </a:solidFill>
                <a:latin typeface="Calibri" panose="020F0502020204030204" pitchFamily="34" charset="0"/>
                <a:cs typeface="Calibri" panose="020F0502020204030204" pitchFamily="34" charset="0"/>
              </a:rPr>
              <a:t>B.State</a:t>
            </a:r>
            <a:r>
              <a:rPr lang="en-US" sz="2400" b="1" dirty="0" smtClean="0">
                <a:solidFill>
                  <a:schemeClr val="tx1"/>
                </a:solidFill>
                <a:latin typeface="Calibri" panose="020F0502020204030204" pitchFamily="34" charset="0"/>
                <a:cs typeface="Calibri" panose="020F0502020204030204" pitchFamily="34" charset="0"/>
              </a:rPr>
              <a:t> </a:t>
            </a:r>
            <a:r>
              <a:rPr lang="en-US" sz="2400" b="1" dirty="0">
                <a:solidFill>
                  <a:schemeClr val="tx1"/>
                </a:solidFill>
                <a:latin typeface="Calibri" panose="020F0502020204030204" pitchFamily="34" charset="0"/>
                <a:cs typeface="Calibri" panose="020F0502020204030204" pitchFamily="34" charset="0"/>
              </a:rPr>
              <a:t>True or False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smtClean="0">
                <a:solidFill>
                  <a:schemeClr val="tx1"/>
                </a:solidFill>
                <a:latin typeface="Calibri" panose="020F0502020204030204" pitchFamily="34" charset="0"/>
                <a:cs typeface="Calibri" panose="020F0502020204030204" pitchFamily="34" charset="0"/>
              </a:rPr>
              <a:t>1.Indentation </a:t>
            </a:r>
            <a:r>
              <a:rPr lang="en-US" sz="2400" dirty="0">
                <a:solidFill>
                  <a:schemeClr val="tx1"/>
                </a:solidFill>
                <a:latin typeface="Calibri" panose="020F0502020204030204" pitchFamily="34" charset="0"/>
                <a:cs typeface="Calibri" panose="020F0502020204030204" pitchFamily="34" charset="0"/>
              </a:rPr>
              <a:t>determines the amount of spacing above or below a paragraph. </a:t>
            </a:r>
            <a:endParaRPr lang="en-US" sz="2400" dirty="0" smtClean="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smtClean="0">
                <a:solidFill>
                  <a:schemeClr val="tx1"/>
                </a:solidFill>
                <a:latin typeface="Calibri" panose="020F0502020204030204" pitchFamily="34" charset="0"/>
                <a:cs typeface="Calibri" panose="020F0502020204030204" pitchFamily="34" charset="0"/>
              </a:rPr>
              <a:t>2.Tab </a:t>
            </a:r>
            <a:r>
              <a:rPr lang="en-US" sz="2400" dirty="0">
                <a:solidFill>
                  <a:schemeClr val="tx1"/>
                </a:solidFill>
                <a:latin typeface="Calibri" panose="020F0502020204030204" pitchFamily="34" charset="0"/>
                <a:cs typeface="Calibri" panose="020F0502020204030204" pitchFamily="34" charset="0"/>
              </a:rPr>
              <a:t>key is used to move the cursor at certain spaces in a document.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smtClean="0">
                <a:solidFill>
                  <a:schemeClr val="tx1"/>
                </a:solidFill>
                <a:latin typeface="Calibri" panose="020F0502020204030204" pitchFamily="34" charset="0"/>
                <a:cs typeface="Calibri" panose="020F0502020204030204" pitchFamily="34" charset="0"/>
              </a:rPr>
              <a:t>3.The </a:t>
            </a:r>
            <a:r>
              <a:rPr lang="en-US" sz="2400" dirty="0">
                <a:solidFill>
                  <a:schemeClr val="tx1"/>
                </a:solidFill>
                <a:latin typeface="Calibri" panose="020F0502020204030204" pitchFamily="34" charset="0"/>
                <a:cs typeface="Calibri" panose="020F0502020204030204" pitchFamily="34" charset="0"/>
              </a:rPr>
              <a:t>Page Break option splits the document in two more columns. </a:t>
            </a:r>
            <a:r>
              <a:rPr lang="en-US" sz="2400" dirty="0" smtClean="0">
                <a:solidFill>
                  <a:schemeClr val="tx1"/>
                </a:solidFill>
                <a:latin typeface="Calibri" panose="020F0502020204030204" pitchFamily="34" charset="0"/>
                <a:cs typeface="Calibri" panose="020F0502020204030204" pitchFamily="34" charset="0"/>
              </a:rPr>
              <a:t>4.Landscape </a:t>
            </a:r>
            <a:r>
              <a:rPr lang="en-US" sz="2400" dirty="0">
                <a:solidFill>
                  <a:schemeClr val="tx1"/>
                </a:solidFill>
                <a:latin typeface="Calibri" panose="020F0502020204030204" pitchFamily="34" charset="0"/>
                <a:cs typeface="Calibri" panose="020F0502020204030204" pitchFamily="34" charset="0"/>
              </a:rPr>
              <a:t>is the default paper orientation in Word 2016.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smtClean="0">
                <a:solidFill>
                  <a:schemeClr val="tx1"/>
                </a:solidFill>
                <a:latin typeface="Calibri" panose="020F0502020204030204" pitchFamily="34" charset="0"/>
                <a:cs typeface="Calibri" panose="020F0502020204030204" pitchFamily="34" charset="0"/>
              </a:rPr>
              <a:t>5.The </a:t>
            </a:r>
            <a:r>
              <a:rPr lang="en-US" sz="2400" dirty="0">
                <a:solidFill>
                  <a:schemeClr val="tx1"/>
                </a:solidFill>
                <a:latin typeface="Calibri" panose="020F0502020204030204" pitchFamily="34" charset="0"/>
                <a:cs typeface="Calibri" panose="020F0502020204030204" pitchFamily="34" charset="0"/>
              </a:rPr>
              <a:t>Increase indent button shifts the text 1” (inch) away from the left margin</a:t>
            </a:r>
            <a:r>
              <a:rPr lang="en-US" sz="2400" dirty="0" smtClean="0">
                <a:solidFill>
                  <a:schemeClr val="tx1"/>
                </a:solidFill>
                <a:latin typeface="Calibri" panose="020F0502020204030204" pitchFamily="34" charset="0"/>
                <a:cs typeface="Calibri" panose="020F0502020204030204" pitchFamily="34" charset="0"/>
              </a:rPr>
              <a:t>.</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1513114" y="881743"/>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5" name="TextBox 4"/>
          <p:cNvSpPr txBox="1"/>
          <p:nvPr/>
        </p:nvSpPr>
        <p:spPr>
          <a:xfrm>
            <a:off x="8289472" y="1740665"/>
            <a:ext cx="1382486" cy="589072"/>
          </a:xfrm>
          <a:prstGeom prst="rect">
            <a:avLst/>
          </a:prstGeom>
          <a:noFill/>
        </p:spPr>
        <p:txBody>
          <a:bodyPr wrap="square" rtlCol="0">
            <a:spAutoFit/>
          </a:bodyPr>
          <a:lstStyle/>
          <a:p>
            <a:pPr marL="114300" indent="0">
              <a:lnSpc>
                <a:spcPct val="150000"/>
              </a:lnSpc>
              <a:buNone/>
            </a:pPr>
            <a:r>
              <a:rPr lang="en-US" sz="2400" b="1" dirty="0" smtClean="0">
                <a:solidFill>
                  <a:srgbClr val="FF0000"/>
                </a:solidFill>
                <a:latin typeface="Calibri" panose="020F0502020204030204" pitchFamily="34" charset="0"/>
                <a:cs typeface="Calibri" panose="020F0502020204030204" pitchFamily="34" charset="0"/>
              </a:rPr>
              <a:t>True</a:t>
            </a:r>
            <a:endParaRPr lang="en-IN" sz="2400" dirty="0">
              <a:solidFill>
                <a:srgbClr val="FF0000"/>
              </a:solidFill>
              <a:latin typeface="Calibri" panose="020F0502020204030204" pitchFamily="34" charset="0"/>
              <a:cs typeface="Calibri" panose="020F0502020204030204" pitchFamily="34" charset="0"/>
            </a:endParaRPr>
          </a:p>
        </p:txBody>
      </p:sp>
      <p:sp>
        <p:nvSpPr>
          <p:cNvPr id="6" name="TextBox 5"/>
          <p:cNvSpPr txBox="1"/>
          <p:nvPr/>
        </p:nvSpPr>
        <p:spPr>
          <a:xfrm>
            <a:off x="8289472" y="2243078"/>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7334250" y="2898196"/>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1061358" y="4134792"/>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US" sz="2400" b="1" dirty="0" err="1" smtClean="0">
                <a:solidFill>
                  <a:schemeClr val="tx1"/>
                </a:solidFill>
                <a:latin typeface="Calibri" panose="020F0502020204030204" pitchFamily="34" charset="0"/>
                <a:cs typeface="Calibri" panose="020F0502020204030204" pitchFamily="34" charset="0"/>
              </a:rPr>
              <a:t>C.Application</a:t>
            </a:r>
            <a:r>
              <a:rPr lang="en-US" sz="2400" b="1" dirty="0" smtClean="0">
                <a:solidFill>
                  <a:schemeClr val="tx1"/>
                </a:solidFill>
                <a:latin typeface="Calibri" panose="020F0502020204030204" pitchFamily="34" charset="0"/>
                <a:cs typeface="Calibri" panose="020F0502020204030204" pitchFamily="34" charset="0"/>
              </a:rPr>
              <a:t>-based </a:t>
            </a:r>
            <a:r>
              <a:rPr lang="en-US" sz="2400" b="1" dirty="0">
                <a:solidFill>
                  <a:schemeClr val="tx1"/>
                </a:solidFill>
                <a:latin typeface="Calibri" panose="020F0502020204030204" pitchFamily="34" charset="0"/>
                <a:cs typeface="Calibri" panose="020F0502020204030204" pitchFamily="34" charset="0"/>
              </a:rPr>
              <a:t>questions.</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smtClean="0">
                <a:solidFill>
                  <a:schemeClr val="tx1"/>
                </a:solidFill>
                <a:latin typeface="Calibri" panose="020F0502020204030204" pitchFamily="34" charset="0"/>
                <a:cs typeface="Calibri" panose="020F0502020204030204" pitchFamily="34" charset="0"/>
              </a:rPr>
              <a:t>1.Aaryan </a:t>
            </a:r>
            <a:r>
              <a:rPr lang="en-US" sz="2400" dirty="0">
                <a:solidFill>
                  <a:schemeClr val="tx1"/>
                </a:solidFill>
                <a:latin typeface="Calibri" panose="020F0502020204030204" pitchFamily="34" charset="0"/>
                <a:cs typeface="Calibri" panose="020F0502020204030204" pitchFamily="34" charset="0"/>
              </a:rPr>
              <a:t>has been given an assignment to write three paragraphs on the topic- ‘Keep Your City Clean’. Help him format the document by setting the indents, margins, and spacing before and after the paragraph. Name the options that he would use to format these. </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b="1" dirty="0" err="1" smtClean="0">
                <a:solidFill>
                  <a:schemeClr val="tx1"/>
                </a:solidFill>
                <a:latin typeface="Calibri" panose="020F0502020204030204" pitchFamily="34" charset="0"/>
                <a:cs typeface="Calibri" panose="020F0502020204030204" pitchFamily="34" charset="0"/>
              </a:rPr>
              <a:t>Ans</a:t>
            </a:r>
            <a:r>
              <a:rPr lang="en-US" sz="2400" b="1" dirty="0">
                <a:solidFill>
                  <a:schemeClr val="tx1"/>
                </a:solidFill>
                <a:latin typeface="Calibri" panose="020F0502020204030204" pitchFamily="34" charset="0"/>
                <a:cs typeface="Calibri" panose="020F0502020204030204" pitchFamily="34" charset="0"/>
              </a:rPr>
              <a:t>: Paragraph dialog </a:t>
            </a:r>
            <a:r>
              <a:rPr lang="en-US" sz="2400" b="1" dirty="0" err="1">
                <a:solidFill>
                  <a:schemeClr val="tx1"/>
                </a:solidFill>
                <a:latin typeface="Calibri" panose="020F0502020204030204" pitchFamily="34" charset="0"/>
                <a:cs typeface="Calibri" panose="020F0502020204030204" pitchFamily="34" charset="0"/>
              </a:rPr>
              <a:t>boxlauncher</a:t>
            </a:r>
            <a:r>
              <a:rPr lang="en-US" sz="2400" b="1" dirty="0">
                <a:solidFill>
                  <a:schemeClr val="tx1"/>
                </a:solidFill>
                <a:latin typeface="Calibri" panose="020F0502020204030204" pitchFamily="34" charset="0"/>
                <a:cs typeface="Calibri" panose="020F0502020204030204" pitchFamily="34" charset="0"/>
              </a:rPr>
              <a:t> in the layout tab.</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smtClean="0">
                <a:solidFill>
                  <a:schemeClr val="tx1"/>
                </a:solidFill>
                <a:latin typeface="Calibri" panose="020F0502020204030204" pitchFamily="34" charset="0"/>
                <a:cs typeface="Calibri" panose="020F0502020204030204" pitchFamily="34" charset="0"/>
              </a:rPr>
              <a:t>2.Diya </a:t>
            </a:r>
            <a:r>
              <a:rPr lang="en-US" sz="2400" dirty="0">
                <a:solidFill>
                  <a:schemeClr val="tx1"/>
                </a:solidFill>
                <a:latin typeface="Calibri" panose="020F0502020204030204" pitchFamily="34" charset="0"/>
                <a:cs typeface="Calibri" panose="020F0502020204030204" pitchFamily="34" charset="0"/>
              </a:rPr>
              <a:t>has created a Science project to five pages in Word 2016. Her Science teacher has asked her to mention the topic, page numbers, and her name on all the pages. Suggest her the most suitable option for </a:t>
            </a:r>
            <a:r>
              <a:rPr lang="en-US" sz="2400" dirty="0" smtClean="0">
                <a:solidFill>
                  <a:schemeClr val="tx1"/>
                </a:solidFill>
                <a:latin typeface="Calibri" panose="020F0502020204030204" pitchFamily="34" charset="0"/>
                <a:cs typeface="Calibri" panose="020F0502020204030204" pitchFamily="34" charset="0"/>
              </a:rPr>
              <a:t>the </a:t>
            </a:r>
            <a:r>
              <a:rPr lang="en-US" sz="2400" dirty="0">
                <a:solidFill>
                  <a:schemeClr val="tx1"/>
                </a:solidFill>
                <a:latin typeface="Calibri" panose="020F0502020204030204" pitchFamily="34" charset="0"/>
                <a:cs typeface="Calibri" panose="020F0502020204030204" pitchFamily="34" charset="0"/>
              </a:rPr>
              <a:t>same. </a:t>
            </a:r>
            <a:endParaRPr lang="en-US" sz="2400" dirty="0" smtClean="0">
              <a:solidFill>
                <a:schemeClr val="tx1"/>
              </a:solidFill>
              <a:latin typeface="Calibri" panose="020F0502020204030204" pitchFamily="34" charset="0"/>
              <a:cs typeface="Calibri" panose="020F0502020204030204" pitchFamily="34" charset="0"/>
            </a:endParaRPr>
          </a:p>
          <a:p>
            <a:pPr marL="114300" indent="0">
              <a:buNone/>
            </a:pPr>
            <a:r>
              <a:rPr lang="en-US" sz="2400" b="1" dirty="0" err="1" smtClean="0">
                <a:latin typeface="Calibri" panose="020F0502020204030204" pitchFamily="34" charset="0"/>
                <a:cs typeface="Calibri" panose="020F0502020204030204" pitchFamily="34" charset="0"/>
              </a:rPr>
              <a:t>Ans</a:t>
            </a:r>
            <a:r>
              <a:rPr lang="en-US" sz="2400" b="1" dirty="0">
                <a:latin typeface="Calibri" panose="020F0502020204030204" pitchFamily="34" charset="0"/>
                <a:cs typeface="Calibri" panose="020F0502020204030204" pitchFamily="34" charset="0"/>
              </a:rPr>
              <a:t>: Header and footer</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smtClean="0">
                <a:latin typeface="Calibri" pitchFamily="34" charset="0"/>
                <a:cs typeface="Calibri" pitchFamily="34" charset="0"/>
              </a:rPr>
              <a:t>Students will be able </a:t>
            </a:r>
            <a:r>
              <a:rPr lang="en-US" sz="2000" b="1" dirty="0" smtClean="0">
                <a:latin typeface="Calibri" pitchFamily="34" charset="0"/>
                <a:cs typeface="Calibri" pitchFamily="34" charset="0"/>
              </a:rPr>
              <a:t>answer exercise questions.</a:t>
            </a: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