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7" r:id="rId2"/>
    <p:sldId id="258"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59"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897" y="39"/>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1">
    <p:pos x="6000" y="100"/>
    <p:text>+amanrouniyar@odmegroup.org How come the website here is ODM Egroup and not ODM PS?
_Assigned to you_
-Swoyan Satyendu</p:text>
  </p:cm>
  <p:cm authorId="0" dt="2020-06-17T16:36:04.724" idx="2">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93E92A-9670-467F-969D-54E56330322A}" type="datetimeFigureOut">
              <a:rPr lang="en-IN" smtClean="0"/>
              <a:t>07-05-2022</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5274A3-C95E-419D-AD49-D208B7DCE395}" type="slidenum">
              <a:rPr lang="en-IN" smtClean="0"/>
              <a:t>‹#›</a:t>
            </a:fld>
            <a:endParaRPr lang="en-IN"/>
          </a:p>
        </p:txBody>
      </p:sp>
    </p:spTree>
    <p:extLst>
      <p:ext uri="{BB962C8B-B14F-4D97-AF65-F5344CB8AC3E}">
        <p14:creationId xmlns:p14="http://schemas.microsoft.com/office/powerpoint/2010/main" val="3060421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506E2DA3-0EF1-47ED-B763-0EF5AA6E3207}" type="datetimeFigureOut">
              <a:rPr lang="en-IN" smtClean="0"/>
              <a:t>07-05-2022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A084FA3-10DF-46C5-A32E-5B013F58AF61}" type="slidenum">
              <a:rPr lang="en-IN" smtClean="0"/>
              <a:t>‹#›</a:t>
            </a:fld>
            <a:endParaRPr lang="en-IN"/>
          </a:p>
        </p:txBody>
      </p:sp>
    </p:spTree>
    <p:extLst>
      <p:ext uri="{BB962C8B-B14F-4D97-AF65-F5344CB8AC3E}">
        <p14:creationId xmlns:p14="http://schemas.microsoft.com/office/powerpoint/2010/main" val="32490203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506E2DA3-0EF1-47ED-B763-0EF5AA6E3207}" type="datetimeFigureOut">
              <a:rPr lang="en-IN" smtClean="0"/>
              <a:t>07-05-2022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A084FA3-10DF-46C5-A32E-5B013F58AF61}" type="slidenum">
              <a:rPr lang="en-IN" smtClean="0"/>
              <a:t>‹#›</a:t>
            </a:fld>
            <a:endParaRPr lang="en-IN"/>
          </a:p>
        </p:txBody>
      </p:sp>
    </p:spTree>
    <p:extLst>
      <p:ext uri="{BB962C8B-B14F-4D97-AF65-F5344CB8AC3E}">
        <p14:creationId xmlns:p14="http://schemas.microsoft.com/office/powerpoint/2010/main" val="2685106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506E2DA3-0EF1-47ED-B763-0EF5AA6E3207}" type="datetimeFigureOut">
              <a:rPr lang="en-IN" smtClean="0"/>
              <a:t>07-05-2022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A084FA3-10DF-46C5-A32E-5B013F58AF61}" type="slidenum">
              <a:rPr lang="en-IN" smtClean="0"/>
              <a:t>‹#›</a:t>
            </a:fld>
            <a:endParaRPr lang="en-IN"/>
          </a:p>
        </p:txBody>
      </p:sp>
    </p:spTree>
    <p:extLst>
      <p:ext uri="{BB962C8B-B14F-4D97-AF65-F5344CB8AC3E}">
        <p14:creationId xmlns:p14="http://schemas.microsoft.com/office/powerpoint/2010/main" val="3388160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506E2DA3-0EF1-47ED-B763-0EF5AA6E3207}" type="datetimeFigureOut">
              <a:rPr lang="en-IN" smtClean="0"/>
              <a:t>07-05-2022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A084FA3-10DF-46C5-A32E-5B013F58AF61}" type="slidenum">
              <a:rPr lang="en-IN" smtClean="0"/>
              <a:t>‹#›</a:t>
            </a:fld>
            <a:endParaRPr lang="en-IN"/>
          </a:p>
        </p:txBody>
      </p:sp>
    </p:spTree>
    <p:extLst>
      <p:ext uri="{BB962C8B-B14F-4D97-AF65-F5344CB8AC3E}">
        <p14:creationId xmlns:p14="http://schemas.microsoft.com/office/powerpoint/2010/main" val="658955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6E2DA3-0EF1-47ED-B763-0EF5AA6E3207}" type="datetimeFigureOut">
              <a:rPr lang="en-IN" smtClean="0"/>
              <a:t>07-05-2022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A084FA3-10DF-46C5-A32E-5B013F58AF61}" type="slidenum">
              <a:rPr lang="en-IN" smtClean="0"/>
              <a:t>‹#›</a:t>
            </a:fld>
            <a:endParaRPr lang="en-IN"/>
          </a:p>
        </p:txBody>
      </p:sp>
    </p:spTree>
    <p:extLst>
      <p:ext uri="{BB962C8B-B14F-4D97-AF65-F5344CB8AC3E}">
        <p14:creationId xmlns:p14="http://schemas.microsoft.com/office/powerpoint/2010/main" val="3257548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506E2DA3-0EF1-47ED-B763-0EF5AA6E3207}" type="datetimeFigureOut">
              <a:rPr lang="en-IN" smtClean="0"/>
              <a:t>07-05-2022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A084FA3-10DF-46C5-A32E-5B013F58AF61}" type="slidenum">
              <a:rPr lang="en-IN" smtClean="0"/>
              <a:t>‹#›</a:t>
            </a:fld>
            <a:endParaRPr lang="en-IN"/>
          </a:p>
        </p:txBody>
      </p:sp>
    </p:spTree>
    <p:extLst>
      <p:ext uri="{BB962C8B-B14F-4D97-AF65-F5344CB8AC3E}">
        <p14:creationId xmlns:p14="http://schemas.microsoft.com/office/powerpoint/2010/main" val="1307505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506E2DA3-0EF1-47ED-B763-0EF5AA6E3207}" type="datetimeFigureOut">
              <a:rPr lang="en-IN" smtClean="0"/>
              <a:t>07-05-2022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A084FA3-10DF-46C5-A32E-5B013F58AF61}" type="slidenum">
              <a:rPr lang="en-IN" smtClean="0"/>
              <a:t>‹#›</a:t>
            </a:fld>
            <a:endParaRPr lang="en-IN"/>
          </a:p>
        </p:txBody>
      </p:sp>
    </p:spTree>
    <p:extLst>
      <p:ext uri="{BB962C8B-B14F-4D97-AF65-F5344CB8AC3E}">
        <p14:creationId xmlns:p14="http://schemas.microsoft.com/office/powerpoint/2010/main" val="3061019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506E2DA3-0EF1-47ED-B763-0EF5AA6E3207}" type="datetimeFigureOut">
              <a:rPr lang="en-IN" smtClean="0"/>
              <a:t>07-05-2022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A084FA3-10DF-46C5-A32E-5B013F58AF61}" type="slidenum">
              <a:rPr lang="en-IN" smtClean="0"/>
              <a:t>‹#›</a:t>
            </a:fld>
            <a:endParaRPr lang="en-IN"/>
          </a:p>
        </p:txBody>
      </p:sp>
    </p:spTree>
    <p:extLst>
      <p:ext uri="{BB962C8B-B14F-4D97-AF65-F5344CB8AC3E}">
        <p14:creationId xmlns:p14="http://schemas.microsoft.com/office/powerpoint/2010/main" val="1110906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6E2DA3-0EF1-47ED-B763-0EF5AA6E3207}" type="datetimeFigureOut">
              <a:rPr lang="en-IN" smtClean="0"/>
              <a:t>07-05-2022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A084FA3-10DF-46C5-A32E-5B013F58AF61}" type="slidenum">
              <a:rPr lang="en-IN" smtClean="0"/>
              <a:t>‹#›</a:t>
            </a:fld>
            <a:endParaRPr lang="en-IN"/>
          </a:p>
        </p:txBody>
      </p:sp>
    </p:spTree>
    <p:extLst>
      <p:ext uri="{BB962C8B-B14F-4D97-AF65-F5344CB8AC3E}">
        <p14:creationId xmlns:p14="http://schemas.microsoft.com/office/powerpoint/2010/main" val="3266335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6E2DA3-0EF1-47ED-B763-0EF5AA6E3207}" type="datetimeFigureOut">
              <a:rPr lang="en-IN" smtClean="0"/>
              <a:t>07-05-2022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A084FA3-10DF-46C5-A32E-5B013F58AF61}" type="slidenum">
              <a:rPr lang="en-IN" smtClean="0"/>
              <a:t>‹#›</a:t>
            </a:fld>
            <a:endParaRPr lang="en-IN"/>
          </a:p>
        </p:txBody>
      </p:sp>
    </p:spTree>
    <p:extLst>
      <p:ext uri="{BB962C8B-B14F-4D97-AF65-F5344CB8AC3E}">
        <p14:creationId xmlns:p14="http://schemas.microsoft.com/office/powerpoint/2010/main" val="3194414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6E2DA3-0EF1-47ED-B763-0EF5AA6E3207}" type="datetimeFigureOut">
              <a:rPr lang="en-IN" smtClean="0"/>
              <a:t>07-05-2022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A084FA3-10DF-46C5-A32E-5B013F58AF61}" type="slidenum">
              <a:rPr lang="en-IN" smtClean="0"/>
              <a:t>‹#›</a:t>
            </a:fld>
            <a:endParaRPr lang="en-IN"/>
          </a:p>
        </p:txBody>
      </p:sp>
    </p:spTree>
    <p:extLst>
      <p:ext uri="{BB962C8B-B14F-4D97-AF65-F5344CB8AC3E}">
        <p14:creationId xmlns:p14="http://schemas.microsoft.com/office/powerpoint/2010/main" val="258965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6E2DA3-0EF1-47ED-B763-0EF5AA6E3207}" type="datetimeFigureOut">
              <a:rPr lang="en-IN" smtClean="0"/>
              <a:t>07-05-2022</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084FA3-10DF-46C5-A32E-5B013F58AF61}" type="slidenum">
              <a:rPr lang="en-IN" smtClean="0"/>
              <a:t>‹#›</a:t>
            </a:fld>
            <a:endParaRPr lang="en-IN"/>
          </a:p>
        </p:txBody>
      </p:sp>
    </p:spTree>
    <p:extLst>
      <p:ext uri="{BB962C8B-B14F-4D97-AF65-F5344CB8AC3E}">
        <p14:creationId xmlns:p14="http://schemas.microsoft.com/office/powerpoint/2010/main" val="35270350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29"/>
            <a:ext cx="9144000" cy="1821172"/>
          </a:xfrm>
          <a:prstGeom prst="rect">
            <a:avLst/>
          </a:prstGeom>
          <a:noFill/>
          <a:ln>
            <a:noFill/>
          </a:ln>
        </p:spPr>
      </p:pic>
      <p:sp>
        <p:nvSpPr>
          <p:cNvPr id="56" name="Google Shape;56;p13"/>
          <p:cNvSpPr txBox="1"/>
          <p:nvPr/>
        </p:nvSpPr>
        <p:spPr>
          <a:xfrm>
            <a:off x="222675" y="2141800"/>
            <a:ext cx="8763000" cy="25744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3000" b="1">
                <a:solidFill>
                  <a:srgbClr val="FF0000"/>
                </a:solidFill>
                <a:latin typeface="Calibri"/>
                <a:ea typeface="Calibri"/>
                <a:cs typeface="Calibri"/>
                <a:sym typeface="Calibri"/>
              </a:rPr>
              <a:t> MACRO ECONOMICS</a:t>
            </a:r>
            <a:endParaRPr lang="en-US" sz="3000" b="1"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US" sz="3000" b="1" i="0" u="none" strike="noStrike" cap="none" dirty="0">
                <a:solidFill>
                  <a:srgbClr val="FF0000"/>
                </a:solidFill>
                <a:latin typeface="Calibri"/>
                <a:ea typeface="Calibri"/>
                <a:cs typeface="Calibri"/>
                <a:sym typeface="Calibri"/>
              </a:rPr>
              <a:t>CLASS :XII</a:t>
            </a:r>
            <a:endParaRPr sz="2900" b="1" i="0" u="none" strike="noStrike" cap="none" dirty="0">
              <a:solidFill>
                <a:srgbClr val="FF0000"/>
              </a:solidFill>
              <a:latin typeface="Calibri"/>
              <a:ea typeface="Calibri"/>
              <a:cs typeface="Calibri"/>
              <a:sym typeface="Calibri"/>
            </a:endParaRPr>
          </a:p>
        </p:txBody>
      </p:sp>
      <p:sp>
        <p:nvSpPr>
          <p:cNvPr id="57" name="Google Shape;57;p13"/>
          <p:cNvSpPr txBox="1"/>
          <p:nvPr/>
        </p:nvSpPr>
        <p:spPr>
          <a:xfrm>
            <a:off x="2222174" y="3428983"/>
            <a:ext cx="4942113" cy="1679743"/>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500" b="1" dirty="0"/>
              <a:t>SUBJECT : ECONOMICS</a:t>
            </a:r>
            <a:endParaRPr sz="2500" b="1" dirty="0"/>
          </a:p>
          <a:p>
            <a:pPr marL="0" lvl="0" indent="0" algn="l" rtl="0">
              <a:spcBef>
                <a:spcPts val="0"/>
              </a:spcBef>
              <a:spcAft>
                <a:spcPts val="0"/>
              </a:spcAft>
              <a:buNone/>
            </a:pPr>
            <a:r>
              <a:rPr lang="en" sz="2500" b="1" dirty="0"/>
              <a:t>CHAPTER NUMBER: </a:t>
            </a:r>
            <a:r>
              <a:rPr lang="en-US" sz="2500" b="1" dirty="0"/>
              <a:t>2</a:t>
            </a:r>
            <a:endParaRPr sz="2500" b="1" dirty="0"/>
          </a:p>
          <a:p>
            <a:pPr marL="0" lvl="0" indent="0" algn="l" rtl="0">
              <a:spcBef>
                <a:spcPts val="0"/>
              </a:spcBef>
              <a:spcAft>
                <a:spcPts val="0"/>
              </a:spcAft>
              <a:buNone/>
            </a:pPr>
            <a:r>
              <a:rPr lang="en" sz="2500" b="1" dirty="0"/>
              <a:t>CHAPTER NAME : </a:t>
            </a:r>
            <a:r>
              <a:rPr lang="en-US" sz="2500" b="1" dirty="0"/>
              <a:t>BASIC CONCEPTS                         	OF MACROECONOMICS</a:t>
            </a:r>
            <a:endParaRPr sz="2500" b="1" dirty="0"/>
          </a:p>
        </p:txBody>
      </p:sp>
      <p:pic>
        <p:nvPicPr>
          <p:cNvPr id="6"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4">
            <a:alphaModFix/>
          </a:blip>
          <a:srcRect/>
          <a:stretch/>
        </p:blipFill>
        <p:spPr>
          <a:xfrm>
            <a:off x="7308304" y="332656"/>
            <a:ext cx="1410416" cy="650052"/>
          </a:xfrm>
          <a:prstGeom prst="rect">
            <a:avLst/>
          </a:prstGeom>
          <a:noFill/>
          <a:ln>
            <a:noFill/>
          </a:ln>
        </p:spPr>
      </p:pic>
    </p:spTree>
    <p:extLst>
      <p:ext uri="{BB962C8B-B14F-4D97-AF65-F5344CB8AC3E}">
        <p14:creationId xmlns:p14="http://schemas.microsoft.com/office/powerpoint/2010/main" val="5759152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1800" dirty="0">
                <a:solidFill>
                  <a:srgbClr val="FF0000"/>
                </a:solidFill>
              </a:rPr>
              <a:t>CURRENT TRANSFERS VERSUS CAPITAL TRANSFERS</a:t>
            </a:r>
          </a:p>
        </p:txBody>
      </p:sp>
      <p:sp>
        <p:nvSpPr>
          <p:cNvPr id="3" name="Content Placeholder 2"/>
          <p:cNvSpPr>
            <a:spLocks noGrp="1"/>
          </p:cNvSpPr>
          <p:nvPr>
            <p:ph idx="1"/>
          </p:nvPr>
        </p:nvSpPr>
        <p:spPr/>
        <p:txBody>
          <a:bodyPr>
            <a:normAutofit/>
          </a:bodyPr>
          <a:lstStyle/>
          <a:p>
            <a:pPr marL="0" indent="0">
              <a:buNone/>
            </a:pPr>
            <a:r>
              <a:rPr lang="en-IN" sz="1800" dirty="0">
                <a:solidFill>
                  <a:srgbClr val="FF0000"/>
                </a:solidFill>
              </a:rPr>
              <a:t>Transfer receipts are of two types:</a:t>
            </a:r>
          </a:p>
          <a:p>
            <a:pPr marL="0" indent="0">
              <a:lnSpc>
                <a:spcPct val="200000"/>
              </a:lnSpc>
              <a:buNone/>
            </a:pPr>
            <a:r>
              <a:rPr lang="en-IN" sz="1800" dirty="0"/>
              <a:t>	</a:t>
            </a:r>
            <a:r>
              <a:rPr lang="en-IN" sz="1400" dirty="0"/>
              <a:t>1) Current transfers and		 2) Capital transfers</a:t>
            </a:r>
          </a:p>
          <a:p>
            <a:pPr marL="0" indent="0">
              <a:lnSpc>
                <a:spcPct val="200000"/>
              </a:lnSpc>
              <a:buNone/>
            </a:pPr>
            <a:r>
              <a:rPr lang="en-IN" sz="1400" dirty="0"/>
              <a:t>1. Current transfers are made out of income where is capital transfers are made out of the wealth of the payer</a:t>
            </a:r>
          </a:p>
          <a:p>
            <a:pPr marL="0" indent="0">
              <a:lnSpc>
                <a:spcPct val="200000"/>
              </a:lnSpc>
              <a:buNone/>
            </a:pPr>
            <a:r>
              <a:rPr lang="en-IN" sz="1400" dirty="0"/>
              <a:t>2. Current transfers are generally regular in nature where us Capital transfers are irregular.</a:t>
            </a:r>
          </a:p>
          <a:p>
            <a:pPr marL="0" indent="0">
              <a:lnSpc>
                <a:spcPct val="200000"/>
              </a:lnSpc>
              <a:buNone/>
            </a:pPr>
            <a:r>
              <a:rPr lang="en-IN" sz="1400" dirty="0"/>
              <a:t>3. Capital transfers are meant for capital formation.</a:t>
            </a:r>
          </a:p>
          <a:p>
            <a:pPr marL="0" indent="0">
              <a:lnSpc>
                <a:spcPct val="200000"/>
              </a:lnSpc>
              <a:buNone/>
            </a:pPr>
            <a:r>
              <a:rPr lang="en-IN" sz="1400" dirty="0"/>
              <a:t>4. Examples of current transfers old age pensions, gift, employment allowance etc.</a:t>
            </a:r>
          </a:p>
          <a:p>
            <a:pPr marL="0" indent="0">
              <a:lnSpc>
                <a:spcPct val="200000"/>
              </a:lnSpc>
              <a:buNone/>
            </a:pPr>
            <a:r>
              <a:rPr lang="en-IN" sz="1400" dirty="0"/>
              <a:t>5.Examples of capital transfers : investment Grand, capital gains, tax war, damages etc.</a:t>
            </a:r>
          </a:p>
          <a:p>
            <a:endParaRPr lang="en-IN"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7452320" y="196086"/>
            <a:ext cx="1410416" cy="650052"/>
          </a:xfrm>
          <a:prstGeom prst="rect">
            <a:avLst/>
          </a:prstGeom>
          <a:noFill/>
          <a:ln>
            <a:noFill/>
          </a:ln>
        </p:spPr>
      </p:pic>
    </p:spTree>
    <p:extLst>
      <p:ext uri="{BB962C8B-B14F-4D97-AF65-F5344CB8AC3E}">
        <p14:creationId xmlns:p14="http://schemas.microsoft.com/office/powerpoint/2010/main" val="34187804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200" dirty="0">
                <a:solidFill>
                  <a:srgbClr val="FF0000"/>
                </a:solidFill>
              </a:rPr>
              <a:t>FINAL GOODS AND INTERMEDIATE GOODS</a:t>
            </a:r>
          </a:p>
        </p:txBody>
      </p:sp>
      <p:sp>
        <p:nvSpPr>
          <p:cNvPr id="3" name="Content Placeholder 2"/>
          <p:cNvSpPr>
            <a:spLocks noGrp="1"/>
          </p:cNvSpPr>
          <p:nvPr>
            <p:ph idx="1"/>
          </p:nvPr>
        </p:nvSpPr>
        <p:spPr/>
        <p:txBody>
          <a:bodyPr>
            <a:normAutofit/>
          </a:bodyPr>
          <a:lstStyle/>
          <a:p>
            <a:pPr marL="0" indent="0">
              <a:buNone/>
            </a:pPr>
            <a:r>
              <a:rPr lang="en-IN" sz="1800" b="1" dirty="0">
                <a:solidFill>
                  <a:srgbClr val="FF0000"/>
                </a:solidFill>
              </a:rPr>
              <a:t>Final goods</a:t>
            </a:r>
          </a:p>
          <a:p>
            <a:pPr marL="0" indent="0">
              <a:lnSpc>
                <a:spcPct val="150000"/>
              </a:lnSpc>
              <a:buNone/>
            </a:pPr>
            <a:r>
              <a:rPr lang="en-IN" sz="1400" dirty="0"/>
              <a:t>Final goods refer to those goods which are used either for consumption or investment. Final goods includes:</a:t>
            </a:r>
          </a:p>
          <a:p>
            <a:pPr marL="0" indent="0">
              <a:lnSpc>
                <a:spcPct val="150000"/>
              </a:lnSpc>
              <a:buNone/>
            </a:pPr>
            <a:r>
              <a:rPr lang="en-IN" sz="1400" dirty="0"/>
              <a:t>1. Goods purchased by consumer households as they are meant for final consumption (like milk purchased by households.)</a:t>
            </a:r>
          </a:p>
          <a:p>
            <a:pPr marL="0" indent="0">
              <a:lnSpc>
                <a:spcPct val="150000"/>
              </a:lnSpc>
              <a:buNone/>
            </a:pPr>
            <a:r>
              <a:rPr lang="en-IN" sz="1400" dirty="0"/>
              <a:t>2. Goods purchased by firms for capital formation or investment (like machinery purchased by a firm.</a:t>
            </a:r>
            <a:br>
              <a:rPr lang="en-IN" sz="1400" dirty="0"/>
            </a:br>
            <a:endParaRPr lang="en-IN" sz="1400" dirty="0"/>
          </a:p>
          <a:p>
            <a:pPr marL="0" indent="0">
              <a:buNone/>
            </a:pPr>
            <a:r>
              <a:rPr lang="en-IN" sz="1800" b="1" dirty="0">
                <a:solidFill>
                  <a:srgbClr val="FF0000"/>
                </a:solidFill>
              </a:rPr>
              <a:t>Intermediate goods</a:t>
            </a:r>
          </a:p>
          <a:p>
            <a:pPr marL="0" indent="0">
              <a:lnSpc>
                <a:spcPct val="200000"/>
              </a:lnSpc>
              <a:buNone/>
            </a:pPr>
            <a:r>
              <a:rPr lang="en-IN" sz="1400" dirty="0"/>
              <a:t>Intermediate goods refer to those goods which are used either for resale or for other production in the same year.</a:t>
            </a:r>
          </a:p>
          <a:p>
            <a:pPr marL="0" indent="0">
              <a:lnSpc>
                <a:spcPct val="200000"/>
              </a:lnSpc>
              <a:buNone/>
            </a:pPr>
            <a:r>
              <a:rPr lang="en-IN" sz="1400" dirty="0"/>
              <a:t>1. Goods purchased for resale (like milk purchased by a dairy shop)</a:t>
            </a:r>
          </a:p>
          <a:p>
            <a:pPr marL="0" indent="0">
              <a:lnSpc>
                <a:spcPct val="200000"/>
              </a:lnSpc>
              <a:buNone/>
            </a:pPr>
            <a:r>
              <a:rPr lang="en-IN" sz="1400" dirty="0"/>
              <a:t>2. Goods used for further production( like milk used for making sweets.)</a:t>
            </a:r>
          </a:p>
          <a:p>
            <a:endParaRPr lang="en-IN"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7452320" y="196086"/>
            <a:ext cx="1410416" cy="650052"/>
          </a:xfrm>
          <a:prstGeom prst="rect">
            <a:avLst/>
          </a:prstGeom>
          <a:noFill/>
          <a:ln>
            <a:noFill/>
          </a:ln>
        </p:spPr>
      </p:pic>
    </p:spTree>
    <p:extLst>
      <p:ext uri="{BB962C8B-B14F-4D97-AF65-F5344CB8AC3E}">
        <p14:creationId xmlns:p14="http://schemas.microsoft.com/office/powerpoint/2010/main" val="13732812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8229600" cy="1143000"/>
          </a:xfrm>
        </p:spPr>
        <p:txBody>
          <a:bodyPr>
            <a:noAutofit/>
          </a:bodyPr>
          <a:lstStyle/>
          <a:p>
            <a:br>
              <a:rPr lang="en-IN" sz="1800" dirty="0">
                <a:solidFill>
                  <a:srgbClr val="FF0000"/>
                </a:solidFill>
              </a:rPr>
            </a:br>
            <a:br>
              <a:rPr lang="en-IN" sz="1800" dirty="0">
                <a:solidFill>
                  <a:srgbClr val="FF0000"/>
                </a:solidFill>
              </a:rPr>
            </a:br>
            <a:r>
              <a:rPr lang="en-IN" sz="1800" dirty="0">
                <a:solidFill>
                  <a:srgbClr val="FF0000"/>
                </a:solidFill>
              </a:rPr>
              <a:t>HOW TO CLASSIFY GOODS AS INTERMEDIATE GOODS AND FINAL GOODS</a:t>
            </a:r>
          </a:p>
        </p:txBody>
      </p:sp>
      <p:sp>
        <p:nvSpPr>
          <p:cNvPr id="3" name="Content Placeholder 2"/>
          <p:cNvSpPr>
            <a:spLocks noGrp="1"/>
          </p:cNvSpPr>
          <p:nvPr>
            <p:ph idx="1"/>
          </p:nvPr>
        </p:nvSpPr>
        <p:spPr/>
        <p:txBody>
          <a:bodyPr>
            <a:normAutofit/>
          </a:bodyPr>
          <a:lstStyle/>
          <a:p>
            <a:pPr>
              <a:lnSpc>
                <a:spcPct val="200000"/>
              </a:lnSpc>
            </a:pPr>
            <a:r>
              <a:rPr lang="en-IN" sz="1400" dirty="0"/>
              <a:t>The distinction between intermediate goods and final goods is made on the basis of the use of product and not on the basis of product itself. A community can be an intermediate good as well as a final good depending upon its nature of use.</a:t>
            </a:r>
            <a:br>
              <a:rPr lang="en-IN" sz="1400" dirty="0"/>
            </a:br>
            <a:endParaRPr lang="en-IN" sz="1400" dirty="0"/>
          </a:p>
          <a:p>
            <a:pPr>
              <a:lnSpc>
                <a:spcPct val="200000"/>
              </a:lnSpc>
            </a:pPr>
            <a:r>
              <a:rPr lang="en-IN" sz="1400" dirty="0"/>
              <a:t>The distinction is made on the basis of end use. If end use of a good is consumption or investment, then it is final good. However if the good is used for resale or for the production ( in the same year ),then it is an intermediate good.</a:t>
            </a:r>
          </a:p>
          <a:p>
            <a:pPr>
              <a:lnSpc>
                <a:spcPct val="200000"/>
              </a:lnSpc>
            </a:pPr>
            <a:r>
              <a:rPr lang="en-IN" sz="1400" dirty="0"/>
              <a:t>National income includes only final goods</a:t>
            </a:r>
          </a:p>
          <a:p>
            <a:endParaRPr lang="en-IN"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7452320" y="208112"/>
            <a:ext cx="1410416" cy="650052"/>
          </a:xfrm>
          <a:prstGeom prst="rect">
            <a:avLst/>
          </a:prstGeom>
          <a:noFill/>
          <a:ln>
            <a:noFill/>
          </a:ln>
        </p:spPr>
      </p:pic>
    </p:spTree>
    <p:extLst>
      <p:ext uri="{BB962C8B-B14F-4D97-AF65-F5344CB8AC3E}">
        <p14:creationId xmlns:p14="http://schemas.microsoft.com/office/powerpoint/2010/main" val="3038455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200" dirty="0">
                <a:solidFill>
                  <a:srgbClr val="FF0000"/>
                </a:solidFill>
              </a:rPr>
              <a:t>CONSUMPTION GOODS AND CAPITAL GOODS</a:t>
            </a:r>
          </a:p>
        </p:txBody>
      </p:sp>
      <p:sp>
        <p:nvSpPr>
          <p:cNvPr id="3" name="Content Placeholder 2"/>
          <p:cNvSpPr>
            <a:spLocks noGrp="1"/>
          </p:cNvSpPr>
          <p:nvPr>
            <p:ph idx="1"/>
          </p:nvPr>
        </p:nvSpPr>
        <p:spPr/>
        <p:txBody>
          <a:bodyPr>
            <a:normAutofit/>
          </a:bodyPr>
          <a:lstStyle/>
          <a:p>
            <a:pPr marL="0" indent="0">
              <a:lnSpc>
                <a:spcPct val="150000"/>
              </a:lnSpc>
              <a:buNone/>
            </a:pPr>
            <a:r>
              <a:rPr lang="en-IN" sz="1600" dirty="0"/>
              <a:t>Consumption goods refer to those goods which satisfy the wants of consumer directly . for example bread, butter ,shirts ,pen ,television, furniture . It can be subdivided into following categories:</a:t>
            </a:r>
          </a:p>
          <a:p>
            <a:pPr marL="0" indent="0">
              <a:lnSpc>
                <a:spcPct val="150000"/>
              </a:lnSpc>
              <a:buNone/>
            </a:pPr>
            <a:r>
              <a:rPr lang="en-IN" sz="1600" dirty="0"/>
              <a:t>	1. Durable goods</a:t>
            </a:r>
          </a:p>
          <a:p>
            <a:pPr marL="0" indent="0">
              <a:lnSpc>
                <a:spcPct val="150000"/>
              </a:lnSpc>
              <a:buNone/>
            </a:pPr>
            <a:r>
              <a:rPr lang="en-IN" sz="1600" dirty="0"/>
              <a:t>	2. Semi durable goods</a:t>
            </a:r>
          </a:p>
          <a:p>
            <a:pPr marL="0" indent="0">
              <a:lnSpc>
                <a:spcPct val="150000"/>
              </a:lnSpc>
              <a:buNone/>
            </a:pPr>
            <a:r>
              <a:rPr lang="en-IN" sz="1600" dirty="0"/>
              <a:t>	3. Nondurable goods</a:t>
            </a:r>
          </a:p>
          <a:p>
            <a:pPr marL="0" indent="0">
              <a:lnSpc>
                <a:spcPct val="150000"/>
              </a:lnSpc>
              <a:buNone/>
            </a:pPr>
            <a:r>
              <a:rPr lang="en-IN" sz="1600" dirty="0"/>
              <a:t>	4. Services</a:t>
            </a:r>
          </a:p>
          <a:p>
            <a:pPr marL="0" indent="0">
              <a:lnSpc>
                <a:spcPct val="150000"/>
              </a:lnSpc>
              <a:buNone/>
            </a:pPr>
            <a:r>
              <a:rPr lang="en-IN" sz="1600" dirty="0"/>
              <a:t>Capital goods: capital goods are those final goods which help in production of Other goods and services for example plant and machinery equipment's</a:t>
            </a:r>
            <a:r>
              <a:rPr lang="en-IN" dirty="0"/>
              <a:t>.</a:t>
            </a:r>
          </a:p>
          <a:p>
            <a:endParaRPr lang="en-IN"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7380312" y="191879"/>
            <a:ext cx="1410416" cy="650052"/>
          </a:xfrm>
          <a:prstGeom prst="rect">
            <a:avLst/>
          </a:prstGeom>
          <a:noFill/>
          <a:ln>
            <a:noFill/>
          </a:ln>
        </p:spPr>
      </p:pic>
    </p:spTree>
    <p:extLst>
      <p:ext uri="{BB962C8B-B14F-4D97-AF65-F5344CB8AC3E}">
        <p14:creationId xmlns:p14="http://schemas.microsoft.com/office/powerpoint/2010/main" val="998901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200" dirty="0">
                <a:solidFill>
                  <a:srgbClr val="FF0000"/>
                </a:solidFill>
              </a:rPr>
              <a:t>GROSS INVESTMENT NET INVESTMENT AND </a:t>
            </a:r>
            <a:br>
              <a:rPr lang="en-IN" sz="2200" dirty="0">
                <a:solidFill>
                  <a:srgbClr val="FF0000"/>
                </a:solidFill>
              </a:rPr>
            </a:br>
            <a:r>
              <a:rPr lang="en-IN" sz="2200" dirty="0">
                <a:solidFill>
                  <a:srgbClr val="FF0000"/>
                </a:solidFill>
              </a:rPr>
              <a:t>DEPRECIATON</a:t>
            </a:r>
          </a:p>
        </p:txBody>
      </p:sp>
      <p:sp>
        <p:nvSpPr>
          <p:cNvPr id="3" name="Content Placeholder 2"/>
          <p:cNvSpPr>
            <a:spLocks noGrp="1"/>
          </p:cNvSpPr>
          <p:nvPr>
            <p:ph idx="1"/>
          </p:nvPr>
        </p:nvSpPr>
        <p:spPr>
          <a:xfrm>
            <a:off x="457200" y="1628800"/>
            <a:ext cx="8229600" cy="4525963"/>
          </a:xfrm>
        </p:spPr>
        <p:txBody>
          <a:bodyPr>
            <a:normAutofit lnSpcReduction="10000"/>
          </a:bodyPr>
          <a:lstStyle/>
          <a:p>
            <a:pPr marL="0" indent="0">
              <a:lnSpc>
                <a:spcPct val="150000"/>
              </a:lnSpc>
              <a:buNone/>
            </a:pPr>
            <a:r>
              <a:rPr lang="en-IN" sz="1400" dirty="0"/>
              <a:t>Investment or capital formation refers to addition to the capital stock of an economy investment can be looked up in to forms:</a:t>
            </a:r>
          </a:p>
          <a:p>
            <a:pPr marL="0" indent="0">
              <a:lnSpc>
                <a:spcPct val="150000"/>
              </a:lnSpc>
              <a:buNone/>
            </a:pPr>
            <a:r>
              <a:rPr lang="en-IN" sz="1400" dirty="0"/>
              <a:t>	1. Gross investment: gross investment is addition to the stock 	of capital before making Allowance for depreciation.</a:t>
            </a:r>
          </a:p>
          <a:p>
            <a:pPr marL="0" indent="0">
              <a:lnSpc>
                <a:spcPct val="150000"/>
              </a:lnSpc>
              <a:buNone/>
            </a:pPr>
            <a:r>
              <a:rPr lang="en-IN" sz="1400" dirty="0"/>
              <a:t>	2. Net investment :It is the actual addition made to the capital 	stock of economy in a given period is term as Net investment.</a:t>
            </a:r>
          </a:p>
          <a:p>
            <a:pPr marL="0" indent="0">
              <a:lnSpc>
                <a:spcPct val="150000"/>
              </a:lnSpc>
              <a:buNone/>
            </a:pPr>
            <a:r>
              <a:rPr lang="en-IN" sz="1400" dirty="0"/>
              <a:t>	Net investment= gross investment- depreciation</a:t>
            </a:r>
          </a:p>
          <a:p>
            <a:pPr marL="0" indent="0">
              <a:lnSpc>
                <a:spcPct val="150000"/>
              </a:lnSpc>
              <a:buNone/>
            </a:pPr>
            <a:r>
              <a:rPr lang="en-IN" sz="1400" dirty="0"/>
              <a:t>	Depreciation (consumption of fixed capital): it refers to a fall in 	the value of fixed asset due to normal wear and Tear ,passage of time or expected obsolescence (change in technology).</a:t>
            </a:r>
          </a:p>
          <a:p>
            <a:pPr marL="0" indent="0">
              <a:lnSpc>
                <a:spcPct val="150000"/>
              </a:lnSpc>
              <a:buNone/>
            </a:pPr>
            <a:r>
              <a:rPr lang="en-IN" sz="1400" dirty="0"/>
              <a:t>	Gross value = net value + depreciation</a:t>
            </a:r>
          </a:p>
          <a:p>
            <a:pPr marL="0" indent="0">
              <a:lnSpc>
                <a:spcPct val="150000"/>
              </a:lnSpc>
              <a:buNone/>
            </a:pPr>
            <a:r>
              <a:rPr lang="en-IN" sz="1400" dirty="0"/>
              <a:t>	Depreciation is also known as: 1) current Replacement Cost </a:t>
            </a:r>
          </a:p>
          <a:p>
            <a:pPr marL="0" indent="0">
              <a:lnSpc>
                <a:spcPct val="150000"/>
              </a:lnSpc>
              <a:buNone/>
            </a:pPr>
            <a:r>
              <a:rPr lang="en-IN" sz="1400" dirty="0"/>
              <a:t>			          2) Replacement Cost of fixed capital</a:t>
            </a:r>
          </a:p>
          <a:p>
            <a:pPr marL="0" indent="0">
              <a:lnSpc>
                <a:spcPct val="150000"/>
              </a:lnSpc>
              <a:buNone/>
            </a:pPr>
            <a:r>
              <a:rPr lang="en-IN" sz="1400" dirty="0"/>
              <a:t>			         3 )capital consumption allowance.</a:t>
            </a:r>
          </a:p>
          <a:p>
            <a:endParaRPr lang="en-IN"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7452320" y="196086"/>
            <a:ext cx="1410416" cy="650052"/>
          </a:xfrm>
          <a:prstGeom prst="rect">
            <a:avLst/>
          </a:prstGeom>
          <a:noFill/>
          <a:ln>
            <a:noFill/>
          </a:ln>
        </p:spPr>
      </p:pic>
    </p:spTree>
    <p:extLst>
      <p:ext uri="{BB962C8B-B14F-4D97-AF65-F5344CB8AC3E}">
        <p14:creationId xmlns:p14="http://schemas.microsoft.com/office/powerpoint/2010/main" val="25414386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IN" dirty="0"/>
            </a:br>
            <a:br>
              <a:rPr lang="en-IN" dirty="0"/>
            </a:br>
            <a:r>
              <a:rPr lang="en-IN" sz="2400" dirty="0">
                <a:solidFill>
                  <a:srgbClr val="FF0000"/>
                </a:solidFill>
              </a:rPr>
              <a:t>NET INDIRECT TAX REFERS TO THE DIFFERENCE</a:t>
            </a:r>
            <a:br>
              <a:rPr lang="en-IN" sz="2400" dirty="0">
                <a:solidFill>
                  <a:srgbClr val="FF0000"/>
                </a:solidFill>
              </a:rPr>
            </a:br>
            <a:r>
              <a:rPr lang="en-IN" sz="2400" dirty="0">
                <a:solidFill>
                  <a:srgbClr val="FF0000"/>
                </a:solidFill>
              </a:rPr>
              <a:t> BETWEEN INDIRECT TAXES AND SUBSIDIES</a:t>
            </a:r>
            <a:br>
              <a:rPr lang="en-IN" sz="2400" dirty="0"/>
            </a:br>
            <a:br>
              <a:rPr lang="en-IN" sz="2400" dirty="0"/>
            </a:br>
            <a:endParaRPr lang="en-IN" sz="2400" dirty="0"/>
          </a:p>
        </p:txBody>
      </p:sp>
      <p:sp>
        <p:nvSpPr>
          <p:cNvPr id="3" name="Content Placeholder 2"/>
          <p:cNvSpPr>
            <a:spLocks noGrp="1"/>
          </p:cNvSpPr>
          <p:nvPr>
            <p:ph idx="1"/>
          </p:nvPr>
        </p:nvSpPr>
        <p:spPr/>
        <p:txBody>
          <a:bodyPr>
            <a:normAutofit/>
          </a:bodyPr>
          <a:lstStyle/>
          <a:p>
            <a:pPr>
              <a:lnSpc>
                <a:spcPct val="200000"/>
              </a:lnSpc>
            </a:pPr>
            <a:r>
              <a:rPr lang="en-IN" sz="1400" dirty="0"/>
              <a:t>Indirect taxes :refers to the taxes which are imposed by the government on production and sale of goods and services for example goods and services taxes</a:t>
            </a:r>
          </a:p>
          <a:p>
            <a:pPr>
              <a:lnSpc>
                <a:spcPct val="200000"/>
              </a:lnSpc>
            </a:pPr>
            <a:r>
              <a:rPr lang="en-IN" sz="1400" dirty="0"/>
              <a:t>Subsidies :are the economic assistance given by the government to the firms and household with a motive of general welfare in India .LPG cylinder is sold at subsidised rate, it also referred to as economic assistance for financial assistance.</a:t>
            </a:r>
          </a:p>
          <a:p>
            <a:pPr>
              <a:lnSpc>
                <a:spcPct val="200000"/>
              </a:lnSpc>
            </a:pPr>
            <a:r>
              <a:rPr lang="en-IN" sz="1400" dirty="0"/>
              <a:t>Market price = factor cost +( indirect taxes- subsidies)</a:t>
            </a:r>
          </a:p>
          <a:p>
            <a:pPr>
              <a:lnSpc>
                <a:spcPct val="200000"/>
              </a:lnSpc>
            </a:pPr>
            <a:r>
              <a:rPr lang="en-IN" sz="1400" dirty="0"/>
              <a:t>Market price = factor cost +net indirect taxes</a:t>
            </a:r>
          </a:p>
          <a:p>
            <a:pPr>
              <a:lnSpc>
                <a:spcPct val="200000"/>
              </a:lnSpc>
            </a:pPr>
            <a:r>
              <a:rPr lang="en-IN" sz="1400" dirty="0"/>
              <a:t>Net factor income from abroad refers to the difference between the factor income received from the rest of the world and the factor in compared to the rest of the world.</a:t>
            </a:r>
          </a:p>
          <a:p>
            <a:endParaRPr lang="en-IN" dirty="0"/>
          </a:p>
        </p:txBody>
      </p:sp>
      <p:pic>
        <p:nvPicPr>
          <p:cNvPr id="5" name="Google Shape;55;p13">
            <a:extLst>
              <a:ext uri="{FF2B5EF4-FFF2-40B4-BE49-F238E27FC236}">
                <a16:creationId xmlns:a16="http://schemas.microsoft.com/office/drawing/2014/main" id="{5F1CE180-A425-4E51-80A1-73438E91F656}"/>
              </a:ext>
            </a:extLst>
          </p:cNvPr>
          <p:cNvPicPr preferRelativeResize="0"/>
          <p:nvPr/>
        </p:nvPicPr>
        <p:blipFill rotWithShape="1">
          <a:blip r:embed="rId2">
            <a:alphaModFix/>
          </a:blip>
          <a:srcRect/>
          <a:stretch/>
        </p:blipFill>
        <p:spPr>
          <a:xfrm>
            <a:off x="7380312" y="205304"/>
            <a:ext cx="1410416" cy="650052"/>
          </a:xfrm>
          <a:prstGeom prst="rect">
            <a:avLst/>
          </a:prstGeom>
          <a:noFill/>
          <a:ln>
            <a:noFill/>
          </a:ln>
        </p:spPr>
      </p:pic>
    </p:spTree>
    <p:extLst>
      <p:ext uri="{BB962C8B-B14F-4D97-AF65-F5344CB8AC3E}">
        <p14:creationId xmlns:p14="http://schemas.microsoft.com/office/powerpoint/2010/main" val="26864871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1600" dirty="0">
                <a:solidFill>
                  <a:srgbClr val="FF0000"/>
                </a:solidFill>
              </a:rPr>
              <a:t>THREE COMPONENTS OF NET FACTOR INCOME FROM ABROAD</a:t>
            </a:r>
          </a:p>
        </p:txBody>
      </p:sp>
      <p:sp>
        <p:nvSpPr>
          <p:cNvPr id="3" name="Content Placeholder 2"/>
          <p:cNvSpPr>
            <a:spLocks noGrp="1"/>
          </p:cNvSpPr>
          <p:nvPr>
            <p:ph idx="1"/>
          </p:nvPr>
        </p:nvSpPr>
        <p:spPr/>
        <p:txBody>
          <a:bodyPr/>
          <a:lstStyle/>
          <a:p>
            <a:pPr marL="0" indent="0">
              <a:lnSpc>
                <a:spcPct val="300000"/>
              </a:lnSpc>
              <a:buNone/>
            </a:pPr>
            <a:r>
              <a:rPr lang="en-IN" sz="1400" dirty="0"/>
              <a:t>1. Net compensation of employees</a:t>
            </a:r>
          </a:p>
          <a:p>
            <a:pPr marL="0" indent="0">
              <a:lnSpc>
                <a:spcPct val="300000"/>
              </a:lnSpc>
              <a:buNone/>
            </a:pPr>
            <a:r>
              <a:rPr lang="en-IN" sz="1400" dirty="0"/>
              <a:t>2. Net income from property and entrepreneurship</a:t>
            </a:r>
          </a:p>
          <a:p>
            <a:pPr marL="0" indent="0">
              <a:lnSpc>
                <a:spcPct val="300000"/>
              </a:lnSpc>
              <a:buNone/>
            </a:pPr>
            <a:r>
              <a:rPr lang="en-IN" sz="1400" dirty="0"/>
              <a:t>3. Net retained earnings</a:t>
            </a:r>
          </a:p>
          <a:p>
            <a:pPr marL="0" indent="0">
              <a:buNone/>
            </a:pPr>
            <a:endParaRPr lang="en-IN" dirty="0"/>
          </a:p>
        </p:txBody>
      </p:sp>
      <p:pic>
        <p:nvPicPr>
          <p:cNvPr id="5" name="Google Shape;55;p13">
            <a:extLst>
              <a:ext uri="{FF2B5EF4-FFF2-40B4-BE49-F238E27FC236}">
                <a16:creationId xmlns:a16="http://schemas.microsoft.com/office/drawing/2014/main" id="{9D777D5B-F8E8-4C87-A93B-37EFC0918448}"/>
              </a:ext>
            </a:extLst>
          </p:cNvPr>
          <p:cNvPicPr preferRelativeResize="0"/>
          <p:nvPr/>
        </p:nvPicPr>
        <p:blipFill rotWithShape="1">
          <a:blip r:embed="rId2">
            <a:alphaModFix/>
          </a:blip>
          <a:srcRect/>
          <a:stretch/>
        </p:blipFill>
        <p:spPr>
          <a:xfrm>
            <a:off x="7452320" y="274638"/>
            <a:ext cx="1410416" cy="650052"/>
          </a:xfrm>
          <a:prstGeom prst="rect">
            <a:avLst/>
          </a:prstGeom>
          <a:noFill/>
          <a:ln>
            <a:noFill/>
          </a:ln>
        </p:spPr>
      </p:pic>
    </p:spTree>
    <p:extLst>
      <p:ext uri="{BB962C8B-B14F-4D97-AF65-F5344CB8AC3E}">
        <p14:creationId xmlns:p14="http://schemas.microsoft.com/office/powerpoint/2010/main" val="38174446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7" name="Google Shape;77;p16"/>
          <p:cNvSpPr txBox="1"/>
          <p:nvPr/>
        </p:nvSpPr>
        <p:spPr>
          <a:xfrm>
            <a:off x="621425" y="991333"/>
            <a:ext cx="7801200" cy="47496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 name="Google Shape;55;p13">
            <a:extLst>
              <a:ext uri="{FF2B5EF4-FFF2-40B4-BE49-F238E27FC236}">
                <a16:creationId xmlns:a16="http://schemas.microsoft.com/office/drawing/2014/main" id="{3129ED62-CF7E-42AF-BCEC-F90D808B91BC}"/>
              </a:ext>
            </a:extLst>
          </p:cNvPr>
          <p:cNvPicPr preferRelativeResize="0"/>
          <p:nvPr/>
        </p:nvPicPr>
        <p:blipFill rotWithShape="1">
          <a:blip r:embed="rId3">
            <a:alphaModFix/>
          </a:blip>
          <a:srcRect/>
          <a:stretch/>
        </p:blipFill>
        <p:spPr>
          <a:xfrm>
            <a:off x="7452320" y="260648"/>
            <a:ext cx="1410416" cy="650052"/>
          </a:xfrm>
          <a:prstGeom prst="rect">
            <a:avLst/>
          </a:prstGeom>
          <a:noFill/>
          <a:ln>
            <a:noFill/>
          </a:ln>
        </p:spPr>
      </p:pic>
    </p:spTree>
    <p:extLst>
      <p:ext uri="{BB962C8B-B14F-4D97-AF65-F5344CB8AC3E}">
        <p14:creationId xmlns:p14="http://schemas.microsoft.com/office/powerpoint/2010/main" val="15946091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284191"/>
            <a:ext cx="6840760" cy="696537"/>
          </a:xfrm>
        </p:spPr>
        <p:txBody>
          <a:bodyPr>
            <a:normAutofit/>
          </a:bodyPr>
          <a:lstStyle/>
          <a:p>
            <a:r>
              <a:rPr lang="en-IN" sz="2200" dirty="0">
                <a:solidFill>
                  <a:srgbClr val="FF0000"/>
                </a:solidFill>
              </a:rPr>
              <a:t>DOMESTIC TERRITORY</a:t>
            </a:r>
          </a:p>
        </p:txBody>
      </p:sp>
      <p:sp>
        <p:nvSpPr>
          <p:cNvPr id="3" name="Content Placeholder 2"/>
          <p:cNvSpPr>
            <a:spLocks noGrp="1"/>
          </p:cNvSpPr>
          <p:nvPr>
            <p:ph idx="1"/>
          </p:nvPr>
        </p:nvSpPr>
        <p:spPr/>
        <p:txBody>
          <a:bodyPr>
            <a:normAutofit/>
          </a:bodyPr>
          <a:lstStyle/>
          <a:p>
            <a:pPr>
              <a:lnSpc>
                <a:spcPct val="200000"/>
              </a:lnSpc>
            </a:pPr>
            <a:r>
              <a:rPr lang="en-IN" sz="1600" dirty="0"/>
              <a:t>Domestic territory refers to the geographical territory administered by a government within which persons, goods and capital circulate freely. It also includes:</a:t>
            </a:r>
          </a:p>
          <a:p>
            <a:pPr>
              <a:lnSpc>
                <a:spcPct val="200000"/>
              </a:lnSpc>
            </a:pPr>
            <a:r>
              <a:rPr lang="en-IN" sz="1600" dirty="0"/>
              <a:t>1. Ships and aircrafts owned and operated by normal residents between two or more countries.</a:t>
            </a:r>
          </a:p>
          <a:p>
            <a:pPr>
              <a:lnSpc>
                <a:spcPct val="200000"/>
              </a:lnSpc>
            </a:pPr>
            <a:r>
              <a:rPr lang="en-IN" sz="1600" dirty="0"/>
              <a:t>2. Fishing vessels, oil and natural gas reserves and floating platform is operated by the residents of a country in the international water where they have exclusive rights of operation.</a:t>
            </a:r>
          </a:p>
          <a:p>
            <a:pPr>
              <a:lnSpc>
                <a:spcPct val="200000"/>
              </a:lnSpc>
            </a:pPr>
            <a:r>
              <a:rPr lang="en-IN" sz="1600" dirty="0"/>
              <a:t>3. Embassies consulates and military establishments of a country located abroad.</a:t>
            </a:r>
          </a:p>
          <a:p>
            <a:pPr marL="0" indent="0">
              <a:buNone/>
            </a:pPr>
            <a:endParaRPr lang="en-IN"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7467192" y="256625"/>
            <a:ext cx="1410416" cy="650052"/>
          </a:xfrm>
          <a:prstGeom prst="rect">
            <a:avLst/>
          </a:prstGeom>
          <a:noFill/>
          <a:ln>
            <a:noFill/>
          </a:ln>
        </p:spPr>
      </p:pic>
    </p:spTree>
    <p:extLst>
      <p:ext uri="{BB962C8B-B14F-4D97-AF65-F5344CB8AC3E}">
        <p14:creationId xmlns:p14="http://schemas.microsoft.com/office/powerpoint/2010/main" val="2936579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500" dirty="0">
                <a:solidFill>
                  <a:srgbClr val="FF0000"/>
                </a:solidFill>
              </a:rPr>
              <a:t>NORMAL</a:t>
            </a:r>
            <a:r>
              <a:rPr lang="en-IN" dirty="0">
                <a:solidFill>
                  <a:srgbClr val="FF0000"/>
                </a:solidFill>
              </a:rPr>
              <a:t> </a:t>
            </a:r>
            <a:r>
              <a:rPr lang="en-IN" sz="2500" dirty="0">
                <a:solidFill>
                  <a:srgbClr val="FF0000"/>
                </a:solidFill>
              </a:rPr>
              <a:t>RESIDENTS</a:t>
            </a:r>
          </a:p>
        </p:txBody>
      </p:sp>
      <p:sp>
        <p:nvSpPr>
          <p:cNvPr id="3" name="Content Placeholder 2"/>
          <p:cNvSpPr>
            <a:spLocks noGrp="1"/>
          </p:cNvSpPr>
          <p:nvPr>
            <p:ph idx="1"/>
          </p:nvPr>
        </p:nvSpPr>
        <p:spPr/>
        <p:txBody>
          <a:bodyPr>
            <a:normAutofit/>
          </a:bodyPr>
          <a:lstStyle/>
          <a:p>
            <a:pPr marL="0" indent="0">
              <a:lnSpc>
                <a:spcPct val="300000"/>
              </a:lnSpc>
              <a:buNone/>
            </a:pPr>
            <a:r>
              <a:rPr lang="en-IN" sz="1400" dirty="0"/>
              <a:t>Normal residents of a country refers to an individual or an institution who ordinarily resides in the country and whose centre of economic interest also lies in that country. Normal residents includes both individual and institution.</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7452320" y="196086"/>
            <a:ext cx="1410416" cy="650052"/>
          </a:xfrm>
          <a:prstGeom prst="rect">
            <a:avLst/>
          </a:prstGeom>
          <a:noFill/>
          <a:ln>
            <a:noFill/>
          </a:ln>
        </p:spPr>
      </p:pic>
    </p:spTree>
    <p:extLst>
      <p:ext uri="{BB962C8B-B14F-4D97-AF65-F5344CB8AC3E}">
        <p14:creationId xmlns:p14="http://schemas.microsoft.com/office/powerpoint/2010/main" val="1034293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200" dirty="0">
                <a:solidFill>
                  <a:srgbClr val="FF0000"/>
                </a:solidFill>
              </a:rPr>
              <a:t>CENTRE OF ECONOMIC INTEREST IMPLIES </a:t>
            </a:r>
            <a:br>
              <a:rPr lang="en-IN" sz="2200" dirty="0">
                <a:solidFill>
                  <a:srgbClr val="FF0000"/>
                </a:solidFill>
              </a:rPr>
            </a:br>
            <a:r>
              <a:rPr lang="en-IN" sz="2200" dirty="0">
                <a:solidFill>
                  <a:srgbClr val="FF0000"/>
                </a:solidFill>
              </a:rPr>
              <a:t>TWO THINGS</a:t>
            </a:r>
          </a:p>
        </p:txBody>
      </p:sp>
      <p:sp>
        <p:nvSpPr>
          <p:cNvPr id="3" name="Content Placeholder 2"/>
          <p:cNvSpPr>
            <a:spLocks noGrp="1"/>
          </p:cNvSpPr>
          <p:nvPr>
            <p:ph idx="1"/>
          </p:nvPr>
        </p:nvSpPr>
        <p:spPr/>
        <p:txBody>
          <a:bodyPr>
            <a:normAutofit lnSpcReduction="10000"/>
          </a:bodyPr>
          <a:lstStyle/>
          <a:p>
            <a:pPr marL="0" indent="0">
              <a:lnSpc>
                <a:spcPct val="200000"/>
              </a:lnSpc>
              <a:buNone/>
            </a:pPr>
            <a:r>
              <a:rPr lang="en-IN" sz="1400" dirty="0"/>
              <a:t>1. The residents lives or is located within the domestic territory and</a:t>
            </a:r>
          </a:p>
          <a:p>
            <a:pPr marL="0" indent="0">
              <a:lnSpc>
                <a:spcPct val="200000"/>
              </a:lnSpc>
              <a:buNone/>
            </a:pPr>
            <a:r>
              <a:rPr lang="en-IN" sz="1400" dirty="0"/>
              <a:t>2. The resident carries out basic economic activities of earning spending and accumulation from that location.</a:t>
            </a:r>
          </a:p>
          <a:p>
            <a:pPr marL="0" indent="0">
              <a:lnSpc>
                <a:spcPct val="200000"/>
              </a:lnSpc>
              <a:buNone/>
            </a:pPr>
            <a:r>
              <a:rPr lang="en-IN" sz="1400" dirty="0"/>
              <a:t>Following are not included under the category of normal residents:</a:t>
            </a:r>
          </a:p>
          <a:p>
            <a:pPr marL="0" indent="0">
              <a:lnSpc>
                <a:spcPct val="200000"/>
              </a:lnSpc>
              <a:buNone/>
            </a:pPr>
            <a:r>
              <a:rPr lang="en-IN" sz="1400" dirty="0"/>
              <a:t>1. Foreign tourist and visitors</a:t>
            </a:r>
          </a:p>
          <a:p>
            <a:pPr marL="0" indent="0">
              <a:lnSpc>
                <a:spcPct val="200000"/>
              </a:lnSpc>
              <a:buNone/>
            </a:pPr>
            <a:r>
              <a:rPr lang="en-IN" sz="1400" dirty="0"/>
              <a:t>2. Foreign staff of embassies ,officials diplomats and member of the armed forces</a:t>
            </a:r>
          </a:p>
          <a:p>
            <a:pPr marL="0" indent="0">
              <a:lnSpc>
                <a:spcPct val="200000"/>
              </a:lnSpc>
              <a:buNone/>
            </a:pPr>
            <a:r>
              <a:rPr lang="en-IN" sz="1400" dirty="0"/>
              <a:t>3. International organisations like UNO and  WHO are not considered as normal residents of the country in which they operate.</a:t>
            </a:r>
          </a:p>
          <a:p>
            <a:pPr marL="0" indent="0">
              <a:lnSpc>
                <a:spcPct val="200000"/>
              </a:lnSpc>
              <a:buNone/>
            </a:pPr>
            <a:r>
              <a:rPr lang="en-IN" sz="1400" dirty="0"/>
              <a:t>4. Employees of international organisations</a:t>
            </a:r>
          </a:p>
          <a:p>
            <a:pPr marL="0" indent="0">
              <a:lnSpc>
                <a:spcPct val="200000"/>
              </a:lnSpc>
              <a:buNone/>
            </a:pPr>
            <a:r>
              <a:rPr lang="en-IN" sz="1400" dirty="0"/>
              <a:t>5. Crew members of foreign vessels ,commercial Travellers and seasonal workers</a:t>
            </a:r>
          </a:p>
          <a:p>
            <a:pPr marL="0" indent="0">
              <a:lnSpc>
                <a:spcPct val="200000"/>
              </a:lnSpc>
              <a:buNone/>
            </a:pPr>
            <a:r>
              <a:rPr lang="en-IN" sz="1400" dirty="0"/>
              <a:t>6. Border workers</a:t>
            </a:r>
          </a:p>
          <a:p>
            <a:pPr marL="0" indent="0">
              <a:buNone/>
            </a:pPr>
            <a:endParaRPr lang="en-IN"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7452320" y="297560"/>
            <a:ext cx="1410416" cy="650052"/>
          </a:xfrm>
          <a:prstGeom prst="rect">
            <a:avLst/>
          </a:prstGeom>
          <a:noFill/>
          <a:ln>
            <a:noFill/>
          </a:ln>
        </p:spPr>
      </p:pic>
    </p:spTree>
    <p:extLst>
      <p:ext uri="{BB962C8B-B14F-4D97-AF65-F5344CB8AC3E}">
        <p14:creationId xmlns:p14="http://schemas.microsoft.com/office/powerpoint/2010/main" val="1878704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0648"/>
            <a:ext cx="7447701" cy="1156990"/>
          </a:xfrm>
        </p:spPr>
        <p:txBody>
          <a:bodyPr>
            <a:normAutofit/>
          </a:bodyPr>
          <a:lstStyle/>
          <a:p>
            <a:r>
              <a:rPr lang="en-IN" sz="2200" dirty="0">
                <a:solidFill>
                  <a:srgbClr val="FF0000"/>
                </a:solidFill>
              </a:rPr>
              <a:t>CITIZENSHIP</a:t>
            </a:r>
          </a:p>
        </p:txBody>
      </p:sp>
      <p:sp>
        <p:nvSpPr>
          <p:cNvPr id="3" name="Content Placeholder 2"/>
          <p:cNvSpPr>
            <a:spLocks noGrp="1"/>
          </p:cNvSpPr>
          <p:nvPr>
            <p:ph idx="1"/>
          </p:nvPr>
        </p:nvSpPr>
        <p:spPr/>
        <p:txBody>
          <a:bodyPr>
            <a:normAutofit/>
          </a:bodyPr>
          <a:lstStyle/>
          <a:p>
            <a:pPr>
              <a:lnSpc>
                <a:spcPct val="300000"/>
              </a:lnSpc>
            </a:pPr>
            <a:r>
              <a:rPr lang="en-IN" sz="1400" dirty="0"/>
              <a:t>It is basically a legal concept based on the place of birth of the person or some legal provisions along a person's to become a citizen. It means Indian citizenship can arise in two ways:</a:t>
            </a:r>
          </a:p>
          <a:p>
            <a:pPr>
              <a:lnSpc>
                <a:spcPct val="300000"/>
              </a:lnSpc>
            </a:pPr>
            <a:r>
              <a:rPr lang="en-IN" sz="1400" dirty="0"/>
              <a:t>1. When a person is born in India acquires automatic citizenship of India.</a:t>
            </a:r>
          </a:p>
          <a:p>
            <a:pPr>
              <a:lnSpc>
                <a:spcPct val="300000"/>
              </a:lnSpc>
            </a:pPr>
            <a:r>
              <a:rPr lang="en-IN" sz="1400" dirty="0"/>
              <a:t>2. A person born outside India apply for citizenship and Indian laws allows him to become Indian citizens.</a:t>
            </a:r>
          </a:p>
          <a:p>
            <a:pPr marL="0" indent="0">
              <a:buNone/>
            </a:pPr>
            <a:endParaRPr lang="en-IN"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7380312" y="260648"/>
            <a:ext cx="1410416" cy="650052"/>
          </a:xfrm>
          <a:prstGeom prst="rect">
            <a:avLst/>
          </a:prstGeom>
          <a:noFill/>
          <a:ln>
            <a:noFill/>
          </a:ln>
        </p:spPr>
      </p:pic>
    </p:spTree>
    <p:extLst>
      <p:ext uri="{BB962C8B-B14F-4D97-AF65-F5344CB8AC3E}">
        <p14:creationId xmlns:p14="http://schemas.microsoft.com/office/powerpoint/2010/main" val="3039751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200" dirty="0">
                <a:solidFill>
                  <a:srgbClr val="FF0000"/>
                </a:solidFill>
              </a:rPr>
              <a:t>RESIDENTSHIP</a:t>
            </a:r>
          </a:p>
        </p:txBody>
      </p:sp>
      <p:sp>
        <p:nvSpPr>
          <p:cNvPr id="3" name="Content Placeholder 2"/>
          <p:cNvSpPr>
            <a:spLocks noGrp="1"/>
          </p:cNvSpPr>
          <p:nvPr>
            <p:ph idx="1"/>
          </p:nvPr>
        </p:nvSpPr>
        <p:spPr/>
        <p:txBody>
          <a:bodyPr>
            <a:normAutofit/>
          </a:bodyPr>
          <a:lstStyle/>
          <a:p>
            <a:pPr>
              <a:lnSpc>
                <a:spcPct val="300000"/>
              </a:lnSpc>
            </a:pPr>
            <a:r>
              <a:rPr lang="en-IN" sz="1400" dirty="0"/>
              <a:t>1. It is an economic concept based on the basic economic activities performed by a person.</a:t>
            </a:r>
          </a:p>
          <a:p>
            <a:pPr>
              <a:lnSpc>
                <a:spcPct val="300000"/>
              </a:lnSpc>
            </a:pPr>
            <a:r>
              <a:rPr lang="en-IN" sz="1400" dirty="0"/>
              <a:t>2. An individual is a normal resident of a country if he ordinarily resides in the country for a period more than one year and is centre of economic interest also lies in that country</a:t>
            </a:r>
            <a:r>
              <a:rPr lang="en-IN" dirty="0"/>
              <a:t>.</a:t>
            </a:r>
          </a:p>
          <a:p>
            <a:pPr marL="0" indent="0">
              <a:buNone/>
            </a:pPr>
            <a:endParaRPr lang="en-IN"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7380312" y="258291"/>
            <a:ext cx="1410416" cy="650052"/>
          </a:xfrm>
          <a:prstGeom prst="rect">
            <a:avLst/>
          </a:prstGeom>
          <a:noFill/>
          <a:ln>
            <a:noFill/>
          </a:ln>
        </p:spPr>
      </p:pic>
    </p:spTree>
    <p:extLst>
      <p:ext uri="{BB962C8B-B14F-4D97-AF65-F5344CB8AC3E}">
        <p14:creationId xmlns:p14="http://schemas.microsoft.com/office/powerpoint/2010/main" val="22149043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IN" dirty="0"/>
            </a:br>
            <a:br>
              <a:rPr lang="en-IN" dirty="0"/>
            </a:br>
            <a:r>
              <a:rPr lang="en-IN" sz="2400" dirty="0">
                <a:solidFill>
                  <a:srgbClr val="FF0000"/>
                </a:solidFill>
              </a:rPr>
              <a:t>CONCEPTS OF DOMESTIC TERRITORY AND</a:t>
            </a:r>
            <a:br>
              <a:rPr lang="en-IN" sz="2400" dirty="0">
                <a:solidFill>
                  <a:srgbClr val="FF0000"/>
                </a:solidFill>
              </a:rPr>
            </a:br>
            <a:r>
              <a:rPr lang="en-IN" sz="2400" dirty="0">
                <a:solidFill>
                  <a:srgbClr val="FF0000"/>
                </a:solidFill>
              </a:rPr>
              <a:t> NORMAL RESIDENT</a:t>
            </a:r>
            <a:br>
              <a:rPr lang="en-IN" sz="2400" dirty="0"/>
            </a:br>
            <a:br>
              <a:rPr lang="en-IN" sz="2400" dirty="0"/>
            </a:br>
            <a:endParaRPr lang="en-IN" sz="2400" dirty="0"/>
          </a:p>
        </p:txBody>
      </p:sp>
      <p:sp>
        <p:nvSpPr>
          <p:cNvPr id="3" name="Content Placeholder 2"/>
          <p:cNvSpPr>
            <a:spLocks noGrp="1"/>
          </p:cNvSpPr>
          <p:nvPr>
            <p:ph idx="1"/>
          </p:nvPr>
        </p:nvSpPr>
        <p:spPr/>
        <p:txBody>
          <a:bodyPr>
            <a:normAutofit/>
          </a:bodyPr>
          <a:lstStyle/>
          <a:p>
            <a:pPr marL="0" indent="0">
              <a:lnSpc>
                <a:spcPct val="250000"/>
              </a:lnSpc>
              <a:buNone/>
            </a:pPr>
            <a:r>
              <a:rPr lang="en-IN" sz="1600" dirty="0"/>
              <a:t>1. Domestic territory helps to estimate Domestic Product. Domestic Product includes production activity of production units located in the economic territory irrespective of fact whether carried out by the resident of non residents. The money value of domestic product is termed as domestic income.</a:t>
            </a:r>
          </a:p>
          <a:p>
            <a:pPr marL="0" indent="0">
              <a:lnSpc>
                <a:spcPct val="250000"/>
              </a:lnSpc>
              <a:buNone/>
            </a:pPr>
            <a:r>
              <a:rPr lang="en-IN" sz="1600" dirty="0"/>
              <a:t>2. Normal resident help to estimate National Product. National Product includes production activities of normal residents irrespective of fact whether performed within the economic Territory or outside it. The money value of national product is termed as national income.</a:t>
            </a:r>
          </a:p>
          <a:p>
            <a:endParaRPr lang="en-IN"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7452320" y="274638"/>
            <a:ext cx="1410416" cy="650052"/>
          </a:xfrm>
          <a:prstGeom prst="rect">
            <a:avLst/>
          </a:prstGeom>
          <a:noFill/>
          <a:ln>
            <a:noFill/>
          </a:ln>
        </p:spPr>
      </p:pic>
    </p:spTree>
    <p:extLst>
      <p:ext uri="{BB962C8B-B14F-4D97-AF65-F5344CB8AC3E}">
        <p14:creationId xmlns:p14="http://schemas.microsoft.com/office/powerpoint/2010/main" val="3443519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2200" dirty="0">
                <a:solidFill>
                  <a:srgbClr val="FF0000"/>
                </a:solidFill>
              </a:rPr>
              <a:t>FACTOR INCOME AND TRANSFER INCOME</a:t>
            </a:r>
          </a:p>
        </p:txBody>
      </p:sp>
      <p:sp>
        <p:nvSpPr>
          <p:cNvPr id="3" name="Content Placeholder 2"/>
          <p:cNvSpPr>
            <a:spLocks noGrp="1"/>
          </p:cNvSpPr>
          <p:nvPr>
            <p:ph idx="1"/>
          </p:nvPr>
        </p:nvSpPr>
        <p:spPr/>
        <p:txBody>
          <a:bodyPr>
            <a:normAutofit/>
          </a:bodyPr>
          <a:lstStyle/>
          <a:p>
            <a:pPr>
              <a:lnSpc>
                <a:spcPct val="200000"/>
              </a:lnSpc>
            </a:pPr>
            <a:r>
              <a:rPr lang="en-IN" sz="1600" dirty="0"/>
              <a:t>Factor income :factor income refers to the income received by factors of production for rendering factor services in the production process.</a:t>
            </a:r>
          </a:p>
          <a:p>
            <a:pPr>
              <a:lnSpc>
                <a:spcPct val="200000"/>
              </a:lnSpc>
            </a:pPr>
            <a:r>
              <a:rPr lang="en-IN" sz="1600" dirty="0"/>
              <a:t>Transfer income refers to income received without rendering any protective services in return.</a:t>
            </a:r>
          </a:p>
          <a:p>
            <a:pPr>
              <a:lnSpc>
                <a:spcPct val="200000"/>
              </a:lnSpc>
            </a:pPr>
            <a:r>
              <a:rPr lang="en-IN" sz="1600" dirty="0"/>
              <a:t>1. It is unilateral concept</a:t>
            </a:r>
          </a:p>
          <a:p>
            <a:pPr>
              <a:lnSpc>
                <a:spcPct val="200000"/>
              </a:lnSpc>
            </a:pPr>
            <a:r>
              <a:rPr lang="en-IN" sz="1600" dirty="0"/>
              <a:t>2. It is not included in national income as it does not reflect any production of goods and</a:t>
            </a:r>
          </a:p>
          <a:p>
            <a:pPr>
              <a:lnSpc>
                <a:spcPct val="200000"/>
              </a:lnSpc>
            </a:pPr>
            <a:r>
              <a:rPr lang="en-IN" sz="1600" dirty="0"/>
              <a:t>3. It can be received either within the domestic Territory of a country or from abroad.</a:t>
            </a:r>
          </a:p>
          <a:p>
            <a:pPr>
              <a:lnSpc>
                <a:spcPct val="200000"/>
              </a:lnSpc>
            </a:pPr>
            <a:r>
              <a:rPr lang="en-IN" sz="1600" dirty="0"/>
              <a:t>Examples old age pension ,scholarship, unemployment allowance, pocket money</a:t>
            </a:r>
          </a:p>
          <a:p>
            <a:endParaRPr lang="en-IN" dirty="0"/>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7308304" y="196086"/>
            <a:ext cx="1410416" cy="650052"/>
          </a:xfrm>
          <a:prstGeom prst="rect">
            <a:avLst/>
          </a:prstGeom>
          <a:noFill/>
          <a:ln>
            <a:noFill/>
          </a:ln>
        </p:spPr>
      </p:pic>
    </p:spTree>
    <p:extLst>
      <p:ext uri="{BB962C8B-B14F-4D97-AF65-F5344CB8AC3E}">
        <p14:creationId xmlns:p14="http://schemas.microsoft.com/office/powerpoint/2010/main" val="1147851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2200" dirty="0">
                <a:solidFill>
                  <a:srgbClr val="FF0000"/>
                </a:solidFill>
              </a:rPr>
              <a:t>TRANSFER INCOME</a:t>
            </a:r>
          </a:p>
        </p:txBody>
      </p:sp>
      <p:sp>
        <p:nvSpPr>
          <p:cNvPr id="3" name="Content Placeholder 2"/>
          <p:cNvSpPr>
            <a:spLocks noGrp="1"/>
          </p:cNvSpPr>
          <p:nvPr>
            <p:ph idx="1"/>
          </p:nvPr>
        </p:nvSpPr>
        <p:spPr/>
        <p:txBody>
          <a:bodyPr>
            <a:normAutofit/>
          </a:bodyPr>
          <a:lstStyle/>
          <a:p>
            <a:pPr>
              <a:lnSpc>
                <a:spcPct val="300000"/>
              </a:lnSpc>
            </a:pPr>
            <a:r>
              <a:rPr lang="en-IN" sz="1400" dirty="0"/>
              <a:t>Taxes received by government are the transfer incomes of the government as they are received without providing any protective services in return. Similarly subsidies paid by the government to transfer payments of the government.</a:t>
            </a:r>
          </a:p>
        </p:txBody>
      </p:sp>
      <p:pic>
        <p:nvPicPr>
          <p:cNvPr id="5" name="Google Shape;55;p13">
            <a:extLst>
              <a:ext uri="{FF2B5EF4-FFF2-40B4-BE49-F238E27FC236}">
                <a16:creationId xmlns:a16="http://schemas.microsoft.com/office/drawing/2014/main" id="{3F396C74-D0FD-43AA-9449-663B123C3432}"/>
              </a:ext>
            </a:extLst>
          </p:cNvPr>
          <p:cNvPicPr preferRelativeResize="0"/>
          <p:nvPr/>
        </p:nvPicPr>
        <p:blipFill rotWithShape="1">
          <a:blip r:embed="rId2">
            <a:alphaModFix/>
          </a:blip>
          <a:srcRect/>
          <a:stretch/>
        </p:blipFill>
        <p:spPr>
          <a:xfrm>
            <a:off x="7380312" y="270797"/>
            <a:ext cx="1410416" cy="650052"/>
          </a:xfrm>
          <a:prstGeom prst="rect">
            <a:avLst/>
          </a:prstGeom>
          <a:noFill/>
          <a:ln>
            <a:noFill/>
          </a:ln>
        </p:spPr>
      </p:pic>
    </p:spTree>
    <p:extLst>
      <p:ext uri="{BB962C8B-B14F-4D97-AF65-F5344CB8AC3E}">
        <p14:creationId xmlns:p14="http://schemas.microsoft.com/office/powerpoint/2010/main" val="9995568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189</TotalTime>
  <Words>1406</Words>
  <Application>Microsoft Office PowerPoint</Application>
  <PresentationFormat>On-screen Show (4:3)</PresentationFormat>
  <Paragraphs>91</Paragraphs>
  <Slides>17</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PowerPoint Presentation</vt:lpstr>
      <vt:lpstr>DOMESTIC TERRITORY</vt:lpstr>
      <vt:lpstr>NORMAL RESIDENTS</vt:lpstr>
      <vt:lpstr>CENTRE OF ECONOMIC INTEREST IMPLIES  TWO THINGS</vt:lpstr>
      <vt:lpstr>CITIZENSHIP</vt:lpstr>
      <vt:lpstr>RESIDENTSHIP</vt:lpstr>
      <vt:lpstr>  CONCEPTS OF DOMESTIC TERRITORY AND  NORMAL RESIDENT  </vt:lpstr>
      <vt:lpstr>FACTOR INCOME AND TRANSFER INCOME</vt:lpstr>
      <vt:lpstr>TRANSFER INCOME</vt:lpstr>
      <vt:lpstr>CURRENT TRANSFERS VERSUS CAPITAL TRANSFERS</vt:lpstr>
      <vt:lpstr>FINAL GOODS AND INTERMEDIATE GOODS</vt:lpstr>
      <vt:lpstr>  HOW TO CLASSIFY GOODS AS INTERMEDIATE GOODS AND FINAL GOODS</vt:lpstr>
      <vt:lpstr>CONSUMPTION GOODS AND CAPITAL GOODS</vt:lpstr>
      <vt:lpstr>GROSS INVESTMENT NET INVESTMENT AND  DEPRECIATON</vt:lpstr>
      <vt:lpstr>  NET INDIRECT TAX REFERS TO THE DIFFERENCE  BETWEEN INDIRECT TAXES AND SUBSIDIES  </vt:lpstr>
      <vt:lpstr>THREE COMPONENTS OF NET FACTOR INCOME FROM ABROAD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Amarjit Sahu</dc:creator>
  <cp:lastModifiedBy>amarjit sahu</cp:lastModifiedBy>
  <cp:revision>37</cp:revision>
  <dcterms:created xsi:type="dcterms:W3CDTF">2020-07-22T15:09:15Z</dcterms:created>
  <dcterms:modified xsi:type="dcterms:W3CDTF">2022-05-07T02:43:24Z</dcterms:modified>
</cp:coreProperties>
</file>