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5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83" d="100"/>
          <a:sy n="83" d="100"/>
        </p:scale>
        <p:origin x="63"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00AB51-A151-4DB5-B3E2-F7B29F715CCB}" type="datetimeFigureOut">
              <a:rPr lang="en-US" smtClean="0"/>
              <a:t>06-May-22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F4F7A1-C347-4DC0-84ED-C4D903FC785C}" type="slidenum">
              <a:rPr lang="en-US" smtClean="0"/>
              <a:t>‹#›</a:t>
            </a:fld>
            <a:endParaRPr lang="en-US"/>
          </a:p>
        </p:txBody>
      </p:sp>
    </p:spTree>
    <p:extLst>
      <p:ext uri="{BB962C8B-B14F-4D97-AF65-F5344CB8AC3E}">
        <p14:creationId xmlns:p14="http://schemas.microsoft.com/office/powerpoint/2010/main" val="232474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2F9FD-BF1D-4B17-9442-3B34C2913A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5091B6-8C74-436A-96ED-D9513DD00B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D149F8A-3ADA-441E-8F29-1457E91B904B}"/>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5" name="Footer Placeholder 4">
            <a:extLst>
              <a:ext uri="{FF2B5EF4-FFF2-40B4-BE49-F238E27FC236}">
                <a16:creationId xmlns:a16="http://schemas.microsoft.com/office/drawing/2014/main" id="{57E1908C-EAC6-4CAB-A76B-F06674F1D8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764B00-4970-4E9E-AEED-6A0CEE56A328}"/>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1169252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EAB16-4C07-4330-B300-FE01451EC8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0E2067-206B-44C2-8B7A-DDF69C3ED1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2A4E67-C840-4646-B999-D7C461722EFC}"/>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5" name="Footer Placeholder 4">
            <a:extLst>
              <a:ext uri="{FF2B5EF4-FFF2-40B4-BE49-F238E27FC236}">
                <a16:creationId xmlns:a16="http://schemas.microsoft.com/office/drawing/2014/main" id="{91366277-D606-40C9-9A32-436AC01DB3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0A1D02-9AC7-4FE9-A564-FEC7777DC567}"/>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19633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73E9B1-2D6E-4EC6-B4BA-82B91872FE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3B2C6E-0D91-491B-8539-4C71C5A119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FA042C-9F83-40D7-9992-BD49561D173B}"/>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5" name="Footer Placeholder 4">
            <a:extLst>
              <a:ext uri="{FF2B5EF4-FFF2-40B4-BE49-F238E27FC236}">
                <a16:creationId xmlns:a16="http://schemas.microsoft.com/office/drawing/2014/main" id="{FFBC7C0B-B0C0-46E3-885D-46F9101797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73B7C2-3C75-445F-8707-FDE56192D8D6}"/>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2406000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114BF-9E9E-472D-8B86-627F104169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042F6-06F0-4FDC-89FB-1DA0289CA6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29BF77-B881-4C50-9B6D-CA2048D258DF}"/>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5" name="Footer Placeholder 4">
            <a:extLst>
              <a:ext uri="{FF2B5EF4-FFF2-40B4-BE49-F238E27FC236}">
                <a16:creationId xmlns:a16="http://schemas.microsoft.com/office/drawing/2014/main" id="{7954B778-A3A9-408E-BC03-7BB304377E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8AB572-9682-4271-8AB4-05C90777FBB0}"/>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3847676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1BA37-FEEC-47FA-AFFA-26DEAC033A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1267AC7-278B-4F2C-BF6B-C556BCB818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998297-4FBB-4315-8919-45DAE2A7214B}"/>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5" name="Footer Placeholder 4">
            <a:extLst>
              <a:ext uri="{FF2B5EF4-FFF2-40B4-BE49-F238E27FC236}">
                <a16:creationId xmlns:a16="http://schemas.microsoft.com/office/drawing/2014/main" id="{91972D2F-02AC-42A8-9DDA-E4DF798960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BBF760-E900-41D5-87EA-8558D8219720}"/>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617363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8CA97-DCB7-4F89-8192-D39E577EC5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F02D68-BBB5-4E68-8F1A-559392C2DE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420ED5-C948-4106-81AC-B9F9469508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973D63-77B3-4CF4-8DFC-5E0E10969137}"/>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6" name="Footer Placeholder 5">
            <a:extLst>
              <a:ext uri="{FF2B5EF4-FFF2-40B4-BE49-F238E27FC236}">
                <a16:creationId xmlns:a16="http://schemas.microsoft.com/office/drawing/2014/main" id="{487ABF10-B5D4-4ED6-A646-513F5E5F24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247062-303D-41F3-B523-D9336A3A0F52}"/>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2624196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4B091-C725-4213-9199-5FF0E80F6C1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EE47ED5-5111-4FDB-87DD-D151B40AB0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298D26-EF20-41A9-837C-63A746D22F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E5AEF0-EC67-473D-831E-F836D36B38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FD48D1-7FED-490F-B5FE-590F794D223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031C83-4E5A-4B55-BA1B-314E70CC73D2}"/>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8" name="Footer Placeholder 7">
            <a:extLst>
              <a:ext uri="{FF2B5EF4-FFF2-40B4-BE49-F238E27FC236}">
                <a16:creationId xmlns:a16="http://schemas.microsoft.com/office/drawing/2014/main" id="{A93CD0EC-DE48-4C1C-9235-C2DA265F494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009680D-068E-447B-96E6-BE4EE9F6600A}"/>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4099769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85A8D-D3D4-465D-BBC4-8CB505BB3A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5275D71-3551-4E1E-B8F4-0C28DA6C265F}"/>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4" name="Footer Placeholder 3">
            <a:extLst>
              <a:ext uri="{FF2B5EF4-FFF2-40B4-BE49-F238E27FC236}">
                <a16:creationId xmlns:a16="http://schemas.microsoft.com/office/drawing/2014/main" id="{E2A461E4-F19F-45DB-B023-6E95C2ECFB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D39E8C-A64F-4837-9F4C-2521F09DDF1E}"/>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1380594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263A18-3C41-4B16-942B-044EDD43C10D}"/>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3" name="Footer Placeholder 2">
            <a:extLst>
              <a:ext uri="{FF2B5EF4-FFF2-40B4-BE49-F238E27FC236}">
                <a16:creationId xmlns:a16="http://schemas.microsoft.com/office/drawing/2014/main" id="{8DE5512F-625B-496C-8633-B9987D3EE8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AB86A4-843A-4134-8753-F7462A3F3AC4}"/>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3867820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F3B2D-B4CC-4132-ABFC-13862520B2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CF29BB8-5556-4A8E-AEB3-93299A5925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137107-1272-4FE9-8460-D050802445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C01290-74BF-40D0-A29B-4523C6CAB1D3}"/>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6" name="Footer Placeholder 5">
            <a:extLst>
              <a:ext uri="{FF2B5EF4-FFF2-40B4-BE49-F238E27FC236}">
                <a16:creationId xmlns:a16="http://schemas.microsoft.com/office/drawing/2014/main" id="{EF2BDC21-5087-4A64-A91D-E17F395157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B943FC-54AF-4E4A-93DC-07DBD9AADBFF}"/>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893824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A478F-7A3B-4A34-B33B-90ABA604A0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E69CD8-46DB-48F1-A3E2-CCDE5AE52F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51B763-EEA7-437E-8F90-6270890C75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94F3D3-180E-4C7B-A16B-724B64153434}"/>
              </a:ext>
            </a:extLst>
          </p:cNvPr>
          <p:cNvSpPr>
            <a:spLocks noGrp="1"/>
          </p:cNvSpPr>
          <p:nvPr>
            <p:ph type="dt" sz="half" idx="10"/>
          </p:nvPr>
        </p:nvSpPr>
        <p:spPr/>
        <p:txBody>
          <a:bodyPr/>
          <a:lstStyle/>
          <a:p>
            <a:fld id="{386E0F68-C4E7-4960-B7F0-44F89A6A22C2}" type="datetimeFigureOut">
              <a:rPr lang="en-US" smtClean="0"/>
              <a:t>06-May-22</a:t>
            </a:fld>
            <a:endParaRPr lang="en-US"/>
          </a:p>
        </p:txBody>
      </p:sp>
      <p:sp>
        <p:nvSpPr>
          <p:cNvPr id="6" name="Footer Placeholder 5">
            <a:extLst>
              <a:ext uri="{FF2B5EF4-FFF2-40B4-BE49-F238E27FC236}">
                <a16:creationId xmlns:a16="http://schemas.microsoft.com/office/drawing/2014/main" id="{66E2CB20-0F86-41E4-B9FC-A23C13891E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8D46ED-553D-4B5A-9AE4-24299B7D0B5B}"/>
              </a:ext>
            </a:extLst>
          </p:cNvPr>
          <p:cNvSpPr>
            <a:spLocks noGrp="1"/>
          </p:cNvSpPr>
          <p:nvPr>
            <p:ph type="sldNum" sz="quarter" idx="12"/>
          </p:nvPr>
        </p:nvSpPr>
        <p:spPr/>
        <p:txBody>
          <a:bodyPr/>
          <a:lstStyle/>
          <a:p>
            <a:fld id="{FD69762A-DF80-41A2-A6CD-1AE2DC7C1348}" type="slidenum">
              <a:rPr lang="en-US" smtClean="0"/>
              <a:t>‹#›</a:t>
            </a:fld>
            <a:endParaRPr lang="en-US"/>
          </a:p>
        </p:txBody>
      </p:sp>
    </p:spTree>
    <p:extLst>
      <p:ext uri="{BB962C8B-B14F-4D97-AF65-F5344CB8AC3E}">
        <p14:creationId xmlns:p14="http://schemas.microsoft.com/office/powerpoint/2010/main" val="4169619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5FAA15-01A8-4D2A-B499-18485FEF05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E22E8D-A2A3-44D7-BB0A-54FDB9545B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96F53F-9D99-4796-AD8B-F60E62C818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6E0F68-C4E7-4960-B7F0-44F89A6A22C2}" type="datetimeFigureOut">
              <a:rPr lang="en-US" smtClean="0"/>
              <a:t>06-May-22</a:t>
            </a:fld>
            <a:endParaRPr lang="en-US"/>
          </a:p>
        </p:txBody>
      </p:sp>
      <p:sp>
        <p:nvSpPr>
          <p:cNvPr id="5" name="Footer Placeholder 4">
            <a:extLst>
              <a:ext uri="{FF2B5EF4-FFF2-40B4-BE49-F238E27FC236}">
                <a16:creationId xmlns:a16="http://schemas.microsoft.com/office/drawing/2014/main" id="{E0FA382D-1E87-4C76-8E72-6B1F8A9F78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723639-BC84-4FAA-9EBE-5B56267BB7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69762A-DF80-41A2-A6CD-1AE2DC7C1348}" type="slidenum">
              <a:rPr lang="en-US" smtClean="0"/>
              <a:t>‹#›</a:t>
            </a:fld>
            <a:endParaRPr lang="en-US"/>
          </a:p>
        </p:txBody>
      </p:sp>
    </p:spTree>
    <p:extLst>
      <p:ext uri="{BB962C8B-B14F-4D97-AF65-F5344CB8AC3E}">
        <p14:creationId xmlns:p14="http://schemas.microsoft.com/office/powerpoint/2010/main" val="764141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1524000" y="5036829"/>
            <a:ext cx="9144000" cy="1821172"/>
          </a:xfrm>
          <a:prstGeom prst="rect">
            <a:avLst/>
          </a:prstGeom>
          <a:noFill/>
          <a:ln>
            <a:noFill/>
          </a:ln>
        </p:spPr>
      </p:pic>
      <p:sp>
        <p:nvSpPr>
          <p:cNvPr id="56" name="Google Shape;56;p13"/>
          <p:cNvSpPr txBox="1"/>
          <p:nvPr/>
        </p:nvSpPr>
        <p:spPr>
          <a:xfrm>
            <a:off x="1067887" y="1982462"/>
            <a:ext cx="8763000" cy="2574400"/>
          </a:xfrm>
          <a:prstGeom prst="rect">
            <a:avLst/>
          </a:prstGeom>
          <a:noFill/>
          <a:ln>
            <a:noFill/>
          </a:ln>
        </p:spPr>
        <p:txBody>
          <a:bodyPr spcFirstLastPara="1" wrap="square" lIns="91425" tIns="91425" rIns="91425" bIns="91425" anchor="t" anchorCtr="0">
            <a:noAutofit/>
          </a:bodyPr>
          <a:lstStyle/>
          <a:p>
            <a:pPr algn="ctr">
              <a:buClr>
                <a:srgbClr val="000000"/>
              </a:buClr>
              <a:buSzPts val="3100"/>
            </a:pPr>
            <a:endParaRPr lang="en-US" sz="3000" b="1" dirty="0">
              <a:solidFill>
                <a:srgbClr val="FF0000"/>
              </a:solidFill>
              <a:latin typeface="Calibri"/>
              <a:ea typeface="Calibri"/>
              <a:cs typeface="Calibri"/>
              <a:sym typeface="Calibri"/>
            </a:endParaRPr>
          </a:p>
          <a:p>
            <a:pPr algn="ctr">
              <a:buClr>
                <a:srgbClr val="000000"/>
              </a:buClr>
              <a:buSzPts val="3100"/>
            </a:pPr>
            <a:r>
              <a:rPr lang="en-US" sz="2200" b="1" dirty="0">
                <a:solidFill>
                  <a:srgbClr val="FF0000"/>
                </a:solidFill>
                <a:latin typeface="Calibri"/>
                <a:ea typeface="Calibri"/>
                <a:cs typeface="Calibri"/>
                <a:sym typeface="Calibri"/>
              </a:rPr>
              <a:t>CLASS :XII</a:t>
            </a:r>
            <a:endParaRPr sz="2200" b="1" dirty="0">
              <a:solidFill>
                <a:srgbClr val="FF0000"/>
              </a:solidFill>
              <a:latin typeface="Calibri"/>
              <a:ea typeface="Calibri"/>
              <a:cs typeface="Calibri"/>
              <a:sym typeface="Calibri"/>
            </a:endParaRPr>
          </a:p>
        </p:txBody>
      </p:sp>
      <p:sp>
        <p:nvSpPr>
          <p:cNvPr id="57" name="Google Shape;57;p13"/>
          <p:cNvSpPr txBox="1"/>
          <p:nvPr/>
        </p:nvSpPr>
        <p:spPr>
          <a:xfrm>
            <a:off x="3897641" y="3210201"/>
            <a:ext cx="4764000" cy="1289200"/>
          </a:xfrm>
          <a:prstGeom prst="rect">
            <a:avLst/>
          </a:prstGeom>
          <a:noFill/>
          <a:ln>
            <a:noFill/>
          </a:ln>
        </p:spPr>
        <p:txBody>
          <a:bodyPr spcFirstLastPara="1" wrap="square" lIns="91425" tIns="91425" rIns="91425" bIns="91425" anchor="t" anchorCtr="0">
            <a:noAutofit/>
          </a:bodyPr>
          <a:lstStyle/>
          <a:p>
            <a:r>
              <a:rPr lang="en" b="1" dirty="0"/>
              <a:t>SUBJECT : </a:t>
            </a:r>
            <a:r>
              <a:rPr lang="en-US" b="1" dirty="0"/>
              <a:t>MACRO </a:t>
            </a:r>
            <a:r>
              <a:rPr lang="en" b="1" dirty="0"/>
              <a:t>ECONOMICS</a:t>
            </a:r>
            <a:endParaRPr b="1" dirty="0"/>
          </a:p>
          <a:p>
            <a:r>
              <a:rPr lang="en" b="1" dirty="0"/>
              <a:t>CHAPTER NUMBER:01</a:t>
            </a:r>
            <a:endParaRPr b="1" dirty="0"/>
          </a:p>
          <a:p>
            <a:r>
              <a:rPr lang="en" b="1" dirty="0"/>
              <a:t>CHAPTER NAME :</a:t>
            </a:r>
            <a:r>
              <a:rPr lang="en-US" b="1" dirty="0"/>
              <a:t>INTRODUCTION</a:t>
            </a:r>
            <a:endParaRPr b="1" dirty="0"/>
          </a:p>
        </p:txBody>
      </p:sp>
      <p:pic>
        <p:nvPicPr>
          <p:cNvPr id="6"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4">
            <a:alphaModFix/>
          </a:blip>
          <a:srcRect/>
          <a:stretch/>
        </p:blipFill>
        <p:spPr>
          <a:xfrm>
            <a:off x="10405615" y="320517"/>
            <a:ext cx="1410416" cy="650052"/>
          </a:xfrm>
          <a:prstGeom prst="rect">
            <a:avLst/>
          </a:prstGeom>
          <a:noFill/>
          <a:ln>
            <a:noFill/>
          </a:ln>
        </p:spPr>
      </p:pic>
    </p:spTree>
    <p:extLst>
      <p:ext uri="{BB962C8B-B14F-4D97-AF65-F5344CB8AC3E}">
        <p14:creationId xmlns:p14="http://schemas.microsoft.com/office/powerpoint/2010/main" val="575915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D99CB-88BD-4221-B033-E38B7775C458}"/>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06CE69F-1342-4C06-8597-EC1E578C44DE}"/>
              </a:ext>
            </a:extLst>
          </p:cNvPr>
          <p:cNvSpPr>
            <a:spLocks noGrp="1"/>
          </p:cNvSpPr>
          <p:nvPr>
            <p:ph idx="1"/>
          </p:nvPr>
        </p:nvSpPr>
        <p:spPr/>
        <p:txBody>
          <a:bodyPr>
            <a:normAutofit/>
          </a:bodyPr>
          <a:lstStyle/>
          <a:p>
            <a:pPr marL="0" indent="0">
              <a:lnSpc>
                <a:spcPct val="300000"/>
              </a:lnSpc>
              <a:buNone/>
            </a:pPr>
            <a:r>
              <a:rPr lang="en-US" sz="1400" dirty="0"/>
              <a:t>However, the Great Depression of 1929 and the subsequent years saw the output and employment levels in the countries of Europe and North America fall by huge amounts. It affected other countries of the world as well. Demand for goods in the market was low, many factories were lying idle, workers were thrown out of jobs. In USA, from 1929 to 1933, unemployment rate rose from 3 per cent to25 per cent (unemployment rate may be defined as the number of people who are not working and are looking for jobs divided by the total number of people who are working or looking for jobs). </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095064" y="377854"/>
            <a:ext cx="1410416" cy="650052"/>
          </a:xfrm>
          <a:prstGeom prst="rect">
            <a:avLst/>
          </a:prstGeom>
          <a:noFill/>
          <a:ln>
            <a:noFill/>
          </a:ln>
        </p:spPr>
      </p:pic>
    </p:spTree>
    <p:extLst>
      <p:ext uri="{BB962C8B-B14F-4D97-AF65-F5344CB8AC3E}">
        <p14:creationId xmlns:p14="http://schemas.microsoft.com/office/powerpoint/2010/main" val="3587628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CED98-B797-4BFA-B01B-09A2DC20710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582417-11E7-4ABF-A26B-8BD698C72D80}"/>
              </a:ext>
            </a:extLst>
          </p:cNvPr>
          <p:cNvSpPr>
            <a:spLocks noGrp="1"/>
          </p:cNvSpPr>
          <p:nvPr>
            <p:ph idx="1"/>
          </p:nvPr>
        </p:nvSpPr>
        <p:spPr/>
        <p:txBody>
          <a:bodyPr/>
          <a:lstStyle/>
          <a:p>
            <a:pPr>
              <a:lnSpc>
                <a:spcPct val="300000"/>
              </a:lnSpc>
            </a:pPr>
            <a:r>
              <a:rPr lang="en-US" sz="1400" dirty="0"/>
              <a:t>Over the same period aggregate output in USA fell by about 33 per cent. These events made economists think about the functioning of the economy in a new way. The fact that the economy may have long lasting unemployment had to be theorized about and explained. Keynes’ book was an attempt in this direction. Unlike his predecessors, his approach was to examine the working of the economy in its entirety and examine the interdependence of the different sectors. The subject of macroeconomics was born</a:t>
            </a:r>
            <a:r>
              <a:rPr lang="en-US" dirty="0"/>
              <a:t>.</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250340" y="291763"/>
            <a:ext cx="1410416" cy="650052"/>
          </a:xfrm>
          <a:prstGeom prst="rect">
            <a:avLst/>
          </a:prstGeom>
          <a:noFill/>
          <a:ln>
            <a:noFill/>
          </a:ln>
        </p:spPr>
      </p:pic>
    </p:spTree>
    <p:extLst>
      <p:ext uri="{BB962C8B-B14F-4D97-AF65-F5344CB8AC3E}">
        <p14:creationId xmlns:p14="http://schemas.microsoft.com/office/powerpoint/2010/main" val="3688965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C7F9A-2DAB-4B37-BED0-4599DFFFD2F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97CD312-1A05-415D-85A8-41A6D5FF4F82}"/>
              </a:ext>
            </a:extLst>
          </p:cNvPr>
          <p:cNvSpPr>
            <a:spLocks noGrp="1"/>
          </p:cNvSpPr>
          <p:nvPr>
            <p:ph idx="1"/>
          </p:nvPr>
        </p:nvSpPr>
        <p:spPr/>
        <p:txBody>
          <a:bodyPr>
            <a:normAutofit/>
          </a:bodyPr>
          <a:lstStyle/>
          <a:p>
            <a:pPr marL="0" indent="0">
              <a:lnSpc>
                <a:spcPct val="300000"/>
              </a:lnSpc>
              <a:buNone/>
            </a:pPr>
            <a:r>
              <a:rPr lang="en-US" sz="1400" dirty="0"/>
              <a:t>We shall examine the working of the economy of a capitalist country in this book. In a capitalist country production activities are mainly carried out by capitalist enterprises. A typical exercise control over major decisions and bear a large part of the risk associated with the firm/enterprise). They may themselves supply the capital needed to run the enterprise, or they may borrow the capital. To carry out production they also need natural resources – a part consumed in the process of production (e.g. raw materials) and a part fixed (e.g. Plots of land). And they need the most important element of human labor to carry out production. </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192830" y="377854"/>
            <a:ext cx="1410416" cy="650052"/>
          </a:xfrm>
          <a:prstGeom prst="rect">
            <a:avLst/>
          </a:prstGeom>
          <a:noFill/>
          <a:ln>
            <a:noFill/>
          </a:ln>
        </p:spPr>
      </p:pic>
    </p:spTree>
    <p:extLst>
      <p:ext uri="{BB962C8B-B14F-4D97-AF65-F5344CB8AC3E}">
        <p14:creationId xmlns:p14="http://schemas.microsoft.com/office/powerpoint/2010/main" val="2294718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F5B81-2D99-47C2-8982-F967F9F2F4A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9BC0E74-F754-4322-B26F-2AC976CC3068}"/>
              </a:ext>
            </a:extLst>
          </p:cNvPr>
          <p:cNvSpPr>
            <a:spLocks noGrp="1"/>
          </p:cNvSpPr>
          <p:nvPr>
            <p:ph idx="1"/>
          </p:nvPr>
        </p:nvSpPr>
        <p:spPr/>
        <p:txBody>
          <a:bodyPr>
            <a:normAutofit/>
          </a:bodyPr>
          <a:lstStyle/>
          <a:p>
            <a:pPr>
              <a:lnSpc>
                <a:spcPct val="300000"/>
              </a:lnSpc>
            </a:pPr>
            <a:r>
              <a:rPr lang="en-US" sz="1400" dirty="0"/>
              <a:t>This we shall refer to as labor. After producing output with the help of these three factors of production, namely capital, land and labor, the entrepreneur sells the product in the market. The money that is earned is called revenue. Part of the revenue is paid out as rent for the service rendered by land, part of it is paid to capital as interest and part of it goes to labor as wages. The rest of the revenue is the earning of the entrepreneurs and it is called profit. Profits are often used by the producers in the next period to buy new machinery or to build new factories, so that production can be expanded. These expenses which raise productive capacity are examples of investment expenditure.</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261841" y="314766"/>
            <a:ext cx="1410416" cy="650052"/>
          </a:xfrm>
          <a:prstGeom prst="rect">
            <a:avLst/>
          </a:prstGeom>
          <a:noFill/>
          <a:ln>
            <a:noFill/>
          </a:ln>
        </p:spPr>
      </p:pic>
    </p:spTree>
    <p:extLst>
      <p:ext uri="{BB962C8B-B14F-4D97-AF65-F5344CB8AC3E}">
        <p14:creationId xmlns:p14="http://schemas.microsoft.com/office/powerpoint/2010/main" val="1905380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FFCD1-CCB7-4F3F-8F6C-A37278B27E7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B492B3C-2839-41AA-82CC-D2C9A1E5EAD2}"/>
              </a:ext>
            </a:extLst>
          </p:cNvPr>
          <p:cNvSpPr>
            <a:spLocks noGrp="1"/>
          </p:cNvSpPr>
          <p:nvPr>
            <p:ph idx="1"/>
          </p:nvPr>
        </p:nvSpPr>
        <p:spPr/>
        <p:txBody>
          <a:bodyPr>
            <a:normAutofit/>
          </a:bodyPr>
          <a:lstStyle/>
          <a:p>
            <a:pPr>
              <a:lnSpc>
                <a:spcPct val="300000"/>
              </a:lnSpc>
            </a:pPr>
            <a:r>
              <a:rPr lang="en-US" sz="1400" dirty="0"/>
              <a:t>In short, a capitalist economy can be defined as an economy in which most of the economic activities have the following characteristics(a) there is private ownership of means of production (b) production takes place for selling the output in the market (c) there is sale and purchase of </a:t>
            </a:r>
            <a:r>
              <a:rPr lang="en-US" sz="1400" dirty="0" err="1"/>
              <a:t>labour</a:t>
            </a:r>
            <a:r>
              <a:rPr lang="en-US" sz="1400" dirty="0"/>
              <a:t> services at a price which is called the wage rate </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227335" y="356011"/>
            <a:ext cx="1410416" cy="650052"/>
          </a:xfrm>
          <a:prstGeom prst="rect">
            <a:avLst/>
          </a:prstGeom>
          <a:noFill/>
          <a:ln>
            <a:noFill/>
          </a:ln>
        </p:spPr>
      </p:pic>
    </p:spTree>
    <p:extLst>
      <p:ext uri="{BB962C8B-B14F-4D97-AF65-F5344CB8AC3E}">
        <p14:creationId xmlns:p14="http://schemas.microsoft.com/office/powerpoint/2010/main" val="2541962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31768-2B80-474E-8640-3849A0C824C1}"/>
              </a:ext>
            </a:extLst>
          </p:cNvPr>
          <p:cNvSpPr>
            <a:spLocks noGrp="1"/>
          </p:cNvSpPr>
          <p:nvPr>
            <p:ph type="title"/>
          </p:nvPr>
        </p:nvSpPr>
        <p:spPr>
          <a:xfrm>
            <a:off x="5812766" y="-2382838"/>
            <a:ext cx="10515600" cy="1325563"/>
          </a:xfrm>
        </p:spPr>
        <p:txBody>
          <a:bodyPr/>
          <a:lstStyle/>
          <a:p>
            <a:endParaRPr lang="en-US" dirty="0"/>
          </a:p>
        </p:txBody>
      </p:sp>
      <p:sp>
        <p:nvSpPr>
          <p:cNvPr id="3" name="Content Placeholder 2">
            <a:extLst>
              <a:ext uri="{FF2B5EF4-FFF2-40B4-BE49-F238E27FC236}">
                <a16:creationId xmlns:a16="http://schemas.microsoft.com/office/drawing/2014/main" id="{65D5D9A8-2731-4B2E-B189-8AD89B642869}"/>
              </a:ext>
            </a:extLst>
          </p:cNvPr>
          <p:cNvSpPr>
            <a:spLocks noGrp="1"/>
          </p:cNvSpPr>
          <p:nvPr>
            <p:ph idx="1"/>
          </p:nvPr>
        </p:nvSpPr>
        <p:spPr/>
        <p:txBody>
          <a:bodyPr>
            <a:normAutofit/>
          </a:bodyPr>
          <a:lstStyle/>
          <a:p>
            <a:pPr marL="0" indent="0">
              <a:buNone/>
            </a:pPr>
            <a:r>
              <a:rPr lang="en-US" sz="1800" dirty="0">
                <a:solidFill>
                  <a:srgbClr val="FF0000"/>
                </a:solidFill>
              </a:rPr>
              <a:t>					Introduction</a:t>
            </a:r>
          </a:p>
          <a:p>
            <a:pPr marL="0" indent="0">
              <a:lnSpc>
                <a:spcPct val="300000"/>
              </a:lnSpc>
              <a:buNone/>
            </a:pPr>
            <a:r>
              <a:rPr lang="en-US" sz="1400" dirty="0" err="1"/>
              <a:t>labour</a:t>
            </a:r>
            <a:r>
              <a:rPr lang="en-US" sz="1400" dirty="0"/>
              <a:t> which is sold and purchased against wages is referred to as wage </a:t>
            </a:r>
            <a:r>
              <a:rPr lang="en-US" sz="1400" dirty="0" err="1"/>
              <a:t>labour</a:t>
            </a:r>
            <a:r>
              <a:rPr lang="en-US" sz="1400" dirty="0"/>
              <a:t>).If we apply the above mentioned four criteria to the countries of the world we would find that capitalist countries have come into being only during the last three to four hundred years. Moreover, strictly speaking, even at present, a handful of countries in North America, Europe and Asia will qualify as capitalist countries. In many underdeveloped countries production (in agriculture especially) is carried out by peasant families</a:t>
            </a:r>
            <a:r>
              <a:rPr lang="en-US" dirty="0"/>
              <a:t>. </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65358" y="356011"/>
            <a:ext cx="1410416" cy="650052"/>
          </a:xfrm>
          <a:prstGeom prst="rect">
            <a:avLst/>
          </a:prstGeom>
          <a:noFill/>
          <a:ln>
            <a:noFill/>
          </a:ln>
        </p:spPr>
      </p:pic>
    </p:spTree>
    <p:extLst>
      <p:ext uri="{BB962C8B-B14F-4D97-AF65-F5344CB8AC3E}">
        <p14:creationId xmlns:p14="http://schemas.microsoft.com/office/powerpoint/2010/main" val="3113679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F5F5E-4F48-4282-82EE-CA56CDDB06E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7CBB52F-4692-438C-B1DB-014097477131}"/>
              </a:ext>
            </a:extLst>
          </p:cNvPr>
          <p:cNvSpPr>
            <a:spLocks noGrp="1"/>
          </p:cNvSpPr>
          <p:nvPr>
            <p:ph idx="1"/>
          </p:nvPr>
        </p:nvSpPr>
        <p:spPr/>
        <p:txBody>
          <a:bodyPr>
            <a:normAutofit fontScale="85000" lnSpcReduction="10000"/>
          </a:bodyPr>
          <a:lstStyle/>
          <a:p>
            <a:pPr marL="0" indent="0">
              <a:lnSpc>
                <a:spcPct val="270000"/>
              </a:lnSpc>
              <a:buNone/>
            </a:pPr>
            <a:r>
              <a:rPr lang="en-US" sz="1500" dirty="0"/>
              <a:t>Wage </a:t>
            </a:r>
            <a:r>
              <a:rPr lang="en-US" sz="1500" dirty="0" err="1"/>
              <a:t>labour</a:t>
            </a:r>
            <a:r>
              <a:rPr lang="en-US" sz="1500" dirty="0"/>
              <a:t> is seldom used and most of the </a:t>
            </a:r>
            <a:r>
              <a:rPr lang="en-US" sz="1500" dirty="0" err="1"/>
              <a:t>labour</a:t>
            </a:r>
            <a:r>
              <a:rPr lang="en-US" sz="1500" dirty="0"/>
              <a:t> is performed by the family members themselves. Production is not solely for the market; a great part of it is consumed by the family. Neither do many peasant farms experience significant rise in capital stock over time. In many tribal societies the ownership of land does not exist; the land may belong to the whole tribe. In such societies the analysis that we shall present in this book will not be applicable. It is, however, true that many developing countries have a significant presence of production units which are organized according to capitalist principles. The production units will be called firms in this book. In a firm the entrepreneur (or entrepreneurs) </a:t>
            </a:r>
            <a:r>
              <a:rPr lang="en-US" sz="1500" dirty="0" err="1"/>
              <a:t>isat</a:t>
            </a:r>
            <a:r>
              <a:rPr lang="en-US" sz="1500" dirty="0"/>
              <a:t> the helm of affairs. She hires wage </a:t>
            </a:r>
            <a:r>
              <a:rPr lang="en-US" sz="1500" dirty="0" err="1"/>
              <a:t>labour</a:t>
            </a:r>
            <a:r>
              <a:rPr lang="en-US" sz="1500" dirty="0"/>
              <a:t> from the market, she employs the services of capital and land as well. After hiring these inputs she undertakes the task of production. Her motive for producing goods and services (referred to as output) is to sell the min the market and earn profits</a:t>
            </a:r>
            <a:r>
              <a:rPr lang="en-US" dirty="0"/>
              <a:t>. </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48106" y="230188"/>
            <a:ext cx="1410416" cy="650052"/>
          </a:xfrm>
          <a:prstGeom prst="rect">
            <a:avLst/>
          </a:prstGeom>
          <a:noFill/>
          <a:ln>
            <a:noFill/>
          </a:ln>
        </p:spPr>
      </p:pic>
    </p:spTree>
    <p:extLst>
      <p:ext uri="{BB962C8B-B14F-4D97-AF65-F5344CB8AC3E}">
        <p14:creationId xmlns:p14="http://schemas.microsoft.com/office/powerpoint/2010/main" val="1344146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F59A0-8297-4C0A-8807-19E9746DAD6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01A1FE6-29A2-4982-A2C9-A4B8184E61D6}"/>
              </a:ext>
            </a:extLst>
          </p:cNvPr>
          <p:cNvSpPr>
            <a:spLocks noGrp="1"/>
          </p:cNvSpPr>
          <p:nvPr>
            <p:ph idx="1"/>
          </p:nvPr>
        </p:nvSpPr>
        <p:spPr/>
        <p:txBody>
          <a:bodyPr>
            <a:normAutofit/>
          </a:bodyPr>
          <a:lstStyle/>
          <a:p>
            <a:pPr marL="0" indent="0">
              <a:lnSpc>
                <a:spcPct val="300000"/>
              </a:lnSpc>
              <a:buNone/>
            </a:pPr>
            <a:r>
              <a:rPr lang="en-US" sz="1400" dirty="0"/>
              <a:t>In the process she undertakes risks and uncertainties. For example, she may not get a high enough price for the goods she is producing; this may lead to fall in the profits that she earns. It is to be noted that in a capitalist country the factors of production earn their incomes through the process of production and sale of the resultant output in the </a:t>
            </a:r>
            <a:r>
              <a:rPr lang="en-US" sz="1400" dirty="0" err="1"/>
              <a:t>market.In</a:t>
            </a:r>
            <a:r>
              <a:rPr lang="en-US" sz="1400" dirty="0"/>
              <a:t> both the developed and developing countries, apart from the private capitalist sector, there is the institution of State.</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2611" y="356011"/>
            <a:ext cx="1410416" cy="650052"/>
          </a:xfrm>
          <a:prstGeom prst="rect">
            <a:avLst/>
          </a:prstGeom>
          <a:noFill/>
          <a:ln>
            <a:noFill/>
          </a:ln>
        </p:spPr>
      </p:pic>
    </p:spTree>
    <p:extLst>
      <p:ext uri="{BB962C8B-B14F-4D97-AF65-F5344CB8AC3E}">
        <p14:creationId xmlns:p14="http://schemas.microsoft.com/office/powerpoint/2010/main" val="1624664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8E0A3-61F4-49F3-981C-6044EF5057E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06A3FE4-C44E-48D1-B6C7-407509996D65}"/>
              </a:ext>
            </a:extLst>
          </p:cNvPr>
          <p:cNvSpPr>
            <a:spLocks noGrp="1"/>
          </p:cNvSpPr>
          <p:nvPr>
            <p:ph idx="1"/>
          </p:nvPr>
        </p:nvSpPr>
        <p:spPr/>
        <p:txBody>
          <a:bodyPr>
            <a:normAutofit/>
          </a:bodyPr>
          <a:lstStyle/>
          <a:p>
            <a:pPr marL="0" indent="0">
              <a:lnSpc>
                <a:spcPct val="300000"/>
              </a:lnSpc>
              <a:buNone/>
            </a:pPr>
            <a:r>
              <a:rPr lang="en-US" dirty="0"/>
              <a:t> </a:t>
            </a:r>
            <a:r>
              <a:rPr lang="en-US" sz="1400" dirty="0"/>
              <a:t>The role of the state includes framing laws, enforcing them and delivering justice. The state, in many instances, undertakes production – apart from imposing taxes and spending money on building public infrastructure ,running schools, colleges, providing health services etc. These economic functions of the state have to be taken into account when we want to describe the economy of the country. For convenience we shall use the term “Government” to denote state</a:t>
            </a:r>
            <a:r>
              <a:rPr lang="en-US" dirty="0"/>
              <a:t>.</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53856" y="297513"/>
            <a:ext cx="1410416" cy="650052"/>
          </a:xfrm>
          <a:prstGeom prst="rect">
            <a:avLst/>
          </a:prstGeom>
          <a:noFill/>
          <a:ln>
            <a:noFill/>
          </a:ln>
        </p:spPr>
      </p:pic>
    </p:spTree>
    <p:extLst>
      <p:ext uri="{BB962C8B-B14F-4D97-AF65-F5344CB8AC3E}">
        <p14:creationId xmlns:p14="http://schemas.microsoft.com/office/powerpoint/2010/main" val="1921951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5914E-A55D-4E36-9173-6762C034416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62CD36D6-68C4-487D-998C-8F47711A5664}"/>
              </a:ext>
            </a:extLst>
          </p:cNvPr>
          <p:cNvSpPr>
            <a:spLocks noGrp="1"/>
          </p:cNvSpPr>
          <p:nvPr>
            <p:ph idx="1"/>
          </p:nvPr>
        </p:nvSpPr>
        <p:spPr/>
        <p:txBody>
          <a:bodyPr>
            <a:normAutofit/>
          </a:bodyPr>
          <a:lstStyle/>
          <a:p>
            <a:pPr marL="0" indent="0">
              <a:lnSpc>
                <a:spcPct val="300000"/>
              </a:lnSpc>
              <a:buNone/>
            </a:pPr>
            <a:r>
              <a:rPr lang="en-US" sz="1400" dirty="0"/>
              <a:t>Apart from the firms and the government, there is another major sector in an economy which is called the household sector. By a household we mean a single individual who takes decisions relating to her own consumption, or a group of individuals for whom decisions relating to consumption are jointly determined. Households also save pay taxes. How do they get the money for these activities</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17117" y="314766"/>
            <a:ext cx="1410416" cy="650052"/>
          </a:xfrm>
          <a:prstGeom prst="rect">
            <a:avLst/>
          </a:prstGeom>
          <a:noFill/>
          <a:ln>
            <a:noFill/>
          </a:ln>
        </p:spPr>
      </p:pic>
    </p:spTree>
    <p:extLst>
      <p:ext uri="{BB962C8B-B14F-4D97-AF65-F5344CB8AC3E}">
        <p14:creationId xmlns:p14="http://schemas.microsoft.com/office/powerpoint/2010/main" val="688692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0A1C4-F20E-407C-B334-892C894F5376}"/>
              </a:ext>
            </a:extLst>
          </p:cNvPr>
          <p:cNvSpPr>
            <a:spLocks noGrp="1"/>
          </p:cNvSpPr>
          <p:nvPr>
            <p:ph type="title"/>
          </p:nvPr>
        </p:nvSpPr>
        <p:spPr/>
        <p:txBody>
          <a:bodyPr/>
          <a:lstStyle/>
          <a:p>
            <a:r>
              <a:rPr lang="en-US" dirty="0"/>
              <a:t>	Introduction to Macro Economics</a:t>
            </a:r>
          </a:p>
        </p:txBody>
      </p:sp>
      <p:sp>
        <p:nvSpPr>
          <p:cNvPr id="3" name="Content Placeholder 2">
            <a:extLst>
              <a:ext uri="{FF2B5EF4-FFF2-40B4-BE49-F238E27FC236}">
                <a16:creationId xmlns:a16="http://schemas.microsoft.com/office/drawing/2014/main" id="{0D00456E-92FF-4ADF-8219-87AD1D17CC6E}"/>
              </a:ext>
            </a:extLst>
          </p:cNvPr>
          <p:cNvSpPr>
            <a:spLocks noGrp="1"/>
          </p:cNvSpPr>
          <p:nvPr>
            <p:ph idx="1"/>
          </p:nvPr>
        </p:nvSpPr>
        <p:spPr>
          <a:xfrm>
            <a:off x="877469" y="1578793"/>
            <a:ext cx="10515600" cy="4351338"/>
          </a:xfrm>
        </p:spPr>
        <p:txBody>
          <a:bodyPr>
            <a:normAutofit/>
          </a:bodyPr>
          <a:lstStyle/>
          <a:p>
            <a:pPr marL="0" indent="0">
              <a:lnSpc>
                <a:spcPct val="300000"/>
              </a:lnSpc>
              <a:buNone/>
            </a:pPr>
            <a:r>
              <a:rPr lang="en-US" sz="1400" dirty="0"/>
              <a:t>If we observe the economy of a country as a whole it will appear that the output levels of all the goods and services in the economy have a tendency to move together. For example, if output of food grain is experiencing a growth, it is generally accompanied by a rise in the output level of industrial goods. Within the category of industrial goods also output of different kinds of goods tend to rise or fall simultaneously. Similarly, prices of different goods and services generally have a tendency to rise or fall simultaneously. We can also observe that the employment level in different production units also goes up or down together.</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8362" y="377854"/>
            <a:ext cx="1410416" cy="650052"/>
          </a:xfrm>
          <a:prstGeom prst="rect">
            <a:avLst/>
          </a:prstGeom>
          <a:noFill/>
          <a:ln>
            <a:noFill/>
          </a:ln>
        </p:spPr>
      </p:pic>
    </p:spTree>
    <p:extLst>
      <p:ext uri="{BB962C8B-B14F-4D97-AF65-F5344CB8AC3E}">
        <p14:creationId xmlns:p14="http://schemas.microsoft.com/office/powerpoint/2010/main" val="8065527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5FD66-AB5B-406F-8CFE-E200B9218C0F}"/>
              </a:ext>
            </a:extLst>
          </p:cNvPr>
          <p:cNvSpPr>
            <a:spLocks noGrp="1"/>
          </p:cNvSpPr>
          <p:nvPr>
            <p:ph type="title"/>
          </p:nvPr>
        </p:nvSpPr>
        <p:spPr>
          <a:xfrm>
            <a:off x="5743755" y="-2382838"/>
            <a:ext cx="10515600" cy="1325563"/>
          </a:xfrm>
        </p:spPr>
        <p:txBody>
          <a:bodyPr/>
          <a:lstStyle/>
          <a:p>
            <a:endParaRPr lang="en-US"/>
          </a:p>
        </p:txBody>
      </p:sp>
      <p:sp>
        <p:nvSpPr>
          <p:cNvPr id="3" name="Content Placeholder 2">
            <a:extLst>
              <a:ext uri="{FF2B5EF4-FFF2-40B4-BE49-F238E27FC236}">
                <a16:creationId xmlns:a16="http://schemas.microsoft.com/office/drawing/2014/main" id="{69E2715C-4CCC-4771-8A26-6C5F306B36FD}"/>
              </a:ext>
            </a:extLst>
          </p:cNvPr>
          <p:cNvSpPr>
            <a:spLocks noGrp="1"/>
          </p:cNvSpPr>
          <p:nvPr>
            <p:ph idx="1"/>
          </p:nvPr>
        </p:nvSpPr>
        <p:spPr/>
        <p:txBody>
          <a:bodyPr/>
          <a:lstStyle/>
          <a:p>
            <a:pPr marL="0" indent="0">
              <a:lnSpc>
                <a:spcPct val="300000"/>
              </a:lnSpc>
              <a:buNone/>
            </a:pPr>
            <a:r>
              <a:rPr lang="en-US" dirty="0"/>
              <a:t> </a:t>
            </a:r>
            <a:r>
              <a:rPr lang="en-US" sz="1400" dirty="0"/>
              <a:t>We must remember that the households consist of people. These people work in firms as workers and earn wages. They are the ones who work in the government departments and earn salaries, or they are the owners of firms and earn profits. Indeed the market in which the firms sell their products could not have been functioning without the demand coming from the households. Moreover, they can also earn rent by leasing land or earn interest by lending capital..</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296347" y="356011"/>
            <a:ext cx="1410416" cy="650052"/>
          </a:xfrm>
          <a:prstGeom prst="rect">
            <a:avLst/>
          </a:prstGeom>
          <a:noFill/>
          <a:ln>
            <a:noFill/>
          </a:ln>
        </p:spPr>
      </p:pic>
    </p:spTree>
    <p:extLst>
      <p:ext uri="{BB962C8B-B14F-4D97-AF65-F5344CB8AC3E}">
        <p14:creationId xmlns:p14="http://schemas.microsoft.com/office/powerpoint/2010/main" val="3375383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a:solidFill>
                  <a:srgbClr val="000000"/>
                </a:solidFill>
                <a:latin typeface="Arial"/>
                <a:ea typeface="Arial"/>
                <a:cs typeface="Arial"/>
                <a:sym typeface="Arial"/>
              </a:rPr>
              <a:t>THANKING YOU</a:t>
            </a:r>
            <a:endParaRPr sz="4000" b="1">
              <a:solidFill>
                <a:srgbClr val="000000"/>
              </a:solidFill>
              <a:latin typeface="Arial"/>
              <a:ea typeface="Arial"/>
              <a:cs typeface="Arial"/>
              <a:sym typeface="Arial"/>
            </a:endParaRPr>
          </a:p>
          <a:p>
            <a:pPr marL="457200" algn="ctr">
              <a:lnSpc>
                <a:spcPct val="115000"/>
              </a:lnSpc>
              <a:buClr>
                <a:srgbClr val="000000"/>
              </a:buClr>
              <a:buSzPts val="4000"/>
            </a:pPr>
            <a:r>
              <a:rPr lang="en" sz="4000" b="1">
                <a:solidFill>
                  <a:srgbClr val="FF0000"/>
                </a:solidFill>
                <a:latin typeface="Arial"/>
                <a:ea typeface="Arial"/>
                <a:cs typeface="Arial"/>
                <a:sym typeface="Arial"/>
              </a:rPr>
              <a:t>ODM EDUCATIONAL GROUP</a:t>
            </a:r>
            <a:endParaRPr sz="4000" b="1">
              <a:solidFill>
                <a:srgbClr val="FF0000"/>
              </a:solidFill>
              <a:latin typeface="Arial"/>
              <a:ea typeface="Arial"/>
              <a:cs typeface="Arial"/>
              <a:sym typeface="Arial"/>
            </a:endParaRPr>
          </a:p>
          <a:p>
            <a:pPr>
              <a:buClr>
                <a:srgbClr val="000000"/>
              </a:buClr>
              <a:buSzPts val="1400"/>
            </a:pPr>
            <a:endParaRPr sz="1400">
              <a:solidFill>
                <a:srgbClr val="000000"/>
              </a:solidFill>
              <a:latin typeface="Arial"/>
              <a:ea typeface="Arial"/>
              <a:cs typeface="Arial"/>
              <a:sym typeface="Arial"/>
            </a:endParaRPr>
          </a:p>
        </p:txBody>
      </p:sp>
      <p:pic>
        <p:nvPicPr>
          <p:cNvPr id="4"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382611" y="319715"/>
            <a:ext cx="1410416" cy="650052"/>
          </a:xfrm>
          <a:prstGeom prst="rect">
            <a:avLst/>
          </a:prstGeom>
          <a:noFill/>
          <a:ln>
            <a:noFill/>
          </a:ln>
        </p:spPr>
      </p:pic>
    </p:spTree>
    <p:extLst>
      <p:ext uri="{BB962C8B-B14F-4D97-AF65-F5344CB8AC3E}">
        <p14:creationId xmlns:p14="http://schemas.microsoft.com/office/powerpoint/2010/main" val="1594609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E241D-198C-4815-BF5C-60AB9F00107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8FC11BD-F4BE-4A02-93A0-2C8B05BADB41}"/>
              </a:ext>
            </a:extLst>
          </p:cNvPr>
          <p:cNvSpPr>
            <a:spLocks noGrp="1"/>
          </p:cNvSpPr>
          <p:nvPr>
            <p:ph idx="1"/>
          </p:nvPr>
        </p:nvSpPr>
        <p:spPr/>
        <p:txBody>
          <a:bodyPr>
            <a:normAutofit/>
          </a:bodyPr>
          <a:lstStyle/>
          <a:p>
            <a:pPr marL="0" indent="0">
              <a:lnSpc>
                <a:spcPct val="200000"/>
              </a:lnSpc>
              <a:buNone/>
            </a:pPr>
            <a:endParaRPr lang="en-US" sz="1500" dirty="0"/>
          </a:p>
          <a:p>
            <a:pPr marL="0" indent="0">
              <a:lnSpc>
                <a:spcPct val="200000"/>
              </a:lnSpc>
              <a:buNone/>
            </a:pPr>
            <a:endParaRPr lang="en-US" sz="1500" dirty="0"/>
          </a:p>
          <a:p>
            <a:pPr>
              <a:lnSpc>
                <a:spcPct val="200000"/>
              </a:lnSpc>
            </a:pPr>
            <a:r>
              <a:rPr lang="en-US" sz="1500" dirty="0"/>
              <a:t>Introductory Macroeconomics bear close relationship to each other then the task of analyzing the entire economy becomes relatively easy. Instead of dealing with the above mentioned variables at individual (disaggregated) levels, we services produced within the economy. This representative good will have a level of production which will correspond to the average production level of all the goods and services. Similarly, the price or employment level of this representative good will reflect the general price and employment level of the economy</a:t>
            </a:r>
            <a:r>
              <a:rPr lang="en-US" dirty="0"/>
              <a:t>.</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02098" y="291762"/>
            <a:ext cx="1410416" cy="650052"/>
          </a:xfrm>
          <a:prstGeom prst="rect">
            <a:avLst/>
          </a:prstGeom>
          <a:noFill/>
          <a:ln>
            <a:noFill/>
          </a:ln>
        </p:spPr>
      </p:pic>
    </p:spTree>
    <p:extLst>
      <p:ext uri="{BB962C8B-B14F-4D97-AF65-F5344CB8AC3E}">
        <p14:creationId xmlns:p14="http://schemas.microsoft.com/office/powerpoint/2010/main" val="566497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233CF-0BFC-4987-B46E-D2B9F0F68D6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6C6A2B8-867E-4B81-9588-2D8CD5316A1D}"/>
              </a:ext>
            </a:extLst>
          </p:cNvPr>
          <p:cNvSpPr>
            <a:spLocks noGrp="1"/>
          </p:cNvSpPr>
          <p:nvPr>
            <p:ph idx="1"/>
          </p:nvPr>
        </p:nvSpPr>
        <p:spPr/>
        <p:txBody>
          <a:bodyPr>
            <a:normAutofit/>
          </a:bodyPr>
          <a:lstStyle/>
          <a:p>
            <a:pPr marL="0" indent="0">
              <a:lnSpc>
                <a:spcPct val="300000"/>
              </a:lnSpc>
              <a:buNone/>
            </a:pPr>
            <a:r>
              <a:rPr lang="en-US" sz="1400" dirty="0"/>
              <a:t>In macroeconomics we usually simplify the analysis of how the country’s total production and the level of employment are related to attributes (called ‘variables’) like prices, rate of interest, wage rates , profits and so on, by focusing on a single imaginary commodity and what happens to it. We are able to afford this simplification and thus usefully abstain from studying what happens to the many real commodities that actually are bought and sold in the market because we generally see that what happens to the prices, interests, wages and profits etc. for one commodity more or less also happens for the others.</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22868" y="326306"/>
            <a:ext cx="1410416" cy="650052"/>
          </a:xfrm>
          <a:prstGeom prst="rect">
            <a:avLst/>
          </a:prstGeom>
          <a:noFill/>
          <a:ln>
            <a:noFill/>
          </a:ln>
        </p:spPr>
      </p:pic>
    </p:spTree>
    <p:extLst>
      <p:ext uri="{BB962C8B-B14F-4D97-AF65-F5344CB8AC3E}">
        <p14:creationId xmlns:p14="http://schemas.microsoft.com/office/powerpoint/2010/main" val="1292713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E3534-093D-4EB6-8093-605524DDDAA5}"/>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ACCF6D4-8E6E-4B4D-99C3-B79C6BA27D57}"/>
              </a:ext>
            </a:extLst>
          </p:cNvPr>
          <p:cNvSpPr>
            <a:spLocks noGrp="1"/>
          </p:cNvSpPr>
          <p:nvPr>
            <p:ph idx="1"/>
          </p:nvPr>
        </p:nvSpPr>
        <p:spPr/>
        <p:txBody>
          <a:bodyPr>
            <a:normAutofit/>
          </a:bodyPr>
          <a:lstStyle/>
          <a:p>
            <a:pPr marL="137160" indent="0" algn="ctr">
              <a:lnSpc>
                <a:spcPct val="500000"/>
              </a:lnSpc>
              <a:spcBef>
                <a:spcPts val="1200"/>
              </a:spcBef>
              <a:spcAft>
                <a:spcPts val="1200"/>
              </a:spcAft>
              <a:buNone/>
            </a:pPr>
            <a:r>
              <a:rPr lang="en-US" sz="1400" dirty="0"/>
              <a:t>Particularly, when these attributes start changing fast, like when prices are going up (in what is called an inflation), or employment and production levels are going down (heading for a depression), the general directions of the movements of these variables for all the individual commodities are usually of the same kind as are seen for the aggregates for the economy as a whole.</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36604" y="377854"/>
            <a:ext cx="1410416" cy="650052"/>
          </a:xfrm>
          <a:prstGeom prst="rect">
            <a:avLst/>
          </a:prstGeom>
          <a:noFill/>
          <a:ln>
            <a:noFill/>
          </a:ln>
        </p:spPr>
      </p:pic>
    </p:spTree>
    <p:extLst>
      <p:ext uri="{BB962C8B-B14F-4D97-AF65-F5344CB8AC3E}">
        <p14:creationId xmlns:p14="http://schemas.microsoft.com/office/powerpoint/2010/main" val="1692483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8EC71-6038-4446-B425-8A1FF1AF7B60}"/>
              </a:ext>
            </a:extLst>
          </p:cNvPr>
          <p:cNvSpPr>
            <a:spLocks noGrp="1"/>
          </p:cNvSpPr>
          <p:nvPr>
            <p:ph type="title"/>
          </p:nvPr>
        </p:nvSpPr>
        <p:spPr/>
        <p:txBody>
          <a:bodyPr>
            <a:normAutofit/>
          </a:bodyPr>
          <a:lstStyle/>
          <a:p>
            <a:r>
              <a:rPr lang="en-US" sz="2200" dirty="0"/>
              <a:t>					</a:t>
            </a:r>
            <a:r>
              <a:rPr lang="en-US" sz="2200" dirty="0">
                <a:solidFill>
                  <a:srgbClr val="FF0000"/>
                </a:solidFill>
              </a:rPr>
              <a:t>Economic Agents</a:t>
            </a:r>
          </a:p>
        </p:txBody>
      </p:sp>
      <p:sp>
        <p:nvSpPr>
          <p:cNvPr id="3" name="Content Placeholder 2">
            <a:extLst>
              <a:ext uri="{FF2B5EF4-FFF2-40B4-BE49-F238E27FC236}">
                <a16:creationId xmlns:a16="http://schemas.microsoft.com/office/drawing/2014/main" id="{8CD53AF8-D16D-441A-8A99-3C2E77829C92}"/>
              </a:ext>
            </a:extLst>
          </p:cNvPr>
          <p:cNvSpPr>
            <a:spLocks noGrp="1"/>
          </p:cNvSpPr>
          <p:nvPr>
            <p:ph idx="1"/>
          </p:nvPr>
        </p:nvSpPr>
        <p:spPr/>
        <p:txBody>
          <a:bodyPr>
            <a:normAutofit/>
          </a:bodyPr>
          <a:lstStyle/>
          <a:p>
            <a:pPr>
              <a:lnSpc>
                <a:spcPct val="300000"/>
              </a:lnSpc>
            </a:pPr>
            <a:r>
              <a:rPr lang="en-US" sz="1400" dirty="0"/>
              <a:t>By economic units or economic agents, we mean those individuals or institutions which take economic decisions. They can be consumers who decide what and how much to consume. They may be producers of goods and services who decide what and how much to produce. They may be entities like the government, corporation, to spend, what interest rate to charge on the credits, how much to tax, etc.</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256090" y="481543"/>
            <a:ext cx="1410416" cy="650052"/>
          </a:xfrm>
          <a:prstGeom prst="rect">
            <a:avLst/>
          </a:prstGeom>
          <a:noFill/>
          <a:ln>
            <a:noFill/>
          </a:ln>
        </p:spPr>
      </p:pic>
    </p:spTree>
    <p:extLst>
      <p:ext uri="{BB962C8B-B14F-4D97-AF65-F5344CB8AC3E}">
        <p14:creationId xmlns:p14="http://schemas.microsoft.com/office/powerpoint/2010/main" val="3867243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1394D-B454-49DE-9D39-F50C447A230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C60378B-54F9-432D-8019-7D2DF765F4C0}"/>
              </a:ext>
            </a:extLst>
          </p:cNvPr>
          <p:cNvSpPr>
            <a:spLocks noGrp="1"/>
          </p:cNvSpPr>
          <p:nvPr>
            <p:ph idx="1"/>
          </p:nvPr>
        </p:nvSpPr>
        <p:spPr/>
        <p:txBody>
          <a:bodyPr>
            <a:normAutofit/>
          </a:bodyPr>
          <a:lstStyle/>
          <a:p>
            <a:pPr>
              <a:lnSpc>
                <a:spcPct val="300000"/>
              </a:lnSpc>
            </a:pPr>
            <a:r>
              <a:rPr lang="en-US" sz="1400" dirty="0"/>
              <a:t>Macroeconomics tries to address situations facing the economy as a whole. Adam Smith, the founding father of modern economics, had suggested that if the buyers and sellers in each market take their decisions following only their own self-interest, economists will not need to think of the wealth and welfare of the country as a whole separately .But economists gradually discovered that they had to look further.</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284844" y="365125"/>
            <a:ext cx="1410416" cy="650052"/>
          </a:xfrm>
          <a:prstGeom prst="rect">
            <a:avLst/>
          </a:prstGeom>
          <a:noFill/>
          <a:ln>
            <a:noFill/>
          </a:ln>
        </p:spPr>
      </p:pic>
    </p:spTree>
    <p:extLst>
      <p:ext uri="{BB962C8B-B14F-4D97-AF65-F5344CB8AC3E}">
        <p14:creationId xmlns:p14="http://schemas.microsoft.com/office/powerpoint/2010/main" val="2799394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5ED64-B397-4F8A-8642-D08E8DA05455}"/>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EE14A8D-2CF9-43D4-9D23-35D19BB453A4}"/>
              </a:ext>
            </a:extLst>
          </p:cNvPr>
          <p:cNvSpPr>
            <a:spLocks noGrp="1"/>
          </p:cNvSpPr>
          <p:nvPr>
            <p:ph idx="1"/>
          </p:nvPr>
        </p:nvSpPr>
        <p:spPr/>
        <p:txBody>
          <a:bodyPr>
            <a:normAutofit/>
          </a:bodyPr>
          <a:lstStyle/>
          <a:p>
            <a:pPr>
              <a:lnSpc>
                <a:spcPct val="300000"/>
              </a:lnSpc>
            </a:pPr>
            <a:r>
              <a:rPr lang="en-US" sz="1400" dirty="0"/>
              <a:t>Adam Smith is regarded as the founding father of modern economics (it was known as political economy at that time). He was a Scotsman and a professor at the University of Glasgow. Philosopher by training, his well known work </a:t>
            </a:r>
            <a:r>
              <a:rPr lang="en-US" sz="1400" i="1" dirty="0"/>
              <a:t>An Enquiry into the Nature and Cause of the Wealth of Nations </a:t>
            </a:r>
            <a:r>
              <a:rPr lang="en-US" sz="1400" dirty="0"/>
              <a:t>(1776) is regarded as the first major comprehensive book on the subject. The passage from the book. ‘It is not from the benevolence of the butcher, the brewer, of the baker, that we expect our dinner, but from their regard to their own interest.</a:t>
            </a:r>
          </a:p>
          <a:p>
            <a:pPr marL="0" indent="0">
              <a:lnSpc>
                <a:spcPct val="300000"/>
              </a:lnSpc>
              <a:buNone/>
            </a:pPr>
            <a:r>
              <a:rPr lang="en-US" sz="1400" dirty="0"/>
              <a:t>We address ourselves, not to their humanity but to their self-love, and never talk to them of our own necessities but of their advantage’ is often cited as an advocacy for free market economy. The Physiocrats of France were prominent thinkers of political economy before Smith.</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59607" y="390794"/>
            <a:ext cx="1410416" cy="650052"/>
          </a:xfrm>
          <a:prstGeom prst="rect">
            <a:avLst/>
          </a:prstGeom>
          <a:noFill/>
          <a:ln>
            <a:noFill/>
          </a:ln>
        </p:spPr>
      </p:pic>
    </p:spTree>
    <p:extLst>
      <p:ext uri="{BB962C8B-B14F-4D97-AF65-F5344CB8AC3E}">
        <p14:creationId xmlns:p14="http://schemas.microsoft.com/office/powerpoint/2010/main" val="1492056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EC992-2757-4EE8-8DE2-64E5CBCA5829}"/>
              </a:ext>
            </a:extLst>
          </p:cNvPr>
          <p:cNvSpPr>
            <a:spLocks noGrp="1"/>
          </p:cNvSpPr>
          <p:nvPr>
            <p:ph type="title"/>
          </p:nvPr>
        </p:nvSpPr>
        <p:spPr/>
        <p:txBody>
          <a:bodyPr/>
          <a:lstStyle/>
          <a:p>
            <a:r>
              <a:rPr lang="en-US" dirty="0">
                <a:solidFill>
                  <a:srgbClr val="FF0000"/>
                </a:solidFill>
              </a:rPr>
              <a:t>	</a:t>
            </a:r>
            <a:r>
              <a:rPr lang="en-US" sz="2200" dirty="0">
                <a:solidFill>
                  <a:srgbClr val="FF0000"/>
                </a:solidFill>
              </a:rPr>
              <a:t>			Economic agents</a:t>
            </a:r>
            <a:br>
              <a:rPr lang="en-US" dirty="0"/>
            </a:br>
            <a:endParaRPr lang="en-US" dirty="0"/>
          </a:p>
        </p:txBody>
      </p:sp>
      <p:sp>
        <p:nvSpPr>
          <p:cNvPr id="3" name="Content Placeholder 2">
            <a:extLst>
              <a:ext uri="{FF2B5EF4-FFF2-40B4-BE49-F238E27FC236}">
                <a16:creationId xmlns:a16="http://schemas.microsoft.com/office/drawing/2014/main" id="{550EE1F9-9EFE-47DA-BFAC-B75AEEE3D685}"/>
              </a:ext>
            </a:extLst>
          </p:cNvPr>
          <p:cNvSpPr>
            <a:spLocks noGrp="1"/>
          </p:cNvSpPr>
          <p:nvPr>
            <p:ph idx="1"/>
          </p:nvPr>
        </p:nvSpPr>
        <p:spPr/>
        <p:txBody>
          <a:bodyPr>
            <a:normAutofit/>
          </a:bodyPr>
          <a:lstStyle/>
          <a:p>
            <a:pPr>
              <a:lnSpc>
                <a:spcPct val="300000"/>
              </a:lnSpc>
            </a:pPr>
            <a:r>
              <a:rPr lang="en-US" sz="1400" dirty="0"/>
              <a:t>Macroeconomics, as a separate branch of economics, emerged after the British economist John Maynard Keynes published his celebrated book </a:t>
            </a:r>
            <a:r>
              <a:rPr lang="en-US" sz="1400" i="1" dirty="0"/>
              <a:t>The General Theory of Employment, Interest and Money </a:t>
            </a:r>
            <a:r>
              <a:rPr lang="en-US" sz="1400" dirty="0"/>
              <a:t>in 1936. The dominant thinking in economics before Keynes was that all the </a:t>
            </a:r>
            <a:r>
              <a:rPr lang="en-US" sz="1400" dirty="0" err="1"/>
              <a:t>labourers</a:t>
            </a:r>
            <a:r>
              <a:rPr lang="en-US" sz="1400" dirty="0"/>
              <a:t> who are ready to work will find employment and all the factories will be working at their full capacity. This school of thought is known as the classical tradition.</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42355" y="377854"/>
            <a:ext cx="1410416" cy="650052"/>
          </a:xfrm>
          <a:prstGeom prst="rect">
            <a:avLst/>
          </a:prstGeom>
          <a:noFill/>
          <a:ln>
            <a:noFill/>
          </a:ln>
        </p:spPr>
      </p:pic>
    </p:spTree>
    <p:extLst>
      <p:ext uri="{BB962C8B-B14F-4D97-AF65-F5344CB8AC3E}">
        <p14:creationId xmlns:p14="http://schemas.microsoft.com/office/powerpoint/2010/main" val="12762673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1980</Words>
  <Application>Microsoft Office PowerPoint</Application>
  <PresentationFormat>Widescreen</PresentationFormat>
  <Paragraphs>33</Paragraphs>
  <Slides>21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PowerPoint Presentation</vt:lpstr>
      <vt:lpstr> Introduction to Macro Economics</vt:lpstr>
      <vt:lpstr>PowerPoint Presentation</vt:lpstr>
      <vt:lpstr>PowerPoint Presentation</vt:lpstr>
      <vt:lpstr>PowerPoint Presentation</vt:lpstr>
      <vt:lpstr>     Economic Agents</vt:lpstr>
      <vt:lpstr>PowerPoint Presentation</vt:lpstr>
      <vt:lpstr>PowerPoint Presentation</vt:lpstr>
      <vt:lpstr>    Economic agents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amarjit sahu</dc:creator>
  <cp:lastModifiedBy>amarjit sahu</cp:lastModifiedBy>
  <cp:revision>35</cp:revision>
  <dcterms:created xsi:type="dcterms:W3CDTF">2020-08-23T12:58:44Z</dcterms:created>
  <dcterms:modified xsi:type="dcterms:W3CDTF">2022-05-06T06:48:53Z</dcterms:modified>
</cp:coreProperties>
</file>