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309" r:id="rId3"/>
    <p:sldId id="324" r:id="rId4"/>
    <p:sldId id="311" r:id="rId5"/>
    <p:sldId id="323" r:id="rId6"/>
    <p:sldId id="325" r:id="rId7"/>
    <p:sldId id="317" r:id="rId8"/>
    <p:sldId id="326" r:id="rId9"/>
    <p:sldId id="327"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81135" y="1149148"/>
            <a:ext cx="7697756" cy="1817985"/>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DEGRADATION BY IMPROPER RESOURCE UTILISATION &amp; </a:t>
            </a:r>
            <a:r>
              <a:rPr lang="en-US" sz="3000" b="1" dirty="0" smtClean="0">
                <a:solidFill>
                  <a:srgbClr val="FF0000"/>
                </a:solidFill>
                <a:latin typeface="Calibri" pitchFamily="34" charset="0"/>
                <a:cs typeface="Calibri" pitchFamily="34" charset="0"/>
              </a:rPr>
              <a:t>MAINTENANCE</a:t>
            </a:r>
            <a:r>
              <a:rPr lang="en-US" sz="3000" b="1" smtClean="0">
                <a:solidFill>
                  <a:srgbClr val="FF0000"/>
                </a:solidFill>
                <a:latin typeface="Calibri" pitchFamily="34" charset="0"/>
                <a:cs typeface="Calibri" pitchFamily="34" charset="0"/>
              </a:rPr>
              <a:t>,</a:t>
            </a:r>
            <a:r>
              <a:rPr lang="en-US" sz="3000" b="1" smtClean="0">
                <a:latin typeface="Arial Black" pitchFamily="34" charset="0"/>
              </a:rPr>
              <a:t> </a:t>
            </a:r>
            <a:r>
              <a:rPr lang="en-US" sz="3000" b="1" smtClean="0">
                <a:solidFill>
                  <a:srgbClr val="FF0000"/>
                </a:solidFill>
                <a:latin typeface="Calibri" pitchFamily="34" charset="0"/>
                <a:cs typeface="Calibri" pitchFamily="34" charset="0"/>
              </a:rPr>
              <a:t>DEFORESTATION </a:t>
            </a:r>
            <a:r>
              <a:rPr lang="en-US" sz="3000" b="1" smtClean="0">
                <a:solidFill>
                  <a:srgbClr val="FF0000"/>
                </a:solidFill>
                <a:latin typeface="Calibri" pitchFamily="34" charset="0"/>
                <a:cs typeface="Calibri" pitchFamily="34" charset="0"/>
              </a:rPr>
              <a:t>,</a:t>
            </a:r>
            <a:r>
              <a:rPr lang="en-US" sz="3000" b="1" smtClean="0">
                <a:solidFill>
                  <a:srgbClr val="FF0000"/>
                </a:solidFill>
                <a:latin typeface="Calibri" pitchFamily="34" charset="0"/>
                <a:cs typeface="Calibri" pitchFamily="34" charset="0"/>
              </a:rPr>
              <a:t>REFORESTATION </a:t>
            </a:r>
            <a:r>
              <a:rPr lang="en-US" sz="3000" b="1" dirty="0" smtClean="0">
                <a:solidFill>
                  <a:srgbClr val="FF0000"/>
                </a:solidFill>
                <a:latin typeface="Calibri" pitchFamily="34" charset="0"/>
                <a:cs typeface="Calibri" pitchFamily="34" charset="0"/>
              </a:rPr>
              <a:t>&amp; CASE STUDY</a:t>
            </a:r>
            <a:r>
              <a:rPr lang="en-US" sz="3000" b="1" dirty="0" smtClean="0">
                <a:latin typeface="Arial Black" pitchFamily="34" charset="0"/>
              </a:rPr>
              <a:t>	</a:t>
            </a:r>
            <a:endParaRPr lang="en-US" sz="30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lvl="0" algn="ctr">
              <a:buSzPts val="3100"/>
            </a:pP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16</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ENVIRONMENTAL ISSUES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6" y="639613"/>
            <a:ext cx="7130087" cy="81596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DEGRADATION BY IMPROPER RESOURCE UTILISATION &amp; MAINTENANCE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91885" y="1418252"/>
            <a:ext cx="8490858" cy="3539430"/>
          </a:xfrm>
          <a:prstGeom prst="rect">
            <a:avLst/>
          </a:prstGeom>
          <a:noFill/>
        </p:spPr>
        <p:txBody>
          <a:bodyPr wrap="square" rtlCol="0">
            <a:spAutoFit/>
          </a:bodyPr>
          <a:lstStyle/>
          <a:p>
            <a:pPr lvl="0" fontAlgn="base"/>
            <a:r>
              <a:rPr lang="en-US" dirty="0" smtClean="0">
                <a:latin typeface="Calibri" pitchFamily="34" charset="0"/>
                <a:cs typeface="Calibri" pitchFamily="34" charset="0"/>
              </a:rPr>
              <a:t>Pollution is not only the cause of degradation of natural resources .</a:t>
            </a:r>
          </a:p>
          <a:p>
            <a:pPr lvl="0" fontAlgn="base"/>
            <a:r>
              <a:rPr lang="en-US" dirty="0" smtClean="0">
                <a:latin typeface="Calibri" pitchFamily="34" charset="0"/>
                <a:cs typeface="Calibri" pitchFamily="34" charset="0"/>
              </a:rPr>
              <a:t>Improper utilization practices can also lead to degradation of natural resources.</a:t>
            </a:r>
          </a:p>
          <a:p>
            <a:pPr lvl="0" fontAlgn="base"/>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Natural </a:t>
            </a:r>
            <a:r>
              <a:rPr lang="en-US" dirty="0" smtClean="0">
                <a:latin typeface="Calibri" pitchFamily="34" charset="0"/>
                <a:cs typeface="Calibri" pitchFamily="34" charset="0"/>
              </a:rPr>
              <a:t>resources can get degraded by their improper use</a:t>
            </a:r>
            <a:r>
              <a:rPr lang="en-US" dirty="0" smtClean="0">
                <a:latin typeface="Calibri" pitchFamily="34" charset="0"/>
                <a:cs typeface="Calibri" pitchFamily="34" charset="0"/>
              </a:rPr>
              <a:t>.</a:t>
            </a:r>
          </a:p>
          <a:p>
            <a:pPr lvl="0" fontAlgn="base"/>
            <a:r>
              <a:rPr lang="en-US" dirty="0" smtClean="0">
                <a:latin typeface="Calibri" pitchFamily="34" charset="0"/>
                <a:cs typeface="Calibri" pitchFamily="34" charset="0"/>
              </a:rPr>
              <a:t>There are two such misutilisation of resources mentioned below :</a:t>
            </a:r>
          </a:p>
          <a:p>
            <a:pPr lvl="0"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SOIL EROSION AND DESERTIFICATION :</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Fertile top soil tale hundreds of years to develop. However faulty utilization practices can remove it within a </a:t>
            </a:r>
            <a:r>
              <a:rPr lang="en-US" dirty="0" smtClean="0">
                <a:latin typeface="Calibri" pitchFamily="34" charset="0"/>
                <a:cs typeface="Calibri" pitchFamily="34" charset="0"/>
              </a:rPr>
              <a:t> </a:t>
            </a:r>
            <a:r>
              <a:rPr lang="en-US" dirty="0" smtClean="0">
                <a:latin typeface="Calibri" pitchFamily="34" charset="0"/>
                <a:cs typeface="Calibri" pitchFamily="34" charset="0"/>
              </a:rPr>
              <a:t>few year. This can convert the area into an arid patch .</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Over-cultivation</a:t>
            </a:r>
            <a:r>
              <a:rPr lang="en-US" dirty="0" smtClean="0">
                <a:latin typeface="Calibri" pitchFamily="34" charset="0"/>
                <a:cs typeface="Calibri" pitchFamily="34" charset="0"/>
              </a:rPr>
              <a:t>, overgrazing, </a:t>
            </a:r>
            <a:r>
              <a:rPr lang="en-US" dirty="0" smtClean="0">
                <a:latin typeface="Calibri" pitchFamily="34" charset="0"/>
                <a:cs typeface="Calibri" pitchFamily="34" charset="0"/>
              </a:rPr>
              <a:t>leaving tilted soils without shading and irrigation, deforestation</a:t>
            </a:r>
            <a:r>
              <a:rPr lang="en-US" dirty="0" smtClean="0">
                <a:latin typeface="Calibri" pitchFamily="34" charset="0"/>
                <a:cs typeface="Calibri" pitchFamily="34" charset="0"/>
              </a:rPr>
              <a:t>, and poor </a:t>
            </a:r>
            <a:r>
              <a:rPr lang="en-US" dirty="0" smtClean="0">
                <a:latin typeface="Calibri" pitchFamily="34" charset="0"/>
                <a:cs typeface="Calibri" pitchFamily="34" charset="0"/>
              </a:rPr>
              <a:t>irrigation </a:t>
            </a:r>
            <a:r>
              <a:rPr lang="en-US" dirty="0" smtClean="0">
                <a:latin typeface="Calibri" pitchFamily="34" charset="0"/>
                <a:cs typeface="Calibri" pitchFamily="34" charset="0"/>
              </a:rPr>
              <a:t>techniques lead to soil erosion and desertification</a:t>
            </a:r>
            <a:r>
              <a:rPr lang="en-US" dirty="0" smtClean="0">
                <a:latin typeface="Calibri" pitchFamily="34" charset="0"/>
                <a:cs typeface="Calibri" pitchFamily="34" charset="0"/>
              </a:rPr>
              <a:t>.</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Soil without a vegetation cover is eroded by both wind and water and makes the soil infertile.</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6" y="639613"/>
            <a:ext cx="7130087" cy="81596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DEGRADATION BY IMPROPER RESOURCE UTILISATION &amp; MAINTENANCE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82555" y="1530220"/>
            <a:ext cx="8369560" cy="2893100"/>
          </a:xfrm>
          <a:prstGeom prst="rect">
            <a:avLst/>
          </a:prstGeom>
          <a:noFill/>
        </p:spPr>
        <p:txBody>
          <a:bodyPr wrap="square" rtlCol="0">
            <a:spAutoFit/>
          </a:bodyPr>
          <a:lstStyle/>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WATER LOGGING AND SOIL SALINITY :</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Excessive irrigation, presence of impermeable underground soil pans and  lack </a:t>
            </a:r>
            <a:r>
              <a:rPr lang="en-US" dirty="0" smtClean="0">
                <a:latin typeface="Calibri" pitchFamily="34" charset="0"/>
                <a:cs typeface="Calibri" pitchFamily="34" charset="0"/>
              </a:rPr>
              <a:t>of proper drainage leads to water logging, which affects the crops and also leads to increase in the salinity of the soil</a:t>
            </a:r>
            <a:r>
              <a:rPr lang="en-US" dirty="0" smtClean="0">
                <a:latin typeface="Calibri" pitchFamily="34" charset="0"/>
                <a:cs typeface="Calibri" pitchFamily="34" charset="0"/>
              </a:rPr>
              <a:t>.</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A waterlogged soil has poor aeration. As a result there is a poor plant growth.</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Evaporation of water from surface draws salt to the surface. </a:t>
            </a:r>
          </a:p>
          <a:p>
            <a:pPr lvl="1" fontAlgn="base"/>
            <a:r>
              <a:rPr lang="en-US" dirty="0" smtClean="0">
                <a:latin typeface="Calibri" pitchFamily="34" charset="0"/>
                <a:cs typeface="Calibri" pitchFamily="34" charset="0"/>
              </a:rPr>
              <a:t>A crust of salt is formed over surface as well as upper layers of soil.</a:t>
            </a:r>
          </a:p>
          <a:p>
            <a:pPr lvl="1" fontAlgn="base"/>
            <a:endParaRPr lang="en-US" dirty="0" smtClean="0">
              <a:latin typeface="Calibri" pitchFamily="34" charset="0"/>
              <a:cs typeface="Calibri" pitchFamily="34" charset="0"/>
            </a:endParaRPr>
          </a:p>
          <a:p>
            <a:pPr lvl="1" fontAlgn="base"/>
            <a:r>
              <a:rPr lang="en-US" dirty="0" smtClean="0">
                <a:latin typeface="Calibri" pitchFamily="34" charset="0"/>
                <a:cs typeface="Calibri" pitchFamily="34" charset="0"/>
              </a:rPr>
              <a:t>Such soil become saline and unfit for plant growth.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947522"/>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DEFORESTATION:</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2677656"/>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It </a:t>
            </a:r>
            <a:r>
              <a:rPr lang="en-US" dirty="0" smtClean="0">
                <a:latin typeface="Calibri" pitchFamily="34" charset="0"/>
                <a:cs typeface="Calibri" pitchFamily="34" charset="0"/>
              </a:rPr>
              <a:t>is the unlimited cutting of trees and conversion of forests into cultivable land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In the beginning of 20</a:t>
            </a:r>
            <a:r>
              <a:rPr lang="en-US" baseline="30000" dirty="0" smtClean="0">
                <a:latin typeface="Calibri" pitchFamily="34" charset="0"/>
                <a:cs typeface="Calibri" pitchFamily="34" charset="0"/>
              </a:rPr>
              <a:t>th</a:t>
            </a:r>
            <a:r>
              <a:rPr lang="en-US" dirty="0" smtClean="0">
                <a:latin typeface="Calibri" pitchFamily="34" charset="0"/>
                <a:cs typeface="Calibri" pitchFamily="34" charset="0"/>
              </a:rPr>
              <a:t> century, India had 30% of its area under forests, which was reduced to just 19.4% by the end of 20</a:t>
            </a:r>
            <a:r>
              <a:rPr lang="en-US" baseline="30000" dirty="0" smtClean="0">
                <a:latin typeface="Calibri" pitchFamily="34" charset="0"/>
                <a:cs typeface="Calibri" pitchFamily="34" charset="0"/>
              </a:rPr>
              <a:t>th</a:t>
            </a:r>
            <a:r>
              <a:rPr lang="en-US" dirty="0" smtClean="0">
                <a:latin typeface="Calibri" pitchFamily="34" charset="0"/>
                <a:cs typeface="Calibri" pitchFamily="34" charset="0"/>
              </a:rPr>
              <a:t> </a:t>
            </a:r>
            <a:r>
              <a:rPr lang="en-US" dirty="0" smtClean="0">
                <a:latin typeface="Calibri" pitchFamily="34" charset="0"/>
                <a:cs typeface="Calibri" pitchFamily="34" charset="0"/>
              </a:rPr>
              <a:t>century</a:t>
            </a:r>
            <a:r>
              <a:rPr lang="en-US" dirty="0" smtClean="0">
                <a:latin typeface="Calibri" pitchFamily="34" charset="0"/>
                <a:cs typeface="Calibri" pitchFamily="34" charset="0"/>
              </a:rPr>
              <a:t>,</a:t>
            </a:r>
            <a:r>
              <a:rPr lang="en-US" dirty="0" smtClean="0">
                <a:latin typeface="Calibri" pitchFamily="34" charset="0"/>
                <a:cs typeface="Calibri" pitchFamily="34" charset="0"/>
              </a:rPr>
              <a:t> </a:t>
            </a:r>
            <a:r>
              <a:rPr lang="en-US" dirty="0" smtClean="0">
                <a:latin typeface="Calibri" pitchFamily="34" charset="0"/>
                <a:cs typeface="Calibri" pitchFamily="34" charset="0"/>
              </a:rPr>
              <a:t>whereas the </a:t>
            </a:r>
            <a:r>
              <a:rPr lang="en-US" dirty="0" smtClean="0">
                <a:latin typeface="Calibri" pitchFamily="34" charset="0"/>
                <a:cs typeface="Calibri" pitchFamily="34" charset="0"/>
              </a:rPr>
              <a:t>National Forest policy </a:t>
            </a:r>
            <a:r>
              <a:rPr lang="en-US" dirty="0" smtClean="0">
                <a:latin typeface="Calibri" pitchFamily="34" charset="0"/>
                <a:cs typeface="Calibri" pitchFamily="34" charset="0"/>
              </a:rPr>
              <a:t>( 1988) of India has </a:t>
            </a:r>
            <a:r>
              <a:rPr lang="en-US" dirty="0" smtClean="0">
                <a:latin typeface="Calibri" pitchFamily="34" charset="0"/>
                <a:cs typeface="Calibri" pitchFamily="34" charset="0"/>
              </a:rPr>
              <a:t>recommended </a:t>
            </a:r>
            <a:r>
              <a:rPr lang="en-US" dirty="0" smtClean="0">
                <a:latin typeface="Calibri" pitchFamily="34" charset="0"/>
                <a:cs typeface="Calibri" pitchFamily="34" charset="0"/>
              </a:rPr>
              <a:t>33 </a:t>
            </a:r>
            <a:r>
              <a:rPr lang="en-US" dirty="0" smtClean="0">
                <a:latin typeface="Calibri" pitchFamily="34" charset="0"/>
                <a:cs typeface="Calibri" pitchFamily="34" charset="0"/>
              </a:rPr>
              <a:t>percent  forest cover for </a:t>
            </a:r>
            <a:r>
              <a:rPr lang="en-US" dirty="0" smtClean="0">
                <a:latin typeface="Calibri" pitchFamily="34" charset="0"/>
                <a:cs typeface="Calibri" pitchFamily="34" charset="0"/>
              </a:rPr>
              <a:t>the </a:t>
            </a:r>
            <a:r>
              <a:rPr lang="en-US" dirty="0" smtClean="0">
                <a:latin typeface="Calibri" pitchFamily="34" charset="0"/>
                <a:cs typeface="Calibri" pitchFamily="34" charset="0"/>
              </a:rPr>
              <a:t>plains </a:t>
            </a:r>
            <a:r>
              <a:rPr lang="en-US" dirty="0" smtClean="0">
                <a:latin typeface="Calibri" pitchFamily="34" charset="0"/>
                <a:cs typeface="Calibri" pitchFamily="34" charset="0"/>
              </a:rPr>
              <a:t>and 67 </a:t>
            </a:r>
            <a:r>
              <a:rPr lang="en-US" dirty="0" smtClean="0">
                <a:latin typeface="Calibri" pitchFamily="34" charset="0"/>
                <a:cs typeface="Calibri" pitchFamily="34" charset="0"/>
              </a:rPr>
              <a:t>percent </a:t>
            </a:r>
            <a:r>
              <a:rPr lang="en-US" dirty="0" smtClean="0">
                <a:latin typeface="Calibri" pitchFamily="34" charset="0"/>
                <a:cs typeface="Calibri" pitchFamily="34" charset="0"/>
              </a:rPr>
              <a:t>for the hills.</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Deforestation is a result of a number of human activities such as increased population and the demand for land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Trees are cut for timber, fuel, and also for Slash and burn agriculture, also called Jhum cultivation. In this, trees are cut and plant remains in the forest are burned since the ash acts as a </a:t>
            </a:r>
            <a:r>
              <a:rPr lang="en-US" dirty="0" smtClean="0">
                <a:latin typeface="Calibri" pitchFamily="34" charset="0"/>
                <a:cs typeface="Calibri" pitchFamily="34" charset="0"/>
              </a:rPr>
              <a:t>fertilizer</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8" y="602290"/>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DEFORESTATION</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66530" y="1063691"/>
            <a:ext cx="8248261" cy="3683060"/>
          </a:xfrm>
          <a:prstGeom prst="rect">
            <a:avLst/>
          </a:prstGeom>
          <a:noFill/>
        </p:spPr>
        <p:txBody>
          <a:bodyPr wrap="square" rtlCol="0">
            <a:spAutoFit/>
          </a:bodyPr>
          <a:lstStyle/>
          <a:p>
            <a:pPr algn="just"/>
            <a:r>
              <a:rPr lang="en-US" dirty="0" smtClean="0">
                <a:latin typeface="Calibri" pitchFamily="34" charset="0"/>
                <a:cs typeface="Calibri" pitchFamily="34" charset="0"/>
              </a:rPr>
              <a:t>Causes of Deforestation:</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Apart from jhuming , slash and burn cultivation other many causes for deforestation is there.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Forest fires : huge forest fires engulfing areas of 40,000km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have occured in </a:t>
            </a:r>
            <a:r>
              <a:rPr lang="en-US" dirty="0" smtClean="0">
                <a:latin typeface="Calibri" pitchFamily="34" charset="0"/>
                <a:cs typeface="Calibri" pitchFamily="34" charset="0"/>
              </a:rPr>
              <a:t>I</a:t>
            </a:r>
            <a:r>
              <a:rPr lang="en-US" dirty="0" smtClean="0">
                <a:latin typeface="Calibri" pitchFamily="34" charset="0"/>
                <a:cs typeface="Calibri" pitchFamily="34" charset="0"/>
              </a:rPr>
              <a:t>ndonesia in 1983 and the forest fire in Australia in this current year became the major reason for deforestation.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Human establishment : there is an ever interesting demand for agricultural land in order to grow more food crops for feeding and growing human population . This is only possible through forest cleaning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Mountain and forest roads : construction of road and railways in the hilly forested areas bring about a lot of deforestation..large sections are dynamited.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Canals: big irrigation projects damaged forests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Overgrazing : </a:t>
            </a:r>
            <a:r>
              <a:rPr lang="en-US" dirty="0" smtClean="0">
                <a:latin typeface="Calibri" pitchFamily="34" charset="0"/>
                <a:cs typeface="Calibri" pitchFamily="34" charset="0"/>
              </a:rPr>
              <a:t>I</a:t>
            </a:r>
            <a:r>
              <a:rPr lang="en-US" dirty="0" smtClean="0">
                <a:latin typeface="Calibri" pitchFamily="34" charset="0"/>
                <a:cs typeface="Calibri" pitchFamily="34" charset="0"/>
              </a:rPr>
              <a:t>ndia with million of livestock depends on forest for grazing ,which ultimately destroys forest</a:t>
            </a:r>
          </a:p>
          <a:p>
            <a:endParaRPr lang="en-US" b="1" baseline="30000"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69" y="686265"/>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DEFORESTATION:</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66530" y="1212980"/>
            <a:ext cx="8248261" cy="3108543"/>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C</a:t>
            </a:r>
            <a:r>
              <a:rPr lang="en-US" dirty="0" smtClean="0">
                <a:latin typeface="Calibri" pitchFamily="34" charset="0"/>
                <a:cs typeface="Calibri" pitchFamily="34" charset="0"/>
              </a:rPr>
              <a:t>onsequences </a:t>
            </a:r>
            <a:r>
              <a:rPr lang="en-US" dirty="0" smtClean="0">
                <a:latin typeface="Calibri" pitchFamily="34" charset="0"/>
                <a:cs typeface="Calibri" pitchFamily="34" charset="0"/>
              </a:rPr>
              <a:t>of </a:t>
            </a:r>
            <a:r>
              <a:rPr lang="en-US" dirty="0" smtClean="0">
                <a:latin typeface="Calibri" pitchFamily="34" charset="0"/>
                <a:cs typeface="Calibri" pitchFamily="34" charset="0"/>
              </a:rPr>
              <a:t>deforestation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One </a:t>
            </a:r>
            <a:r>
              <a:rPr lang="en-US" dirty="0" smtClean="0">
                <a:latin typeface="Calibri" pitchFamily="34" charset="0"/>
                <a:cs typeface="Calibri" pitchFamily="34" charset="0"/>
              </a:rPr>
              <a:t>of </a:t>
            </a:r>
            <a:r>
              <a:rPr lang="en-US" dirty="0" smtClean="0">
                <a:latin typeface="Calibri" pitchFamily="34" charset="0"/>
                <a:cs typeface="Calibri" pitchFamily="34" charset="0"/>
              </a:rPr>
              <a:t>the major </a:t>
            </a:r>
            <a:r>
              <a:rPr lang="en-US" dirty="0" smtClean="0">
                <a:latin typeface="Calibri" pitchFamily="34" charset="0"/>
                <a:cs typeface="Calibri" pitchFamily="34" charset="0"/>
              </a:rPr>
              <a:t>effects is </a:t>
            </a:r>
            <a:r>
              <a:rPr lang="en-US" dirty="0" smtClean="0">
                <a:latin typeface="Calibri" pitchFamily="34" charset="0"/>
                <a:cs typeface="Calibri" pitchFamily="34" charset="0"/>
              </a:rPr>
              <a:t>enhanced </a:t>
            </a:r>
            <a:r>
              <a:rPr lang="en-US" dirty="0" smtClean="0">
                <a:latin typeface="Calibri" pitchFamily="34" charset="0"/>
                <a:cs typeface="Calibri" pitchFamily="34" charset="0"/>
              </a:rPr>
              <a:t>carbon </a:t>
            </a:r>
            <a:r>
              <a:rPr lang="en-US" dirty="0" smtClean="0">
                <a:latin typeface="Calibri" pitchFamily="34" charset="0"/>
                <a:cs typeface="Calibri" pitchFamily="34" charset="0"/>
              </a:rPr>
              <a:t>dioxide concentration </a:t>
            </a:r>
            <a:r>
              <a:rPr lang="en-US" dirty="0" smtClean="0">
                <a:latin typeface="Calibri" pitchFamily="34" charset="0"/>
                <a:cs typeface="Calibri" pitchFamily="34" charset="0"/>
              </a:rPr>
              <a:t>in </a:t>
            </a:r>
            <a:r>
              <a:rPr lang="en-US" dirty="0" smtClean="0">
                <a:latin typeface="Calibri" pitchFamily="34" charset="0"/>
                <a:cs typeface="Calibri" pitchFamily="34" charset="0"/>
              </a:rPr>
              <a:t>the atmosphere because </a:t>
            </a:r>
            <a:r>
              <a:rPr lang="en-US" dirty="0" smtClean="0">
                <a:latin typeface="Calibri" pitchFamily="34" charset="0"/>
                <a:cs typeface="Calibri" pitchFamily="34" charset="0"/>
              </a:rPr>
              <a:t>trees </a:t>
            </a:r>
            <a:r>
              <a:rPr lang="en-US" dirty="0" smtClean="0">
                <a:latin typeface="Calibri" pitchFamily="34" charset="0"/>
                <a:cs typeface="Calibri" pitchFamily="34" charset="0"/>
              </a:rPr>
              <a:t>that could hold a </a:t>
            </a:r>
            <a:r>
              <a:rPr lang="en-US" dirty="0" smtClean="0">
                <a:latin typeface="Calibri" pitchFamily="34" charset="0"/>
                <a:cs typeface="Calibri" pitchFamily="34" charset="0"/>
              </a:rPr>
              <a:t>lot of carbon in their </a:t>
            </a:r>
            <a:r>
              <a:rPr lang="en-US" dirty="0" smtClean="0">
                <a:latin typeface="Calibri" pitchFamily="34" charset="0"/>
                <a:cs typeface="Calibri" pitchFamily="34" charset="0"/>
              </a:rPr>
              <a:t>biomass are </a:t>
            </a:r>
            <a:r>
              <a:rPr lang="en-US" dirty="0" smtClean="0">
                <a:latin typeface="Calibri" pitchFamily="34" charset="0"/>
                <a:cs typeface="Calibri" pitchFamily="34" charset="0"/>
              </a:rPr>
              <a:t>lost </a:t>
            </a:r>
            <a:r>
              <a:rPr lang="en-US" dirty="0" smtClean="0">
                <a:latin typeface="Calibri" pitchFamily="34" charset="0"/>
                <a:cs typeface="Calibri" pitchFamily="34" charset="0"/>
              </a:rPr>
              <a:t>with </a:t>
            </a:r>
            <a:r>
              <a:rPr lang="en-US" dirty="0" smtClean="0">
                <a:latin typeface="Calibri" pitchFamily="34" charset="0"/>
                <a:cs typeface="Calibri" pitchFamily="34" charset="0"/>
              </a:rPr>
              <a:t>deforestation.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Deforestation </a:t>
            </a:r>
            <a:r>
              <a:rPr lang="en-US" dirty="0" smtClean="0">
                <a:latin typeface="Calibri" pitchFamily="34" charset="0"/>
                <a:cs typeface="Calibri" pitchFamily="34" charset="0"/>
              </a:rPr>
              <a:t>also causes </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loss of biodiversity </a:t>
            </a:r>
            <a:r>
              <a:rPr lang="en-US" dirty="0" smtClean="0">
                <a:latin typeface="Calibri" pitchFamily="34" charset="0"/>
                <a:cs typeface="Calibri" pitchFamily="34" charset="0"/>
              </a:rPr>
              <a:t>due </a:t>
            </a:r>
            <a:r>
              <a:rPr lang="en-US" dirty="0" smtClean="0">
                <a:latin typeface="Calibri" pitchFamily="34" charset="0"/>
                <a:cs typeface="Calibri" pitchFamily="34" charset="0"/>
              </a:rPr>
              <a:t>to habitat destruction.</a:t>
            </a:r>
          </a:p>
          <a:p>
            <a:pPr lvl="0" algn="just" fontAlgn="base">
              <a:buFont typeface="Arial" pitchFamily="34" charset="0"/>
              <a:buChar char="•"/>
            </a:pPr>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disturbs </a:t>
            </a:r>
            <a:r>
              <a:rPr lang="en-US" dirty="0" smtClean="0">
                <a:latin typeface="Calibri" pitchFamily="34" charset="0"/>
                <a:cs typeface="Calibri" pitchFamily="34" charset="0"/>
              </a:rPr>
              <a:t>hydrologic cycle. </a:t>
            </a:r>
            <a:endParaRPr lang="en-US" dirty="0" smtClean="0">
              <a:latin typeface="Calibri" pitchFamily="34" charset="0"/>
              <a:cs typeface="Calibri" pitchFamily="34" charset="0"/>
            </a:endParaRPr>
          </a:p>
          <a:p>
            <a:pPr lvl="0" algn="just" fontAlgn="base">
              <a:buFont typeface="Arial" pitchFamily="34" charset="0"/>
              <a:buChar char="•"/>
            </a:pPr>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causes soil erosion. </a:t>
            </a:r>
          </a:p>
          <a:p>
            <a:pPr lvl="0" algn="just" fontAlgn="base">
              <a:buFont typeface="Arial" pitchFamily="34" charset="0"/>
              <a:buChar char="•"/>
            </a:pPr>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May lead </a:t>
            </a:r>
            <a:r>
              <a:rPr lang="en-US" dirty="0" smtClean="0">
                <a:latin typeface="Calibri" pitchFamily="34" charset="0"/>
                <a:cs typeface="Calibri" pitchFamily="34" charset="0"/>
              </a:rPr>
              <a:t>to </a:t>
            </a:r>
            <a:r>
              <a:rPr lang="en-US" dirty="0" smtClean="0">
                <a:latin typeface="Calibri" pitchFamily="34" charset="0"/>
                <a:cs typeface="Calibri" pitchFamily="34" charset="0"/>
              </a:rPr>
              <a:t>desertification </a:t>
            </a:r>
            <a:r>
              <a:rPr lang="en-US" dirty="0" smtClean="0">
                <a:latin typeface="Calibri" pitchFamily="34" charset="0"/>
                <a:cs typeface="Calibri" pitchFamily="34" charset="0"/>
              </a:rPr>
              <a:t>in </a:t>
            </a:r>
            <a:r>
              <a:rPr lang="en-US" dirty="0" smtClean="0">
                <a:latin typeface="Calibri" pitchFamily="34" charset="0"/>
                <a:cs typeface="Calibri" pitchFamily="34" charset="0"/>
              </a:rPr>
              <a:t>extreme cases</a:t>
            </a:r>
            <a:r>
              <a:rPr lang="en-US" dirty="0" smtClean="0">
                <a:latin typeface="Calibri" pitchFamily="34" charset="0"/>
                <a:cs typeface="Calibri" pitchFamily="34"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69087" y="676934"/>
            <a:ext cx="7130087" cy="49872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AFFORESTATION  AND REFORESTATION:</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01216" y="1408922"/>
            <a:ext cx="8192278" cy="523220"/>
          </a:xfrm>
          <a:prstGeom prst="rect">
            <a:avLst/>
          </a:prstGeom>
          <a:noFill/>
        </p:spPr>
        <p:txBody>
          <a:bodyPr wrap="square" rtlCol="0">
            <a:spAutoFit/>
          </a:bodyPr>
          <a:lstStyle/>
          <a:p>
            <a:endParaRPr lang="en-US" dirty="0" smtClean="0">
              <a:solidFill>
                <a:schemeClr val="tx1"/>
              </a:solidFill>
            </a:endParaRPr>
          </a:p>
          <a:p>
            <a:pPr algn="just"/>
            <a:endParaRPr lang="en-US" dirty="0">
              <a:solidFill>
                <a:schemeClr val="tx1"/>
              </a:solidFill>
              <a:latin typeface="Calibri" pitchFamily="34" charset="0"/>
              <a:cs typeface="Calibri" pitchFamily="34" charset="0"/>
            </a:endParaRPr>
          </a:p>
        </p:txBody>
      </p:sp>
      <p:sp>
        <p:nvSpPr>
          <p:cNvPr id="9" name="TextBox 8"/>
          <p:cNvSpPr txBox="1"/>
          <p:nvPr/>
        </p:nvSpPr>
        <p:spPr>
          <a:xfrm>
            <a:off x="345233" y="1138335"/>
            <a:ext cx="7996335" cy="3539430"/>
          </a:xfrm>
          <a:prstGeom prst="rect">
            <a:avLst/>
          </a:prstGeom>
          <a:noFill/>
        </p:spPr>
        <p:txBody>
          <a:bodyPr wrap="square" rtlCol="0">
            <a:spAutoFit/>
          </a:bodyPr>
          <a:lstStyle/>
          <a:p>
            <a:r>
              <a:rPr lang="en-GB" dirty="0" smtClean="0">
                <a:solidFill>
                  <a:schemeClr val="tx1"/>
                </a:solidFill>
                <a:latin typeface="Calibri" pitchFamily="34" charset="0"/>
                <a:cs typeface="Calibri" pitchFamily="34" charset="0"/>
              </a:rPr>
              <a:t>AFFORESTATION :</a:t>
            </a:r>
          </a:p>
          <a:p>
            <a:endParaRPr lang="en-GB" dirty="0" smtClean="0">
              <a:solidFill>
                <a:schemeClr val="tx1"/>
              </a:solidFill>
              <a:latin typeface="Calibri" pitchFamily="34" charset="0"/>
              <a:cs typeface="Calibri" pitchFamily="34" charset="0"/>
            </a:endParaRPr>
          </a:p>
          <a:p>
            <a:r>
              <a:rPr lang="en-GB" dirty="0" smtClean="0">
                <a:solidFill>
                  <a:schemeClr val="tx1"/>
                </a:solidFill>
                <a:latin typeface="Calibri" pitchFamily="34" charset="0"/>
                <a:cs typeface="Calibri" pitchFamily="34" charset="0"/>
              </a:rPr>
              <a:t>It is growing forest over an area where none existed earlier.</a:t>
            </a:r>
          </a:p>
          <a:p>
            <a:endParaRPr lang="en-GB" dirty="0" smtClean="0">
              <a:solidFill>
                <a:schemeClr val="tx1"/>
              </a:solidFill>
              <a:latin typeface="Calibri" pitchFamily="34" charset="0"/>
              <a:cs typeface="Calibri" pitchFamily="34" charset="0"/>
            </a:endParaRPr>
          </a:p>
          <a:p>
            <a:r>
              <a:rPr lang="en-GB" dirty="0" smtClean="0">
                <a:solidFill>
                  <a:schemeClr val="tx1"/>
                </a:solidFill>
                <a:latin typeface="Calibri" pitchFamily="34" charset="0"/>
                <a:cs typeface="Calibri" pitchFamily="34" charset="0"/>
              </a:rPr>
              <a:t>REFORESTATION : </a:t>
            </a:r>
          </a:p>
          <a:p>
            <a:r>
              <a:rPr lang="en-GB" dirty="0" smtClean="0">
                <a:solidFill>
                  <a:schemeClr val="tx1"/>
                </a:solidFill>
                <a:latin typeface="Calibri" pitchFamily="34" charset="0"/>
                <a:cs typeface="Calibri" pitchFamily="34" charset="0"/>
              </a:rPr>
              <a:t>It is restoring a forest cover over an area where one existed earlier but was removed at some point of time in past.</a:t>
            </a:r>
          </a:p>
          <a:p>
            <a:r>
              <a:rPr lang="en-GB" dirty="0" smtClean="0">
                <a:solidFill>
                  <a:schemeClr val="tx1"/>
                </a:solidFill>
                <a:latin typeface="Calibri" pitchFamily="34" charset="0"/>
                <a:cs typeface="Calibri" pitchFamily="34" charset="0"/>
              </a:rPr>
              <a:t> T</a:t>
            </a:r>
            <a:r>
              <a:rPr lang="en-GB" dirty="0" smtClean="0">
                <a:solidFill>
                  <a:schemeClr val="tx1"/>
                </a:solidFill>
                <a:latin typeface="Calibri" pitchFamily="34" charset="0"/>
                <a:cs typeface="Calibri" pitchFamily="34" charset="0"/>
              </a:rPr>
              <a:t>wo strategies were adopted for meeting the requirement of forest products along with conservation of forest .</a:t>
            </a:r>
          </a:p>
          <a:p>
            <a:r>
              <a:rPr lang="en-GB" dirty="0" smtClean="0">
                <a:solidFill>
                  <a:schemeClr val="tx1"/>
                </a:solidFill>
                <a:latin typeface="Calibri" pitchFamily="34" charset="0"/>
                <a:cs typeface="Calibri" pitchFamily="34" charset="0"/>
              </a:rPr>
              <a:t>PROTECTION OR CONSERVATION FORESTRY : Degraded forests are mended through planting practices.</a:t>
            </a:r>
          </a:p>
          <a:p>
            <a:r>
              <a:rPr lang="en-GB" dirty="0" smtClean="0">
                <a:solidFill>
                  <a:schemeClr val="tx1"/>
                </a:solidFill>
                <a:latin typeface="Calibri" pitchFamily="34" charset="0"/>
                <a:cs typeface="Calibri" pitchFamily="34" charset="0"/>
              </a:rPr>
              <a:t>It also includes sanctuaries and national parks. </a:t>
            </a:r>
            <a:r>
              <a:rPr lang="en-GB" dirty="0" smtClean="0">
                <a:solidFill>
                  <a:schemeClr val="tx1"/>
                </a:solidFill>
                <a:latin typeface="Calibri" pitchFamily="34" charset="0"/>
                <a:cs typeface="Calibri" pitchFamily="34" charset="0"/>
              </a:rPr>
              <a:t>well stocked and </a:t>
            </a:r>
            <a:r>
              <a:rPr lang="en-GB" dirty="0" smtClean="0">
                <a:solidFill>
                  <a:schemeClr val="tx1"/>
                </a:solidFill>
                <a:latin typeface="Calibri" pitchFamily="34" charset="0"/>
                <a:cs typeface="Calibri" pitchFamily="34" charset="0"/>
              </a:rPr>
              <a:t>mature forests are exploited scientifically.</a:t>
            </a:r>
          </a:p>
          <a:p>
            <a:endParaRPr lang="en-GB" dirty="0" smtClean="0">
              <a:solidFill>
                <a:schemeClr val="tx1"/>
              </a:solidFill>
              <a:latin typeface="Calibri" pitchFamily="34" charset="0"/>
              <a:cs typeface="Calibri" pitchFamily="34" charset="0"/>
            </a:endParaRPr>
          </a:p>
          <a:p>
            <a:r>
              <a:rPr lang="en-GB" dirty="0" smtClean="0">
                <a:solidFill>
                  <a:schemeClr val="tx1"/>
                </a:solidFill>
                <a:latin typeface="Calibri" pitchFamily="34" charset="0"/>
                <a:cs typeface="Calibri" pitchFamily="34" charset="0"/>
              </a:rPr>
              <a:t>PRODUCTION OR COMMERCIAL FORESTRY : It is plantation of useful trees and shrubs for meeting the commercial requirements. Without causing any undue demand on the natural forests .</a:t>
            </a:r>
          </a:p>
          <a:p>
            <a:endParaRPr lang="en-GB" dirty="0" smtClean="0">
              <a:solidFill>
                <a:schemeClr val="tx1"/>
              </a:solidFill>
              <a:latin typeface="Calibri" pitchFamily="34" charset="0"/>
              <a:cs typeface="Calibri" pitchFamily="34" charset="0"/>
            </a:endParaRP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81054" y="499652"/>
            <a:ext cx="7130087" cy="72265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PEOPLE’S PARTICIPATION IN CONSERVATION OF FORESTS </a:t>
            </a:r>
            <a:r>
              <a:rPr lang="en-GB" sz="2200" b="1" dirty="0" smtClean="0">
                <a:solidFill>
                  <a:srgbClr val="FF0000"/>
                </a:solidFill>
                <a:latin typeface="Calibri" pitchFamily="34" charset="0"/>
                <a:cs typeface="Calibri" pitchFamily="34" charset="0"/>
              </a:rPr>
              <a:t>:</a:t>
            </a:r>
          </a:p>
          <a:p>
            <a:pPr>
              <a:buSzPts val="1800"/>
            </a:pPr>
            <a:r>
              <a:rPr lang="en-GB" sz="1800" b="1" dirty="0" smtClean="0">
                <a:solidFill>
                  <a:schemeClr val="tx1"/>
                </a:solidFill>
                <a:latin typeface="Calibri" pitchFamily="34" charset="0"/>
                <a:cs typeface="Calibri" pitchFamily="34" charset="0"/>
              </a:rPr>
              <a:t>CASE STUDY :</a:t>
            </a: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01216" y="1408922"/>
            <a:ext cx="8192278" cy="523220"/>
          </a:xfrm>
          <a:prstGeom prst="rect">
            <a:avLst/>
          </a:prstGeom>
          <a:noFill/>
        </p:spPr>
        <p:txBody>
          <a:bodyPr wrap="square" rtlCol="0">
            <a:spAutoFit/>
          </a:bodyPr>
          <a:lstStyle/>
          <a:p>
            <a:endParaRPr lang="en-US" dirty="0" smtClean="0">
              <a:solidFill>
                <a:schemeClr val="tx1"/>
              </a:solidFill>
            </a:endParaRPr>
          </a:p>
          <a:p>
            <a:pPr algn="just"/>
            <a:endParaRPr lang="en-US" dirty="0">
              <a:solidFill>
                <a:schemeClr val="tx1"/>
              </a:solidFill>
              <a:latin typeface="Calibri" pitchFamily="34" charset="0"/>
              <a:cs typeface="Calibri" pitchFamily="34" charset="0"/>
            </a:endParaRPr>
          </a:p>
        </p:txBody>
      </p:sp>
      <p:sp>
        <p:nvSpPr>
          <p:cNvPr id="9" name="TextBox 8"/>
          <p:cNvSpPr txBox="1"/>
          <p:nvPr/>
        </p:nvSpPr>
        <p:spPr>
          <a:xfrm>
            <a:off x="354563" y="1268963"/>
            <a:ext cx="8014996" cy="3539430"/>
          </a:xfrm>
          <a:prstGeom prst="rect">
            <a:avLst/>
          </a:prstGeom>
          <a:noFill/>
        </p:spPr>
        <p:txBody>
          <a:bodyPr wrap="square" rtlCol="0">
            <a:spAutoFit/>
          </a:bodyPr>
          <a:lstStyle/>
          <a:p>
            <a:pPr algn="just"/>
            <a:r>
              <a:rPr lang="en-US" dirty="0" smtClean="0">
                <a:latin typeface="Calibri" pitchFamily="34" charset="0"/>
                <a:cs typeface="Calibri" pitchFamily="34" charset="0"/>
              </a:rPr>
              <a:t>People's participation has a long history in India</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In 173 </a:t>
            </a:r>
            <a:r>
              <a:rPr lang="en-US" dirty="0" smtClean="0">
                <a:latin typeface="Calibri" pitchFamily="34" charset="0"/>
                <a:cs typeface="Calibri" pitchFamily="34" charset="0"/>
              </a:rPr>
              <a:t>the king of </a:t>
            </a:r>
            <a:r>
              <a:rPr lang="en-US" dirty="0" smtClean="0">
                <a:latin typeface="Calibri" pitchFamily="34" charset="0"/>
                <a:cs typeface="Calibri" pitchFamily="34" charset="0"/>
              </a:rPr>
              <a:t>Jodhpur </a:t>
            </a:r>
            <a:r>
              <a:rPr lang="en-US" dirty="0" smtClean="0">
                <a:latin typeface="Calibri" pitchFamily="34" charset="0"/>
                <a:cs typeface="Calibri" pitchFamily="34" charset="0"/>
              </a:rPr>
              <a:t>in </a:t>
            </a:r>
            <a:r>
              <a:rPr lang="en-US" dirty="0" smtClean="0">
                <a:latin typeface="Calibri" pitchFamily="34" charset="0"/>
                <a:cs typeface="Calibri" pitchFamily="34" charset="0"/>
              </a:rPr>
              <a:t>Rajasthan asked </a:t>
            </a:r>
            <a:r>
              <a:rPr lang="en-US" dirty="0" smtClean="0">
                <a:latin typeface="Calibri" pitchFamily="34" charset="0"/>
                <a:cs typeface="Calibri" pitchFamily="34" charset="0"/>
              </a:rPr>
              <a:t>one of his ministers </a:t>
            </a:r>
            <a:r>
              <a:rPr lang="en-US" dirty="0" smtClean="0">
                <a:latin typeface="Calibri" pitchFamily="34" charset="0"/>
                <a:cs typeface="Calibri" pitchFamily="34" charset="0"/>
              </a:rPr>
              <a:t>to arrange wood for constructing a </a:t>
            </a:r>
            <a:r>
              <a:rPr lang="en-US" dirty="0" smtClean="0">
                <a:latin typeface="Calibri" pitchFamily="34" charset="0"/>
                <a:cs typeface="Calibri" pitchFamily="34" charset="0"/>
              </a:rPr>
              <a:t>new </a:t>
            </a:r>
            <a:r>
              <a:rPr lang="en-US" dirty="0" smtClean="0">
                <a:latin typeface="Calibri" pitchFamily="34" charset="0"/>
                <a:cs typeface="Calibri" pitchFamily="34" charset="0"/>
              </a:rPr>
              <a:t>palace</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minister </a:t>
            </a:r>
            <a:r>
              <a:rPr lang="en-US" dirty="0" smtClean="0">
                <a:latin typeface="Calibri" pitchFamily="34" charset="0"/>
                <a:cs typeface="Calibri" pitchFamily="34" charset="0"/>
              </a:rPr>
              <a:t>and </a:t>
            </a:r>
            <a:r>
              <a:rPr lang="en-US" dirty="0" smtClean="0">
                <a:latin typeface="Calibri" pitchFamily="34" charset="0"/>
                <a:cs typeface="Calibri" pitchFamily="34" charset="0"/>
              </a:rPr>
              <a:t>workers went to </a:t>
            </a:r>
            <a:r>
              <a:rPr lang="en-US" dirty="0" smtClean="0">
                <a:latin typeface="Calibri" pitchFamily="34" charset="0"/>
                <a:cs typeface="Calibri" pitchFamily="34" charset="0"/>
              </a:rPr>
              <a:t>a </a:t>
            </a:r>
            <a:r>
              <a:rPr lang="en-US" dirty="0" smtClean="0">
                <a:latin typeface="Calibri" pitchFamily="34" charset="0"/>
                <a:cs typeface="Calibri" pitchFamily="34" charset="0"/>
              </a:rPr>
              <a:t>forest near a v</a:t>
            </a:r>
            <a:r>
              <a:rPr lang="en-US" dirty="0" smtClean="0">
                <a:latin typeface="Calibri" pitchFamily="34" charset="0"/>
                <a:cs typeface="Calibri" pitchFamily="34" charset="0"/>
              </a:rPr>
              <a:t>illage </a:t>
            </a:r>
            <a:r>
              <a:rPr lang="en-US" dirty="0" smtClean="0">
                <a:latin typeface="Calibri" pitchFamily="34" charset="0"/>
                <a:cs typeface="Calibri" pitchFamily="34" charset="0"/>
              </a:rPr>
              <a:t>inhabited by </a:t>
            </a:r>
            <a:r>
              <a:rPr lang="en-US" dirty="0" smtClean="0">
                <a:latin typeface="Calibri" pitchFamily="34" charset="0"/>
                <a:cs typeface="Calibri" pitchFamily="34" charset="0"/>
              </a:rPr>
              <a:t>Bishnois </a:t>
            </a:r>
            <a:r>
              <a:rPr lang="en-US" dirty="0" smtClean="0">
                <a:latin typeface="Calibri" pitchFamily="34" charset="0"/>
                <a:cs typeface="Calibri" pitchFamily="34" charset="0"/>
              </a:rPr>
              <a:t>to cut down trees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 Bishnoi community is known for its </a:t>
            </a:r>
            <a:r>
              <a:rPr lang="en-US" dirty="0" smtClean="0">
                <a:latin typeface="Calibri" pitchFamily="34" charset="0"/>
                <a:cs typeface="Calibri" pitchFamily="34" charset="0"/>
              </a:rPr>
              <a:t>peaceful co-existence with nature</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effort  to </a:t>
            </a:r>
            <a:r>
              <a:rPr lang="en-US" dirty="0" smtClean="0">
                <a:latin typeface="Calibri" pitchFamily="34" charset="0"/>
                <a:cs typeface="Calibri" pitchFamily="34" charset="0"/>
              </a:rPr>
              <a:t>cut down trees by the kings was thwarted by the </a:t>
            </a:r>
            <a:r>
              <a:rPr lang="en-US" dirty="0" smtClean="0">
                <a:latin typeface="Calibri" pitchFamily="34" charset="0"/>
                <a:cs typeface="Calibri" pitchFamily="34" charset="0"/>
              </a:rPr>
              <a:t>Bishnois.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 Bishnoi </a:t>
            </a:r>
            <a:r>
              <a:rPr lang="en-US" dirty="0" smtClean="0">
                <a:latin typeface="Calibri" pitchFamily="34" charset="0"/>
                <a:cs typeface="Calibri" pitchFamily="34" charset="0"/>
              </a:rPr>
              <a:t>woman </a:t>
            </a:r>
            <a:r>
              <a:rPr lang="en-US" dirty="0" smtClean="0">
                <a:latin typeface="Calibri" pitchFamily="34" charset="0"/>
                <a:cs typeface="Calibri" pitchFamily="34" charset="0"/>
              </a:rPr>
              <a:t>‘Amrita Devi’ showed exemplary </a:t>
            </a:r>
            <a:r>
              <a:rPr lang="en-US" dirty="0" smtClean="0">
                <a:latin typeface="Calibri" pitchFamily="34" charset="0"/>
                <a:cs typeface="Calibri" pitchFamily="34" charset="0"/>
              </a:rPr>
              <a:t>courage by hugging a tree and </a:t>
            </a:r>
            <a:r>
              <a:rPr lang="en-US" dirty="0" smtClean="0">
                <a:latin typeface="Calibri" pitchFamily="34" charset="0"/>
                <a:cs typeface="Calibri" pitchFamily="34" charset="0"/>
              </a:rPr>
              <a:t>daring king’s men to to cut her first before </a:t>
            </a:r>
            <a:r>
              <a:rPr lang="en-US" dirty="0" smtClean="0">
                <a:latin typeface="Calibri" pitchFamily="34" charset="0"/>
                <a:cs typeface="Calibri" pitchFamily="34" charset="0"/>
              </a:rPr>
              <a:t>cutting the tree.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tree mattered </a:t>
            </a:r>
            <a:r>
              <a:rPr lang="en-US" dirty="0" smtClean="0">
                <a:latin typeface="Calibri" pitchFamily="34" charset="0"/>
                <a:cs typeface="Calibri" pitchFamily="34" charset="0"/>
              </a:rPr>
              <a:t>much more </a:t>
            </a:r>
            <a:r>
              <a:rPr lang="en-US" dirty="0" smtClean="0">
                <a:latin typeface="Calibri" pitchFamily="34" charset="0"/>
                <a:cs typeface="Calibri" pitchFamily="34" charset="0"/>
              </a:rPr>
              <a:t>to her than her own life. </a:t>
            </a:r>
            <a:r>
              <a:rPr lang="en-US" dirty="0" smtClean="0">
                <a:latin typeface="Calibri" pitchFamily="34" charset="0"/>
                <a:cs typeface="Calibri" pitchFamily="34" charset="0"/>
              </a:rPr>
              <a:t>Sadly </a:t>
            </a:r>
            <a:r>
              <a:rPr lang="en-US" dirty="0" smtClean="0">
                <a:latin typeface="Calibri" pitchFamily="34" charset="0"/>
                <a:cs typeface="Calibri" pitchFamily="34" charset="0"/>
              </a:rPr>
              <a:t>the </a:t>
            </a:r>
            <a:r>
              <a:rPr lang="en-US" dirty="0" smtClean="0">
                <a:latin typeface="Calibri" pitchFamily="34" charset="0"/>
                <a:cs typeface="Calibri" pitchFamily="34" charset="0"/>
              </a:rPr>
              <a:t>king’s men </a:t>
            </a:r>
            <a:r>
              <a:rPr lang="en-US" dirty="0" smtClean="0">
                <a:latin typeface="Calibri" pitchFamily="34" charset="0"/>
                <a:cs typeface="Calibri" pitchFamily="34" charset="0"/>
              </a:rPr>
              <a:t>did not heed to her </a:t>
            </a:r>
            <a:r>
              <a:rPr lang="en-US" dirty="0" smtClean="0">
                <a:latin typeface="Calibri" pitchFamily="34" charset="0"/>
                <a:cs typeface="Calibri" pitchFamily="34" charset="0"/>
              </a:rPr>
              <a:t>pleas and </a:t>
            </a:r>
            <a:r>
              <a:rPr lang="en-US" dirty="0" smtClean="0">
                <a:latin typeface="Calibri" pitchFamily="34" charset="0"/>
                <a:cs typeface="Calibri" pitchFamily="34" charset="0"/>
              </a:rPr>
              <a:t>cut down the tree along with Amrita </a:t>
            </a:r>
            <a:r>
              <a:rPr lang="en-US" dirty="0" smtClean="0">
                <a:latin typeface="Calibri" pitchFamily="34" charset="0"/>
                <a:cs typeface="Calibri" pitchFamily="34" charset="0"/>
              </a:rPr>
              <a:t>Devi</a:t>
            </a:r>
            <a:r>
              <a:rPr lang="en-US" dirty="0" smtClean="0">
                <a:latin typeface="Calibri" pitchFamily="34" charset="0"/>
                <a:cs typeface="Calibri" pitchFamily="34" charset="0"/>
              </a:rPr>
              <a:t>. Her three daughters and hundreds of other Bishnois </a:t>
            </a:r>
            <a:r>
              <a:rPr lang="en-US" dirty="0" smtClean="0">
                <a:latin typeface="Calibri" pitchFamily="34" charset="0"/>
                <a:cs typeface="Calibri" pitchFamily="34" charset="0"/>
              </a:rPr>
              <a:t>followed her </a:t>
            </a:r>
            <a:r>
              <a:rPr lang="en-US" dirty="0" smtClean="0">
                <a:latin typeface="Calibri" pitchFamily="34" charset="0"/>
                <a:cs typeface="Calibri" pitchFamily="34" charset="0"/>
              </a:rPr>
              <a:t>and thus lost their lives </a:t>
            </a:r>
            <a:r>
              <a:rPr lang="en-US" dirty="0" smtClean="0">
                <a:latin typeface="Calibri" pitchFamily="34" charset="0"/>
                <a:cs typeface="Calibri" pitchFamily="34" charset="0"/>
              </a:rPr>
              <a:t>saving </a:t>
            </a:r>
            <a:r>
              <a:rPr lang="en-US" dirty="0" smtClean="0">
                <a:latin typeface="Calibri" pitchFamily="34" charset="0"/>
                <a:cs typeface="Calibri" pitchFamily="34" charset="0"/>
              </a:rPr>
              <a:t>trees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Now we will not </a:t>
            </a:r>
            <a:r>
              <a:rPr lang="en-US" dirty="0" smtClean="0">
                <a:latin typeface="Calibri" pitchFamily="34" charset="0"/>
                <a:cs typeface="Calibri" pitchFamily="34" charset="0"/>
              </a:rPr>
              <a:t>find a commitment </a:t>
            </a:r>
            <a:r>
              <a:rPr lang="en-US" dirty="0" smtClean="0">
                <a:latin typeface="Calibri" pitchFamily="34" charset="0"/>
                <a:cs typeface="Calibri" pitchFamily="34" charset="0"/>
              </a:rPr>
              <a:t>of this magnitude where human beings </a:t>
            </a:r>
            <a:r>
              <a:rPr lang="en-US" dirty="0" err="1" smtClean="0">
                <a:latin typeface="Calibri" pitchFamily="34" charset="0"/>
                <a:cs typeface="Calibri" pitchFamily="34" charset="0"/>
              </a:rPr>
              <a:t>sacrifized</a:t>
            </a:r>
            <a:r>
              <a:rPr lang="en-US" dirty="0" smtClean="0">
                <a:latin typeface="Calibri" pitchFamily="34" charset="0"/>
                <a:cs typeface="Calibri" pitchFamily="34" charset="0"/>
              </a:rPr>
              <a:t> their lives for the cause of environment.</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18376" y="835557"/>
            <a:ext cx="7130087" cy="554706"/>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PEOPLE’S PARTICIPATION IN CONSERVATION OF FORESTS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73224" y="1240971"/>
            <a:ext cx="8192278" cy="3323987"/>
          </a:xfrm>
          <a:prstGeom prst="rect">
            <a:avLst/>
          </a:prstGeom>
          <a:noFill/>
        </p:spPr>
        <p:txBody>
          <a:bodyPr wrap="square" rtlCol="0">
            <a:spAutoFit/>
          </a:bodyPr>
          <a:lstStyle/>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Government of India has recently started the Amrita Devi Bishnoi Wildlife Protection Award for individuals or communities from rural areas that have shown extraordinary courage and dedication in protecting wildlife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Chipko Movement - In 1974, local women of Garhwal Himalayas showed tremendous courage in protecting trees from the axe of contractors by hugging them</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People all over the world have appreciated  the Chipko movement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Realizing </a:t>
            </a:r>
            <a:r>
              <a:rPr lang="en-US" dirty="0" smtClean="0">
                <a:latin typeface="Calibri" pitchFamily="34" charset="0"/>
                <a:cs typeface="Calibri" pitchFamily="34" charset="0"/>
              </a:rPr>
              <a:t>the importance of participation by local communities, the Government of India in 1980s has introduced the concept of Joint Forest Management (JFM</a:t>
            </a:r>
            <a:r>
              <a:rPr lang="en-US" b="1" dirty="0" smtClean="0">
                <a:latin typeface="Calibri" pitchFamily="34" charset="0"/>
                <a:cs typeface="Calibri" pitchFamily="34" charset="0"/>
              </a:rPr>
              <a:t>)</a:t>
            </a:r>
            <a:r>
              <a:rPr lang="en-US" dirty="0" smtClean="0">
                <a:latin typeface="Calibri" pitchFamily="34" charset="0"/>
                <a:cs typeface="Calibri" pitchFamily="34" charset="0"/>
              </a:rPr>
              <a:t> so as to work closely with the local communities for protecting and managing forests.</a:t>
            </a: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3655</TotalTime>
  <Words>941</Words>
  <Application>Microsoft Office PowerPoint</Application>
  <PresentationFormat>On-screen Show (16:9)</PresentationFormat>
  <Paragraphs>138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379</cp:revision>
  <dcterms:modified xsi:type="dcterms:W3CDTF">2020-07-23T13:11:54Z</dcterms:modified>
</cp:coreProperties>
</file>