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309" r:id="rId3"/>
    <p:sldId id="327" r:id="rId4"/>
    <p:sldId id="323" r:id="rId5"/>
    <p:sldId id="324" r:id="rId6"/>
    <p:sldId id="325" r:id="rId7"/>
    <p:sldId id="328" r:id="rId8"/>
    <p:sldId id="329" r:id="rId9"/>
    <p:sldId id="259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615821" y="1531705"/>
            <a:ext cx="7697756" cy="1015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GLOBAL WARMING &amp; ITS CAUSE, OZONE LAYER DEPLETION</a:t>
            </a:r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pPr algn="ctr">
              <a:buSzPts val="3100"/>
            </a:pP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2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024742" y="3000946"/>
            <a:ext cx="5999585" cy="1188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b="1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SUBJECT </a:t>
            </a:r>
            <a:r>
              <a:rPr lang="en" b="1" dirty="0"/>
              <a:t>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</a:t>
            </a:r>
            <a:r>
              <a:rPr lang="en" b="1" dirty="0" smtClean="0"/>
              <a:t>: </a:t>
            </a:r>
            <a:r>
              <a:rPr lang="en" b="1" dirty="0" smtClean="0"/>
              <a:t>16</a:t>
            </a:r>
            <a:endParaRPr lang="en" b="1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CHAPTER </a:t>
            </a:r>
            <a:r>
              <a:rPr lang="en" b="1" dirty="0"/>
              <a:t>NAME </a:t>
            </a:r>
            <a:r>
              <a:rPr lang="en" b="1" dirty="0" smtClean="0"/>
              <a:t>: </a:t>
            </a:r>
            <a:r>
              <a:rPr lang="en" b="1" dirty="0" smtClean="0"/>
              <a:t>ENVIRONMENTAL ISSUES </a:t>
            </a:r>
            <a:endParaRPr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90386" y="639613"/>
            <a:ext cx="7130087" cy="508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GLOBAL WARMING </a:t>
            </a:r>
            <a:r>
              <a:rPr lang="en-US" sz="2200" b="1" dirty="0" smtClean="0">
                <a:solidFill>
                  <a:srgbClr val="FF0000"/>
                </a:solidFill>
              </a:rPr>
              <a:t>: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9207" y="1184988"/>
            <a:ext cx="836956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GREENHOUSE EFFECT :</a:t>
            </a: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greenhouse effect is a naturally occurring phenomenon that is responsible for heating of Earth’s surface and atmosphere due to increase in concentration of carbon dioxide and methane gas.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Clouds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and gases reflect about one-fourth of the incoming solar radiation and absorb some of it but almost half of incoming solar radiation falls on Earth’s surface heating it, while a small proportion is reflected back. 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surface of earth re- emits heat in the form of infrared radiation but part of this does not reflected back due to greenhouse gases that leads to heating of earth atmosphere.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Global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warming is caused due to greenhouse effect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Without greenhouse effect the average temperature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at surface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of earth would have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been a chilly -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18</a:t>
            </a:r>
            <a:r>
              <a:rPr lang="en-US" baseline="30000" dirty="0" smtClean="0">
                <a:latin typeface="Calibri" pitchFamily="34" charset="0"/>
                <a:cs typeface="Calibri" pitchFamily="34" charset="0"/>
              </a:rPr>
              <a:t>0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  rather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than 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present average of  15</a:t>
            </a:r>
            <a:r>
              <a:rPr lang="en-US" baseline="30000" dirty="0" smtClean="0">
                <a:latin typeface="Calibri" pitchFamily="34" charset="0"/>
                <a:cs typeface="Calibri" pitchFamily="34" charset="0"/>
              </a:rPr>
              <a:t>0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 .</a:t>
            </a:r>
            <a:r>
              <a:rPr lang="en-US" baseline="30000" dirty="0" smtClean="0">
                <a:latin typeface="Calibri" pitchFamily="34" charset="0"/>
                <a:cs typeface="Calibri" pitchFamily="34" charset="0"/>
              </a:rPr>
              <a:t>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167951" y="518315"/>
            <a:ext cx="8080310" cy="508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FIGURE SHOWING SUNLIGHT ENERGY AT OUTMOST ATMOSPHERE : 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2050" name="Picture 2" descr="C:\Users\User\Pictures\biology images\GRRENHOUSE GA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54359" y="1177116"/>
            <a:ext cx="6372809" cy="36290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90386" y="639613"/>
            <a:ext cx="7130087" cy="508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GLOBAL WARMING </a:t>
            </a:r>
            <a:r>
              <a:rPr lang="en-US" sz="2200" b="1" dirty="0" smtClean="0">
                <a:solidFill>
                  <a:srgbClr val="FF0000"/>
                </a:solidFill>
              </a:rPr>
              <a:t>: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9207" y="1184988"/>
            <a:ext cx="836956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CONTRIBUTION OF VARIOUS GREENHOUSE-GASES :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Earth's surface re-emits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heat in 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form of infrared radiation.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but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part of this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d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oes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not escape into space as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atmospheric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gases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like carbon dioxide and methane absorb a major fraction of it. 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he  molecules of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these gases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radiate heat energy and a major part of which again comes to Earth’s thus heating it up once again.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This cycle is repeated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many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times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above mentioned gases-carbon dioxide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and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methane-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are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commonly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known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as greenhouse gases.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Scientists believe that this rise in temperature is leading to harmful changes in the environment and resulting in odd climatic changes (e.g. El Nino effect) , thus leading to increased melting of polar ice caps.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90386" y="518315"/>
            <a:ext cx="7326030" cy="508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CONTRIBUTION OF VARIOUS GASES TO GLOBAL WARMING : 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026" name="Picture 2" descr="C:\Users\User\Pictures\biology images\GREENHOUSE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35494" y="1194319"/>
            <a:ext cx="5859625" cy="362115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59757" y="378357"/>
            <a:ext cx="7130087" cy="508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OZONE LAYER 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DEPLETION &amp; CAUSE </a:t>
            </a:r>
            <a:r>
              <a:rPr lang="en-US" sz="2200" b="1" dirty="0" smtClean="0">
                <a:solidFill>
                  <a:srgbClr val="FF0000"/>
                </a:solidFill>
              </a:rPr>
              <a:t>: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9917" y="867748"/>
            <a:ext cx="865881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Ozone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found in the upper part of the atmosphere called stratosphere acts as a shield absorbing ultraviolet radiation form the sun. UV rays are highly injurious to living organisms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/>
              <a:t>‘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Bad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' ozone, formed in the lower atmosphere (troposphere) that harms plants and animals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There is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'good' ozone also; this ozone is found in the upper part of the atmosphere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called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stratosphere.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thickness of the ozone-layer in a column of air from the ground to the top of the atmosphere is measured in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terms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of Dobson units (DU).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Chlorofluoro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Carbons deplete the ozone layer.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part of atmosphere with lesser concentration of ozone is called ozone hole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Steps leading to ozone depletion :</a:t>
            </a:r>
          </a:p>
          <a:p>
            <a:pPr lvl="0" algn="just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 UV-rays split CFCs and release atomic chlorine (Cl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) 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 UV-rays also split ozone into oxygen.</a:t>
            </a:r>
          </a:p>
          <a:p>
            <a:pPr lvl="0" algn="just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 Chlorine atoms trap oxygen atoms and ozone is not formed again from oxygen. Cl atoms are not consumed in the reaction. Hence, whatever CFCs are added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to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 stratosphere, they have permanent and continuing affects on Ozone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level.</a:t>
            </a:r>
          </a:p>
          <a:p>
            <a:pPr lvl="0" algn="just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This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leads to depletion of ozone in the stratosphere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71725" y="518315"/>
            <a:ext cx="7130087" cy="508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OZONE LAYER DEPLETION &amp; EFFECTS  </a:t>
            </a:r>
            <a:r>
              <a:rPr lang="en-US" sz="2200" b="1" dirty="0" smtClean="0">
                <a:solidFill>
                  <a:srgbClr val="FF0000"/>
                </a:solidFill>
              </a:rPr>
              <a:t>: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8539" y="1035698"/>
            <a:ext cx="8388220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Ozone layer absorbs the harmful UV-rays. It causes aging of skin, damage to skin cells and various types of skin </a:t>
            </a:r>
          </a:p>
          <a:p>
            <a:pPr marL="400050" indent="-40005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cancers. In human eye, cornea absorbs UV-B radiation, and a high dose of UV-B causes inflammation of cornea, </a:t>
            </a:r>
          </a:p>
          <a:p>
            <a:pPr marL="400050" indent="-40005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called snow-blindness cataract, etc. Such exposure may permanently damage the cornea.</a:t>
            </a: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Although ozone depletion is occuring widely in the stratosphere , the depletion is particularly marked over the  </a:t>
            </a:r>
          </a:p>
          <a:p>
            <a:pPr marL="400050" indent="-40005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Antarctic region. </a:t>
            </a:r>
          </a:p>
          <a:p>
            <a:pPr marL="400050" indent="-40005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This has resulted in formation of a large area of thinned ozone layer, commonly called as the Ozone hole .</a:t>
            </a: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Recognizing the deleterious affects of ozone depletion an international treaty known as the Montreal protocol </a:t>
            </a:r>
          </a:p>
          <a:p>
            <a:pPr marL="400050" indent="-40005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was signed at Montreal(Canada) in 1987 to control the emission of ozone depleting substances.</a:t>
            </a:r>
          </a:p>
          <a:p>
            <a:pPr marL="400050" indent="-40005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</a:p>
          <a:p>
            <a:pPr marL="400050" indent="-40005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Subsequently many more efforts have been made and protocols have laid down definite roadmaps, separately </a:t>
            </a:r>
          </a:p>
          <a:p>
            <a:pPr marL="400050" indent="-40005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for developed and developing countries for reducing the emission of CFC and other ozone depleting chemicals. </a:t>
            </a: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71725" y="518315"/>
            <a:ext cx="7130087" cy="508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FIGURE SHOWING OZONE HOLE IN ANTARCTICA  </a:t>
            </a:r>
            <a:r>
              <a:rPr lang="en-US" sz="2200" b="1" dirty="0" smtClean="0">
                <a:solidFill>
                  <a:srgbClr val="FF0000"/>
                </a:solidFill>
              </a:rPr>
              <a:t>: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8539" y="1035698"/>
            <a:ext cx="838822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endParaRPr lang="en-US" dirty="0"/>
          </a:p>
        </p:txBody>
      </p:sp>
      <p:pic>
        <p:nvPicPr>
          <p:cNvPr id="4098" name="Picture 2" descr="C:\Users\User\Pictures\biology images\OZONE HOLE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36914" y="1013539"/>
            <a:ext cx="5393093" cy="383944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049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3626</TotalTime>
  <Words>533</Words>
  <Application>Microsoft Office PowerPoint</Application>
  <PresentationFormat>On-screen Show (16:9)</PresentationFormat>
  <Paragraphs>80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374</cp:revision>
  <dcterms:modified xsi:type="dcterms:W3CDTF">2020-07-23T11:50:24Z</dcterms:modified>
</cp:coreProperties>
</file>