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comments/comment1.xml" ContentType="application/vnd.openxmlformats-officedocument.presentationml.comments+xml"/>
  <Override PartName="/ppt/notesSlides/notesSlide8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10"/>
  </p:notesMasterIdLst>
  <p:sldIdLst>
    <p:sldId id="256" r:id="rId2"/>
    <p:sldId id="309" r:id="rId3"/>
    <p:sldId id="321" r:id="rId4"/>
    <p:sldId id="311" r:id="rId5"/>
    <p:sldId id="318" r:id="rId6"/>
    <p:sldId id="312" r:id="rId7"/>
    <p:sldId id="322" r:id="rId8"/>
    <p:sldId id="259" r:id="rId9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" initials="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 snapToGrid="0">
      <p:cViewPr>
        <p:scale>
          <a:sx n="102" d="100"/>
          <a:sy n="102" d="100"/>
        </p:scale>
        <p:origin x="-456" y="9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20-06-17T16:36:04.720" idx="2">
    <p:pos x="6000" y="100"/>
    <p:text>+amanrouniyar@odmegroup.org How come the website here is ODM Egroup and not ODM PS?
_Assigned to you_
-Swoyan Satyendu</p:text>
  </p:cm>
  <p:cm authorId="0" dt="2020-06-17T16:36:04.724" idx="1">
    <p:pos x="6000" y="0"/>
    <p:text>1. The logo in the centre looks bad. take it to TOP-LEFT
2. Where in ODM E Group Logo, here? 
3. What about, Closing Slide? 
Similar changes, pending in Kids World PPT as well +amanrouniyar@odmegroup.org
_Assigned to you_
-Swoyan Satyendu</p:text>
  </p:cm>
</p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xmlns="" val="451615771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2" name="Google Shape;52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4" name="Google Shape;74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comments" Target="../comments/comment1.xml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3777621"/>
            <a:ext cx="9144000" cy="1365879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7904900" y="105700"/>
            <a:ext cx="1170475" cy="1170475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3"/>
          <p:cNvSpPr txBox="1"/>
          <p:nvPr/>
        </p:nvSpPr>
        <p:spPr>
          <a:xfrm>
            <a:off x="821095" y="1559697"/>
            <a:ext cx="7697756" cy="10155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 algn="ctr">
              <a:buSzPts val="3100"/>
            </a:pPr>
            <a:r>
              <a:rPr lang="en-US" sz="30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AGROCHEMICALS AND ITS EFFECT,CASE STUDY OF ORGANIC FARMING,RADIOACTIVE WASTE</a:t>
            </a:r>
            <a:r>
              <a:rPr lang="en-US" sz="2800" b="1" dirty="0" smtClean="0">
                <a:latin typeface="Arial Black" pitchFamily="34" charset="0"/>
              </a:rPr>
              <a:t>	</a:t>
            </a:r>
            <a:endParaRPr lang="en-US" sz="2800" b="1" dirty="0" smtClean="0">
              <a:latin typeface="Calibri" pitchFamily="34" charset="0"/>
              <a:cs typeface="Calibri" pitchFamily="34" charset="0"/>
            </a:endParaRPr>
          </a:p>
          <a:p>
            <a:r>
              <a:rPr lang="en-US" sz="2800" b="1" dirty="0" smtClean="0">
                <a:latin typeface="Calibri" pitchFamily="34" charset="0"/>
                <a:cs typeface="Calibri" pitchFamily="34" charset="0"/>
              </a:rPr>
              <a:t>	</a:t>
            </a:r>
          </a:p>
          <a:p>
            <a:r>
              <a:rPr lang="en-US" sz="2800" b="1" dirty="0" smtClean="0">
                <a:latin typeface="Calibri" pitchFamily="34" charset="0"/>
                <a:cs typeface="Calibri" pitchFamily="34" charset="0"/>
              </a:rPr>
              <a:t>	</a:t>
            </a:r>
          </a:p>
          <a:p>
            <a:endParaRPr lang="en-US" sz="2800" b="1" dirty="0" smtClean="0">
              <a:latin typeface="Calibri" pitchFamily="34" charset="0"/>
              <a:cs typeface="Calibri" pitchFamily="34" charset="0"/>
            </a:endParaRPr>
          </a:p>
          <a:p>
            <a:r>
              <a:rPr lang="en-US" sz="2800" b="1" dirty="0" smtClean="0">
                <a:latin typeface="Calibri" pitchFamily="34" charset="0"/>
                <a:cs typeface="Calibri" pitchFamily="34" charset="0"/>
              </a:rPr>
              <a:t>	</a:t>
            </a:r>
          </a:p>
          <a:p>
            <a:pPr algn="ctr">
              <a:buSzPts val="3100"/>
            </a:pPr>
            <a:endParaRPr sz="2900" b="1" i="0" u="none" strike="noStrike" cap="none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100"/>
              <a:buFont typeface="Arial"/>
              <a:buNone/>
            </a:pPr>
            <a:endParaRPr sz="25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" name="Google Shape;57;p13"/>
          <p:cNvSpPr txBox="1"/>
          <p:nvPr/>
        </p:nvSpPr>
        <p:spPr>
          <a:xfrm>
            <a:off x="2006080" y="2879648"/>
            <a:ext cx="5999585" cy="11884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" b="1" dirty="0" smtClean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 smtClean="0"/>
              <a:t>SUBJECT </a:t>
            </a:r>
            <a:r>
              <a:rPr lang="en" b="1" dirty="0"/>
              <a:t>: </a:t>
            </a:r>
            <a:r>
              <a:rPr lang="en" b="1" dirty="0" smtClean="0"/>
              <a:t>BIOLOGY</a:t>
            </a:r>
            <a:endParaRPr b="1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/>
              <a:t>CHAPTER NUMBER</a:t>
            </a:r>
            <a:r>
              <a:rPr lang="en" b="1" dirty="0" smtClean="0"/>
              <a:t>: </a:t>
            </a:r>
            <a:r>
              <a:rPr lang="en" b="1" dirty="0" smtClean="0"/>
              <a:t>16</a:t>
            </a:r>
            <a:endParaRPr lang="en" b="1" dirty="0" smtClean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 smtClean="0"/>
              <a:t>CHAPTER </a:t>
            </a:r>
            <a:r>
              <a:rPr lang="en" b="1" dirty="0"/>
              <a:t>NAME </a:t>
            </a:r>
            <a:r>
              <a:rPr lang="en" b="1" dirty="0" smtClean="0"/>
              <a:t>: </a:t>
            </a:r>
            <a:r>
              <a:rPr lang="en" b="1" dirty="0" smtClean="0"/>
              <a:t>ENVIRONMENTAL ISSUES</a:t>
            </a:r>
            <a:r>
              <a:rPr lang="en" b="1" dirty="0" smtClean="0"/>
              <a:t> </a:t>
            </a:r>
            <a:endParaRPr b="1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0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353063" y="854217"/>
            <a:ext cx="7130087" cy="5080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buSzPts val="1800"/>
            </a:pPr>
            <a:r>
              <a:rPr lang="en-US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EFFECT OF AGROCHEMICALS </a:t>
            </a:r>
            <a:r>
              <a:rPr lang="en-US" sz="24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2200" b="1" dirty="0" smtClean="0">
                <a:solidFill>
                  <a:srgbClr val="FF0000"/>
                </a:solidFill>
              </a:rPr>
              <a:t>:</a:t>
            </a:r>
            <a:r>
              <a:rPr lang="en-GB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 </a:t>
            </a:r>
          </a:p>
          <a:p>
            <a:pPr>
              <a:buSzPts val="1800"/>
            </a:pPr>
            <a:endParaRPr lang="en-GB" sz="22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  <a:p>
            <a:pPr>
              <a:buSzPts val="1800"/>
            </a:pPr>
            <a:r>
              <a:rPr lang="en-GB" sz="18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</a:p>
          <a:p>
            <a:pPr>
              <a:buSzPts val="1800"/>
            </a:pPr>
            <a:endParaRPr lang="en-GB" sz="1800" b="1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54562" y="1464906"/>
            <a:ext cx="836956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Use of inorganic fertilizers and pesticides has been increased many fold due to green revolution for enhancing crop production. </a:t>
            </a:r>
          </a:p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The pesticides and insecticides are toxic to non-target organisms that are important components of the soil ecosystem. </a:t>
            </a:r>
          </a:p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They are biomagnified in the terrestrial ecosystem and also causes eutrophication in aquatic ecosystems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.</a:t>
            </a:r>
          </a:p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There are many organo –pesticides which are degradable but are toxic to workers</a:t>
            </a:r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0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399716" y="1022167"/>
            <a:ext cx="7130087" cy="5173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buSzPts val="1800"/>
            </a:pPr>
            <a:r>
              <a:rPr lang="en-GB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EFFECT OF AGROCHEMICALS:</a:t>
            </a:r>
          </a:p>
          <a:p>
            <a:pPr>
              <a:buSzPts val="1800"/>
            </a:pPr>
            <a:endParaRPr lang="en-GB" sz="1800" b="1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>
              <a:buSzPts val="1800"/>
            </a:pPr>
            <a:endParaRPr lang="en-GB" sz="1800" b="1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>
              <a:buSzPts val="1800"/>
            </a:pPr>
            <a:endParaRPr lang="en-GB" sz="22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  <a:p>
            <a:pPr>
              <a:buSzPts val="1800"/>
            </a:pPr>
            <a:r>
              <a:rPr lang="en-GB" sz="18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</a:p>
          <a:p>
            <a:pPr>
              <a:buSzPts val="1800"/>
            </a:pPr>
            <a:endParaRPr lang="en-GB" sz="1800" b="1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63893" y="1138335"/>
            <a:ext cx="836956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marL="400050" indent="-400050"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marL="400050" indent="-400050" algn="just"/>
            <a:endParaRPr lang="en-US" dirty="0" smtClean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19876" y="1642187"/>
            <a:ext cx="8220269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 smtClean="0"/>
          </a:p>
          <a:p>
            <a:pPr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The increased use of fertilizer causes not only soil deterioration but also kills natural microbiota and biomes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.</a:t>
            </a:r>
          </a:p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Leaching down of chemicals causes pollution of underground water.</a:t>
            </a:r>
          </a:p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Salts entering crop plants in excess may  prove harmful.</a:t>
            </a:r>
          </a:p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As the quality of soil deteriorates it get converted into barren ones.</a:t>
            </a:r>
          </a:p>
          <a:p>
            <a:endParaRPr lang="en-US" dirty="0" smtClean="0"/>
          </a:p>
          <a:p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0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306409" y="499653"/>
            <a:ext cx="7130087" cy="5080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buSzPts val="1800"/>
            </a:pPr>
            <a:r>
              <a:rPr lang="en-US" sz="24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CASE STUDY OF ORGANIC FARMING,</a:t>
            </a:r>
            <a:r>
              <a:rPr lang="en-US" sz="2200" b="1" dirty="0" smtClean="0">
                <a:solidFill>
                  <a:srgbClr val="FF0000"/>
                </a:solidFill>
              </a:rPr>
              <a:t>:</a:t>
            </a:r>
            <a:r>
              <a:rPr lang="en-GB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 </a:t>
            </a:r>
          </a:p>
          <a:p>
            <a:pPr>
              <a:buSzPts val="1800"/>
            </a:pPr>
            <a:endParaRPr lang="en-GB" sz="22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  <a:p>
            <a:pPr>
              <a:buSzPts val="1800"/>
            </a:pPr>
            <a:endParaRPr lang="en-GB" sz="22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  <a:p>
            <a:pPr>
              <a:buSzPts val="1800"/>
            </a:pPr>
            <a:r>
              <a:rPr lang="en-GB" sz="18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</a:p>
          <a:p>
            <a:pPr>
              <a:buSzPts val="1800"/>
            </a:pPr>
            <a:endParaRPr lang="en-GB" sz="1800" b="1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63893" y="1138335"/>
            <a:ext cx="836956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marL="400050" indent="-400050"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marL="400050" indent="-400050" algn="just"/>
            <a:endParaRPr lang="en-US" dirty="0" smtClean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35901" y="727786"/>
            <a:ext cx="803365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endParaRPr lang="en-US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35902" y="923731"/>
            <a:ext cx="8248261" cy="37548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Organic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Farming:</a:t>
            </a:r>
          </a:p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In this technique, instead of using chemical fertilizers and pesticides, natural materials and techniques such as organic manure (cow dung manure), compost, biological pest control, and crop rotation are used. </a:t>
            </a:r>
          </a:p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This leads to a balanced soil, which does not cause soil infertility, but causes the rejuvenation of the soil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.</a:t>
            </a:r>
            <a:endParaRPr lang="en-US" dirty="0" smtClean="0"/>
          </a:p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Integrated organic farming is a cyclic, zero-waste procedure in which waste products from one process are cycled in as nutrients for other processes to allow the maximum utilization of resource and increase the efficiency of production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.</a:t>
            </a:r>
          </a:p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It includes bee-keeping, dairy management, water harvesting, composting and agriculture in a chain of processes which support each other and allow an extremely economical and sustainable venture. </a:t>
            </a:r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No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chemical fertilizer is used in this process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.</a:t>
            </a:r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0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390386" y="891540"/>
            <a:ext cx="7130087" cy="48939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buSzPts val="1800"/>
            </a:pPr>
            <a:r>
              <a:rPr lang="en-US" sz="20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CASE </a:t>
            </a:r>
            <a:r>
              <a:rPr lang="en-US" sz="20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STUDY OF ORGANIC </a:t>
            </a:r>
            <a:r>
              <a:rPr lang="en-US" sz="20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FARMING</a:t>
            </a:r>
            <a:r>
              <a:rPr lang="en-US" sz="20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20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:</a:t>
            </a:r>
            <a:r>
              <a:rPr lang="en-GB" sz="20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 </a:t>
            </a:r>
            <a:endParaRPr lang="en-GB" sz="20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  <a:p>
            <a:pPr>
              <a:buSzPts val="1800"/>
            </a:pPr>
            <a:endParaRPr lang="en-GB" sz="22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  <a:p>
            <a:pPr>
              <a:buSzPts val="1800"/>
            </a:pPr>
            <a:endParaRPr lang="en-GB" sz="1800" b="1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>
              <a:buSzPts val="1800"/>
            </a:pPr>
            <a:endParaRPr lang="en-GB" sz="1800" b="1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>
              <a:buSzPts val="1800"/>
            </a:pPr>
            <a:endParaRPr lang="en-GB" sz="22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  <a:p>
            <a:pPr>
              <a:buSzPts val="1800"/>
            </a:pPr>
            <a:r>
              <a:rPr lang="en-GB" sz="18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</a:p>
          <a:p>
            <a:pPr>
              <a:buSzPts val="1800"/>
            </a:pPr>
            <a:endParaRPr lang="en-GB" sz="1800" b="1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63893" y="1138335"/>
            <a:ext cx="836956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marL="400050" indent="-400050"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marL="400050" indent="-400050" algn="just"/>
            <a:endParaRPr lang="en-US" dirty="0" smtClean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10546" y="1408922"/>
            <a:ext cx="8276253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 fontAlgn="base"/>
            <a:r>
              <a:rPr lang="en-US" dirty="0" smtClean="0">
                <a:latin typeface="Calibri" pitchFamily="34" charset="0"/>
                <a:cs typeface="Calibri" pitchFamily="34" charset="0"/>
              </a:rPr>
              <a:t>Ramesh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Chandra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Dager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a farmer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in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Sonipat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,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Haryana is doing just this.</a:t>
            </a:r>
          </a:p>
          <a:p>
            <a:pPr lvl="0" algn="just" fontAlgn="base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algn="just" fontAlgn="base"/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He includes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bee-keeping,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dairy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m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anagement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,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water harvesting, composting and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agriculture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in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a chain of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processes, which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support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each other and allow an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extremely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economical and sustainable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venture. </a:t>
            </a:r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algn="just" fontAlgn="base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algn="just" fontAlgn="base"/>
            <a:r>
              <a:rPr lang="en-US" dirty="0" smtClean="0">
                <a:latin typeface="Calibri" pitchFamily="34" charset="0"/>
                <a:cs typeface="Calibri" pitchFamily="34" charset="0"/>
              </a:rPr>
              <a:t>There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is no need to use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chemical fertilizers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for crops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as cattle excreta is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used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as manure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. </a:t>
            </a:r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algn="just" fontAlgn="base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algn="just" fontAlgn="base"/>
            <a:r>
              <a:rPr lang="en-US" dirty="0" smtClean="0">
                <a:latin typeface="Calibri" pitchFamily="34" charset="0"/>
                <a:cs typeface="Calibri" pitchFamily="34" charset="0"/>
              </a:rPr>
              <a:t>Crop waste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is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used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to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create compost which c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an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be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used as a natural fertilizer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or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can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be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used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to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generate natural gas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for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satisfying the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energy needs of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the farm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. </a:t>
            </a:r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algn="just" fontAlgn="base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algn="just" fontAlgn="base"/>
            <a:r>
              <a:rPr lang="en-US" dirty="0" smtClean="0">
                <a:latin typeface="Calibri" pitchFamily="34" charset="0"/>
                <a:cs typeface="Calibri" pitchFamily="34" charset="0"/>
              </a:rPr>
              <a:t>Enthusiastic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about spreading information and help on the practice of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integrated organic farming.</a:t>
            </a:r>
          </a:p>
          <a:p>
            <a:pPr lvl="0" algn="just" fontAlgn="base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algn="just" fontAlgn="base"/>
            <a:r>
              <a:rPr lang="en-US" dirty="0" smtClean="0">
                <a:latin typeface="Calibri" pitchFamily="34" charset="0"/>
                <a:cs typeface="Calibri" pitchFamily="34" charset="0"/>
              </a:rPr>
              <a:t>Dager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created the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Haryana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Kisan Welfare Club, with a current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m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embership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of 5000 farmers. </a:t>
            </a:r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algn="just" fontAlgn="base"/>
            <a:endParaRPr lang="en-US" dirty="0" smtClean="0"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0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287749" y="508983"/>
            <a:ext cx="7130087" cy="5360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buSzPts val="1800"/>
            </a:pPr>
            <a:r>
              <a:rPr lang="en-GB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R</a:t>
            </a:r>
            <a:r>
              <a:rPr lang="en-US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ADIOACTIVE WASTE</a:t>
            </a:r>
            <a:r>
              <a:rPr lang="en-GB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  :</a:t>
            </a:r>
          </a:p>
          <a:p>
            <a:pPr>
              <a:buSzPts val="1800"/>
            </a:pPr>
            <a:endParaRPr lang="en-GB" sz="1800" b="1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>
              <a:buSzPts val="1800"/>
            </a:pPr>
            <a:endParaRPr lang="en-GB" sz="22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  <a:p>
            <a:pPr>
              <a:buSzPts val="1800"/>
            </a:pPr>
            <a:r>
              <a:rPr lang="en-GB" sz="18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</a:p>
          <a:p>
            <a:pPr>
              <a:buSzPts val="1800"/>
            </a:pPr>
            <a:endParaRPr lang="en-GB" sz="1800" b="1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63893" y="1138335"/>
            <a:ext cx="836956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marL="400050" indent="-400050"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marL="400050" indent="-400050" algn="just"/>
            <a:endParaRPr lang="en-US" dirty="0" smtClean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70586" y="961052"/>
            <a:ext cx="8490858" cy="37548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These wastes are produced by testing laboratories ,irradiation centers and atomic research centers.</a:t>
            </a:r>
          </a:p>
          <a:p>
            <a:pPr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Traces of radioactive elements like polonium, radon releases radioactivity.</a:t>
            </a:r>
          </a:p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Extremely small amount of these radiates much heat, and may cause irreparable destruction to living beings.</a:t>
            </a:r>
          </a:p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algn="just" fontAlgn="base"/>
            <a:r>
              <a:rPr lang="en-US" dirty="0" smtClean="0">
                <a:latin typeface="Calibri" pitchFamily="34" charset="0"/>
                <a:cs typeface="Calibri" pitchFamily="34" charset="0"/>
              </a:rPr>
              <a:t>Nuclear energy is a non-polluting energy except the threats posed by accidental leakage and difficult disposal of radioactive waste.</a:t>
            </a:r>
          </a:p>
          <a:p>
            <a:pPr lvl="0" algn="just" fontAlgn="base"/>
            <a:r>
              <a:rPr lang="en-US" dirty="0" smtClean="0">
                <a:latin typeface="Calibri" pitchFamily="34" charset="0"/>
                <a:cs typeface="Calibri" pitchFamily="34" charset="0"/>
              </a:rPr>
              <a:t>Radioactive substances cause severe damages such as mutations and cancer in lower doses and higher doses can be lethal.</a:t>
            </a:r>
          </a:p>
          <a:p>
            <a:pPr lvl="0" algn="just" fontAlgn="base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algn="just" fontAlgn="base"/>
            <a:r>
              <a:rPr lang="en-US" dirty="0" smtClean="0">
                <a:latin typeface="Calibri" pitchFamily="34" charset="0"/>
                <a:cs typeface="Calibri" pitchFamily="34" charset="0"/>
              </a:rPr>
              <a:t>They are highly destructive radiations which develop due to accidental leakage of atomic reactors e.g. Three Mile Island , Chernobyl and spent fuel oaf atomic reactors.</a:t>
            </a:r>
          </a:p>
          <a:p>
            <a:pPr lvl="0" algn="just" fontAlgn="base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algn="just" fontAlgn="base"/>
            <a:r>
              <a:rPr lang="en-US" dirty="0" smtClean="0">
                <a:latin typeface="Calibri" pitchFamily="34" charset="0"/>
                <a:cs typeface="Calibri" pitchFamily="34" charset="0"/>
              </a:rPr>
              <a:t>Short duration exposure to high level radiations causes loss of hair and nails, subcutaneous bleeding and damage to all organs. </a:t>
            </a:r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algn="just" fontAlgn="base"/>
            <a:r>
              <a:rPr lang="en-US" dirty="0" smtClean="0">
                <a:latin typeface="Calibri" pitchFamily="34" charset="0"/>
                <a:cs typeface="Calibri" pitchFamily="34" charset="0"/>
              </a:rPr>
              <a:t>The radiations may cause tumour ,cancer and genetic deformities.</a:t>
            </a:r>
          </a:p>
          <a:p>
            <a:pPr algn="just"/>
            <a:endParaRPr lang="en-US" dirty="0"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0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315741" y="723588"/>
            <a:ext cx="7130087" cy="5360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buSzPts val="1800"/>
            </a:pPr>
            <a:r>
              <a:rPr lang="en-GB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R</a:t>
            </a:r>
            <a:r>
              <a:rPr lang="en-US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ADIOACTIVE </a:t>
            </a:r>
            <a:r>
              <a:rPr lang="en-US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WASTE &amp; MANAGEMENT</a:t>
            </a:r>
            <a:r>
              <a:rPr lang="en-GB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  </a:t>
            </a:r>
            <a:r>
              <a:rPr lang="en-GB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:</a:t>
            </a:r>
          </a:p>
          <a:p>
            <a:pPr>
              <a:buSzPts val="1800"/>
            </a:pPr>
            <a:endParaRPr lang="en-GB" sz="1800" b="1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>
              <a:buSzPts val="1800"/>
            </a:pPr>
            <a:endParaRPr lang="en-GB" sz="22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  <a:p>
            <a:pPr>
              <a:buSzPts val="1800"/>
            </a:pPr>
            <a:r>
              <a:rPr lang="en-GB" sz="18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</a:p>
          <a:p>
            <a:pPr>
              <a:buSzPts val="1800"/>
            </a:pPr>
            <a:endParaRPr lang="en-GB" sz="1800" b="1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63893" y="1138335"/>
            <a:ext cx="836956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marL="400050" indent="-400050"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marL="400050" indent="-400050" algn="just"/>
            <a:endParaRPr lang="en-US" dirty="0" smtClean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70586" y="1240970"/>
            <a:ext cx="8490858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 fontAlgn="base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 fontAlgn="base"/>
            <a:r>
              <a:rPr lang="en-US" dirty="0" smtClean="0">
                <a:latin typeface="Calibri" pitchFamily="34" charset="0"/>
                <a:cs typeface="Calibri" pitchFamily="34" charset="0"/>
              </a:rPr>
              <a:t>High level wastes require special protective shield during handling and transport.</a:t>
            </a:r>
          </a:p>
          <a:p>
            <a:pPr algn="just" fontAlgn="base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 fontAlgn="base"/>
            <a:r>
              <a:rPr lang="en-US" dirty="0" smtClean="0">
                <a:latin typeface="Calibri" pitchFamily="34" charset="0"/>
                <a:cs typeface="Calibri" pitchFamily="34" charset="0"/>
              </a:rPr>
              <a:t>The wastes first concentrated to reduce their bulk , kept in thick leak-proof containers and dumped for 50- 100 years in small ponds in the premises of nuclear plants.</a:t>
            </a:r>
          </a:p>
          <a:p>
            <a:pPr algn="just" fontAlgn="base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 fontAlgn="base"/>
            <a:r>
              <a:rPr lang="en-US" dirty="0" smtClean="0">
                <a:latin typeface="Calibri" pitchFamily="34" charset="0"/>
                <a:cs typeface="Calibri" pitchFamily="34" charset="0"/>
              </a:rPr>
              <a:t>T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he weakened radioactive wastes dissipates major part of both heat and radioactivity.</a:t>
            </a:r>
          </a:p>
          <a:p>
            <a:pPr algn="just" fontAlgn="base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 fontAlgn="base"/>
            <a:r>
              <a:rPr lang="en-US" dirty="0" smtClean="0">
                <a:latin typeface="Calibri" pitchFamily="34" charset="0"/>
                <a:cs typeface="Calibri" pitchFamily="34" charset="0"/>
              </a:rPr>
              <a:t>Radioactive wastes should be suitably pre-treated in shielded containers buried under rock surfaces about 500 m under the earth’s surface. Sea bottom is also used for it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.</a:t>
            </a:r>
          </a:p>
          <a:p>
            <a:pPr algn="just" fontAlgn="base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algn="just" fontAlgn="base"/>
            <a:r>
              <a:rPr lang="en-US" dirty="0" smtClean="0">
                <a:latin typeface="Calibri" pitchFamily="34" charset="0"/>
                <a:cs typeface="Calibri" pitchFamily="34" charset="0"/>
              </a:rPr>
              <a:t>However, environmentalist are opposing both the methods of disposal</a:t>
            </a:r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algn="just" fontAlgn="base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endParaRPr lang="en-US" dirty="0"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6" name="Google Shape;76;p1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150490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77" name="Google Shape;77;p16"/>
          <p:cNvSpPr txBox="1"/>
          <p:nvPr/>
        </p:nvSpPr>
        <p:spPr>
          <a:xfrm>
            <a:off x="621425" y="743500"/>
            <a:ext cx="7801200" cy="356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THANKING YOU</a:t>
            </a:r>
            <a:endParaRPr sz="40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ODM EDUCATIONAL GROUP</a:t>
            </a:r>
            <a:endParaRPr sz="4000" b="1" i="0" u="none" strike="noStrike" cap="non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3629</TotalTime>
  <Words>669</Words>
  <Application>Microsoft Office PowerPoint</Application>
  <PresentationFormat>On-screen Show (16:9)</PresentationFormat>
  <Paragraphs>103</Paragraphs>
  <Slides>8</Slides>
  <Notes>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Simple Light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User</cp:lastModifiedBy>
  <cp:revision>381</cp:revision>
  <dcterms:modified xsi:type="dcterms:W3CDTF">2020-07-23T10:56:38Z</dcterms:modified>
</cp:coreProperties>
</file>