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309" r:id="rId3"/>
    <p:sldId id="311" r:id="rId4"/>
    <p:sldId id="323" r:id="rId5"/>
    <p:sldId id="324" r:id="rId6"/>
    <p:sldId id="325" r:id="rId7"/>
    <p:sldId id="326"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755780" y="1708986"/>
            <a:ext cx="7697756" cy="1015552"/>
          </a:xfrm>
          <a:prstGeom prst="rect">
            <a:avLst/>
          </a:prstGeom>
          <a:noFill/>
          <a:ln>
            <a:noFill/>
          </a:ln>
        </p:spPr>
        <p:txBody>
          <a:bodyPr spcFirstLastPara="1" wrap="square" lIns="91425" tIns="91425" rIns="91425" bIns="91425" anchor="t" anchorCtr="0">
            <a:noAutofit/>
          </a:bodyPr>
          <a:lstStyle/>
          <a:p>
            <a:r>
              <a:rPr lang="en-US" sz="3000" b="1" dirty="0" smtClean="0">
                <a:solidFill>
                  <a:srgbClr val="FF0000"/>
                </a:solidFill>
                <a:latin typeface="Calibri" pitchFamily="34" charset="0"/>
                <a:cs typeface="Calibri" pitchFamily="34" charset="0"/>
              </a:rPr>
              <a:t>         AIR </a:t>
            </a:r>
            <a:r>
              <a:rPr lang="en-US" sz="3000" b="1" dirty="0" smtClean="0">
                <a:solidFill>
                  <a:srgbClr val="FF0000"/>
                </a:solidFill>
                <a:latin typeface="Calibri" pitchFamily="34" charset="0"/>
                <a:cs typeface="Calibri" pitchFamily="34" charset="0"/>
              </a:rPr>
              <a:t>POLLUTION AND ITS </a:t>
            </a:r>
            <a:r>
              <a:rPr lang="en-US" sz="3000" b="1" dirty="0" smtClean="0">
                <a:solidFill>
                  <a:srgbClr val="FF0000"/>
                </a:solidFill>
                <a:latin typeface="Calibri" pitchFamily="34" charset="0"/>
                <a:cs typeface="Calibri" pitchFamily="34" charset="0"/>
              </a:rPr>
              <a:t>CONTROL</a:t>
            </a:r>
            <a:endParaRPr lang="en-US" sz="3000" b="1" dirty="0" smtClean="0">
              <a:solidFill>
                <a:srgbClr val="FF0000"/>
              </a:solidFill>
              <a:latin typeface="Calibri" pitchFamily="34" charset="0"/>
              <a:cs typeface="Calibri" pitchFamily="34" charset="0"/>
            </a:endParaRPr>
          </a:p>
          <a:p>
            <a:r>
              <a:rPr lang="en-US" sz="3000" b="1" dirty="0" smtClean="0">
                <a:solidFill>
                  <a:srgbClr val="FF0000"/>
                </a:solidFill>
                <a:latin typeface="Calibri" pitchFamily="34" charset="0"/>
                <a:cs typeface="Calibri" pitchFamily="34" charset="0"/>
              </a:rPr>
              <a:t>                       </a:t>
            </a:r>
            <a:r>
              <a:rPr lang="en-US" sz="2500" b="1" dirty="0" smtClean="0">
                <a:solidFill>
                  <a:schemeClr val="tx1"/>
                </a:solidFill>
                <a:latin typeface="Calibri" pitchFamily="34" charset="0"/>
                <a:cs typeface="Calibri" pitchFamily="34" charset="0"/>
              </a:rPr>
              <a:t>CASE STUDY IN DELHI</a:t>
            </a:r>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a:t>
            </a:r>
            <a:r>
              <a:rPr lang="en" b="1" dirty="0" smtClean="0"/>
              <a:t>16</a:t>
            </a:r>
            <a:endParaRPr lang="en" b="1" dirty="0" smtClean="0"/>
          </a:p>
          <a:p>
            <a:pPr marL="0" lvl="0" indent="0" algn="l" rtl="0">
              <a:spcBef>
                <a:spcPts val="0"/>
              </a:spcBef>
              <a:spcAft>
                <a:spcPts val="0"/>
              </a:spcAft>
              <a:buNone/>
            </a:pPr>
            <a:r>
              <a:rPr lang="en" b="1" dirty="0" smtClean="0"/>
              <a:t>CHAPTER </a:t>
            </a:r>
            <a:r>
              <a:rPr lang="en" b="1" dirty="0"/>
              <a:t>NAME </a:t>
            </a:r>
            <a:r>
              <a:rPr lang="en" b="1" dirty="0" smtClean="0"/>
              <a:t>: </a:t>
            </a:r>
            <a:r>
              <a:rPr lang="en" b="1" dirty="0" smtClean="0"/>
              <a:t>ENVIROMENTAL ISSUES</a:t>
            </a:r>
            <a:r>
              <a:rPr lang="en" b="1" dirty="0" smtClean="0"/>
              <a:t>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52318" y="0"/>
            <a:ext cx="1091682" cy="718457"/>
          </a:xfrm>
          <a:prstGeom prst="rect">
            <a:avLst/>
          </a:prstGeom>
          <a:noFill/>
          <a:ln>
            <a:noFill/>
          </a:ln>
        </p:spPr>
      </p:pic>
      <p:sp>
        <p:nvSpPr>
          <p:cNvPr id="63" name="Google Shape;63;p14"/>
          <p:cNvSpPr txBox="1"/>
          <p:nvPr/>
        </p:nvSpPr>
        <p:spPr>
          <a:xfrm>
            <a:off x="287750" y="275720"/>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AIR </a:t>
            </a:r>
            <a:r>
              <a:rPr lang="en-US" sz="2200" b="1" dirty="0" smtClean="0">
                <a:solidFill>
                  <a:srgbClr val="FF0000"/>
                </a:solidFill>
                <a:latin typeface="Calibri" pitchFamily="34" charset="0"/>
                <a:cs typeface="Calibri" pitchFamily="34" charset="0"/>
              </a:rPr>
              <a:t>POLLUTION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279918" y="755781"/>
            <a:ext cx="8546841" cy="3754874"/>
          </a:xfrm>
          <a:prstGeom prst="rect">
            <a:avLst/>
          </a:prstGeom>
          <a:noFill/>
        </p:spPr>
        <p:txBody>
          <a:bodyPr wrap="square" rtlCol="0">
            <a:spAutoFit/>
          </a:bodyPr>
          <a:lstStyle/>
          <a:p>
            <a:pPr algn="just"/>
            <a:r>
              <a:rPr lang="en-US" dirty="0" smtClean="0">
                <a:latin typeface="Calibri" pitchFamily="34" charset="0"/>
                <a:cs typeface="Calibri" pitchFamily="34" charset="0"/>
              </a:rPr>
              <a:t>With </a:t>
            </a:r>
            <a:r>
              <a:rPr lang="en-US" dirty="0" smtClean="0">
                <a:latin typeface="Calibri" pitchFamily="34" charset="0"/>
                <a:cs typeface="Calibri" pitchFamily="34" charset="0"/>
              </a:rPr>
              <a:t>increase in human population, demands for food, shelter, water, electricity, roads, and automobiles are increasing rapidly and exerting pressure on environment and altering the natural health of ecosystem. All across the world, people are facing a wealth of new and challenging </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Air is a complex, dynamic natural entity, which is essential for supporting life on earth.</a:t>
            </a:r>
          </a:p>
          <a:p>
            <a:pPr algn="just" fontAlgn="base"/>
            <a:r>
              <a:rPr lang="en-US" dirty="0" smtClean="0">
                <a:latin typeface="Calibri" pitchFamily="34" charset="0"/>
                <a:cs typeface="Calibri" pitchFamily="34" charset="0"/>
              </a:rPr>
              <a:t>Air pollutant is a substance that causes harm to the humans and other living organisms</a:t>
            </a:r>
            <a:r>
              <a:rPr lang="en-US" dirty="0" smtClean="0">
                <a:latin typeface="Calibri" pitchFamily="34" charset="0"/>
                <a:cs typeface="Calibri" pitchFamily="34" charset="0"/>
              </a:rPr>
              <a:t>.</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Pollution</a:t>
            </a:r>
            <a:r>
              <a:rPr lang="en-US" dirty="0" smtClean="0">
                <a:latin typeface="Calibri" pitchFamily="34" charset="0"/>
                <a:cs typeface="Calibri" pitchFamily="34" charset="0"/>
              </a:rPr>
              <a:t> is undesirable change in physical, chemical or biological properties of air, land, water or soil. The agents which cause undesirable change are called pollutants</a:t>
            </a:r>
            <a:r>
              <a:rPr lang="en-US" dirty="0" smtClean="0">
                <a:latin typeface="Calibri" pitchFamily="34" charset="0"/>
                <a:cs typeface="Calibri" pitchFamily="34" charset="0"/>
              </a:rPr>
              <a:t>.</a:t>
            </a:r>
          </a:p>
          <a:p>
            <a:pPr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In order </a:t>
            </a:r>
            <a:r>
              <a:rPr lang="en-US" dirty="0" smtClean="0">
                <a:latin typeface="Calibri" pitchFamily="34" charset="0"/>
                <a:cs typeface="Calibri" pitchFamily="34" charset="0"/>
              </a:rPr>
              <a:t>to </a:t>
            </a:r>
            <a:r>
              <a:rPr lang="en-US" dirty="0" smtClean="0">
                <a:latin typeface="Calibri" pitchFamily="34" charset="0"/>
                <a:cs typeface="Calibri" pitchFamily="34" charset="0"/>
              </a:rPr>
              <a:t>control environmental pollution the </a:t>
            </a:r>
            <a:r>
              <a:rPr lang="en-US" dirty="0" smtClean="0">
                <a:latin typeface="Calibri" pitchFamily="34" charset="0"/>
                <a:cs typeface="Calibri" pitchFamily="34" charset="0"/>
              </a:rPr>
              <a:t>Government of India </a:t>
            </a:r>
            <a:r>
              <a:rPr lang="en-US" dirty="0" smtClean="0">
                <a:latin typeface="Calibri" pitchFamily="34" charset="0"/>
                <a:cs typeface="Calibri" pitchFamily="34" charset="0"/>
              </a:rPr>
              <a:t>has passed the </a:t>
            </a:r>
            <a:r>
              <a:rPr lang="en-US" dirty="0" smtClean="0">
                <a:latin typeface="Calibri" pitchFamily="34" charset="0"/>
                <a:cs typeface="Calibri" pitchFamily="34" charset="0"/>
              </a:rPr>
              <a:t>Environment (Protection) Act. 1986 to protect and improve the quality of our </a:t>
            </a:r>
            <a:r>
              <a:rPr lang="en-US" dirty="0" smtClean="0">
                <a:latin typeface="Calibri" pitchFamily="34" charset="0"/>
                <a:cs typeface="Calibri" pitchFamily="34" charset="0"/>
              </a:rPr>
              <a:t>environment </a:t>
            </a:r>
            <a:r>
              <a:rPr lang="en-US" dirty="0" smtClean="0">
                <a:latin typeface="Calibri" pitchFamily="34" charset="0"/>
                <a:cs typeface="Calibri" pitchFamily="34" charset="0"/>
              </a:rPr>
              <a:t>(</a:t>
            </a:r>
            <a:r>
              <a:rPr lang="en-US" dirty="0" smtClean="0">
                <a:latin typeface="Calibri" pitchFamily="34" charset="0"/>
                <a:cs typeface="Calibri" pitchFamily="34" charset="0"/>
              </a:rPr>
              <a:t>air, </a:t>
            </a:r>
            <a:r>
              <a:rPr lang="en-US" dirty="0" smtClean="0">
                <a:latin typeface="Calibri" pitchFamily="34" charset="0"/>
                <a:cs typeface="Calibri" pitchFamily="34" charset="0"/>
              </a:rPr>
              <a:t>water </a:t>
            </a:r>
            <a:r>
              <a:rPr lang="en-US" dirty="0" smtClean="0">
                <a:latin typeface="Calibri" pitchFamily="34" charset="0"/>
                <a:cs typeface="Calibri" pitchFamily="34" charset="0"/>
              </a:rPr>
              <a:t>and soil) .</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Some of the common pollutants of </a:t>
            </a:r>
            <a:r>
              <a:rPr lang="en-US" dirty="0" smtClean="0">
                <a:latin typeface="Calibri" pitchFamily="34" charset="0"/>
                <a:cs typeface="Calibri" pitchFamily="34" charset="0"/>
              </a:rPr>
              <a:t>air :</a:t>
            </a:r>
          </a:p>
          <a:p>
            <a:pPr lvl="0"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Nitrogen </a:t>
            </a:r>
            <a:r>
              <a:rPr lang="en-US" dirty="0" smtClean="0">
                <a:latin typeface="Calibri" pitchFamily="34" charset="0"/>
                <a:cs typeface="Calibri" pitchFamily="34" charset="0"/>
              </a:rPr>
              <a:t>dioxide, Sulphur dioxide , Carbon </a:t>
            </a:r>
            <a:r>
              <a:rPr lang="en-US" dirty="0" smtClean="0">
                <a:latin typeface="Calibri" pitchFamily="34" charset="0"/>
                <a:cs typeface="Calibri" pitchFamily="34" charset="0"/>
              </a:rPr>
              <a:t>monoxide and carbon </a:t>
            </a:r>
            <a:r>
              <a:rPr lang="en-US" dirty="0" smtClean="0">
                <a:latin typeface="Calibri" pitchFamily="34" charset="0"/>
                <a:cs typeface="Calibri" pitchFamily="34" charset="0"/>
              </a:rPr>
              <a:t>dioxide , Volatile </a:t>
            </a:r>
            <a:r>
              <a:rPr lang="en-US" dirty="0" smtClean="0">
                <a:latin typeface="Calibri" pitchFamily="34" charset="0"/>
                <a:cs typeface="Calibri" pitchFamily="34" charset="0"/>
              </a:rPr>
              <a:t>organic </a:t>
            </a:r>
            <a:r>
              <a:rPr lang="en-US" dirty="0" smtClean="0">
                <a:latin typeface="Calibri" pitchFamily="34" charset="0"/>
                <a:cs typeface="Calibri" pitchFamily="34" charset="0"/>
              </a:rPr>
              <a:t>compounds ,Particulate matter .</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66922" y="0"/>
            <a:ext cx="877078" cy="811763"/>
          </a:xfrm>
          <a:prstGeom prst="rect">
            <a:avLst/>
          </a:prstGeom>
          <a:noFill/>
          <a:ln>
            <a:noFill/>
          </a:ln>
        </p:spPr>
      </p:pic>
      <p:sp>
        <p:nvSpPr>
          <p:cNvPr id="63" name="Google Shape;63;p14"/>
          <p:cNvSpPr txBox="1"/>
          <p:nvPr/>
        </p:nvSpPr>
        <p:spPr>
          <a:xfrm>
            <a:off x="213102" y="266388"/>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 </a:t>
            </a:r>
            <a:r>
              <a:rPr lang="en-US" sz="2200" b="1" dirty="0" smtClean="0">
                <a:solidFill>
                  <a:srgbClr val="FF0000"/>
                </a:solidFill>
                <a:latin typeface="Calibri" pitchFamily="34" charset="0"/>
                <a:cs typeface="Calibri" pitchFamily="34" charset="0"/>
              </a:rPr>
              <a:t>AIR </a:t>
            </a:r>
            <a:r>
              <a:rPr lang="en-US" sz="2200" b="1" dirty="0" smtClean="0">
                <a:solidFill>
                  <a:srgbClr val="FF0000"/>
                </a:solidFill>
                <a:latin typeface="Calibri" pitchFamily="34" charset="0"/>
                <a:cs typeface="Calibri" pitchFamily="34" charset="0"/>
              </a:rPr>
              <a:t>POLLUTION AND IT’S CONTROL</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261256" y="391885"/>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503853" y="1446245"/>
            <a:ext cx="8248261"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9" name="TextBox 8"/>
          <p:cNvSpPr txBox="1"/>
          <p:nvPr/>
        </p:nvSpPr>
        <p:spPr>
          <a:xfrm>
            <a:off x="298578" y="755780"/>
            <a:ext cx="8621487" cy="3754874"/>
          </a:xfrm>
          <a:prstGeom prst="rect">
            <a:avLst/>
          </a:prstGeom>
          <a:noFill/>
        </p:spPr>
        <p:txBody>
          <a:bodyPr wrap="square" rtlCol="0">
            <a:spAutoFit/>
          </a:bodyPr>
          <a:lstStyle/>
          <a:p>
            <a:r>
              <a:rPr lang="en-US" dirty="0" smtClean="0">
                <a:latin typeface="Calibri" pitchFamily="34" charset="0"/>
                <a:cs typeface="Calibri" pitchFamily="34" charset="0"/>
              </a:rPr>
              <a:t>ELECTROSTATIC PRECIPITATOR :</a:t>
            </a:r>
          </a:p>
          <a:p>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Air pollution causes severe respiratory disorders in humans and other animals and also affects plants</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 </a:t>
            </a:r>
            <a:r>
              <a:rPr lang="en-US" dirty="0" smtClean="0">
                <a:latin typeface="Calibri" pitchFamily="34" charset="0"/>
                <a:cs typeface="Calibri" pitchFamily="34" charset="0"/>
              </a:rPr>
              <a:t>It can be controlled by the following ways</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Fitting smokestacks and smelters, with filters to separate pollutants from the harmless </a:t>
            </a:r>
            <a:r>
              <a:rPr lang="en-US" dirty="0" smtClean="0">
                <a:latin typeface="Calibri" pitchFamily="34" charset="0"/>
                <a:cs typeface="Calibri" pitchFamily="34" charset="0"/>
              </a:rPr>
              <a:t>gases.</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Particulate matter can be removed by using an electrostatic precipitator</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 </a:t>
            </a:r>
            <a:r>
              <a:rPr lang="en-US" dirty="0" smtClean="0">
                <a:latin typeface="Calibri" pitchFamily="34" charset="0"/>
                <a:cs typeface="Calibri" pitchFamily="34" charset="0"/>
              </a:rPr>
              <a:t>It contains electrode wires maintained at several thousand volts</a:t>
            </a:r>
            <a:r>
              <a:rPr lang="en-US" dirty="0" smtClean="0">
                <a:latin typeface="Calibri" pitchFamily="34" charset="0"/>
                <a:cs typeface="Calibri" pitchFamily="34" charset="0"/>
              </a:rPr>
              <a:t>,</a:t>
            </a:r>
          </a:p>
          <a:p>
            <a:pPr lvl="1" algn="just" fontAlgn="base"/>
            <a:r>
              <a:rPr lang="en-US" dirty="0" smtClean="0">
                <a:latin typeface="Calibri" pitchFamily="34" charset="0"/>
                <a:cs typeface="Calibri" pitchFamily="34" charset="0"/>
              </a:rPr>
              <a:t> </a:t>
            </a:r>
            <a:r>
              <a:rPr lang="en-US" dirty="0" smtClean="0">
                <a:latin typeface="Calibri" pitchFamily="34" charset="0"/>
                <a:cs typeface="Calibri" pitchFamily="34" charset="0"/>
              </a:rPr>
              <a:t>which produce electrons</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 </a:t>
            </a:r>
            <a:r>
              <a:rPr lang="en-US" dirty="0" smtClean="0">
                <a:latin typeface="Calibri" pitchFamily="34" charset="0"/>
                <a:cs typeface="Calibri" pitchFamily="34" charset="0"/>
              </a:rPr>
              <a:t>These electrons cling on to dust particles and </a:t>
            </a:r>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give </a:t>
            </a:r>
            <a:r>
              <a:rPr lang="en-US" dirty="0" smtClean="0">
                <a:latin typeface="Calibri" pitchFamily="34" charset="0"/>
                <a:cs typeface="Calibri" pitchFamily="34" charset="0"/>
              </a:rPr>
              <a:t>them a net negative charge and </a:t>
            </a:r>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are </a:t>
            </a:r>
            <a:r>
              <a:rPr lang="en-US" dirty="0" smtClean="0">
                <a:latin typeface="Calibri" pitchFamily="34" charset="0"/>
                <a:cs typeface="Calibri" pitchFamily="34" charset="0"/>
              </a:rPr>
              <a:t>attracted by collecting plates, which are grounded</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The </a:t>
            </a:r>
            <a:r>
              <a:rPr lang="en-US" dirty="0" smtClean="0">
                <a:latin typeface="Calibri" pitchFamily="34" charset="0"/>
                <a:cs typeface="Calibri" pitchFamily="34" charset="0"/>
              </a:rPr>
              <a:t>velocity of air passing through the plates should be low enough to allow the dust to fall</a:t>
            </a:r>
            <a:r>
              <a:rPr lang="en-US" dirty="0" smtClean="0">
                <a:latin typeface="Calibri" pitchFamily="34" charset="0"/>
                <a:cs typeface="Calibri" pitchFamily="34" charset="0"/>
              </a:rPr>
              <a:t>.</a:t>
            </a:r>
            <a:endParaRPr lang="en-US" dirty="0"/>
          </a:p>
        </p:txBody>
      </p:sp>
      <p:pic>
        <p:nvPicPr>
          <p:cNvPr id="10" name="Picture 9" descr="https://lh6.googleusercontent.com/hARTJAI4iQERVZzEKGsNeLHBv1lBC4PUPiDBwvRH5Phfhuxpjvlajf_s_7fzjNZsWTG41Ka1E1LwRTfptTnNxSkkey6SeHN34h5VD5JRJ1fxZBBuIAfwm6at6WINKZUVhUZ340V15kkwYoE"/>
          <p:cNvPicPr/>
          <p:nvPr/>
        </p:nvPicPr>
        <p:blipFill>
          <a:blip r:embed="rId4"/>
          <a:srcRect/>
          <a:stretch>
            <a:fillRect/>
          </a:stretch>
        </p:blipFill>
        <p:spPr bwMode="auto">
          <a:xfrm>
            <a:off x="6350741" y="2052735"/>
            <a:ext cx="2681291" cy="197808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13101" y="480991"/>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 </a:t>
            </a:r>
            <a:r>
              <a:rPr lang="en-US" sz="2200" b="1" dirty="0" smtClean="0">
                <a:solidFill>
                  <a:srgbClr val="FF0000"/>
                </a:solidFill>
                <a:latin typeface="Calibri" pitchFamily="34" charset="0"/>
                <a:cs typeface="Calibri" pitchFamily="34" charset="0"/>
              </a:rPr>
              <a:t>AIR POLLUTION AND IT’S CONTROL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503853" y="1446245"/>
            <a:ext cx="8248261"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9" name="TextBox 8"/>
          <p:cNvSpPr txBox="1"/>
          <p:nvPr/>
        </p:nvSpPr>
        <p:spPr>
          <a:xfrm>
            <a:off x="317241" y="951722"/>
            <a:ext cx="8173616" cy="3323987"/>
          </a:xfrm>
          <a:prstGeom prst="rect">
            <a:avLst/>
          </a:prstGeom>
          <a:noFill/>
        </p:spPr>
        <p:txBody>
          <a:bodyPr wrap="square" rtlCol="0">
            <a:spAutoFit/>
          </a:bodyPr>
          <a:lstStyle/>
          <a:p>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SCRUBBER :</a:t>
            </a:r>
          </a:p>
          <a:p>
            <a:pPr lvl="1" algn="just" fontAlgn="base"/>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According </a:t>
            </a:r>
            <a:r>
              <a:rPr lang="en-US" dirty="0" smtClean="0">
                <a:latin typeface="Calibri" pitchFamily="34" charset="0"/>
                <a:cs typeface="Calibri" pitchFamily="34" charset="0"/>
              </a:rPr>
              <a:t>to CPCB (Central Pollution Control </a:t>
            </a:r>
            <a:r>
              <a:rPr lang="en-US" dirty="0" smtClean="0">
                <a:latin typeface="Calibri" pitchFamily="34" charset="0"/>
                <a:cs typeface="Calibri" pitchFamily="34" charset="0"/>
              </a:rPr>
              <a:t>Board)particulate </a:t>
            </a:r>
            <a:r>
              <a:rPr lang="en-US" dirty="0" smtClean="0">
                <a:latin typeface="Calibri" pitchFamily="34" charset="0"/>
                <a:cs typeface="Calibri" pitchFamily="34" charset="0"/>
              </a:rPr>
              <a:t>size </a:t>
            </a:r>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less </a:t>
            </a:r>
            <a:r>
              <a:rPr lang="en-US" dirty="0" smtClean="0">
                <a:latin typeface="Calibri" pitchFamily="34" charset="0"/>
                <a:cs typeface="Calibri" pitchFamily="34" charset="0"/>
              </a:rPr>
              <a:t>2.5 micrometers or less in </a:t>
            </a:r>
            <a:r>
              <a:rPr lang="en-US" dirty="0" smtClean="0">
                <a:latin typeface="Calibri" pitchFamily="34" charset="0"/>
                <a:cs typeface="Calibri" pitchFamily="34" charset="0"/>
              </a:rPr>
              <a:t>diameter cause </a:t>
            </a:r>
            <a:r>
              <a:rPr lang="en-US" dirty="0" smtClean="0">
                <a:latin typeface="Calibri" pitchFamily="34" charset="0"/>
                <a:cs typeface="Calibri" pitchFamily="34" charset="0"/>
              </a:rPr>
              <a:t>greatest harm to human health.</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fine particles can be inhaled deep into the lungs </a:t>
            </a:r>
            <a:r>
              <a:rPr lang="en-US" dirty="0" smtClean="0">
                <a:latin typeface="Calibri" pitchFamily="34" charset="0"/>
                <a:cs typeface="Calibri" pitchFamily="34" charset="0"/>
              </a:rPr>
              <a:t>and can </a:t>
            </a:r>
            <a:r>
              <a:rPr lang="en-US" dirty="0" smtClean="0">
                <a:latin typeface="Calibri" pitchFamily="34" charset="0"/>
                <a:cs typeface="Calibri" pitchFamily="34" charset="0"/>
              </a:rPr>
              <a:t>cause </a:t>
            </a:r>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breathing </a:t>
            </a:r>
            <a:r>
              <a:rPr lang="en-US" dirty="0" smtClean="0">
                <a:latin typeface="Calibri" pitchFamily="34" charset="0"/>
                <a:cs typeface="Calibri" pitchFamily="34" charset="0"/>
              </a:rPr>
              <a:t>and respiratory symptoms, irritation</a:t>
            </a:r>
            <a:r>
              <a:rPr lang="en-US" dirty="0" smtClean="0">
                <a:latin typeface="Calibri" pitchFamily="34" charset="0"/>
                <a:cs typeface="Calibri" pitchFamily="34" charset="0"/>
              </a:rPr>
              <a:t>, </a:t>
            </a:r>
            <a:r>
              <a:rPr lang="en-US" dirty="0" smtClean="0">
                <a:latin typeface="Calibri" pitchFamily="34" charset="0"/>
                <a:cs typeface="Calibri" pitchFamily="34" charset="0"/>
              </a:rPr>
              <a:t>inflammations and </a:t>
            </a:r>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damage </a:t>
            </a:r>
            <a:r>
              <a:rPr lang="en-US" dirty="0" smtClean="0">
                <a:latin typeface="Calibri" pitchFamily="34" charset="0"/>
                <a:cs typeface="Calibri" pitchFamily="34" charset="0"/>
              </a:rPr>
              <a:t>to lungs and premature death.</a:t>
            </a:r>
          </a:p>
          <a:p>
            <a:pPr lvl="1" algn="just" fontAlgn="base"/>
            <a:endParaRPr lang="en-US" dirty="0" smtClean="0">
              <a:latin typeface="Calibri" pitchFamily="34" charset="0"/>
              <a:cs typeface="Calibri" pitchFamily="34" charset="0"/>
            </a:endParaRP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A </a:t>
            </a:r>
            <a:r>
              <a:rPr lang="en-US" dirty="0" smtClean="0">
                <a:latin typeface="Calibri" pitchFamily="34" charset="0"/>
                <a:cs typeface="Calibri" pitchFamily="34" charset="0"/>
              </a:rPr>
              <a:t>scrubber can be used to remove gases such as </a:t>
            </a:r>
            <a:r>
              <a:rPr lang="en-US" dirty="0" smtClean="0">
                <a:latin typeface="Calibri" pitchFamily="34" charset="0"/>
                <a:cs typeface="Calibri" pitchFamily="34" charset="0"/>
              </a:rPr>
              <a:t>SO</a:t>
            </a:r>
            <a:r>
              <a:rPr lang="en-US" baseline="-25000" dirty="0" smtClean="0">
                <a:latin typeface="Calibri" pitchFamily="34" charset="0"/>
                <a:cs typeface="Calibri" pitchFamily="34" charset="0"/>
              </a:rPr>
              <a:t>2 </a:t>
            </a:r>
            <a:r>
              <a:rPr lang="en-US" dirty="0" smtClean="0">
                <a:latin typeface="Calibri" pitchFamily="34" charset="0"/>
                <a:cs typeface="Calibri" pitchFamily="34" charset="0"/>
              </a:rPr>
              <a:t> wherein the </a:t>
            </a:r>
          </a:p>
          <a:p>
            <a:pPr lvl="1" algn="just" fontAlgn="base"/>
            <a:r>
              <a:rPr lang="en-US" dirty="0" smtClean="0">
                <a:latin typeface="Calibri" pitchFamily="34" charset="0"/>
                <a:cs typeface="Calibri" pitchFamily="34" charset="0"/>
              </a:rPr>
              <a:t>exhaust </a:t>
            </a:r>
            <a:r>
              <a:rPr lang="en-US" dirty="0" smtClean="0">
                <a:latin typeface="Calibri" pitchFamily="34" charset="0"/>
                <a:cs typeface="Calibri" pitchFamily="34" charset="0"/>
              </a:rPr>
              <a:t>passes through a spray of water or lime.</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 </a:t>
            </a:r>
            <a:endParaRPr lang="en-US" dirty="0"/>
          </a:p>
        </p:txBody>
      </p:sp>
      <p:pic>
        <p:nvPicPr>
          <p:cNvPr id="11" name="Picture 10" descr="https://lh4.googleusercontent.com/Y83OTTqZ9MbUOya3vUXiwhr5EAj-BwvMba_spjqQ5-hqPj0amxeDSZbKZbgTVs98DX2T2PvmaW53XQ1yxiGJA7wv9AxCBTO33jPkrWnC2qmSTJZ2CTa9rPpV1m2HH4aMOeb1DgbfFKg5r-k"/>
          <p:cNvPicPr/>
          <p:nvPr/>
        </p:nvPicPr>
        <p:blipFill>
          <a:blip r:embed="rId4"/>
          <a:srcRect/>
          <a:stretch>
            <a:fillRect/>
          </a:stretch>
        </p:blipFill>
        <p:spPr bwMode="auto">
          <a:xfrm>
            <a:off x="5846407" y="1277516"/>
            <a:ext cx="2209800" cy="2476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194440" y="462331"/>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 </a:t>
            </a:r>
            <a:r>
              <a:rPr lang="en-US" sz="2200" b="1" dirty="0" smtClean="0">
                <a:solidFill>
                  <a:srgbClr val="FF0000"/>
                </a:solidFill>
                <a:latin typeface="Calibri" pitchFamily="34" charset="0"/>
                <a:cs typeface="Calibri" pitchFamily="34" charset="0"/>
              </a:rPr>
              <a:t>AIR POLLUTION AND IT’S CONTROL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503853" y="1446245"/>
            <a:ext cx="8248261"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9" name="TextBox 8"/>
          <p:cNvSpPr txBox="1"/>
          <p:nvPr/>
        </p:nvSpPr>
        <p:spPr>
          <a:xfrm>
            <a:off x="307910" y="1017036"/>
            <a:ext cx="8173616" cy="3323987"/>
          </a:xfrm>
          <a:prstGeom prst="rect">
            <a:avLst/>
          </a:prstGeom>
          <a:noFill/>
        </p:spPr>
        <p:txBody>
          <a:bodyPr wrap="square" rtlCol="0">
            <a:spAutoFit/>
          </a:bodyPr>
          <a:lstStyle/>
          <a:p>
            <a:endParaRPr lang="en-US" dirty="0" smtClean="0">
              <a:latin typeface="Calibri" pitchFamily="34" charset="0"/>
              <a:cs typeface="Calibri" pitchFamily="34" charset="0"/>
            </a:endParaRPr>
          </a:p>
          <a:p>
            <a:r>
              <a:rPr lang="en-US" dirty="0" smtClean="0">
                <a:latin typeface="Calibri" pitchFamily="34" charset="0"/>
                <a:cs typeface="Calibri" pitchFamily="34" charset="0"/>
              </a:rPr>
              <a:t>CATALYTIC CONVERTER :</a:t>
            </a:r>
          </a:p>
          <a:p>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Automobiles are main cause of atmospheric pollution in metro cities. Proper maintenance of automobiles along with use of lead-free petrol or diesel can reduce the pollutants they emit</a:t>
            </a:r>
            <a:r>
              <a:rPr lang="en-US"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Catalytic converters contain platinum-palladium and rhodium as the catalyst, are fitted into automobiles for reducing emission of poisonous gases</a:t>
            </a:r>
            <a:r>
              <a:rPr lang="en-US"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 </a:t>
            </a:r>
            <a:r>
              <a:rPr lang="en-US" dirty="0" smtClean="0">
                <a:latin typeface="Calibri" pitchFamily="34" charset="0"/>
                <a:cs typeface="Calibri" pitchFamily="34" charset="0"/>
              </a:rPr>
              <a:t>As the exhaust passes through the catalytic converter, unburnt hydrocarbons are converted into carbon dioxide and </a:t>
            </a:r>
            <a:r>
              <a:rPr lang="en-US" dirty="0" smtClean="0">
                <a:latin typeface="Calibri" pitchFamily="34" charset="0"/>
                <a:cs typeface="Calibri" pitchFamily="34" charset="0"/>
              </a:rPr>
              <a:t>water and </a:t>
            </a:r>
            <a:r>
              <a:rPr lang="en-US" dirty="0" smtClean="0">
                <a:latin typeface="Calibri" pitchFamily="34" charset="0"/>
                <a:cs typeface="Calibri" pitchFamily="34" charset="0"/>
              </a:rPr>
              <a:t>carbon monoxide and nitric oxide are changed to carbon dioxide and nitrogen gas . </a:t>
            </a:r>
            <a:endParaRPr lang="en-US" dirty="0" smtClean="0">
              <a:latin typeface="Calibri" pitchFamily="34" charset="0"/>
              <a:cs typeface="Calibri" pitchFamily="34" charset="0"/>
            </a:endParaRP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The </a:t>
            </a:r>
            <a:r>
              <a:rPr lang="en-US" dirty="0" smtClean="0">
                <a:latin typeface="Calibri" pitchFamily="34" charset="0"/>
                <a:cs typeface="Calibri" pitchFamily="34" charset="0"/>
              </a:rPr>
              <a:t>vehicles fitted with catalytic converter should use unleaded petrol because lead in the petrol inactivates the catalyst</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66922" y="0"/>
            <a:ext cx="877078" cy="830424"/>
          </a:xfrm>
          <a:prstGeom prst="rect">
            <a:avLst/>
          </a:prstGeom>
          <a:noFill/>
          <a:ln>
            <a:noFill/>
          </a:ln>
        </p:spPr>
      </p:pic>
      <p:sp>
        <p:nvSpPr>
          <p:cNvPr id="63" name="Google Shape;63;p14"/>
          <p:cNvSpPr txBox="1"/>
          <p:nvPr/>
        </p:nvSpPr>
        <p:spPr>
          <a:xfrm>
            <a:off x="278415" y="322371"/>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AIR POLLUTION :A CASE STUDY OF DELHI </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363893" y="363893"/>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503853" y="1446245"/>
            <a:ext cx="8248261"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9" name="TextBox 8"/>
          <p:cNvSpPr txBox="1"/>
          <p:nvPr/>
        </p:nvSpPr>
        <p:spPr>
          <a:xfrm>
            <a:off x="214604" y="802433"/>
            <a:ext cx="8649478" cy="3754874"/>
          </a:xfrm>
          <a:prstGeom prst="rect">
            <a:avLst/>
          </a:prstGeom>
          <a:noFill/>
        </p:spPr>
        <p:txBody>
          <a:bodyPr wrap="square" rtlCol="0">
            <a:spAutoFit/>
          </a:bodyPr>
          <a:lstStyle/>
          <a:p>
            <a:pPr lvl="0" algn="just"/>
            <a:endParaRPr lang="en-US" dirty="0" smtClean="0"/>
          </a:p>
          <a:p>
            <a:pPr lvl="0" algn="just"/>
            <a:r>
              <a:rPr lang="en-US" dirty="0" smtClean="0">
                <a:latin typeface="Calibri" pitchFamily="34" charset="0"/>
                <a:cs typeface="Calibri" pitchFamily="34" charset="0"/>
              </a:rPr>
              <a:t>In </a:t>
            </a:r>
            <a:r>
              <a:rPr lang="en-US" dirty="0" smtClean="0">
                <a:latin typeface="Calibri" pitchFamily="34" charset="0"/>
                <a:cs typeface="Calibri" pitchFamily="34" charset="0"/>
              </a:rPr>
              <a:t>Delhi, entire fleet of public transport was converted to compressed natural gas (CNG)  mode to reduce the fast increasing pollution level of metro. </a:t>
            </a:r>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CNG </a:t>
            </a:r>
            <a:r>
              <a:rPr lang="en-US" dirty="0" smtClean="0">
                <a:latin typeface="Calibri" pitchFamily="34" charset="0"/>
                <a:cs typeface="Calibri" pitchFamily="34" charset="0"/>
              </a:rPr>
              <a:t>is better than diesel because it is cheaper than petrol and diesel, burn completely with leaving any residue and cannot be adulterated like petrol and diesel. But the main problem with switching over to CNG is the difficulty of laying down pipelines to deliver CNG through distribution points/pumps and ensuring uninterrupted supply</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Auto Fuel Policy : </a:t>
            </a:r>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 Government of India has laid out a road map to cut down the vehicular air pollution in many cities of India. The goal of this policy is to reduce Sulphur to 50 ppm in petrol and diesel and reduce levels of aromatic hydrocarbons to 35% of the fuel.</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 The Bharat Stage II will be applicable to all automobiles in all cities April, 1, 2005. The cities (like Delhi, Mumbai, Chennai, Kolkata etc.) will have to meet Euro III emission norms from April 1, 2005 and Euro IV Emission norms from April 1, </a:t>
            </a:r>
            <a:r>
              <a:rPr lang="en-US" dirty="0" smtClean="0">
                <a:latin typeface="Calibri" pitchFamily="34" charset="0"/>
                <a:cs typeface="Calibri" pitchFamily="34" charset="0"/>
              </a:rPr>
              <a:t>2010</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3" y="872877"/>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 </a:t>
            </a:r>
            <a:r>
              <a:rPr lang="en-US" sz="2200" b="1" dirty="0" smtClean="0">
                <a:solidFill>
                  <a:srgbClr val="FF0000"/>
                </a:solidFill>
                <a:latin typeface="Calibri" pitchFamily="34" charset="0"/>
                <a:cs typeface="Calibri" pitchFamily="34" charset="0"/>
              </a:rPr>
              <a:t>AIR </a:t>
            </a:r>
            <a:r>
              <a:rPr lang="en-US" sz="2200" b="1" dirty="0" smtClean="0">
                <a:solidFill>
                  <a:srgbClr val="FF0000"/>
                </a:solidFill>
                <a:latin typeface="Calibri" pitchFamily="34" charset="0"/>
                <a:cs typeface="Calibri" pitchFamily="34" charset="0"/>
              </a:rPr>
              <a:t>POLLUTION</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363893" y="401216"/>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503853" y="1446245"/>
            <a:ext cx="8248261"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9" name="TextBox 8"/>
          <p:cNvSpPr txBox="1"/>
          <p:nvPr/>
        </p:nvSpPr>
        <p:spPr>
          <a:xfrm>
            <a:off x="447870" y="1343606"/>
            <a:ext cx="8173616" cy="3108543"/>
          </a:xfrm>
          <a:prstGeom prst="rect">
            <a:avLst/>
          </a:prstGeom>
          <a:noFill/>
        </p:spPr>
        <p:txBody>
          <a:bodyPr wrap="square" rtlCol="0">
            <a:spAutoFit/>
          </a:bodyPr>
          <a:lstStyle/>
          <a:p>
            <a:endParaRPr lang="en-US" dirty="0" smtClean="0"/>
          </a:p>
          <a:p>
            <a:pPr lvl="0"/>
            <a:r>
              <a:rPr lang="en-US" dirty="0" smtClean="0">
                <a:latin typeface="Calibri" pitchFamily="34" charset="0"/>
                <a:cs typeface="Calibri" pitchFamily="34" charset="0"/>
              </a:rPr>
              <a:t>NOISE :</a:t>
            </a:r>
          </a:p>
          <a:p>
            <a:pPr lvl="0"/>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In </a:t>
            </a:r>
            <a:r>
              <a:rPr lang="en-US" dirty="0" smtClean="0">
                <a:latin typeface="Calibri" pitchFamily="34" charset="0"/>
                <a:cs typeface="Calibri" pitchFamily="34" charset="0"/>
              </a:rPr>
              <a:t>India, the Air (Prevention and Control of Pollution) Act came into force in 1981 and was amended in 1987 to include noise as an air pollutant</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Noise </a:t>
            </a:r>
            <a:r>
              <a:rPr lang="en-US" dirty="0" smtClean="0">
                <a:latin typeface="Calibri" pitchFamily="34" charset="0"/>
                <a:cs typeface="Calibri" pitchFamily="34" charset="0"/>
              </a:rPr>
              <a:t>is undesired high level of sound. High sound level greater than 150 dB or more generated by takeoff or a jet plane or rocket may damage ear drums thus permanently impairing hearing ability</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Noise also causes sleeplessness, increased heart beating, altered breathing pattern, thus considerably stressing humans.</a:t>
            </a:r>
          </a:p>
          <a:p>
            <a:pPr lvl="0" algn="just"/>
            <a:r>
              <a:rPr lang="en-US" dirty="0" smtClean="0">
                <a:latin typeface="Calibri" pitchFamily="34" charset="0"/>
                <a:cs typeface="Calibri" pitchFamily="34" charset="0"/>
              </a:rPr>
              <a:t>Reduction of noise in industries can be affected by use of sound absorbent materials or by muffling noise.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3625</TotalTime>
  <Words>454</Words>
  <Application>Microsoft Office PowerPoint</Application>
  <PresentationFormat>On-screen Show (16:9)</PresentationFormat>
  <Paragraphs>117</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374</cp:revision>
  <dcterms:modified xsi:type="dcterms:W3CDTF">2020-07-22T15:26:03Z</dcterms:modified>
</cp:coreProperties>
</file>