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309" r:id="rId3"/>
    <p:sldId id="311" r:id="rId4"/>
    <p:sldId id="323" r:id="rId5"/>
    <p:sldId id="325" r:id="rId6"/>
    <p:sldId id="324" r:id="rId7"/>
    <p:sldId id="259"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615821" y="1783631"/>
            <a:ext cx="7697756" cy="1015552"/>
          </a:xfrm>
          <a:prstGeom prst="rect">
            <a:avLst/>
          </a:prstGeom>
          <a:noFill/>
          <a:ln>
            <a:noFill/>
          </a:ln>
        </p:spPr>
        <p:txBody>
          <a:bodyPr spcFirstLastPara="1" wrap="square" lIns="91425" tIns="91425" rIns="91425" bIns="91425" anchor="t" anchorCtr="0">
            <a:noAutofit/>
          </a:bodyPr>
          <a:lstStyle/>
          <a:p>
            <a:pPr lvl="0" algn="ctr">
              <a:buSzPts val="3100"/>
            </a:pPr>
            <a:r>
              <a:rPr lang="en-US" sz="3000" b="1" dirty="0" smtClean="0">
                <a:solidFill>
                  <a:srgbClr val="FF0000"/>
                </a:solidFill>
                <a:latin typeface="Calibri" pitchFamily="34" charset="0"/>
                <a:cs typeface="Calibri" pitchFamily="34" charset="0"/>
              </a:rPr>
              <a:t>PATTERNS OF BIODIVERSITY</a:t>
            </a:r>
            <a:r>
              <a:rPr lang="en-US" sz="2800" b="1" dirty="0" smtClean="0">
                <a:latin typeface="Arial Black" pitchFamily="34" charset="0"/>
              </a:rPr>
              <a:t>	</a:t>
            </a:r>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15</a:t>
            </a:r>
          </a:p>
          <a:p>
            <a:pPr marL="0" lvl="0" indent="0" algn="l" rtl="0">
              <a:spcBef>
                <a:spcPts val="0"/>
              </a:spcBef>
              <a:spcAft>
                <a:spcPts val="0"/>
              </a:spcAft>
              <a:buNone/>
            </a:pPr>
            <a:r>
              <a:rPr lang="en" b="1" dirty="0" smtClean="0"/>
              <a:t>CHAPTER </a:t>
            </a:r>
            <a:r>
              <a:rPr lang="en" b="1" dirty="0"/>
              <a:t>NAME </a:t>
            </a:r>
            <a:r>
              <a:rPr lang="en" b="1" dirty="0" smtClean="0"/>
              <a:t>: BIODIVERSITY AND  CONSERVATION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71724" y="490323"/>
            <a:ext cx="7130087" cy="508053"/>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PATTERNS OF BIODIVERSITY :</a:t>
            </a:r>
            <a:endParaRPr lang="en-US" sz="2200" dirty="0" smtClean="0">
              <a:solidFill>
                <a:srgbClr val="FF0000"/>
              </a:solidFill>
              <a:latin typeface="Calibri" pitchFamily="34" charset="0"/>
              <a:cs typeface="Calibri" pitchFamily="34" charset="0"/>
            </a:endParaRPr>
          </a:p>
          <a:p>
            <a:pPr>
              <a:buSzPts val="1800"/>
            </a:pPr>
            <a:r>
              <a:rPr lang="en-US" sz="2200" b="1" dirty="0" smtClean="0">
                <a:solidFill>
                  <a:srgbClr val="FF0000"/>
                </a:solidFill>
                <a:latin typeface="Calibri" pitchFamily="34" charset="0"/>
                <a:cs typeface="Calibri" pitchFamily="34" charset="0"/>
              </a:rPr>
              <a:t> </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45232" y="998376"/>
            <a:ext cx="8369560" cy="3754874"/>
          </a:xfrm>
          <a:prstGeom prst="rect">
            <a:avLst/>
          </a:prstGeom>
          <a:noFill/>
        </p:spPr>
        <p:txBody>
          <a:bodyPr wrap="square" rtlCol="0">
            <a:spAutoFit/>
          </a:bodyPr>
          <a:lstStyle/>
          <a:p>
            <a:r>
              <a:rPr lang="en-US" dirty="0" smtClean="0">
                <a:latin typeface="Calibri" pitchFamily="34" charset="0"/>
                <a:cs typeface="Calibri" pitchFamily="34" charset="0"/>
              </a:rPr>
              <a:t>Latitudinal gradients :</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The </a:t>
            </a:r>
            <a:r>
              <a:rPr lang="en-US" dirty="0" smtClean="0">
                <a:latin typeface="Calibri" pitchFamily="34" charset="0"/>
                <a:cs typeface="Calibri" pitchFamily="34" charset="0"/>
              </a:rPr>
              <a:t>diversity of plants and animals is not uniform throughout the world and shows uneven distribution. </a:t>
            </a:r>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This </a:t>
            </a:r>
            <a:r>
              <a:rPr lang="en-US" dirty="0" smtClean="0">
                <a:latin typeface="Calibri" pitchFamily="34" charset="0"/>
                <a:cs typeface="Calibri" pitchFamily="34" charset="0"/>
              </a:rPr>
              <a:t>distribution pattern is along the latitudinal gradient in diversity</a:t>
            </a:r>
            <a:r>
              <a:rPr lang="en-US" dirty="0" smtClean="0">
                <a:latin typeface="Calibri" pitchFamily="34" charset="0"/>
                <a:cs typeface="Calibri" pitchFamily="34" charset="0"/>
              </a:rPr>
              <a:t>.</a:t>
            </a:r>
            <a:r>
              <a:rPr lang="en-US" dirty="0" smtClean="0"/>
              <a:t> </a:t>
            </a:r>
            <a:r>
              <a:rPr lang="en-US" dirty="0" smtClean="0">
                <a:latin typeface="Calibri" pitchFamily="34" charset="0"/>
                <a:cs typeface="Calibri" pitchFamily="34" charset="0"/>
              </a:rPr>
              <a:t>W</a:t>
            </a:r>
            <a:r>
              <a:rPr lang="en-US" dirty="0" smtClean="0">
                <a:latin typeface="Calibri" pitchFamily="34" charset="0"/>
                <a:cs typeface="Calibri" pitchFamily="34" charset="0"/>
              </a:rPr>
              <a:t>ith </a:t>
            </a:r>
            <a:r>
              <a:rPr lang="en-US" dirty="0" smtClean="0">
                <a:latin typeface="Calibri" pitchFamily="34" charset="0"/>
                <a:cs typeface="Calibri" pitchFamily="34" charset="0"/>
              </a:rPr>
              <a:t>very few </a:t>
            </a:r>
            <a:r>
              <a:rPr lang="en-US" dirty="0" smtClean="0">
                <a:latin typeface="Calibri" pitchFamily="34" charset="0"/>
                <a:cs typeface="Calibri" pitchFamily="34" charset="0"/>
              </a:rPr>
              <a:t>exceptions, </a:t>
            </a:r>
            <a:r>
              <a:rPr lang="en-US" dirty="0" smtClean="0">
                <a:latin typeface="Calibri" pitchFamily="34" charset="0"/>
                <a:cs typeface="Calibri" pitchFamily="34" charset="0"/>
              </a:rPr>
              <a:t>tropics </a:t>
            </a:r>
            <a:r>
              <a:rPr lang="en-US" dirty="0" smtClean="0">
                <a:latin typeface="Calibri" pitchFamily="34" charset="0"/>
                <a:cs typeface="Calibri" pitchFamily="34" charset="0"/>
              </a:rPr>
              <a:t>latitudinal </a:t>
            </a:r>
            <a:r>
              <a:rPr lang="en-US" dirty="0" smtClean="0">
                <a:latin typeface="Calibri" pitchFamily="34" charset="0"/>
                <a:cs typeface="Calibri" pitchFamily="34" charset="0"/>
              </a:rPr>
              <a:t>range </a:t>
            </a:r>
            <a:r>
              <a:rPr lang="en-US" dirty="0" smtClean="0">
                <a:latin typeface="Calibri" pitchFamily="34" charset="0"/>
                <a:cs typeface="Calibri" pitchFamily="34" charset="0"/>
              </a:rPr>
              <a:t>of ( </a:t>
            </a:r>
            <a:r>
              <a:rPr lang="en-US" dirty="0" smtClean="0">
                <a:latin typeface="Calibri" pitchFamily="34" charset="0"/>
                <a:cs typeface="Calibri" pitchFamily="34" charset="0"/>
              </a:rPr>
              <a:t>23.5° N to 23.5°</a:t>
            </a:r>
            <a:r>
              <a:rPr lang="en-US" dirty="0" smtClean="0">
                <a:latin typeface="Calibri" pitchFamily="34" charset="0"/>
                <a:cs typeface="Calibri" pitchFamily="34" charset="0"/>
              </a:rPr>
              <a:t> </a:t>
            </a:r>
            <a:r>
              <a:rPr lang="en-US" dirty="0" smtClean="0">
                <a:latin typeface="Calibri" pitchFamily="34" charset="0"/>
                <a:cs typeface="Calibri" pitchFamily="34" charset="0"/>
              </a:rPr>
              <a:t>S) </a:t>
            </a:r>
            <a:r>
              <a:rPr lang="en-US" dirty="0" smtClean="0">
                <a:latin typeface="Calibri" pitchFamily="34" charset="0"/>
                <a:cs typeface="Calibri" pitchFamily="34" charset="0"/>
              </a:rPr>
              <a:t>harbour more </a:t>
            </a:r>
            <a:r>
              <a:rPr lang="en-US" dirty="0" smtClean="0">
                <a:latin typeface="Calibri" pitchFamily="34" charset="0"/>
                <a:cs typeface="Calibri" pitchFamily="34" charset="0"/>
              </a:rPr>
              <a:t>species than temperate or polar areas</a:t>
            </a:r>
            <a:r>
              <a:rPr lang="en-US" dirty="0" smtClean="0">
                <a:latin typeface="Calibri" pitchFamily="34" charset="0"/>
                <a:cs typeface="Calibri" pitchFamily="34" charset="0"/>
              </a:rPr>
              <a:t>.</a:t>
            </a:r>
          </a:p>
          <a:p>
            <a:r>
              <a:rPr lang="en-US" dirty="0" smtClean="0">
                <a:latin typeface="Calibri" pitchFamily="34" charset="0"/>
                <a:cs typeface="Calibri" pitchFamily="34" charset="0"/>
              </a:rPr>
              <a:t> </a:t>
            </a:r>
          </a:p>
          <a:p>
            <a:r>
              <a:rPr lang="en-US" dirty="0" smtClean="0">
                <a:latin typeface="Calibri" pitchFamily="34" charset="0"/>
                <a:cs typeface="Calibri" pitchFamily="34" charset="0"/>
              </a:rPr>
              <a:t>Species diversity decreases as we move away from the equator towards the poles</a:t>
            </a:r>
            <a:r>
              <a:rPr lang="en-US" dirty="0" smtClean="0">
                <a:latin typeface="Calibri" pitchFamily="34" charset="0"/>
                <a:cs typeface="Calibri" pitchFamily="34" charset="0"/>
              </a:rPr>
              <a:t>.</a:t>
            </a:r>
            <a:r>
              <a:rPr lang="en-US" dirty="0" smtClean="0">
                <a:latin typeface="Calibri" pitchFamily="34" charset="0"/>
                <a:cs typeface="Calibri" pitchFamily="34" charset="0"/>
              </a:rPr>
              <a:t> Tropics harbor more species than temperate or polar areas.</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Colombia located </a:t>
            </a:r>
            <a:r>
              <a:rPr lang="en-US" dirty="0" smtClean="0">
                <a:latin typeface="Calibri" pitchFamily="34" charset="0"/>
                <a:cs typeface="Calibri" pitchFamily="34" charset="0"/>
              </a:rPr>
              <a:t>near the </a:t>
            </a:r>
            <a:r>
              <a:rPr lang="en-US" dirty="0" smtClean="0">
                <a:latin typeface="Calibri" pitchFamily="34" charset="0"/>
                <a:cs typeface="Calibri" pitchFamily="34" charset="0"/>
              </a:rPr>
              <a:t>equator has nearly 1400 </a:t>
            </a:r>
            <a:r>
              <a:rPr lang="en-US" dirty="0" smtClean="0">
                <a:latin typeface="Calibri" pitchFamily="34" charset="0"/>
                <a:cs typeface="Calibri" pitchFamily="34" charset="0"/>
              </a:rPr>
              <a:t>species of birds while New York </a:t>
            </a:r>
            <a:r>
              <a:rPr lang="en-US" dirty="0" smtClean="0">
                <a:latin typeface="Calibri" pitchFamily="34" charset="0"/>
                <a:cs typeface="Calibri" pitchFamily="34" charset="0"/>
              </a:rPr>
              <a:t>at </a:t>
            </a:r>
            <a:r>
              <a:rPr lang="en-US" dirty="0" smtClean="0">
                <a:latin typeface="Calibri" pitchFamily="34" charset="0"/>
                <a:cs typeface="Calibri" pitchFamily="34" charset="0"/>
              </a:rPr>
              <a:t>41° N has 105 species </a:t>
            </a:r>
            <a:r>
              <a:rPr lang="en-US" dirty="0" smtClean="0">
                <a:latin typeface="Calibri" pitchFamily="34" charset="0"/>
                <a:cs typeface="Calibri" pitchFamily="34" charset="0"/>
              </a:rPr>
              <a:t>and Greenland at </a:t>
            </a:r>
            <a:r>
              <a:rPr lang="en-US" dirty="0" smtClean="0">
                <a:latin typeface="Calibri" pitchFamily="34" charset="0"/>
                <a:cs typeface="Calibri" pitchFamily="34" charset="0"/>
              </a:rPr>
              <a:t>71° N only 56 species. </a:t>
            </a:r>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Amazonian </a:t>
            </a:r>
            <a:r>
              <a:rPr lang="en-US" dirty="0" smtClean="0">
                <a:latin typeface="Calibri" pitchFamily="34" charset="0"/>
                <a:cs typeface="Calibri" pitchFamily="34" charset="0"/>
              </a:rPr>
              <a:t>Rainforest has the greatest biodiversity on earth. It has more than 40000 species of plants, 1,25,000 species of insects, 300 species of fish, 427 of amphibian and 378 of reptiles, 1300 species of birds and 427 of mammals. Various hypothesis has been proposed regarding this such as-</a:t>
            </a:r>
          </a:p>
          <a:p>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27707" y="732918"/>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PATTERNS OF BIODIVERSITY</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382555" y="1371599"/>
            <a:ext cx="8248261" cy="2677656"/>
          </a:xfrm>
          <a:prstGeom prst="rect">
            <a:avLst/>
          </a:prstGeom>
          <a:noFill/>
        </p:spPr>
        <p:txBody>
          <a:bodyPr wrap="square" rtlCol="0">
            <a:spAutoFit/>
          </a:bodyPr>
          <a:lstStyle/>
          <a:p>
            <a:pPr algn="just"/>
            <a:r>
              <a:rPr lang="en-US" dirty="0" smtClean="0">
                <a:latin typeface="Calibri" pitchFamily="34" charset="0"/>
                <a:cs typeface="Calibri" pitchFamily="34" charset="0"/>
              </a:rPr>
              <a:t> Tropics </a:t>
            </a:r>
            <a:r>
              <a:rPr lang="en-US" dirty="0" smtClean="0">
                <a:latin typeface="Calibri" pitchFamily="34" charset="0"/>
                <a:cs typeface="Calibri" pitchFamily="34" charset="0"/>
              </a:rPr>
              <a:t>that </a:t>
            </a:r>
            <a:r>
              <a:rPr lang="en-US" dirty="0" smtClean="0">
                <a:latin typeface="Calibri" pitchFamily="34" charset="0"/>
                <a:cs typeface="Calibri" pitchFamily="34" charset="0"/>
              </a:rPr>
              <a:t>might </a:t>
            </a:r>
            <a:r>
              <a:rPr lang="en-US" dirty="0" smtClean="0">
                <a:latin typeface="Calibri" pitchFamily="34" charset="0"/>
                <a:cs typeface="Calibri" pitchFamily="34" charset="0"/>
              </a:rPr>
              <a:t>account for their </a:t>
            </a:r>
            <a:r>
              <a:rPr lang="en-US" dirty="0" smtClean="0">
                <a:latin typeface="Calibri" pitchFamily="34" charset="0"/>
                <a:cs typeface="Calibri" pitchFamily="34" charset="0"/>
              </a:rPr>
              <a:t>greater biological diversity, reasons are</a:t>
            </a:r>
          </a:p>
          <a:p>
            <a:pPr algn="just"/>
            <a:endParaRPr lang="en-US" dirty="0" smtClean="0">
              <a:latin typeface="Calibri" pitchFamily="34" charset="0"/>
              <a:cs typeface="Calibri" pitchFamily="34" charset="0"/>
            </a:endParaRPr>
          </a:p>
          <a:p>
            <a:pPr marL="342900" indent="-342900" algn="just">
              <a:buAutoNum type="alphaLcParenR"/>
            </a:pPr>
            <a:r>
              <a:rPr lang="en-US" dirty="0" smtClean="0">
                <a:latin typeface="Calibri" pitchFamily="34" charset="0"/>
                <a:cs typeface="Calibri" pitchFamily="34" charset="0"/>
              </a:rPr>
              <a:t>Speciation </a:t>
            </a:r>
            <a:r>
              <a:rPr lang="en-US" dirty="0" smtClean="0">
                <a:latin typeface="Calibri" pitchFamily="34" charset="0"/>
                <a:cs typeface="Calibri" pitchFamily="34" charset="0"/>
              </a:rPr>
              <a:t>is a function of time unlike temperate regions subjected to frequent </a:t>
            </a:r>
            <a:r>
              <a:rPr lang="en-US" dirty="0" err="1" smtClean="0">
                <a:latin typeface="Calibri" pitchFamily="34" charset="0"/>
                <a:cs typeface="Calibri" pitchFamily="34" charset="0"/>
              </a:rPr>
              <a:t>glaciation</a:t>
            </a:r>
            <a:r>
              <a:rPr lang="en-US" dirty="0" smtClean="0">
                <a:latin typeface="Calibri" pitchFamily="34" charset="0"/>
                <a:cs typeface="Calibri" pitchFamily="34" charset="0"/>
              </a:rPr>
              <a:t> in past, tropical latitudes have remained relatively undisturbed for millions of years and thus had long evolutionary time for species diversification</a:t>
            </a:r>
            <a:r>
              <a:rPr lang="en-US" dirty="0" smtClean="0">
                <a:latin typeface="Calibri" pitchFamily="34" charset="0"/>
                <a:cs typeface="Calibri" pitchFamily="34" charset="0"/>
              </a:rPr>
              <a:t>.</a:t>
            </a:r>
          </a:p>
          <a:p>
            <a:pPr marL="342900" indent="-342900" algn="just"/>
            <a:endParaRPr lang="en-US" dirty="0" smtClean="0">
              <a:latin typeface="Calibri" pitchFamily="34" charset="0"/>
              <a:cs typeface="Calibri" pitchFamily="34" charset="0"/>
            </a:endParaRPr>
          </a:p>
          <a:p>
            <a:pPr marL="342900" indent="-342900" algn="just">
              <a:buAutoNum type="alphaLcParenR" startAt="2"/>
            </a:pPr>
            <a:r>
              <a:rPr lang="en-US" dirty="0" smtClean="0">
                <a:latin typeface="Calibri" pitchFamily="34" charset="0"/>
                <a:cs typeface="Calibri" pitchFamily="34" charset="0"/>
              </a:rPr>
              <a:t>Tropical </a:t>
            </a:r>
            <a:r>
              <a:rPr lang="en-US" dirty="0" smtClean="0">
                <a:latin typeface="Calibri" pitchFamily="34" charset="0"/>
                <a:cs typeface="Calibri" pitchFamily="34" charset="0"/>
              </a:rPr>
              <a:t>environments unlike temperate ones are less seasonal and more constant and predictable which promote niche specialization and lead to a greater species </a:t>
            </a:r>
            <a:r>
              <a:rPr lang="en-US" dirty="0" smtClean="0">
                <a:latin typeface="Calibri" pitchFamily="34" charset="0"/>
                <a:cs typeface="Calibri" pitchFamily="34" charset="0"/>
              </a:rPr>
              <a:t>diversity.</a:t>
            </a:r>
          </a:p>
          <a:p>
            <a:pPr marL="342900" indent="-342900" algn="just">
              <a:buAutoNum type="alphaLcParenR" startAt="2"/>
            </a:pPr>
            <a:endParaRPr lang="en-US" dirty="0" smtClean="0">
              <a:latin typeface="Calibri" pitchFamily="34" charset="0"/>
              <a:cs typeface="Calibri" pitchFamily="34" charset="0"/>
            </a:endParaRPr>
          </a:p>
          <a:p>
            <a:pPr marL="342900" indent="-342900" algn="just">
              <a:buAutoNum type="alphaLcParenR" startAt="2"/>
            </a:pPr>
            <a:r>
              <a:rPr lang="en-US" dirty="0" smtClean="0">
                <a:latin typeface="Calibri" pitchFamily="34" charset="0"/>
                <a:cs typeface="Calibri" pitchFamily="34" charset="0"/>
              </a:rPr>
              <a:t>There </a:t>
            </a:r>
            <a:r>
              <a:rPr lang="en-US" dirty="0" smtClean="0">
                <a:latin typeface="Calibri" pitchFamily="34" charset="0"/>
                <a:cs typeface="Calibri" pitchFamily="34" charset="0"/>
              </a:rPr>
              <a:t>is more solar energy available in the tropics which contribute to higher productivity  this in turn </a:t>
            </a:r>
            <a:r>
              <a:rPr lang="en-US" dirty="0" smtClean="0">
                <a:latin typeface="Calibri" pitchFamily="34" charset="0"/>
                <a:cs typeface="Calibri" pitchFamily="34" charset="0"/>
              </a:rPr>
              <a:t>   contribute </a:t>
            </a:r>
            <a:r>
              <a:rPr lang="en-US" dirty="0" smtClean="0">
                <a:latin typeface="Calibri" pitchFamily="34" charset="0"/>
                <a:cs typeface="Calibri" pitchFamily="34" charset="0"/>
              </a:rPr>
              <a:t>indirectly to greater diversity</a:t>
            </a:r>
            <a:r>
              <a:rPr lang="en-US" dirty="0" smtClean="0">
                <a:latin typeface="Calibri" pitchFamily="34" charset="0"/>
                <a:cs typeface="Calibri" pitchFamily="34" charset="0"/>
              </a:rPr>
              <a:t>.</a:t>
            </a:r>
          </a:p>
          <a:p>
            <a:pPr marL="342900" indent="-342900"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27706" y="471662"/>
            <a:ext cx="7130087" cy="508054"/>
          </a:xfrm>
          <a:prstGeom prst="rect">
            <a:avLst/>
          </a:prstGeom>
          <a:noFill/>
          <a:ln>
            <a:noFill/>
          </a:ln>
        </p:spPr>
        <p:txBody>
          <a:bodyPr spcFirstLastPara="1" wrap="square" lIns="91425" tIns="91425" rIns="91425" bIns="91425" anchor="t" anchorCtr="0">
            <a:noAutofit/>
          </a:bodyPr>
          <a:lstStyle/>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47870" y="1026367"/>
            <a:ext cx="8248261" cy="3539430"/>
          </a:xfrm>
          <a:prstGeom prst="rect">
            <a:avLst/>
          </a:prstGeom>
          <a:noFill/>
        </p:spPr>
        <p:txBody>
          <a:bodyPr wrap="square" rtlCol="0">
            <a:spAutoFit/>
          </a:bodyPr>
          <a:lstStyle/>
          <a:p>
            <a:endParaRPr lang="en-US" b="1" dirty="0" smtClean="0"/>
          </a:p>
          <a:p>
            <a:r>
              <a:rPr lang="en-US" dirty="0" smtClean="0">
                <a:latin typeface="Calibri" pitchFamily="34" charset="0"/>
                <a:cs typeface="Calibri" pitchFamily="34" charset="0"/>
              </a:rPr>
              <a:t>Species-Area relationships:</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 Alexander Von Humboldt has observed that within a region, species richness gets increased when explored area is increased, but only up to a limit</a:t>
            </a:r>
            <a:r>
              <a:rPr lang="en-US" dirty="0" smtClean="0">
                <a:latin typeface="Calibri" pitchFamily="34" charset="0"/>
                <a:cs typeface="Calibri" pitchFamily="34" charset="0"/>
              </a:rPr>
              <a:t>.</a:t>
            </a:r>
          </a:p>
          <a:p>
            <a:r>
              <a:rPr lang="en-US" dirty="0" smtClean="0">
                <a:latin typeface="Calibri" pitchFamily="34" charset="0"/>
                <a:cs typeface="Calibri" pitchFamily="34" charset="0"/>
              </a:rPr>
              <a:t/>
            </a:r>
            <a:br>
              <a:rPr lang="en-US" dirty="0" smtClean="0">
                <a:latin typeface="Calibri" pitchFamily="34" charset="0"/>
                <a:cs typeface="Calibri" pitchFamily="34" charset="0"/>
              </a:rPr>
            </a:br>
            <a:r>
              <a:rPr lang="en-US" dirty="0" smtClean="0">
                <a:latin typeface="Calibri" pitchFamily="34" charset="0"/>
                <a:cs typeface="Calibri" pitchFamily="34" charset="0"/>
              </a:rPr>
              <a:t>• The relationship between species richness and area for a number of taxa like angiospermic plants, fresh water fishes and birds is found to be a rectangular hyperbola.</a:t>
            </a:r>
          </a:p>
          <a:p>
            <a:r>
              <a:rPr lang="en-US" dirty="0" smtClean="0">
                <a:latin typeface="Calibri" pitchFamily="34" charset="0"/>
                <a:cs typeface="Calibri" pitchFamily="34" charset="0"/>
              </a:rPr>
              <a:t> </a:t>
            </a:r>
          </a:p>
          <a:p>
            <a:r>
              <a:rPr lang="en-US" dirty="0" smtClean="0">
                <a:latin typeface="Calibri" pitchFamily="34" charset="0"/>
                <a:cs typeface="Calibri" pitchFamily="34" charset="0"/>
              </a:rPr>
              <a:t>On logarithmic scale, the relationship is a straight line described by the equation-</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log S = log C + Z log A.</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Where, S= species, A= Area, Z= slope of the line, C =Y- intercept</a:t>
            </a:r>
            <a:r>
              <a:rPr lang="en-US" dirty="0" smtClean="0">
                <a:latin typeface="Calibri" pitchFamily="34" charset="0"/>
                <a:cs typeface="Calibri" pitchFamily="34" charset="0"/>
              </a:rPr>
              <a:t>.</a:t>
            </a:r>
          </a:p>
          <a:p>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p:txBody>
      </p:sp>
      <p:sp>
        <p:nvSpPr>
          <p:cNvPr id="9" name="TextBox 8"/>
          <p:cNvSpPr txBox="1"/>
          <p:nvPr/>
        </p:nvSpPr>
        <p:spPr>
          <a:xfrm>
            <a:off x="391885" y="681135"/>
            <a:ext cx="6410131" cy="430887"/>
          </a:xfrm>
          <a:prstGeom prst="rect">
            <a:avLst/>
          </a:prstGeom>
          <a:noFill/>
        </p:spPr>
        <p:txBody>
          <a:bodyPr wrap="square" rtlCol="0">
            <a:spAutoFit/>
          </a:bodyPr>
          <a:lstStyle/>
          <a:p>
            <a:r>
              <a:rPr lang="en-US" sz="2200" b="1" dirty="0" smtClean="0">
                <a:solidFill>
                  <a:srgbClr val="FF0000"/>
                </a:solidFill>
                <a:latin typeface="Calibri" pitchFamily="34" charset="0"/>
                <a:cs typeface="Calibri" pitchFamily="34" charset="0"/>
              </a:rPr>
              <a:t>PATTERNS OF </a:t>
            </a:r>
            <a:r>
              <a:rPr lang="en-US" sz="2200" b="1" dirty="0" smtClean="0">
                <a:solidFill>
                  <a:srgbClr val="FF0000"/>
                </a:solidFill>
                <a:latin typeface="Calibri" pitchFamily="34" charset="0"/>
                <a:cs typeface="Calibri" pitchFamily="34" charset="0"/>
              </a:rPr>
              <a:t>BIODIVERSITY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10" name="Picture 2" descr="C:\Users\User\Pictures\biology images\humbolt.jpg"/>
          <p:cNvPicPr>
            <a:picLocks noChangeAspect="1" noChangeArrowheads="1"/>
          </p:cNvPicPr>
          <p:nvPr/>
        </p:nvPicPr>
        <p:blipFill>
          <a:blip r:embed="rId3"/>
          <a:srcRect/>
          <a:stretch>
            <a:fillRect/>
          </a:stretch>
        </p:blipFill>
        <p:spPr bwMode="auto">
          <a:xfrm>
            <a:off x="513184" y="838069"/>
            <a:ext cx="7595118" cy="3983430"/>
          </a:xfrm>
          <a:prstGeom prst="rect">
            <a:avLst/>
          </a:prstGeom>
          <a:noFill/>
        </p:spPr>
      </p:pic>
      <p:pic>
        <p:nvPicPr>
          <p:cNvPr id="62" name="Google Shape;62;p14"/>
          <p:cNvPicPr preferRelativeResize="0"/>
          <p:nvPr/>
        </p:nvPicPr>
        <p:blipFill rotWithShape="1">
          <a:blip r:embed="rId4">
            <a:alphaModFix/>
          </a:blip>
          <a:srcRect/>
          <a:stretch/>
        </p:blipFill>
        <p:spPr>
          <a:xfrm>
            <a:off x="8218350" y="0"/>
            <a:ext cx="925650" cy="925650"/>
          </a:xfrm>
          <a:prstGeom prst="rect">
            <a:avLst/>
          </a:prstGeom>
          <a:noFill/>
          <a:ln>
            <a:noFill/>
          </a:ln>
        </p:spPr>
      </p:pic>
      <p:sp>
        <p:nvSpPr>
          <p:cNvPr id="63" name="Google Shape;63;p14"/>
          <p:cNvSpPr txBox="1"/>
          <p:nvPr/>
        </p:nvSpPr>
        <p:spPr>
          <a:xfrm>
            <a:off x="427706" y="471662"/>
            <a:ext cx="7130087" cy="508054"/>
          </a:xfrm>
          <a:prstGeom prst="rect">
            <a:avLst/>
          </a:prstGeom>
          <a:noFill/>
          <a:ln>
            <a:noFill/>
          </a:ln>
        </p:spPr>
        <p:txBody>
          <a:bodyPr spcFirstLastPara="1" wrap="square" lIns="91425" tIns="91425" rIns="91425" bIns="91425" anchor="t" anchorCtr="0">
            <a:noAutofit/>
          </a:bodyPr>
          <a:lstStyle/>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85192" y="1399591"/>
            <a:ext cx="8248261" cy="523220"/>
          </a:xfrm>
          <a:prstGeom prst="rect">
            <a:avLst/>
          </a:prstGeom>
          <a:noFill/>
        </p:spPr>
        <p:txBody>
          <a:bodyPr wrap="square" rtlCol="0">
            <a:spAutoFit/>
          </a:bodyPr>
          <a:lstStyle/>
          <a:p>
            <a:endParaRPr lang="en-US" b="1" dirty="0" smtClean="0"/>
          </a:p>
          <a:p>
            <a:pPr algn="just"/>
            <a:endParaRPr lang="en-US" dirty="0" smtClean="0">
              <a:latin typeface="Calibri" pitchFamily="34" charset="0"/>
              <a:cs typeface="Calibri" pitchFamily="34" charset="0"/>
            </a:endParaRPr>
          </a:p>
        </p:txBody>
      </p:sp>
      <p:sp>
        <p:nvSpPr>
          <p:cNvPr id="9" name="TextBox 8"/>
          <p:cNvSpPr txBox="1"/>
          <p:nvPr/>
        </p:nvSpPr>
        <p:spPr>
          <a:xfrm>
            <a:off x="559836" y="550506"/>
            <a:ext cx="6410131" cy="430887"/>
          </a:xfrm>
          <a:prstGeom prst="rect">
            <a:avLst/>
          </a:prstGeom>
          <a:noFill/>
        </p:spPr>
        <p:txBody>
          <a:bodyPr wrap="square" rtlCol="0">
            <a:spAutoFit/>
          </a:bodyPr>
          <a:lstStyle/>
          <a:p>
            <a:r>
              <a:rPr lang="en-US" sz="2200" b="1" dirty="0" smtClean="0">
                <a:solidFill>
                  <a:srgbClr val="FF0000"/>
                </a:solidFill>
                <a:latin typeface="Calibri" pitchFamily="34" charset="0"/>
                <a:cs typeface="Calibri" pitchFamily="34" charset="0"/>
              </a:rPr>
              <a:t>SPECIES – AREA RELATIONSHIP ON LOG SCALE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27706" y="471662"/>
            <a:ext cx="7130087" cy="508054"/>
          </a:xfrm>
          <a:prstGeom prst="rect">
            <a:avLst/>
          </a:prstGeom>
          <a:noFill/>
          <a:ln>
            <a:noFill/>
          </a:ln>
        </p:spPr>
        <p:txBody>
          <a:bodyPr spcFirstLastPara="1" wrap="square" lIns="91425" tIns="91425" rIns="91425" bIns="91425" anchor="t" anchorCtr="0">
            <a:noAutofit/>
          </a:bodyPr>
          <a:lstStyle/>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85192" y="1399591"/>
            <a:ext cx="8248261" cy="2893100"/>
          </a:xfrm>
          <a:prstGeom prst="rect">
            <a:avLst/>
          </a:prstGeom>
          <a:noFill/>
        </p:spPr>
        <p:txBody>
          <a:bodyPr wrap="square" rtlCol="0">
            <a:spAutoFit/>
          </a:bodyPr>
          <a:lstStyle/>
          <a:p>
            <a:endParaRPr lang="en-US" b="1" dirty="0" smtClean="0"/>
          </a:p>
          <a:p>
            <a:pPr algn="just"/>
            <a:r>
              <a:rPr lang="en-US" dirty="0" smtClean="0">
                <a:latin typeface="Calibri" pitchFamily="34" charset="0"/>
                <a:cs typeface="Calibri" pitchFamily="34" charset="0"/>
              </a:rPr>
              <a:t>Ecologists </a:t>
            </a:r>
            <a:r>
              <a:rPr lang="en-US" dirty="0" smtClean="0">
                <a:latin typeface="Calibri" pitchFamily="34" charset="0"/>
                <a:cs typeface="Calibri" pitchFamily="34" charset="0"/>
              </a:rPr>
              <a:t>have </a:t>
            </a:r>
            <a:r>
              <a:rPr lang="en-US" dirty="0" smtClean="0">
                <a:latin typeface="Calibri" pitchFamily="34" charset="0"/>
                <a:cs typeface="Calibri" pitchFamily="34" charset="0"/>
              </a:rPr>
              <a:t>discovered </a:t>
            </a:r>
            <a:r>
              <a:rPr lang="en-US" dirty="0" smtClean="0">
                <a:latin typeface="Calibri" pitchFamily="34" charset="0"/>
                <a:cs typeface="Calibri" pitchFamily="34" charset="0"/>
              </a:rPr>
              <a:t>that the </a:t>
            </a:r>
            <a:r>
              <a:rPr lang="en-US" dirty="0" smtClean="0">
                <a:latin typeface="Calibri" pitchFamily="34" charset="0"/>
                <a:cs typeface="Calibri" pitchFamily="34" charset="0"/>
              </a:rPr>
              <a:t>value of Z </a:t>
            </a:r>
            <a:r>
              <a:rPr lang="en-US" dirty="0" smtClean="0">
                <a:latin typeface="Calibri" pitchFamily="34" charset="0"/>
                <a:cs typeface="Calibri" pitchFamily="34" charset="0"/>
              </a:rPr>
              <a:t>lies in the range of 0.1 to 0.2. </a:t>
            </a:r>
            <a:r>
              <a:rPr lang="en-US" dirty="0" smtClean="0">
                <a:latin typeface="Calibri" pitchFamily="34" charset="0"/>
                <a:cs typeface="Calibri" pitchFamily="34" charset="0"/>
              </a:rPr>
              <a:t>regardless </a:t>
            </a:r>
            <a:r>
              <a:rPr lang="en-US" dirty="0" smtClean="0">
                <a:latin typeface="Calibri" pitchFamily="34" charset="0"/>
                <a:cs typeface="Calibri" pitchFamily="34" charset="0"/>
              </a:rPr>
              <a:t>of the </a:t>
            </a:r>
            <a:r>
              <a:rPr lang="en-US" dirty="0" smtClean="0">
                <a:latin typeface="Calibri" pitchFamily="34" charset="0"/>
                <a:cs typeface="Calibri" pitchFamily="34" charset="0"/>
              </a:rPr>
              <a:t>taxonomic </a:t>
            </a:r>
            <a:r>
              <a:rPr lang="en-US" dirty="0" smtClean="0">
                <a:latin typeface="Calibri" pitchFamily="34" charset="0"/>
                <a:cs typeface="Calibri" pitchFamily="34" charset="0"/>
              </a:rPr>
              <a:t>group or the </a:t>
            </a:r>
            <a:r>
              <a:rPr lang="en-US" dirty="0" smtClean="0">
                <a:latin typeface="Calibri" pitchFamily="34" charset="0"/>
                <a:cs typeface="Calibri" pitchFamily="34" charset="0"/>
              </a:rPr>
              <a:t>region whether </a:t>
            </a:r>
            <a:r>
              <a:rPr lang="en-US" dirty="0" smtClean="0">
                <a:latin typeface="Calibri" pitchFamily="34" charset="0"/>
                <a:cs typeface="Calibri" pitchFamily="34" charset="0"/>
              </a:rPr>
              <a:t>it is the plants in Britain, birds in </a:t>
            </a:r>
            <a:r>
              <a:rPr lang="en-US" dirty="0" smtClean="0">
                <a:latin typeface="Calibri" pitchFamily="34" charset="0"/>
                <a:cs typeface="Calibri" pitchFamily="34" charset="0"/>
              </a:rPr>
              <a:t>California, molluscs </a:t>
            </a:r>
            <a:r>
              <a:rPr lang="en-US" dirty="0" smtClean="0">
                <a:latin typeface="Calibri" pitchFamily="34" charset="0"/>
                <a:cs typeface="Calibri" pitchFamily="34" charset="0"/>
              </a:rPr>
              <a:t>in New York </a:t>
            </a:r>
            <a:r>
              <a:rPr lang="en-US" dirty="0" smtClean="0">
                <a:latin typeface="Calibri" pitchFamily="34" charset="0"/>
                <a:cs typeface="Calibri" pitchFamily="34" charset="0"/>
              </a:rPr>
              <a:t>state, </a:t>
            </a:r>
            <a:r>
              <a:rPr lang="en-US" dirty="0" smtClean="0">
                <a:latin typeface="Calibri" pitchFamily="34" charset="0"/>
                <a:cs typeface="Calibri" pitchFamily="34" charset="0"/>
              </a:rPr>
              <a:t>the slopes of the </a:t>
            </a:r>
            <a:r>
              <a:rPr lang="en-US" dirty="0" smtClean="0">
                <a:latin typeface="Calibri" pitchFamily="34" charset="0"/>
                <a:cs typeface="Calibri" pitchFamily="34" charset="0"/>
              </a:rPr>
              <a:t>regression </a:t>
            </a:r>
            <a:r>
              <a:rPr lang="en-US" dirty="0" smtClean="0">
                <a:latin typeface="Calibri" pitchFamily="34" charset="0"/>
                <a:cs typeface="Calibri" pitchFamily="34" charset="0"/>
              </a:rPr>
              <a:t>line </a:t>
            </a:r>
            <a:r>
              <a:rPr lang="en-US" dirty="0" smtClean="0">
                <a:latin typeface="Calibri" pitchFamily="34" charset="0"/>
                <a:cs typeface="Calibri" pitchFamily="34" charset="0"/>
              </a:rPr>
              <a:t>are amazingly similar.</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But the species area </a:t>
            </a:r>
            <a:r>
              <a:rPr lang="en-US" dirty="0" smtClean="0">
                <a:latin typeface="Calibri" pitchFamily="34" charset="0"/>
                <a:cs typeface="Calibri" pitchFamily="34" charset="0"/>
              </a:rPr>
              <a:t>relationships </a:t>
            </a:r>
            <a:r>
              <a:rPr lang="en-US" dirty="0" smtClean="0">
                <a:latin typeface="Calibri" pitchFamily="34" charset="0"/>
                <a:cs typeface="Calibri" pitchFamily="34" charset="0"/>
              </a:rPr>
              <a:t>among </a:t>
            </a:r>
            <a:r>
              <a:rPr lang="en-US" dirty="0" smtClean="0">
                <a:latin typeface="Calibri" pitchFamily="34" charset="0"/>
                <a:cs typeface="Calibri" pitchFamily="34" charset="0"/>
              </a:rPr>
              <a:t>very </a:t>
            </a:r>
            <a:r>
              <a:rPr lang="en-US" dirty="0" smtClean="0">
                <a:latin typeface="Calibri" pitchFamily="34" charset="0"/>
                <a:cs typeface="Calibri" pitchFamily="34" charset="0"/>
              </a:rPr>
              <a:t>large </a:t>
            </a:r>
            <a:r>
              <a:rPr lang="en-US" dirty="0" smtClean="0">
                <a:latin typeface="Calibri" pitchFamily="34" charset="0"/>
                <a:cs typeface="Calibri" pitchFamily="34" charset="0"/>
              </a:rPr>
              <a:t>areas like the entire </a:t>
            </a:r>
            <a:r>
              <a:rPr lang="en-US" dirty="0" smtClean="0">
                <a:latin typeface="Calibri" pitchFamily="34" charset="0"/>
                <a:cs typeface="Calibri" pitchFamily="34" charset="0"/>
              </a:rPr>
              <a:t>continents</a:t>
            </a:r>
            <a:r>
              <a:rPr lang="en-US" dirty="0" smtClean="0">
                <a:latin typeface="Calibri" pitchFamily="34" charset="0"/>
                <a:cs typeface="Calibri" pitchFamily="34" charset="0"/>
              </a:rPr>
              <a:t> </a:t>
            </a:r>
            <a:r>
              <a:rPr lang="en-US" dirty="0" smtClean="0">
                <a:latin typeface="Calibri" pitchFamily="34" charset="0"/>
                <a:cs typeface="Calibri" pitchFamily="34" charset="0"/>
              </a:rPr>
              <a:t> </a:t>
            </a:r>
            <a:r>
              <a:rPr lang="en-US" dirty="0" smtClean="0">
                <a:latin typeface="Calibri" pitchFamily="34" charset="0"/>
                <a:cs typeface="Calibri" pitchFamily="34" charset="0"/>
              </a:rPr>
              <a:t>the slope of the line </a:t>
            </a:r>
            <a:r>
              <a:rPr lang="en-US" dirty="0" smtClean="0">
                <a:latin typeface="Calibri" pitchFamily="34" charset="0"/>
                <a:cs typeface="Calibri" pitchFamily="34" charset="0"/>
              </a:rPr>
              <a:t>to be much steeper (Z </a:t>
            </a:r>
            <a:r>
              <a:rPr lang="en-US" dirty="0" smtClean="0">
                <a:latin typeface="Calibri" pitchFamily="34" charset="0"/>
                <a:cs typeface="Calibri" pitchFamily="34" charset="0"/>
              </a:rPr>
              <a:t>values in the range of 0.6 to I. 2</a:t>
            </a:r>
            <a:r>
              <a:rPr lang="en-US" dirty="0" smtClean="0">
                <a:latin typeface="Calibri" pitchFamily="34" charset="0"/>
                <a:cs typeface="Calibri" pitchFamily="34" charset="0"/>
              </a:rPr>
              <a:t>) . </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For example </a:t>
            </a:r>
            <a:r>
              <a:rPr lang="en-US" dirty="0" smtClean="0">
                <a:latin typeface="Calibri" pitchFamily="34" charset="0"/>
                <a:cs typeface="Calibri" pitchFamily="34" charset="0"/>
              </a:rPr>
              <a:t>for frugivorous (fruit-eating) birds and </a:t>
            </a:r>
            <a:r>
              <a:rPr lang="en-US" dirty="0" smtClean="0">
                <a:latin typeface="Calibri" pitchFamily="34" charset="0"/>
                <a:cs typeface="Calibri" pitchFamily="34" charset="0"/>
              </a:rPr>
              <a:t>mammals </a:t>
            </a:r>
            <a:r>
              <a:rPr lang="en-US" dirty="0" smtClean="0">
                <a:latin typeface="Calibri" pitchFamily="34" charset="0"/>
                <a:cs typeface="Calibri" pitchFamily="34" charset="0"/>
              </a:rPr>
              <a:t>in </a:t>
            </a:r>
            <a:r>
              <a:rPr lang="en-US" dirty="0" smtClean="0">
                <a:latin typeface="Calibri" pitchFamily="34" charset="0"/>
                <a:cs typeface="Calibri" pitchFamily="34" charset="0"/>
              </a:rPr>
              <a:t>the tropica</a:t>
            </a:r>
            <a:r>
              <a:rPr lang="en-US" dirty="0" smtClean="0">
                <a:latin typeface="Calibri" pitchFamily="34" charset="0"/>
                <a:cs typeface="Calibri" pitchFamily="34" charset="0"/>
              </a:rPr>
              <a:t>l</a:t>
            </a:r>
            <a:r>
              <a:rPr lang="en-US" dirty="0" smtClean="0">
                <a:latin typeface="Calibri" pitchFamily="34" charset="0"/>
                <a:cs typeface="Calibri" pitchFamily="34" charset="0"/>
              </a:rPr>
              <a:t> </a:t>
            </a:r>
            <a:r>
              <a:rPr lang="en-US" dirty="0" smtClean="0">
                <a:latin typeface="Calibri" pitchFamily="34" charset="0"/>
                <a:cs typeface="Calibri" pitchFamily="34" charset="0"/>
              </a:rPr>
              <a:t>forests of different </a:t>
            </a:r>
            <a:r>
              <a:rPr lang="en-US" dirty="0" smtClean="0">
                <a:latin typeface="Calibri" pitchFamily="34" charset="0"/>
                <a:cs typeface="Calibri" pitchFamily="34" charset="0"/>
              </a:rPr>
              <a:t>continents the slope is found to be 1.15.</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9" name="TextBox 8"/>
          <p:cNvSpPr txBox="1"/>
          <p:nvPr/>
        </p:nvSpPr>
        <p:spPr>
          <a:xfrm>
            <a:off x="494522" y="895739"/>
            <a:ext cx="6410131" cy="430887"/>
          </a:xfrm>
          <a:prstGeom prst="rect">
            <a:avLst/>
          </a:prstGeom>
          <a:noFill/>
        </p:spPr>
        <p:txBody>
          <a:bodyPr wrap="square" rtlCol="0">
            <a:spAutoFit/>
          </a:bodyPr>
          <a:lstStyle/>
          <a:p>
            <a:r>
              <a:rPr lang="en-US" sz="2200" b="1" dirty="0" smtClean="0">
                <a:solidFill>
                  <a:srgbClr val="FF0000"/>
                </a:solidFill>
                <a:latin typeface="Calibri" pitchFamily="34" charset="0"/>
                <a:cs typeface="Calibri" pitchFamily="34" charset="0"/>
              </a:rPr>
              <a:t>PATTERNS OF </a:t>
            </a:r>
            <a:r>
              <a:rPr lang="en-US" sz="2200" b="1" dirty="0" smtClean="0">
                <a:solidFill>
                  <a:srgbClr val="FF0000"/>
                </a:solidFill>
                <a:latin typeface="Calibri" pitchFamily="34" charset="0"/>
                <a:cs typeface="Calibri" pitchFamily="34" charset="0"/>
              </a:rPr>
              <a:t>BIODIVERSITY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3677</TotalTime>
  <Words>453</Words>
  <Application>Microsoft Office PowerPoint</Application>
  <PresentationFormat>On-screen Show (16:9)</PresentationFormat>
  <Paragraphs>72</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Simple Light</vt:lpstr>
      <vt:lpstr>Slide 1</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388</cp:revision>
  <dcterms:modified xsi:type="dcterms:W3CDTF">2020-07-22T11:58:01Z</dcterms:modified>
</cp:coreProperties>
</file>