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309" r:id="rId3"/>
    <p:sldId id="311" r:id="rId4"/>
    <p:sldId id="323" r:id="rId5"/>
    <p:sldId id="324" r:id="rId6"/>
    <p:sldId id="327" r:id="rId7"/>
    <p:sldId id="326"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615821" y="1783631"/>
            <a:ext cx="7697756" cy="1015552"/>
          </a:xfrm>
          <a:prstGeom prst="rect">
            <a:avLst/>
          </a:prstGeom>
          <a:noFill/>
          <a:ln>
            <a:noFill/>
          </a:ln>
        </p:spPr>
        <p:txBody>
          <a:bodyPr spcFirstLastPara="1" wrap="square" lIns="91425" tIns="91425" rIns="91425" bIns="91425" anchor="t" anchorCtr="0">
            <a:noAutofit/>
          </a:bodyPr>
          <a:lstStyle/>
          <a:p>
            <a:pPr lvl="0" algn="ctr">
              <a:buSzPts val="3100"/>
            </a:pPr>
            <a:r>
              <a:rPr lang="en-US" sz="3000" b="1" dirty="0" smtClean="0">
                <a:solidFill>
                  <a:srgbClr val="FF0000"/>
                </a:solidFill>
                <a:latin typeface="Calibri" pitchFamily="34" charset="0"/>
                <a:cs typeface="Calibri" pitchFamily="34" charset="0"/>
              </a:rPr>
              <a:t>BIODIVERSITY, GENETIC,SPECIES AND ECOLOGICAL DIVERSITY</a:t>
            </a:r>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15</a:t>
            </a:r>
          </a:p>
          <a:p>
            <a:pPr marL="0" lvl="0" indent="0" algn="l" rtl="0">
              <a:spcBef>
                <a:spcPts val="0"/>
              </a:spcBef>
              <a:spcAft>
                <a:spcPts val="0"/>
              </a:spcAft>
              <a:buNone/>
            </a:pPr>
            <a:r>
              <a:rPr lang="en" b="1" dirty="0" smtClean="0"/>
              <a:t>CHAPTER </a:t>
            </a:r>
            <a:r>
              <a:rPr lang="en" b="1" dirty="0"/>
              <a:t>NAME </a:t>
            </a:r>
            <a:r>
              <a:rPr lang="en" b="1" dirty="0" smtClean="0"/>
              <a:t>: BIODIVERSITY AND  CONSERVATION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46369" y="508984"/>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BIODIVERSITY </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419876" y="1007706"/>
            <a:ext cx="8369560" cy="353943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Biodiversity or biological diversity is the occurrence of different types of ecosystems, different species of organisms and their variant like biotypes, ecotypes and gene adapted to different climates and environments of different regions including their interactions and processes</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There </a:t>
            </a:r>
            <a:r>
              <a:rPr lang="en-US" dirty="0" smtClean="0">
                <a:latin typeface="Calibri" pitchFamily="34" charset="0"/>
                <a:cs typeface="Calibri" pitchFamily="34" charset="0"/>
              </a:rPr>
              <a:t>are </a:t>
            </a:r>
            <a:r>
              <a:rPr lang="en-US" dirty="0" smtClean="0">
                <a:latin typeface="Calibri" pitchFamily="34" charset="0"/>
                <a:cs typeface="Calibri" pitchFamily="34" charset="0"/>
              </a:rPr>
              <a:t>more than </a:t>
            </a:r>
            <a:r>
              <a:rPr lang="en-US" dirty="0" smtClean="0">
                <a:latin typeface="Calibri" pitchFamily="34" charset="0"/>
                <a:cs typeface="Calibri" pitchFamily="34" charset="0"/>
              </a:rPr>
              <a:t>20,000 species of </a:t>
            </a:r>
            <a:r>
              <a:rPr lang="en-US" dirty="0" smtClean="0">
                <a:latin typeface="Calibri" pitchFamily="34" charset="0"/>
                <a:cs typeface="Calibri" pitchFamily="34" charset="0"/>
              </a:rPr>
              <a:t>ants</a:t>
            </a:r>
            <a:r>
              <a:rPr lang="en-US" dirty="0" smtClean="0">
                <a:latin typeface="Calibri" pitchFamily="34" charset="0"/>
                <a:cs typeface="Calibri" pitchFamily="34" charset="0"/>
              </a:rPr>
              <a:t>. 3,00,000  </a:t>
            </a:r>
            <a:r>
              <a:rPr lang="en-US" dirty="0" smtClean="0">
                <a:latin typeface="Calibri" pitchFamily="34" charset="0"/>
                <a:cs typeface="Calibri" pitchFamily="34" charset="0"/>
              </a:rPr>
              <a:t>species of beetles, </a:t>
            </a:r>
            <a:r>
              <a:rPr lang="en-US" dirty="0" smtClean="0">
                <a:latin typeface="Calibri" pitchFamily="34" charset="0"/>
                <a:cs typeface="Calibri" pitchFamily="34" charset="0"/>
              </a:rPr>
              <a:t>28,000 </a:t>
            </a:r>
            <a:r>
              <a:rPr lang="en-US" dirty="0" smtClean="0">
                <a:latin typeface="Calibri" pitchFamily="34" charset="0"/>
                <a:cs typeface="Calibri" pitchFamily="34" charset="0"/>
              </a:rPr>
              <a:t>species </a:t>
            </a:r>
            <a:r>
              <a:rPr lang="en-US" dirty="0" smtClean="0">
                <a:latin typeface="Calibri" pitchFamily="34" charset="0"/>
                <a:cs typeface="Calibri" pitchFamily="34" charset="0"/>
              </a:rPr>
              <a:t>of fishes and nearly 20,000  </a:t>
            </a:r>
            <a:r>
              <a:rPr lang="en-US" dirty="0" smtClean="0">
                <a:latin typeface="Calibri" pitchFamily="34" charset="0"/>
                <a:cs typeface="Calibri" pitchFamily="34" charset="0"/>
              </a:rPr>
              <a:t>species </a:t>
            </a:r>
            <a:r>
              <a:rPr lang="en-US" dirty="0" smtClean="0">
                <a:latin typeface="Calibri" pitchFamily="34" charset="0"/>
                <a:cs typeface="Calibri" pitchFamily="34" charset="0"/>
              </a:rPr>
              <a:t>of orchids</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Scientists and evolutionary </a:t>
            </a:r>
            <a:r>
              <a:rPr lang="en-US" dirty="0" smtClean="0">
                <a:latin typeface="Calibri" pitchFamily="34" charset="0"/>
                <a:cs typeface="Calibri" pitchFamily="34" charset="0"/>
              </a:rPr>
              <a:t>biologists have been trying to </a:t>
            </a:r>
            <a:r>
              <a:rPr lang="en-US" dirty="0" smtClean="0">
                <a:latin typeface="Calibri" pitchFamily="34" charset="0"/>
                <a:cs typeface="Calibri" pitchFamily="34" charset="0"/>
              </a:rPr>
              <a:t>unders</a:t>
            </a:r>
            <a:r>
              <a:rPr lang="en-US" dirty="0" smtClean="0">
                <a:latin typeface="Calibri" pitchFamily="34" charset="0"/>
                <a:cs typeface="Calibri" pitchFamily="34" charset="0"/>
              </a:rPr>
              <a:t>t</a:t>
            </a:r>
            <a:r>
              <a:rPr lang="en-US" dirty="0" smtClean="0">
                <a:latin typeface="Calibri" pitchFamily="34" charset="0"/>
                <a:cs typeface="Calibri" pitchFamily="34" charset="0"/>
              </a:rPr>
              <a:t>and </a:t>
            </a:r>
            <a:r>
              <a:rPr lang="en-US" dirty="0" smtClean="0">
                <a:latin typeface="Calibri" pitchFamily="34" charset="0"/>
                <a:cs typeface="Calibri" pitchFamily="34" charset="0"/>
              </a:rPr>
              <a:t>the </a:t>
            </a:r>
            <a:r>
              <a:rPr lang="en-US" dirty="0" smtClean="0">
                <a:latin typeface="Calibri" pitchFamily="34" charset="0"/>
                <a:cs typeface="Calibri" pitchFamily="34" charset="0"/>
              </a:rPr>
              <a:t>significance </a:t>
            </a:r>
            <a:r>
              <a:rPr lang="en-US" dirty="0" smtClean="0">
                <a:latin typeface="Calibri" pitchFamily="34" charset="0"/>
                <a:cs typeface="Calibri" pitchFamily="34" charset="0"/>
              </a:rPr>
              <a:t>of such diversity</a:t>
            </a:r>
          </a:p>
          <a:p>
            <a:pPr algn="just"/>
            <a:r>
              <a:rPr lang="en-US" dirty="0" smtClean="0">
                <a:latin typeface="Calibri" pitchFamily="34" charset="0"/>
                <a:cs typeface="Calibri" pitchFamily="34" charset="0"/>
              </a:rPr>
              <a:t>This </a:t>
            </a:r>
            <a:r>
              <a:rPr lang="en-US" dirty="0" smtClean="0">
                <a:latin typeface="Calibri" pitchFamily="34" charset="0"/>
                <a:cs typeface="Calibri" pitchFamily="34" charset="0"/>
              </a:rPr>
              <a:t>term was coined by Edward Wilson</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vast array of species of micro-organisms, algae, fungi, plants and animals occurring on the earth either in the terrestrial or aquatic habitats and the ecological complexes of which they are a part comprises biodiversity .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Diversity </a:t>
            </a:r>
            <a:r>
              <a:rPr lang="en-US" dirty="0" smtClean="0">
                <a:latin typeface="Calibri" pitchFamily="34" charset="0"/>
                <a:cs typeface="Calibri" pitchFamily="34" charset="0"/>
              </a:rPr>
              <a:t>ranges from macromolecules to biomes</a:t>
            </a:r>
            <a:r>
              <a:rPr lang="en-US" dirty="0" smtClean="0">
                <a:latin typeface="Calibri" pitchFamily="34" charset="0"/>
                <a:cs typeface="Calibri" pitchFamily="34" charset="0"/>
              </a:rPr>
              <a:t>.</a:t>
            </a:r>
          </a:p>
          <a:p>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27706" y="471662"/>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BIODIVERSITY:</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9" name="TextBox 8"/>
          <p:cNvSpPr txBox="1"/>
          <p:nvPr/>
        </p:nvSpPr>
        <p:spPr>
          <a:xfrm>
            <a:off x="466531" y="1045028"/>
            <a:ext cx="7865706" cy="3539430"/>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The </a:t>
            </a:r>
            <a:r>
              <a:rPr lang="en-US" dirty="0" smtClean="0">
                <a:latin typeface="Calibri" pitchFamily="34" charset="0"/>
                <a:cs typeface="Calibri" pitchFamily="34" charset="0"/>
              </a:rPr>
              <a:t>most important forms of biodiversity are</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1" algn="just" fontAlgn="base">
              <a:buFont typeface="Arial" pitchFamily="34" charset="0"/>
              <a:buChar char="•"/>
            </a:pPr>
            <a:r>
              <a:rPr lang="en-US" dirty="0" smtClean="0">
                <a:latin typeface="Calibri" pitchFamily="34" charset="0"/>
                <a:cs typeface="Calibri" pitchFamily="34" charset="0"/>
              </a:rPr>
              <a:t>Genetic diversity (diversity at the genetic level</a:t>
            </a:r>
            <a:r>
              <a:rPr lang="en-US" dirty="0" smtClean="0">
                <a:latin typeface="Calibri" pitchFamily="34" charset="0"/>
                <a:cs typeface="Calibri" pitchFamily="34" charset="0"/>
              </a:rPr>
              <a:t>)</a:t>
            </a:r>
          </a:p>
          <a:p>
            <a:pPr lvl="1" algn="just" fontAlgn="base"/>
            <a:endParaRPr lang="en-US" dirty="0" smtClean="0">
              <a:latin typeface="Calibri" pitchFamily="34" charset="0"/>
              <a:cs typeface="Calibri" pitchFamily="34" charset="0"/>
            </a:endParaRPr>
          </a:p>
          <a:p>
            <a:pPr lvl="1" algn="just" fontAlgn="base">
              <a:buFont typeface="Arial" pitchFamily="34" charset="0"/>
              <a:buChar char="•"/>
            </a:pPr>
            <a:r>
              <a:rPr lang="en-US" dirty="0" smtClean="0">
                <a:latin typeface="Calibri" pitchFamily="34" charset="0"/>
                <a:cs typeface="Calibri" pitchFamily="34" charset="0"/>
              </a:rPr>
              <a:t>Species </a:t>
            </a:r>
            <a:r>
              <a:rPr lang="en-US" dirty="0" smtClean="0">
                <a:latin typeface="Calibri" pitchFamily="34" charset="0"/>
                <a:cs typeface="Calibri" pitchFamily="34" charset="0"/>
              </a:rPr>
              <a:t>diversity (diversity at the species level)</a:t>
            </a:r>
          </a:p>
          <a:p>
            <a:pPr lvl="1" algn="just" fontAlgn="base"/>
            <a:endParaRPr lang="en-US" dirty="0" smtClean="0">
              <a:latin typeface="Calibri" pitchFamily="34" charset="0"/>
              <a:cs typeface="Calibri" pitchFamily="34" charset="0"/>
            </a:endParaRPr>
          </a:p>
          <a:p>
            <a:pPr lvl="1" algn="just" fontAlgn="base">
              <a:buFont typeface="Arial" pitchFamily="34" charset="0"/>
              <a:buChar char="•"/>
            </a:pPr>
            <a:r>
              <a:rPr lang="en-US" dirty="0" smtClean="0">
                <a:latin typeface="Calibri" pitchFamily="34" charset="0"/>
                <a:cs typeface="Calibri" pitchFamily="34" charset="0"/>
              </a:rPr>
              <a:t>Ecological </a:t>
            </a:r>
            <a:r>
              <a:rPr lang="en-US" dirty="0" smtClean="0">
                <a:latin typeface="Calibri" pitchFamily="34" charset="0"/>
                <a:cs typeface="Calibri" pitchFamily="34" charset="0"/>
              </a:rPr>
              <a:t>diversity (diversity at the ecosystem level</a:t>
            </a:r>
            <a:r>
              <a:rPr lang="en-US" dirty="0" smtClean="0">
                <a:latin typeface="Calibri" pitchFamily="34" charset="0"/>
                <a:cs typeface="Calibri" pitchFamily="34" charset="0"/>
              </a:rPr>
              <a:t>)</a:t>
            </a:r>
          </a:p>
          <a:p>
            <a:pPr lvl="1" algn="just" fontAlgn="base">
              <a:buFont typeface="Arial" pitchFamily="34" charset="0"/>
              <a:buChar char="•"/>
            </a:pPr>
            <a:endParaRPr lang="en-US" dirty="0" smtClean="0">
              <a:latin typeface="Calibri" pitchFamily="34" charset="0"/>
              <a:cs typeface="Calibri" pitchFamily="34" charset="0"/>
            </a:endParaRPr>
          </a:p>
          <a:p>
            <a:pPr marL="400050" lvl="1" indent="-400050" algn="just" fontAlgn="base"/>
            <a:r>
              <a:rPr lang="en-US" dirty="0" smtClean="0">
                <a:latin typeface="Calibri" pitchFamily="34" charset="0"/>
                <a:cs typeface="Calibri" pitchFamily="34" charset="0"/>
              </a:rPr>
              <a:t>Genetic Diversity :</a:t>
            </a:r>
            <a:endParaRPr lang="en-US" dirty="0" smtClean="0">
              <a:latin typeface="Calibri" pitchFamily="34" charset="0"/>
              <a:cs typeface="Calibri" pitchFamily="34" charset="0"/>
            </a:endParaRPr>
          </a:p>
          <a:p>
            <a:pPr marL="400050" lvl="1" indent="-400050" algn="just" fontAlgn="base"/>
            <a:r>
              <a:rPr lang="en-US" dirty="0" smtClean="0">
                <a:latin typeface="Calibri" pitchFamily="34" charset="0"/>
                <a:cs typeface="Calibri" pitchFamily="34" charset="0"/>
              </a:rPr>
              <a:t>A </a:t>
            </a:r>
            <a:r>
              <a:rPr lang="en-US" dirty="0" smtClean="0">
                <a:latin typeface="Calibri" pitchFamily="34" charset="0"/>
                <a:cs typeface="Calibri" pitchFamily="34" charset="0"/>
              </a:rPr>
              <a:t>single species might show high diversity at the genetic level over its </a:t>
            </a:r>
            <a:r>
              <a:rPr lang="en-US" dirty="0" smtClean="0">
                <a:latin typeface="Calibri" pitchFamily="34" charset="0"/>
                <a:cs typeface="Calibri" pitchFamily="34" charset="0"/>
              </a:rPr>
              <a:t>distributional range</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marL="400050" lvl="1" indent="-400050" algn="just" fontAlgn="base"/>
            <a:endParaRPr lang="en-US" dirty="0" smtClean="0">
              <a:latin typeface="Calibri" pitchFamily="34" charset="0"/>
              <a:cs typeface="Calibri" pitchFamily="34" charset="0"/>
            </a:endParaRPr>
          </a:p>
          <a:p>
            <a:pPr marL="400050" lvl="1" indent="-400050" algn="just" fontAlgn="base"/>
            <a:r>
              <a:rPr lang="en-US" i="1" dirty="0" smtClean="0">
                <a:latin typeface="Calibri" pitchFamily="34" charset="0"/>
                <a:cs typeface="Calibri" pitchFamily="34" charset="0"/>
              </a:rPr>
              <a:t>Rauwolfia </a:t>
            </a:r>
            <a:r>
              <a:rPr lang="en-US" i="1" dirty="0" smtClean="0">
                <a:latin typeface="Calibri" pitchFamily="34" charset="0"/>
                <a:cs typeface="Calibri" pitchFamily="34" charset="0"/>
              </a:rPr>
              <a:t>vomitoria </a:t>
            </a:r>
            <a:r>
              <a:rPr lang="en-US" dirty="0" smtClean="0">
                <a:latin typeface="Calibri" pitchFamily="34" charset="0"/>
                <a:cs typeface="Calibri" pitchFamily="34" charset="0"/>
              </a:rPr>
              <a:t>shows genetic variation in terms of concentration and potency of chemical </a:t>
            </a:r>
            <a:r>
              <a:rPr lang="en-US" dirty="0" err="1" smtClean="0">
                <a:latin typeface="Calibri" pitchFamily="34" charset="0"/>
                <a:cs typeface="Calibri" pitchFamily="34" charset="0"/>
              </a:rPr>
              <a:t>reserpine</a:t>
            </a:r>
            <a:r>
              <a:rPr lang="en-US" dirty="0" smtClean="0">
                <a:latin typeface="Calibri" pitchFamily="34" charset="0"/>
                <a:cs typeface="Calibri" pitchFamily="34" charset="0"/>
              </a:rPr>
              <a:t>.</a:t>
            </a:r>
          </a:p>
          <a:p>
            <a:pPr marL="400050" lvl="1" indent="-400050" algn="just" fontAlgn="base"/>
            <a:r>
              <a:rPr lang="en-US" dirty="0" smtClean="0">
                <a:latin typeface="Calibri" pitchFamily="34" charset="0"/>
                <a:cs typeface="Calibri" pitchFamily="34" charset="0"/>
              </a:rPr>
              <a:t> </a:t>
            </a:r>
          </a:p>
          <a:p>
            <a:pPr marL="400050" lvl="1" indent="-400050" algn="just" fontAlgn="base"/>
            <a:r>
              <a:rPr lang="en-US" dirty="0" smtClean="0">
                <a:latin typeface="Calibri" pitchFamily="34" charset="0"/>
                <a:cs typeface="Calibri" pitchFamily="34" charset="0"/>
              </a:rPr>
              <a:t>India </a:t>
            </a:r>
            <a:r>
              <a:rPr lang="en-US" dirty="0" smtClean="0">
                <a:latin typeface="Calibri" pitchFamily="34" charset="0"/>
                <a:cs typeface="Calibri" pitchFamily="34" charset="0"/>
              </a:rPr>
              <a:t>has more than 50,000 genetically different strains of rice and 1000 varieties of mango</a:t>
            </a:r>
            <a:r>
              <a:rPr lang="en-US" dirty="0" smtClean="0"/>
              <a:t>.</a:t>
            </a:r>
            <a:endParaRPr lang="en-US" dirty="0" smtClean="0">
              <a:latin typeface="Calibri" pitchFamily="34" charset="0"/>
              <a:cs typeface="Calibri" pitchFamily="34" charset="0"/>
            </a:endParaRP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27706" y="471662"/>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BIODIVERSITY</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47870" y="1026367"/>
            <a:ext cx="8248261" cy="3323987"/>
          </a:xfrm>
          <a:prstGeom prst="rect">
            <a:avLst/>
          </a:prstGeom>
          <a:noFill/>
        </p:spPr>
        <p:txBody>
          <a:bodyPr wrap="square" rtlCol="0">
            <a:spAutoFit/>
          </a:bodyPr>
          <a:lstStyle/>
          <a:p>
            <a:endParaRPr lang="en-US" b="1" dirty="0" smtClean="0"/>
          </a:p>
          <a:p>
            <a:pPr algn="just"/>
            <a:r>
              <a:rPr lang="en-US" dirty="0" smtClean="0">
                <a:latin typeface="Calibri" pitchFamily="34" charset="0"/>
                <a:cs typeface="Calibri" pitchFamily="34" charset="0"/>
              </a:rPr>
              <a:t>Species </a:t>
            </a:r>
            <a:r>
              <a:rPr lang="en-US" dirty="0" smtClean="0">
                <a:latin typeface="Calibri" pitchFamily="34" charset="0"/>
                <a:cs typeface="Calibri" pitchFamily="34" charset="0"/>
              </a:rPr>
              <a:t>Diversity : </a:t>
            </a:r>
          </a:p>
          <a:p>
            <a:pPr algn="just"/>
            <a:r>
              <a:rPr lang="en-US" dirty="0" smtClean="0">
                <a:latin typeface="Calibri" pitchFamily="34" charset="0"/>
                <a:cs typeface="Calibri" pitchFamily="34" charset="0"/>
              </a:rPr>
              <a:t>D</a:t>
            </a:r>
            <a:r>
              <a:rPr lang="en-US" dirty="0" smtClean="0">
                <a:latin typeface="Calibri" pitchFamily="34" charset="0"/>
                <a:cs typeface="Calibri" pitchFamily="34" charset="0"/>
              </a:rPr>
              <a:t>iversity </a:t>
            </a:r>
            <a:r>
              <a:rPr lang="en-US" dirty="0" smtClean="0">
                <a:latin typeface="Calibri" pitchFamily="34" charset="0"/>
                <a:cs typeface="Calibri" pitchFamily="34" charset="0"/>
              </a:rPr>
              <a:t>at species level for example, the Western Ghats have more amphibian species diversity than the Eastern Ghats</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Ecological Diversity :</a:t>
            </a:r>
          </a:p>
          <a:p>
            <a:pPr algn="just"/>
            <a:r>
              <a:rPr lang="en-US" dirty="0" smtClean="0">
                <a:latin typeface="Calibri" pitchFamily="34" charset="0"/>
                <a:cs typeface="Calibri" pitchFamily="34" charset="0"/>
              </a:rPr>
              <a:t>At the ecosystem </a:t>
            </a:r>
            <a:r>
              <a:rPr lang="en-US" dirty="0" smtClean="0">
                <a:latin typeface="Calibri" pitchFamily="34" charset="0"/>
                <a:cs typeface="Calibri" pitchFamily="34" charset="0"/>
              </a:rPr>
              <a:t>level, India </a:t>
            </a:r>
            <a:r>
              <a:rPr lang="en-US" dirty="0" smtClean="0">
                <a:latin typeface="Calibri" pitchFamily="34" charset="0"/>
                <a:cs typeface="Calibri" pitchFamily="34" charset="0"/>
              </a:rPr>
              <a:t>f</a:t>
            </a:r>
            <a:r>
              <a:rPr lang="en-US" dirty="0" smtClean="0">
                <a:latin typeface="Calibri" pitchFamily="34" charset="0"/>
                <a:cs typeface="Calibri" pitchFamily="34" charset="0"/>
              </a:rPr>
              <a:t>or a instance with its </a:t>
            </a:r>
            <a:r>
              <a:rPr lang="en-US" dirty="0" smtClean="0">
                <a:latin typeface="Calibri" pitchFamily="34" charset="0"/>
                <a:cs typeface="Calibri" pitchFamily="34" charset="0"/>
              </a:rPr>
              <a:t>deserts, rain forests, mangroves, coral reefs, wetlands, estuaries and alpine </a:t>
            </a:r>
            <a:r>
              <a:rPr lang="en-US" dirty="0" smtClean="0">
                <a:latin typeface="Calibri" pitchFamily="34" charset="0"/>
                <a:cs typeface="Calibri" pitchFamily="34" charset="0"/>
              </a:rPr>
              <a:t>meadows, has </a:t>
            </a:r>
            <a:r>
              <a:rPr lang="en-US" dirty="0" smtClean="0">
                <a:latin typeface="Calibri" pitchFamily="34" charset="0"/>
                <a:cs typeface="Calibri" pitchFamily="34" charset="0"/>
              </a:rPr>
              <a:t>a </a:t>
            </a:r>
            <a:r>
              <a:rPr lang="en-US" dirty="0" smtClean="0">
                <a:latin typeface="Calibri" pitchFamily="34" charset="0"/>
                <a:cs typeface="Calibri" pitchFamily="34" charset="0"/>
              </a:rPr>
              <a:t>greater ecosystem diversity than </a:t>
            </a:r>
            <a:r>
              <a:rPr lang="en-US" dirty="0" smtClean="0">
                <a:latin typeface="Calibri" pitchFamily="34" charset="0"/>
                <a:cs typeface="Calibri" pitchFamily="34" charset="0"/>
              </a:rPr>
              <a:t>a </a:t>
            </a:r>
            <a:r>
              <a:rPr lang="en-US" dirty="0" smtClean="0">
                <a:latin typeface="Calibri" pitchFamily="34" charset="0"/>
                <a:cs typeface="Calibri" pitchFamily="34" charset="0"/>
              </a:rPr>
              <a:t>Scandinavian country </a:t>
            </a:r>
            <a:r>
              <a:rPr lang="en-US" dirty="0" smtClean="0">
                <a:latin typeface="Calibri" pitchFamily="34" charset="0"/>
                <a:cs typeface="Calibri" pitchFamily="34" charset="0"/>
              </a:rPr>
              <a:t>like </a:t>
            </a:r>
            <a:r>
              <a:rPr lang="en-US" dirty="0" smtClean="0">
                <a:latin typeface="Calibri" pitchFamily="34" charset="0"/>
                <a:cs typeface="Calibri" pitchFamily="34" charset="0"/>
              </a:rPr>
              <a:t>Norway.</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are </a:t>
            </a:r>
            <a:r>
              <a:rPr lang="en-US" dirty="0" smtClean="0">
                <a:latin typeface="Calibri" pitchFamily="34" charset="0"/>
                <a:cs typeface="Calibri" pitchFamily="34" charset="0"/>
              </a:rPr>
              <a:t>types of ecological diversity</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It has </a:t>
            </a:r>
            <a:r>
              <a:rPr lang="en-US" dirty="0" smtClean="0">
                <a:latin typeface="Calibri" pitchFamily="34" charset="0"/>
                <a:cs typeface="Calibri" pitchFamily="34" charset="0"/>
              </a:rPr>
              <a:t>taken </a:t>
            </a:r>
            <a:r>
              <a:rPr lang="en-US" dirty="0" smtClean="0">
                <a:latin typeface="Calibri" pitchFamily="34" charset="0"/>
                <a:cs typeface="Calibri" pitchFamily="34" charset="0"/>
              </a:rPr>
              <a:t>millions </a:t>
            </a:r>
            <a:r>
              <a:rPr lang="en-US" dirty="0" smtClean="0">
                <a:latin typeface="Calibri" pitchFamily="34" charset="0"/>
                <a:cs typeface="Calibri" pitchFamily="34" charset="0"/>
              </a:rPr>
              <a:t>of years of evolution to accumulate </a:t>
            </a:r>
            <a:r>
              <a:rPr lang="en-US" dirty="0" smtClean="0">
                <a:latin typeface="Calibri" pitchFamily="34" charset="0"/>
                <a:cs typeface="Calibri" pitchFamily="34" charset="0"/>
              </a:rPr>
              <a:t>this rich </a:t>
            </a:r>
            <a:r>
              <a:rPr lang="en-US" dirty="0" smtClean="0">
                <a:latin typeface="Calibri" pitchFamily="34" charset="0"/>
                <a:cs typeface="Calibri" pitchFamily="34" charset="0"/>
              </a:rPr>
              <a:t>diversity </a:t>
            </a:r>
            <a:r>
              <a:rPr lang="en-US" dirty="0" smtClean="0">
                <a:latin typeface="Calibri" pitchFamily="34" charset="0"/>
                <a:cs typeface="Calibri" pitchFamily="34" charset="0"/>
              </a:rPr>
              <a:t>in nature. but we </a:t>
            </a:r>
            <a:r>
              <a:rPr lang="en-US" dirty="0" smtClean="0">
                <a:latin typeface="Calibri" pitchFamily="34" charset="0"/>
                <a:cs typeface="Calibri" pitchFamily="34" charset="0"/>
              </a:rPr>
              <a:t>could </a:t>
            </a:r>
            <a:r>
              <a:rPr lang="en-US" dirty="0" smtClean="0">
                <a:latin typeface="Calibri" pitchFamily="34" charset="0"/>
                <a:cs typeface="Calibri" pitchFamily="34" charset="0"/>
              </a:rPr>
              <a:t>lose </a:t>
            </a:r>
            <a:r>
              <a:rPr lang="en-US" dirty="0" smtClean="0">
                <a:latin typeface="Calibri" pitchFamily="34" charset="0"/>
                <a:cs typeface="Calibri" pitchFamily="34" charset="0"/>
              </a:rPr>
              <a:t>all that wealth in </a:t>
            </a:r>
            <a:r>
              <a:rPr lang="en-US" dirty="0" smtClean="0">
                <a:latin typeface="Calibri" pitchFamily="34" charset="0"/>
                <a:cs typeface="Calibri" pitchFamily="34" charset="0"/>
              </a:rPr>
              <a:t>less than two </a:t>
            </a:r>
            <a:r>
              <a:rPr lang="en-US" dirty="0" smtClean="0">
                <a:latin typeface="Calibri" pitchFamily="34" charset="0"/>
                <a:cs typeface="Calibri" pitchFamily="34" charset="0"/>
              </a:rPr>
              <a:t>centuries if </a:t>
            </a:r>
            <a:r>
              <a:rPr lang="en-US" dirty="0" smtClean="0">
                <a:latin typeface="Calibri" pitchFamily="34" charset="0"/>
                <a:cs typeface="Calibri" pitchFamily="34" charset="0"/>
              </a:rPr>
              <a:t>the present rates or </a:t>
            </a:r>
            <a:r>
              <a:rPr lang="en-US" dirty="0" smtClean="0">
                <a:latin typeface="Calibri" pitchFamily="34" charset="0"/>
                <a:cs typeface="Calibri" pitchFamily="34" charset="0"/>
              </a:rPr>
              <a:t>species </a:t>
            </a:r>
            <a:r>
              <a:rPr lang="en-US" dirty="0" smtClean="0">
                <a:latin typeface="Calibri" pitchFamily="34" charset="0"/>
                <a:cs typeface="Calibri" pitchFamily="34" charset="0"/>
              </a:rPr>
              <a:t>losses </a:t>
            </a:r>
            <a:r>
              <a:rPr lang="en-US" dirty="0" smtClean="0">
                <a:latin typeface="Calibri" pitchFamily="34" charset="0"/>
                <a:cs typeface="Calibri" pitchFamily="34" charset="0"/>
              </a:rPr>
              <a:t>continue.</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0384" y="592960"/>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SPECIES ON EARTH &amp; SPECIES ON INDIA:</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19878" y="1231640"/>
            <a:ext cx="8248261" cy="3108543"/>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According to the IUCN </a:t>
            </a:r>
            <a:r>
              <a:rPr lang="en-US" dirty="0" smtClean="0">
                <a:latin typeface="Calibri" pitchFamily="34" charset="0"/>
                <a:cs typeface="Calibri" pitchFamily="34" charset="0"/>
              </a:rPr>
              <a:t>(2004) </a:t>
            </a:r>
            <a:r>
              <a:rPr lang="en-US" dirty="0" smtClean="0">
                <a:latin typeface="Calibri" pitchFamily="34" charset="0"/>
                <a:cs typeface="Calibri" pitchFamily="34" charset="0"/>
              </a:rPr>
              <a:t>there </a:t>
            </a:r>
            <a:r>
              <a:rPr lang="en-US" dirty="0" smtClean="0">
                <a:latin typeface="Calibri" pitchFamily="34" charset="0"/>
                <a:cs typeface="Calibri" pitchFamily="34" charset="0"/>
              </a:rPr>
              <a:t>are close to 1.5 million plants and animals that have to be discovered and described</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 </a:t>
            </a:r>
            <a:r>
              <a:rPr lang="en-US" dirty="0" smtClean="0">
                <a:latin typeface="Calibri" pitchFamily="34" charset="0"/>
                <a:cs typeface="Calibri" pitchFamily="34" charset="0"/>
              </a:rPr>
              <a:t>More species have been discovered in temperate regions as compared to tropics</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According to an estimate made by Robert May, global species biodiversity is about 7 million</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Of the total species discovered so far, 70% are animals and 22% are plants. Of the animals, 70% are insects.</a:t>
            </a:r>
          </a:p>
          <a:p>
            <a:pPr lvl="0" algn="just" fontAlgn="base"/>
            <a:r>
              <a:rPr lang="en-US" dirty="0" smtClean="0">
                <a:latin typeface="Calibri" pitchFamily="34" charset="0"/>
                <a:cs typeface="Calibri" pitchFamily="34" charset="0"/>
              </a:rPr>
              <a:t>India has 2.4% of the world’s land and 8.1% of the total species diversity</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 </a:t>
            </a:r>
            <a:r>
              <a:rPr lang="en-US" dirty="0" smtClean="0">
                <a:latin typeface="Calibri" pitchFamily="34" charset="0"/>
                <a:cs typeface="Calibri" pitchFamily="34" charset="0"/>
              </a:rPr>
              <a:t>According to May’s estimate, 78% of the biodiversity is still to be discovered</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endParaRPr lang="en-US" b="1"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0384" y="592959"/>
            <a:ext cx="7130087" cy="797301"/>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SPECIES ON EARTH &amp; SPECIES ON INDIA:</a:t>
            </a:r>
          </a:p>
          <a:p>
            <a:pPr>
              <a:buSzPts val="1800"/>
            </a:pPr>
            <a:r>
              <a:rPr lang="en-US" sz="1800" b="1" dirty="0" smtClean="0"/>
              <a:t>BIODIVERSITY IN </a:t>
            </a:r>
            <a:r>
              <a:rPr lang="en-US" sz="1800" b="1" dirty="0" smtClean="0"/>
              <a:t>INDIA </a:t>
            </a:r>
            <a:r>
              <a:rPr lang="en-US" sz="2400" b="1" dirty="0" smtClean="0"/>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513184" y="1427582"/>
            <a:ext cx="8248261" cy="3108543"/>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r>
              <a:rPr lang="en-US" dirty="0" smtClean="0"/>
              <a:t/>
            </a:r>
            <a:br>
              <a:rPr lang="en-US" dirty="0" smtClean="0"/>
            </a:br>
            <a:r>
              <a:rPr lang="en-US" dirty="0" smtClean="0"/>
              <a:t>• </a:t>
            </a:r>
            <a:r>
              <a:rPr lang="en-US" dirty="0" smtClean="0">
                <a:latin typeface="Calibri" pitchFamily="34" charset="0"/>
                <a:cs typeface="Calibri" pitchFamily="34" charset="0"/>
              </a:rPr>
              <a:t>India is one of the twelve mega biodiversity countries of the world</a:t>
            </a:r>
            <a:r>
              <a:rPr lang="en-US" dirty="0" smtClean="0">
                <a:latin typeface="Calibri" pitchFamily="34" charset="0"/>
                <a:cs typeface="Calibri" pitchFamily="34" charset="0"/>
              </a:rPr>
              <a:t>.</a:t>
            </a:r>
          </a:p>
          <a:p>
            <a:r>
              <a:rPr lang="en-US" dirty="0" smtClean="0">
                <a:latin typeface="Calibri" pitchFamily="34" charset="0"/>
                <a:cs typeface="Calibri" pitchFamily="34" charset="0"/>
              </a:rPr>
              <a:t/>
            </a:r>
            <a:br>
              <a:rPr lang="en-US" dirty="0" smtClean="0">
                <a:latin typeface="Calibri" pitchFamily="34" charset="0"/>
                <a:cs typeface="Calibri" pitchFamily="34" charset="0"/>
              </a:rPr>
            </a:br>
            <a:r>
              <a:rPr lang="en-US" dirty="0" smtClean="0">
                <a:latin typeface="Calibri" pitchFamily="34" charset="0"/>
                <a:cs typeface="Calibri" pitchFamily="34" charset="0"/>
              </a:rPr>
              <a:t>• India has only 2.4% of the land area of the world, it has 8.1% of the global species biodiversity</a:t>
            </a:r>
            <a:r>
              <a:rPr lang="en-US" dirty="0" smtClean="0">
                <a:latin typeface="Calibri" pitchFamily="34" charset="0"/>
                <a:cs typeface="Calibri" pitchFamily="34" charset="0"/>
              </a:rPr>
              <a:t>.</a:t>
            </a:r>
          </a:p>
          <a:p>
            <a:r>
              <a:rPr lang="en-US" dirty="0" smtClean="0">
                <a:latin typeface="Calibri" pitchFamily="34" charset="0"/>
                <a:cs typeface="Calibri" pitchFamily="34" charset="0"/>
              </a:rPr>
              <a:t/>
            </a:r>
            <a:br>
              <a:rPr lang="en-US" dirty="0" smtClean="0">
                <a:latin typeface="Calibri" pitchFamily="34" charset="0"/>
                <a:cs typeface="Calibri" pitchFamily="34" charset="0"/>
              </a:rPr>
            </a:br>
            <a:r>
              <a:rPr lang="en-US" dirty="0" smtClean="0">
                <a:latin typeface="Calibri" pitchFamily="34" charset="0"/>
                <a:cs typeface="Calibri" pitchFamily="34" charset="0"/>
              </a:rPr>
              <a:t>• There are about 45,000 species of plants and about 90,000-1,00,000 species of animals</a:t>
            </a:r>
            <a:r>
              <a:rPr lang="en-US" dirty="0" smtClean="0">
                <a:latin typeface="Calibri" pitchFamily="34" charset="0"/>
                <a:cs typeface="Calibri" pitchFamily="34" charset="0"/>
              </a:rPr>
              <a:t>.</a:t>
            </a:r>
          </a:p>
          <a:p>
            <a:r>
              <a:rPr lang="en-US" dirty="0" smtClean="0">
                <a:latin typeface="Calibri" pitchFamily="34" charset="0"/>
                <a:cs typeface="Calibri" pitchFamily="34" charset="0"/>
              </a:rPr>
              <a:t/>
            </a:r>
            <a:br>
              <a:rPr lang="en-US" dirty="0" smtClean="0">
                <a:latin typeface="Calibri" pitchFamily="34" charset="0"/>
                <a:cs typeface="Calibri" pitchFamily="34" charset="0"/>
              </a:rPr>
            </a:br>
            <a:r>
              <a:rPr lang="en-US" dirty="0" smtClean="0">
                <a:latin typeface="Calibri" pitchFamily="34" charset="0"/>
                <a:cs typeface="Calibri" pitchFamily="34" charset="0"/>
              </a:rPr>
              <a:t>• New species are yet to be discovered and named</a:t>
            </a:r>
            <a:r>
              <a:rPr lang="en-US" dirty="0" smtClean="0">
                <a:latin typeface="Calibri" pitchFamily="34" charset="0"/>
                <a:cs typeface="Calibri" pitchFamily="34" charset="0"/>
              </a:rPr>
              <a:t>.</a:t>
            </a:r>
          </a:p>
          <a:p>
            <a:r>
              <a:rPr lang="en-US" dirty="0" smtClean="0">
                <a:latin typeface="Calibri" pitchFamily="34" charset="0"/>
                <a:cs typeface="Calibri" pitchFamily="34" charset="0"/>
              </a:rPr>
              <a:t/>
            </a:r>
            <a:br>
              <a:rPr lang="en-US" dirty="0" smtClean="0">
                <a:latin typeface="Calibri" pitchFamily="34" charset="0"/>
                <a:cs typeface="Calibri" pitchFamily="34" charset="0"/>
              </a:rPr>
            </a:br>
            <a:r>
              <a:rPr lang="en-US" dirty="0" smtClean="0">
                <a:latin typeface="Calibri" pitchFamily="34" charset="0"/>
                <a:cs typeface="Calibri" pitchFamily="34" charset="0"/>
              </a:rPr>
              <a:t>• Applying Robert May’s global estimate, only 22% of the total species have been recorded, India has probably more than 1,00,000 species of plants and 3,00,000 species of animals to be discovered and </a:t>
            </a:r>
            <a:r>
              <a:rPr lang="en-US" dirty="0" smtClean="0">
                <a:latin typeface="Calibri" pitchFamily="34" charset="0"/>
                <a:cs typeface="Calibri" pitchFamily="34" charset="0"/>
              </a:rPr>
              <a:t>described.</a:t>
            </a:r>
          </a:p>
          <a:p>
            <a:endParaRPr lang="en-US" dirty="0" smtClean="0">
              <a:latin typeface="Calibri" pitchFamily="34" charset="0"/>
              <a:cs typeface="Calibri" pitchFamily="34" charset="0"/>
            </a:endParaRPr>
          </a:p>
          <a:p>
            <a:endParaRPr lang="en-US" b="1"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0384" y="592960"/>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smtClean="0">
                <a:solidFill>
                  <a:srgbClr val="FF0000"/>
                </a:solidFill>
              </a:rPr>
              <a:t>GLOBAL DIVERSITIES OF MAJOR TAXA:</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19878" y="1231640"/>
            <a:ext cx="8248261" cy="523220"/>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endParaRPr lang="en-US" b="1" dirty="0" smtClean="0"/>
          </a:p>
        </p:txBody>
      </p:sp>
      <p:pic>
        <p:nvPicPr>
          <p:cNvPr id="1026" name="Picture 2" descr="C:\Users\User\Pictures\biology images\biodiversity.jpg"/>
          <p:cNvPicPr>
            <a:picLocks noChangeAspect="1" noChangeArrowheads="1"/>
          </p:cNvPicPr>
          <p:nvPr/>
        </p:nvPicPr>
        <p:blipFill>
          <a:blip r:embed="rId4"/>
          <a:srcRect/>
          <a:stretch>
            <a:fillRect/>
          </a:stretch>
        </p:blipFill>
        <p:spPr bwMode="auto">
          <a:xfrm>
            <a:off x="4348065" y="1136877"/>
            <a:ext cx="4217437" cy="3561066"/>
          </a:xfrm>
          <a:prstGeom prst="rect">
            <a:avLst/>
          </a:prstGeom>
          <a:noFill/>
        </p:spPr>
      </p:pic>
      <p:sp>
        <p:nvSpPr>
          <p:cNvPr id="9" name="TextBox 8"/>
          <p:cNvSpPr txBox="1"/>
          <p:nvPr/>
        </p:nvSpPr>
        <p:spPr>
          <a:xfrm>
            <a:off x="513183" y="1343608"/>
            <a:ext cx="3881535" cy="3108543"/>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It </a:t>
            </a:r>
            <a:r>
              <a:rPr lang="en-US" dirty="0" smtClean="0">
                <a:latin typeface="Calibri" pitchFamily="34" charset="0"/>
                <a:cs typeface="Calibri" pitchFamily="34" charset="0"/>
              </a:rPr>
              <a:t>should be noted </a:t>
            </a:r>
            <a:r>
              <a:rPr lang="en-US" dirty="0" smtClean="0">
                <a:latin typeface="Calibri" pitchFamily="34" charset="0"/>
                <a:cs typeface="Calibri" pitchFamily="34" charset="0"/>
              </a:rPr>
              <a:t>that </a:t>
            </a:r>
            <a:r>
              <a:rPr lang="en-US" dirty="0" smtClean="0">
                <a:latin typeface="Calibri" pitchFamily="34" charset="0"/>
                <a:cs typeface="Calibri" pitchFamily="34" charset="0"/>
              </a:rPr>
              <a:t>these estimates do not give </a:t>
            </a:r>
            <a:r>
              <a:rPr lang="en-US" dirty="0" smtClean="0">
                <a:latin typeface="Calibri" pitchFamily="34" charset="0"/>
                <a:cs typeface="Calibri" pitchFamily="34" charset="0"/>
              </a:rPr>
              <a:t>any </a:t>
            </a:r>
            <a:r>
              <a:rPr lang="en-US" dirty="0" smtClean="0">
                <a:latin typeface="Calibri" pitchFamily="34" charset="0"/>
                <a:cs typeface="Calibri" pitchFamily="34" charset="0"/>
              </a:rPr>
              <a:t>figures for </a:t>
            </a:r>
            <a:r>
              <a:rPr lang="en-US" dirty="0" smtClean="0">
                <a:latin typeface="Calibri" pitchFamily="34" charset="0"/>
                <a:cs typeface="Calibri" pitchFamily="34" charset="0"/>
              </a:rPr>
              <a:t>prokaryotes.</a:t>
            </a:r>
          </a:p>
          <a:p>
            <a:pPr algn="just"/>
            <a:r>
              <a:rPr lang="en-US" dirty="0" smtClean="0">
                <a:latin typeface="Calibri" pitchFamily="34" charset="0"/>
                <a:cs typeface="Calibri" pitchFamily="34" charset="0"/>
              </a:rPr>
              <a:t>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Biologists </a:t>
            </a:r>
            <a:r>
              <a:rPr lang="en-US" dirty="0" smtClean="0">
                <a:latin typeface="Calibri" pitchFamily="34" charset="0"/>
                <a:cs typeface="Calibri" pitchFamily="34" charset="0"/>
              </a:rPr>
              <a:t>are </a:t>
            </a:r>
            <a:r>
              <a:rPr lang="en-US" dirty="0" smtClean="0">
                <a:latin typeface="Calibri" pitchFamily="34" charset="0"/>
                <a:cs typeface="Calibri" pitchFamily="34" charset="0"/>
              </a:rPr>
              <a:t>not sure </a:t>
            </a:r>
            <a:r>
              <a:rPr lang="en-US" dirty="0" smtClean="0">
                <a:latin typeface="Calibri" pitchFamily="34" charset="0"/>
                <a:cs typeface="Calibri" pitchFamily="34" charset="0"/>
              </a:rPr>
              <a:t>about  </a:t>
            </a:r>
            <a:r>
              <a:rPr lang="en-US" dirty="0" smtClean="0">
                <a:latin typeface="Calibri" pitchFamily="34" charset="0"/>
                <a:cs typeface="Calibri" pitchFamily="34" charset="0"/>
              </a:rPr>
              <a:t>how many prokaryotic </a:t>
            </a:r>
            <a:r>
              <a:rPr lang="en-US" dirty="0" smtClean="0">
                <a:latin typeface="Calibri" pitchFamily="34" charset="0"/>
                <a:cs typeface="Calibri" pitchFamily="34" charset="0"/>
              </a:rPr>
              <a:t>species </a:t>
            </a:r>
            <a:r>
              <a:rPr lang="en-US" dirty="0" smtClean="0">
                <a:latin typeface="Calibri" pitchFamily="34" charset="0"/>
                <a:cs typeface="Calibri" pitchFamily="34" charset="0"/>
              </a:rPr>
              <a:t>there might be.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problem is that unconventional  taxonomic methods </a:t>
            </a:r>
            <a:r>
              <a:rPr lang="en-US" dirty="0" smtClean="0">
                <a:latin typeface="Calibri" pitchFamily="34" charset="0"/>
                <a:cs typeface="Calibri" pitchFamily="34" charset="0"/>
              </a:rPr>
              <a:t>are not </a:t>
            </a:r>
            <a:r>
              <a:rPr lang="en-US" dirty="0" smtClean="0">
                <a:latin typeface="Calibri" pitchFamily="34" charset="0"/>
                <a:cs typeface="Calibri" pitchFamily="34" charset="0"/>
              </a:rPr>
              <a:t>suitable for identifying microbial species and many species are simply not culturable under laboratory condition.</a:t>
            </a:r>
            <a:endParaRPr lang="en-US" dirty="0" smtClean="0">
              <a:latin typeface="Calibri" pitchFamily="34" charset="0"/>
              <a:cs typeface="Calibri" pitchFamily="34" charset="0"/>
            </a:endParaRP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3658</TotalTime>
  <Words>532</Words>
  <Application>Microsoft Office PowerPoint</Application>
  <PresentationFormat>On-screen Show (16:9)</PresentationFormat>
  <Paragraphs>103</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Simple Light</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383</cp:revision>
  <dcterms:modified xsi:type="dcterms:W3CDTF">2020-07-22T10:50:50Z</dcterms:modified>
</cp:coreProperties>
</file>