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309" r:id="rId3"/>
    <p:sldId id="311" r:id="rId4"/>
    <p:sldId id="326" r:id="rId5"/>
    <p:sldId id="327" r:id="rId6"/>
    <p:sldId id="259"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783631"/>
            <a:ext cx="7697756" cy="1015552"/>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CONSERVATION OF BIODIVERSITY</a:t>
            </a:r>
          </a:p>
          <a:p>
            <a:pPr lvl="0" algn="ctr">
              <a:buSzPts val="3100"/>
            </a:pPr>
            <a:r>
              <a:rPr lang="en-US" sz="2500" b="1" dirty="0" smtClean="0">
                <a:solidFill>
                  <a:schemeClr val="tx1"/>
                </a:solidFill>
                <a:latin typeface="Calibri" pitchFamily="34" charset="0"/>
                <a:cs typeface="Calibri" pitchFamily="34" charset="0"/>
              </a:rPr>
              <a:t>     WHY &amp; HOW TO CONSERVE BIODIVERSITY</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15</a:t>
            </a:r>
          </a:p>
          <a:p>
            <a:pPr marL="0" lvl="0" indent="0" algn="l" rtl="0">
              <a:spcBef>
                <a:spcPts val="0"/>
              </a:spcBef>
              <a:spcAft>
                <a:spcPts val="0"/>
              </a:spcAft>
              <a:buNone/>
            </a:pPr>
            <a:r>
              <a:rPr lang="en" b="1" dirty="0" smtClean="0"/>
              <a:t>CHAPTER </a:t>
            </a:r>
            <a:r>
              <a:rPr lang="en" b="1" dirty="0"/>
              <a:t>NAME </a:t>
            </a:r>
            <a:r>
              <a:rPr lang="en" b="1" dirty="0" smtClean="0"/>
              <a:t>: BIODIVERSITY AND  CONSERVATION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81056" y="453001"/>
            <a:ext cx="7130087" cy="77864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CONSERVATION OF BIODIVERSITY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WHY </a:t>
            </a:r>
            <a:r>
              <a:rPr lang="en-US" sz="1800" b="1" dirty="0" smtClean="0">
                <a:solidFill>
                  <a:schemeClr val="tx1"/>
                </a:solidFill>
                <a:latin typeface="Calibri" pitchFamily="34" charset="0"/>
                <a:cs typeface="Calibri" pitchFamily="34" charset="0"/>
              </a:rPr>
              <a:t>TO </a:t>
            </a:r>
            <a:r>
              <a:rPr lang="en-US" sz="1800" b="1" dirty="0" smtClean="0">
                <a:solidFill>
                  <a:schemeClr val="tx1"/>
                </a:solidFill>
                <a:latin typeface="Calibri" pitchFamily="34" charset="0"/>
                <a:cs typeface="Calibri" pitchFamily="34" charset="0"/>
              </a:rPr>
              <a:t>CONSERVE </a:t>
            </a:r>
            <a:r>
              <a:rPr lang="en-US" sz="1800" b="1" dirty="0" smtClean="0">
                <a:solidFill>
                  <a:schemeClr val="tx1"/>
                </a:solidFill>
                <a:latin typeface="Calibri" pitchFamily="34" charset="0"/>
                <a:cs typeface="Calibri" pitchFamily="34" charset="0"/>
              </a:rPr>
              <a:t>BIODIVERSITY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54562" y="1250302"/>
            <a:ext cx="8490858"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We should conserve the biodiversity due to following groups of </a:t>
            </a:r>
            <a:r>
              <a:rPr lang="en-US" dirty="0" smtClean="0">
                <a:latin typeface="Calibri" pitchFamily="34" charset="0"/>
                <a:cs typeface="Calibri" pitchFamily="34" charset="0"/>
              </a:rPr>
              <a:t>regions-</a:t>
            </a:r>
          </a:p>
          <a:p>
            <a:pPr algn="just"/>
            <a:endParaRPr lang="en-US" dirty="0" smtClean="0">
              <a:latin typeface="Calibri" pitchFamily="34" charset="0"/>
              <a:cs typeface="Calibri" pitchFamily="34" charset="0"/>
            </a:endParaRPr>
          </a:p>
          <a:p>
            <a:pPr marL="400050" indent="-400050" algn="just"/>
            <a:r>
              <a:rPr lang="en-US" dirty="0" smtClean="0">
                <a:latin typeface="Calibri" pitchFamily="34" charset="0"/>
                <a:cs typeface="Calibri" pitchFamily="34" charset="0"/>
              </a:rPr>
              <a:t>The</a:t>
            </a:r>
            <a:r>
              <a:rPr lang="en-US" dirty="0" smtClean="0">
                <a:latin typeface="Calibri" pitchFamily="34" charset="0"/>
                <a:cs typeface="Calibri" pitchFamily="34" charset="0"/>
              </a:rPr>
              <a:t> narrowly utilitarian- human obtain countless direct economic benefits from nature like food, </a:t>
            </a:r>
            <a:r>
              <a:rPr lang="en-US" dirty="0" smtClean="0">
                <a:latin typeface="Calibri" pitchFamily="34" charset="0"/>
                <a:cs typeface="Calibri" pitchFamily="34" charset="0"/>
              </a:rPr>
              <a:t>firewood,</a:t>
            </a:r>
          </a:p>
          <a:p>
            <a:pPr marL="400050" indent="-400050" algn="just"/>
            <a:r>
              <a:rPr lang="en-US" dirty="0" smtClean="0">
                <a:latin typeface="Calibri" pitchFamily="34" charset="0"/>
                <a:cs typeface="Calibri" pitchFamily="34" charset="0"/>
              </a:rPr>
              <a:t>fibres</a:t>
            </a:r>
            <a:r>
              <a:rPr lang="en-US" dirty="0" smtClean="0">
                <a:latin typeface="Calibri" pitchFamily="34" charset="0"/>
                <a:cs typeface="Calibri" pitchFamily="34" charset="0"/>
              </a:rPr>
              <a:t>, construction material, medicinal plants and industrial products. With increasing resources put into ‘</a:t>
            </a:r>
            <a:r>
              <a:rPr lang="en-US" dirty="0" smtClean="0">
                <a:latin typeface="Calibri" pitchFamily="34" charset="0"/>
                <a:cs typeface="Calibri" pitchFamily="34" charset="0"/>
              </a:rPr>
              <a:t>bio-</a:t>
            </a:r>
          </a:p>
          <a:p>
            <a:pPr marL="400050" indent="-400050" algn="just"/>
            <a:r>
              <a:rPr lang="en-US" dirty="0" smtClean="0">
                <a:latin typeface="Calibri" pitchFamily="34" charset="0"/>
                <a:cs typeface="Calibri" pitchFamily="34" charset="0"/>
              </a:rPr>
              <a:t>prospecting</a:t>
            </a:r>
            <a:r>
              <a:rPr lang="en-US" dirty="0" smtClean="0">
                <a:latin typeface="Calibri" pitchFamily="34" charset="0"/>
                <a:cs typeface="Calibri" pitchFamily="34" charset="0"/>
              </a:rPr>
              <a:t>’ nations endowed with rich biodiversity can expect to reap enormous benefits</a:t>
            </a:r>
            <a:r>
              <a:rPr lang="en-US" dirty="0" smtClean="0">
                <a:latin typeface="Calibri" pitchFamily="34" charset="0"/>
                <a:cs typeface="Calibri" pitchFamily="34" charset="0"/>
              </a:rPr>
              <a:t>.</a:t>
            </a:r>
          </a:p>
          <a:p>
            <a:pPr marL="400050" indent="-40005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a:t>
            </a:r>
            <a:r>
              <a:rPr lang="en-US" dirty="0" smtClean="0">
                <a:latin typeface="Calibri" pitchFamily="34" charset="0"/>
                <a:cs typeface="Calibri" pitchFamily="34" charset="0"/>
              </a:rPr>
              <a:t> Broadly Utilitarian- biodiversity plays a major role in ecosystem services that nature provides. Productions of Oxygen during photosynthesis, pollination without natural pollinator, pleasure from nature are priceless.</a:t>
            </a:r>
          </a:p>
          <a:p>
            <a:pPr algn="just"/>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Ethical- </a:t>
            </a:r>
            <a:r>
              <a:rPr lang="en-US" dirty="0" smtClean="0">
                <a:latin typeface="Calibri" pitchFamily="34" charset="0"/>
                <a:cs typeface="Calibri" pitchFamily="34" charset="0"/>
              </a:rPr>
              <a:t>for conserving biodiversity relates to what we own to millions of plants, animals and microbes species with whom we share this planet. Every species has an intrinsic value although it may not be of current or any economic value to us. It is our moral duty to care for their well-being and pass on our biological legacy in good order to future generations</a:t>
            </a:r>
            <a:r>
              <a:rPr lang="en-US" dirty="0" smtClean="0">
                <a:latin typeface="Calibri" pitchFamily="34" charset="0"/>
                <a:cs typeface="Calibri" pitchFamily="34" charset="0"/>
              </a:rPr>
              <a:t> .</a:t>
            </a:r>
          </a:p>
          <a:p>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53061" y="378354"/>
            <a:ext cx="7130087" cy="8812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CONSERVATION OF BIODIVERSITY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HOW </a:t>
            </a:r>
            <a:r>
              <a:rPr lang="en-US" sz="1800" b="1" dirty="0" smtClean="0">
                <a:solidFill>
                  <a:schemeClr val="tx1"/>
                </a:solidFill>
                <a:latin typeface="Calibri" pitchFamily="34" charset="0"/>
                <a:cs typeface="Calibri" pitchFamily="34" charset="0"/>
              </a:rPr>
              <a:t>TO CONSERVE BIODIVERSITY :</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326573" y="1231639"/>
            <a:ext cx="8369560" cy="3539430"/>
          </a:xfrm>
          <a:prstGeom prst="rect">
            <a:avLst/>
          </a:prstGeom>
          <a:noFill/>
        </p:spPr>
        <p:txBody>
          <a:bodyPr wrap="square" rtlCol="0">
            <a:spAutoFit/>
          </a:bodyPr>
          <a:lstStyle/>
          <a:p>
            <a:pPr algn="just"/>
            <a:r>
              <a:rPr lang="en-US" dirty="0" smtClean="0">
                <a:latin typeface="Calibri" pitchFamily="34" charset="0"/>
                <a:cs typeface="Calibri" pitchFamily="34" charset="0"/>
              </a:rPr>
              <a:t>When whole ecosystem is conserved, all its biodiversity is also protected. There are two ways of conservation of </a:t>
            </a:r>
            <a:r>
              <a:rPr lang="en-US" dirty="0" smtClean="0">
                <a:latin typeface="Calibri" pitchFamily="34" charset="0"/>
                <a:cs typeface="Calibri" pitchFamily="34" charset="0"/>
              </a:rPr>
              <a:t>biodiversity-</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situ ( on site) conservation- conservationists have identified for maximum protection certain ‘biodiversity hotspots’ regions with very high levels of species richness and high degree of endemism, species found in that region and not found anywhere else.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Initially </a:t>
            </a:r>
            <a:r>
              <a:rPr lang="en-US" dirty="0" smtClean="0">
                <a:latin typeface="Calibri" pitchFamily="34" charset="0"/>
                <a:cs typeface="Calibri" pitchFamily="34" charset="0"/>
              </a:rPr>
              <a:t>25 biodiversity hotspots were identified. but subsequently nine more have been added to the list bringing the total number of biodiversity hotspots in the world to 34</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These hotspots are also regions of accelerated habitat </a:t>
            </a:r>
            <a:r>
              <a:rPr lang="en-US" dirty="0" smtClean="0">
                <a:latin typeface="Calibri" pitchFamily="34" charset="0"/>
                <a:cs typeface="Calibri" pitchFamily="34" charset="0"/>
              </a:rPr>
              <a:t>loss.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Three of these hotspots - Western Ghats and Sri Lanka. Indo-Burma and Himalaya -cover our </a:t>
            </a:r>
            <a:r>
              <a:rPr lang="en-US" dirty="0" smtClean="0">
                <a:latin typeface="Calibri" pitchFamily="34" charset="0"/>
                <a:cs typeface="Calibri" pitchFamily="34" charset="0"/>
              </a:rPr>
              <a:t>countries </a:t>
            </a:r>
            <a:r>
              <a:rPr lang="en-US" dirty="0" smtClean="0">
                <a:latin typeface="Calibri" pitchFamily="34" charset="0"/>
                <a:cs typeface="Calibri" pitchFamily="34" charset="0"/>
              </a:rPr>
              <a:t>exceptionally high biodiversity regions. </a:t>
            </a: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India has 14 biosphere reserves, 90 national parks and 448 wildlife sanctuaries</a:t>
            </a:r>
            <a:r>
              <a:rPr lang="en-US" dirty="0" smtClean="0">
                <a:latin typeface="Calibri" pitchFamily="34" charset="0"/>
                <a:cs typeface="Calibri" pitchFamily="34" charset="0"/>
              </a:rPr>
              <a:t>.</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87747" y="378354"/>
            <a:ext cx="7130087" cy="88127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CONSERVATION OF BIODIVERSITY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HOW </a:t>
            </a:r>
            <a:r>
              <a:rPr lang="en-US" sz="1800" b="1" dirty="0" smtClean="0">
                <a:solidFill>
                  <a:schemeClr val="tx1"/>
                </a:solidFill>
                <a:latin typeface="Calibri" pitchFamily="34" charset="0"/>
                <a:cs typeface="Calibri" pitchFamily="34" charset="0"/>
              </a:rPr>
              <a:t>TO CONSERVE BIODIVERSITY :</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223936" y="1306284"/>
            <a:ext cx="8369560" cy="3539430"/>
          </a:xfrm>
          <a:prstGeom prst="rect">
            <a:avLst/>
          </a:prstGeom>
          <a:noFill/>
        </p:spPr>
        <p:txBody>
          <a:bodyPr wrap="square" rtlCol="0">
            <a:spAutoFit/>
          </a:bodyPr>
          <a:lstStyle/>
          <a:p>
            <a:pPr algn="just"/>
            <a:r>
              <a:rPr lang="en-US" dirty="0" smtClean="0">
                <a:latin typeface="Calibri" pitchFamily="34" charset="0"/>
                <a:cs typeface="Calibri" pitchFamily="34" charset="0"/>
              </a:rPr>
              <a:t>In </a:t>
            </a:r>
            <a:r>
              <a:rPr lang="en-US" dirty="0" smtClean="0">
                <a:latin typeface="Calibri" pitchFamily="34" charset="0"/>
                <a:cs typeface="Calibri" pitchFamily="34" charset="0"/>
              </a:rPr>
              <a:t>many culture tracts of forests were set aside and all trees and wildlife within were venerated and given total protection</a:t>
            </a:r>
          </a:p>
          <a:p>
            <a:pPr algn="just"/>
            <a:r>
              <a:rPr lang="en-US" dirty="0" smtClean="0">
                <a:latin typeface="Calibri" pitchFamily="34" charset="0"/>
                <a:cs typeface="Calibri" pitchFamily="34" charset="0"/>
              </a:rPr>
              <a:t>Such </a:t>
            </a:r>
            <a:r>
              <a:rPr lang="en-US" dirty="0" smtClean="0">
                <a:latin typeface="Calibri" pitchFamily="34" charset="0"/>
                <a:cs typeface="Calibri" pitchFamily="34" charset="0"/>
              </a:rPr>
              <a:t>sacred </a:t>
            </a:r>
            <a:r>
              <a:rPr lang="en-US" dirty="0" smtClean="0">
                <a:latin typeface="Calibri" pitchFamily="34" charset="0"/>
                <a:cs typeface="Calibri" pitchFamily="34" charset="0"/>
              </a:rPr>
              <a:t>grooves are </a:t>
            </a:r>
            <a:r>
              <a:rPr lang="en-US" dirty="0" smtClean="0">
                <a:latin typeface="Calibri" pitchFamily="34" charset="0"/>
                <a:cs typeface="Calibri" pitchFamily="34" charset="0"/>
              </a:rPr>
              <a:t>found in </a:t>
            </a:r>
            <a:r>
              <a:rPr lang="en-US" dirty="0" smtClean="0">
                <a:latin typeface="Calibri" pitchFamily="34" charset="0"/>
                <a:cs typeface="Calibri" pitchFamily="34" charset="0"/>
              </a:rPr>
              <a:t>Khasi and Jaintia </a:t>
            </a:r>
            <a:r>
              <a:rPr lang="en-US" dirty="0" smtClean="0">
                <a:latin typeface="Calibri" pitchFamily="34" charset="0"/>
                <a:cs typeface="Calibri" pitchFamily="34" charset="0"/>
              </a:rPr>
              <a:t>Hills </a:t>
            </a:r>
            <a:r>
              <a:rPr lang="en-US" dirty="0" smtClean="0">
                <a:latin typeface="Calibri" pitchFamily="34" charset="0"/>
                <a:cs typeface="Calibri" pitchFamily="34" charset="0"/>
              </a:rPr>
              <a:t>in Meghalaya, Aravali Hills of Rajasthan, western </a:t>
            </a:r>
            <a:r>
              <a:rPr lang="en-US" dirty="0" smtClean="0">
                <a:latin typeface="Calibri" pitchFamily="34" charset="0"/>
                <a:cs typeface="Calibri" pitchFamily="34" charset="0"/>
              </a:rPr>
              <a:t>Ghat </a:t>
            </a:r>
            <a:r>
              <a:rPr lang="en-US" dirty="0" smtClean="0">
                <a:latin typeface="Calibri" pitchFamily="34" charset="0"/>
                <a:cs typeface="Calibri" pitchFamily="34" charset="0"/>
              </a:rPr>
              <a:t>regions of Karnataka </a:t>
            </a:r>
            <a:r>
              <a:rPr lang="en-US" dirty="0" smtClean="0">
                <a:latin typeface="Calibri" pitchFamily="34" charset="0"/>
                <a:cs typeface="Calibri" pitchFamily="34" charset="0"/>
              </a:rPr>
              <a:t>and </a:t>
            </a:r>
            <a:r>
              <a:rPr lang="en-US" dirty="0" smtClean="0">
                <a:latin typeface="Calibri" pitchFamily="34" charset="0"/>
                <a:cs typeface="Calibri" pitchFamily="34" charset="0"/>
              </a:rPr>
              <a:t>Maharashtra </a:t>
            </a:r>
            <a:r>
              <a:rPr lang="en-US" dirty="0" smtClean="0">
                <a:latin typeface="Calibri" pitchFamily="34" charset="0"/>
                <a:cs typeface="Calibri" pitchFamily="34" charset="0"/>
              </a:rPr>
              <a:t>and </a:t>
            </a:r>
            <a:r>
              <a:rPr lang="en-US" dirty="0" smtClean="0">
                <a:latin typeface="Calibri" pitchFamily="34" charset="0"/>
                <a:cs typeface="Calibri" pitchFamily="34" charset="0"/>
              </a:rPr>
              <a:t>the Sarguja, Chanda and Bastar areas of Madhya Pradesh</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Ex </a:t>
            </a:r>
            <a:r>
              <a:rPr lang="en-US" dirty="0" smtClean="0">
                <a:latin typeface="Calibri" pitchFamily="34" charset="0"/>
                <a:cs typeface="Calibri" pitchFamily="34" charset="0"/>
              </a:rPr>
              <a:t>situ (off site) conservation- I</a:t>
            </a:r>
            <a:r>
              <a:rPr lang="en-US" dirty="0" smtClean="0">
                <a:latin typeface="Calibri" pitchFamily="34" charset="0"/>
                <a:cs typeface="Calibri" pitchFamily="34" charset="0"/>
              </a:rPr>
              <a:t>n </a:t>
            </a:r>
            <a:r>
              <a:rPr lang="en-US" dirty="0" smtClean="0">
                <a:latin typeface="Calibri" pitchFamily="34" charset="0"/>
                <a:cs typeface="Calibri" pitchFamily="34" charset="0"/>
              </a:rPr>
              <a:t>this method, threatened animals and plants are taken out from their natural habitat and placed in special setting when they be protected and given special care </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Zoological parks, Botanical Gardens and wildlife safari parks are used for this purpose.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Now gametes </a:t>
            </a:r>
            <a:r>
              <a:rPr lang="en-US" dirty="0" smtClean="0">
                <a:latin typeface="Calibri" pitchFamily="34" charset="0"/>
                <a:cs typeface="Calibri" pitchFamily="34" charset="0"/>
              </a:rPr>
              <a:t>of threatened species can be preserved in viable and fertile condition for long periods of time using cryopreservation technique</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Eggs can be fertilized in vitro and plants can be propagated using tissue culture methods.</a:t>
            </a:r>
          </a:p>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97078" y="826223"/>
            <a:ext cx="7130087" cy="582699"/>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CONSERVATION OF BIODIVERSITY </a:t>
            </a:r>
            <a:r>
              <a:rPr lang="en-US" sz="2200" b="1" dirty="0" smtClean="0">
                <a:solidFill>
                  <a:srgbClr val="FF0000"/>
                </a:solidFill>
              </a:rPr>
              <a:t>:</a:t>
            </a: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270589" y="1567541"/>
            <a:ext cx="8369560" cy="2677656"/>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historic convention on Biological Diversity (The Earth Summit) held in Rio de Janeiro in 1992,called upon all nations to take appropriate measures for conservation of biodiversity </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World Summit on  sustainable development held in 2002 in Johannesburg, South </a:t>
            </a:r>
            <a:r>
              <a:rPr lang="en-US" dirty="0" smtClean="0">
                <a:latin typeface="Calibri" pitchFamily="34" charset="0"/>
                <a:cs typeface="Calibri" pitchFamily="34" charset="0"/>
              </a:rPr>
              <a:t>Africa.</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190 countries pledged their commitment to achieve by 2010, a significant reduction in the current rate of biodiversity loss at global, regional and local levels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3647</TotalTime>
  <Words>401</Words>
  <Application>Microsoft Office PowerPoint</Application>
  <PresentationFormat>On-screen Show (16:9)</PresentationFormat>
  <Paragraphs>70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Simple Light</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381</cp:revision>
  <dcterms:modified xsi:type="dcterms:W3CDTF">2020-07-22T13:03:02Z</dcterms:modified>
</cp:coreProperties>
</file>