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309" r:id="rId3"/>
    <p:sldId id="323" r:id="rId4"/>
    <p:sldId id="327" r:id="rId5"/>
    <p:sldId id="328" r:id="rId6"/>
    <p:sldId id="312" r:id="rId7"/>
    <p:sldId id="329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15821" y="1531705"/>
            <a:ext cx="7697756" cy="10155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ENERGY FLOW &amp; ECOLOGICAL PYRAMID</a:t>
            </a:r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endParaRPr lang="en-US" sz="28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800" b="1" dirty="0" smtClean="0">
                <a:latin typeface="Calibri" pitchFamily="34" charset="0"/>
                <a:cs typeface="Calibri" pitchFamily="34" charset="0"/>
              </a:rPr>
              <a:t>	</a:t>
            </a:r>
          </a:p>
          <a:p>
            <a:pPr algn="ctr">
              <a:buSzPts val="3100"/>
            </a:pP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679510" y="2749020"/>
            <a:ext cx="5999585" cy="11884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 smtClean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SUBJECT </a:t>
            </a:r>
            <a:r>
              <a:rPr lang="en" b="1" dirty="0"/>
              <a:t>: </a:t>
            </a:r>
            <a:r>
              <a:rPr lang="en" b="1" dirty="0" smtClean="0"/>
              <a:t>BIOLOGY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14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smtClean="0"/>
              <a:t>: ECOSYSTEM </a:t>
            </a:r>
            <a:endParaRPr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185113" y="480991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ENERGY FLOW :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273" y="886408"/>
            <a:ext cx="875211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Sun is the sole source of energy for all ecosystems on the earth.</a:t>
            </a: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Plants and other photosynthetic organisms utilize less than 50% of the solar radiation known as the photosynthetically active radiation (PAR).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In an ecosystem, plants are called producers and all animals depend upon the plants directly or indirectly for their food. Hence, they are known as consumers or heterotrophs.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The consumers can be further divided into primary consumers (herbivores), secondary consumers (primary carnivores), and tertiary consumers (secondary carnivores).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Trophic level − Every organism occupies a specific level in their food chain known as the trophic level.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Standing crop − Each trophic level contains a certain amount of living material at a certain time known as the standing crop.</a:t>
            </a:r>
          </a:p>
          <a:p>
            <a:pPr lvl="0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number of trophic levels in a food chain is restricted since the energy transfer follows the 10 percent law i.e., only 10% of the energy is transferred from a lower trophic level to a higher one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51831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ENERGY FLOW :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5" y="1045029"/>
            <a:ext cx="836956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Food chain − The energy flow among the various constituent animals is known as the food chain.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process of eating and being eaten is called food chain in which energy flow from producers to consumers. 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In Grazing food chain (GFC) following trophic levels are possible- producer (plants), herbivore, primary carnivore, secondary carnivore.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 </a:t>
            </a: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 detritus food chain begins (DFC) begins with dead organic matter. It is made up of decomposers which are heterotrophic organisms (fungi and bacteria).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These are also known as saprotrophs (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sapro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: to decompose). Decomposers secrete digestive enzymes that breakdown dead and waste materials into simple, inorganic materials, which are subsequently absorbed by them.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Food web − The interconnection of the various food chains is called the food web.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Natural interconnection of food chain forms the food web.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18378" y="518315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DIFFERENCE BETWEEN GFC &amp; DFC :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1215" y="1045029"/>
            <a:ext cx="8369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ci5.googleusercontent.com/proxy/ecby1Cy_ndapq833qlDXeO1C_jYjuFGeKv23H8pqkFelJLaIw3jab02CdsEtVPaLdustQ5wYC22JZBTtLK7Rke8k2obS0wmPfz4o1xabQA6EBl_qJFmyvhZ7Ow=s0-d-e1-ft#https://media-mycbseguide.s3.amazonaws.com/images/static/review/4936.pn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9167" y="1175657"/>
            <a:ext cx="7576457" cy="3377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334403" y="910200"/>
            <a:ext cx="7130087" cy="5080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800"/>
            </a:pPr>
            <a:r>
              <a:rPr lang="en-US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ENERGY PYRAMID :</a:t>
            </a:r>
          </a:p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3223" y="1334278"/>
            <a:ext cx="8369560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Ecological pyramid is the graphical representation of an ecological parameter (number, biomass, energy) sequence wise in various trophic levels of a food chain with producers at the base and herbivores in the middle and carnivores at the top tiers.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 It can be upright, inverted, or spindle shaped.</a:t>
            </a:r>
          </a:p>
          <a:p>
            <a:pPr lvl="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0" algn="just" fontAlgn="base"/>
            <a:r>
              <a:rPr lang="en-US" dirty="0" smtClean="0">
                <a:latin typeface="Calibri" pitchFamily="34" charset="0"/>
                <a:cs typeface="Calibri" pitchFamily="34" charset="0"/>
              </a:rPr>
              <a:t>Ecological pyramids are of 3 types:</a:t>
            </a:r>
          </a:p>
          <a:p>
            <a:pPr lvl="0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Pyramid of number.</a:t>
            </a:r>
          </a:p>
          <a:p>
            <a:pPr lvl="1" algn="just" fontAlgn="base"/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Pyramid of biomass.</a:t>
            </a:r>
            <a:endParaRPr lang="en-US" sz="1200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lvl="1" algn="just" fontAlgn="base">
              <a:buFont typeface="Arial" pitchFamily="34" charset="0"/>
              <a:buChar char="•"/>
            </a:pPr>
            <a:r>
              <a:rPr lang="en-US" dirty="0" smtClean="0">
                <a:latin typeface="Calibri" pitchFamily="34" charset="0"/>
                <a:cs typeface="Calibri" pitchFamily="34" charset="0"/>
              </a:rPr>
              <a:t>Pyramid of energy.</a:t>
            </a:r>
          </a:p>
          <a:p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48260" y="0"/>
            <a:ext cx="895739" cy="811763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31764" y="294380"/>
            <a:ext cx="7130087" cy="489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ENERGY PYRAMID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4604" y="901757"/>
            <a:ext cx="8649477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(A)PYRAMIDS OF NUMBER-  This employs the number of individuals per unit area at various trophic levels with </a:t>
            </a:r>
          </a:p>
          <a:p>
            <a:pPr marL="342900" indent="-342900"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producer at base and various consumers at successively higher levels. It is generally upright.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pyramid of number in case of a big tree is generally inverted because number of  insects  feeding on that tree generally exceeds in number.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(B)PYRAMIDS OF BIOMASS- This represent the biomass in various trophic levels. A pyramid of mass is upright except in aquatic food chain involving short lived plankton.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A pyramid of biomass in sea is generally inverted because biomass of fishes generally exceeds that of phytoplankton.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(C)PYRAMIDS OF ENERGY- that give s graphic representation of amount of energy trapped by different trophic levels per unit area. </a:t>
            </a:r>
          </a:p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en-US" dirty="0" smtClean="0">
                <a:latin typeface="Calibri" pitchFamily="34" charset="0"/>
                <a:cs typeface="Calibri" pitchFamily="34" charset="0"/>
              </a:rPr>
              <a:t>Pyramid of energy is always upright, can never be inverted, because when energy flows from a particular trophic level to the next trophic level, some energy is always lost as heat at each step </a:t>
            </a:r>
            <a:r>
              <a:rPr lang="en-US" dirty="0" err="1" smtClean="0">
                <a:latin typeface="Calibri" pitchFamily="34" charset="0"/>
                <a:cs typeface="Calibri" pitchFamily="34" charset="0"/>
              </a:rPr>
              <a:t>e.g</a:t>
            </a:r>
            <a:r>
              <a:rPr lang="en-US" dirty="0" smtClean="0">
                <a:latin typeface="Calibri" pitchFamily="34" charset="0"/>
                <a:cs typeface="Calibri" pitchFamily="34" charset="0"/>
              </a:rPr>
              <a:t> in feeding, digestion, assimilation and respiration.</a:t>
            </a:r>
            <a:endParaRPr lang="en-US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409047" y="341033"/>
            <a:ext cx="7130087" cy="489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800"/>
            </a:pPr>
            <a:r>
              <a:rPr lang="en-GB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ENERGY PYRAMID :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endParaRPr lang="en-GB" sz="22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pPr>
              <a:buSzPts val="1800"/>
            </a:pPr>
            <a:r>
              <a:rPr lang="en-GB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>
              <a:buSzPts val="1800"/>
            </a:pPr>
            <a:endParaRPr lang="en-GB" sz="18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3893" y="1138335"/>
            <a:ext cx="836956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  <a:p>
            <a:pPr marL="400050" indent="-400050" algn="just"/>
            <a:endParaRPr lang="en-US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45232" y="1051046"/>
            <a:ext cx="84535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US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6" name="Picture 5" descr="https://lh3.googleusercontent.com/_KrdXSccbDMO7-kVWETmby5uhFHjEn7B2Ry1lfZBr6V2MmvVVyZU8u4HevMyXsNgeiRddCFpuYnIyDjXIO9rX1Sy_v3aQYMDkK-ABdtmg5YTPTGZ17A6accB5Gq_D76qshjE9Qo3EZLsEOw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830424"/>
            <a:ext cx="6680718" cy="4068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9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3638</TotalTime>
  <Words>403</Words>
  <Application>Microsoft Office PowerPoint</Application>
  <PresentationFormat>On-screen Show (16:9)</PresentationFormat>
  <Paragraphs>87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383</cp:revision>
  <dcterms:modified xsi:type="dcterms:W3CDTF">2020-07-22T09:06:58Z</dcterms:modified>
</cp:coreProperties>
</file>