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309" r:id="rId3"/>
    <p:sldId id="311" r:id="rId4"/>
    <p:sldId id="323" r:id="rId5"/>
    <p:sldId id="324" r:id="rId6"/>
    <p:sldId id="325" r:id="rId7"/>
    <p:sldId id="312"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017037" y="1541035"/>
            <a:ext cx="6764693" cy="716973"/>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POPULATION </a:t>
            </a:r>
            <a:r>
              <a:rPr lang="en-US" sz="3000" b="1" dirty="0" smtClean="0">
                <a:solidFill>
                  <a:srgbClr val="FF0000"/>
                </a:solidFill>
                <a:latin typeface="Calibri" pitchFamily="34" charset="0"/>
                <a:cs typeface="Calibri" pitchFamily="34" charset="0"/>
              </a:rPr>
              <a:t>INTERACTION , PREDATION</a:t>
            </a:r>
            <a:r>
              <a:rPr lang="en-US" sz="2800" b="1" dirty="0" smtClean="0">
                <a:solidFill>
                  <a:srgbClr val="FF0000"/>
                </a:solidFill>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13</a:t>
            </a:r>
            <a:endParaRPr lang="en" b="1" dirty="0" smtClean="0"/>
          </a:p>
          <a:p>
            <a:pPr marL="0" lvl="0" indent="0" algn="l" rtl="0">
              <a:spcBef>
                <a:spcPts val="0"/>
              </a:spcBef>
              <a:spcAft>
                <a:spcPts val="0"/>
              </a:spcAft>
              <a:buNone/>
            </a:pPr>
            <a:r>
              <a:rPr lang="en" b="1" dirty="0" smtClean="0"/>
              <a:t>CHAPTER </a:t>
            </a:r>
            <a:r>
              <a:rPr lang="en" b="1" dirty="0"/>
              <a:t>NAME </a:t>
            </a:r>
            <a:r>
              <a:rPr lang="en" b="1" dirty="0" smtClean="0"/>
              <a:t>: </a:t>
            </a:r>
            <a:r>
              <a:rPr lang="en" b="1" dirty="0" smtClean="0"/>
              <a:t>ORGANISMS AND POPULATION</a:t>
            </a:r>
            <a:r>
              <a:rPr lang="en" b="1" dirty="0" smtClean="0"/>
              <a:t>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6" y="639613"/>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POPULATION </a:t>
            </a:r>
            <a:r>
              <a:rPr lang="en-US" sz="2200" b="1" dirty="0" smtClean="0">
                <a:solidFill>
                  <a:srgbClr val="FF0000"/>
                </a:solidFill>
                <a:latin typeface="Calibri" pitchFamily="34" charset="0"/>
                <a:cs typeface="Calibri" pitchFamily="34" charset="0"/>
              </a:rPr>
              <a:t>INTERACTION </a:t>
            </a:r>
            <a:r>
              <a:rPr lang="en-US" sz="2200" b="1" dirty="0" smtClean="0">
                <a:solidFill>
                  <a:srgbClr val="FF0000"/>
                </a:solidFill>
                <a:latin typeface="Calibri" pitchFamily="34" charset="0"/>
                <a:cs typeface="Calibri" pitchFamily="34" charset="0"/>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29207" y="1184988"/>
            <a:ext cx="8369560" cy="3293209"/>
          </a:xfrm>
          <a:prstGeom prst="rect">
            <a:avLst/>
          </a:prstGeom>
          <a:noFill/>
        </p:spPr>
        <p:txBody>
          <a:bodyPr wrap="square" rtlCol="0">
            <a:spAutoFit/>
          </a:bodyPr>
          <a:lstStyle/>
          <a:p>
            <a:pPr lvl="0" algn="just"/>
            <a:endParaRPr lang="en-IN" dirty="0" smtClean="0">
              <a:latin typeface="Calibri" pitchFamily="34" charset="0"/>
              <a:cs typeface="Calibri" pitchFamily="34" charset="0"/>
            </a:endParaRPr>
          </a:p>
          <a:p>
            <a:pPr algn="just"/>
            <a:r>
              <a:rPr lang="en-IN" dirty="0" smtClean="0">
                <a:latin typeface="Calibri" pitchFamily="34" charset="0"/>
                <a:cs typeface="Calibri" pitchFamily="34" charset="0"/>
              </a:rPr>
              <a:t>LIFE HISTORY </a:t>
            </a:r>
            <a:r>
              <a:rPr lang="en-IN" dirty="0" smtClean="0">
                <a:latin typeface="Calibri" pitchFamily="34" charset="0"/>
                <a:cs typeface="Calibri" pitchFamily="34" charset="0"/>
              </a:rPr>
              <a:t>VARIATION :</a:t>
            </a:r>
            <a:endParaRPr lang="en-US" dirty="0" smtClean="0">
              <a:latin typeface="Calibri" pitchFamily="34" charset="0"/>
              <a:cs typeface="Calibri" pitchFamily="34" charset="0"/>
            </a:endParaRPr>
          </a:p>
          <a:p>
            <a:pPr lvl="0" algn="just"/>
            <a:endParaRPr lang="en-IN" dirty="0" smtClean="0">
              <a:latin typeface="Calibri" pitchFamily="34" charset="0"/>
              <a:cs typeface="Calibri" pitchFamily="34" charset="0"/>
            </a:endParaRPr>
          </a:p>
          <a:p>
            <a:pPr lvl="0" algn="just"/>
            <a:r>
              <a:rPr lang="en-IN" dirty="0" smtClean="0">
                <a:latin typeface="Calibri" pitchFamily="34" charset="0"/>
                <a:cs typeface="Calibri" pitchFamily="34" charset="0"/>
              </a:rPr>
              <a:t>Populations </a:t>
            </a:r>
            <a:r>
              <a:rPr lang="en-IN" dirty="0" smtClean="0">
                <a:latin typeface="Calibri" pitchFamily="34" charset="0"/>
                <a:cs typeface="Calibri" pitchFamily="34" charset="0"/>
              </a:rPr>
              <a:t>have evolved to maximise their reproductive fitness, also called Darwinian fitness (high r-value), in the habitat in which they live</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Some organisms breed only once in their lifetime (Pacific salmon fish, bamboo).</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Some others breed many times during their lifetime (most birds and mammals</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Some produce a large number of small-sized offspring (Oysters, pelagic fishes).</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Some others produce a small number of large-sized offspring (birds, mammals</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Ecologists suggest that life history traits of organisms have evolved in relation to the constraints imposed by the abiotic and biotic components of the habitat in which they live.</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11683" y="779571"/>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POPULATION INTERACTION :</a:t>
            </a:r>
            <a:r>
              <a:rPr lang="en-GB" sz="2200" b="1" dirty="0" smtClean="0">
                <a:solidFill>
                  <a:srgbClr val="FF0000"/>
                </a:solidFill>
                <a:latin typeface="Calibri" pitchFamily="34" charset="0"/>
                <a:cs typeface="Calibri" pitchFamily="34" charset="0"/>
              </a:rPr>
              <a:t> </a:t>
            </a: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03853" y="1446245"/>
            <a:ext cx="8248261"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In nature, animals, plants, and microbes do not and cannot live in isolation but interact in various ways to form a biological community</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These interactions may be</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Beneficial (represented by + sign</a:t>
            </a:r>
            <a:r>
              <a:rPr lang="en-IN" dirty="0" smtClean="0">
                <a:latin typeface="Calibri" pitchFamily="34" charset="0"/>
                <a:cs typeface="Calibri" pitchFamily="34" charset="0"/>
              </a:rPr>
              <a:t>).</a:t>
            </a:r>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Detrimental (represented by – sign</a:t>
            </a:r>
            <a:r>
              <a:rPr lang="en-IN" dirty="0" smtClean="0">
                <a:latin typeface="Calibri" pitchFamily="34" charset="0"/>
                <a:cs typeface="Calibri" pitchFamily="34" charset="0"/>
              </a:rPr>
              <a:t>).</a:t>
            </a:r>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Neutral (represented by 0 sign</a:t>
            </a:r>
            <a:r>
              <a:rPr lang="en-IN" dirty="0" smtClean="0">
                <a:latin typeface="Calibri" pitchFamily="34" charset="0"/>
                <a:cs typeface="Calibri" pitchFamily="34" charset="0"/>
              </a:rPr>
              <a:t>).</a:t>
            </a:r>
          </a:p>
          <a:p>
            <a:pPr lvl="1"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Inter-specific </a:t>
            </a:r>
            <a:r>
              <a:rPr lang="en-IN" dirty="0" smtClean="0">
                <a:latin typeface="Calibri" pitchFamily="34" charset="0"/>
                <a:cs typeface="Calibri" pitchFamily="34" charset="0"/>
              </a:rPr>
              <a:t>interactions are the interaction of populations of two different species.</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The different types of interactions are predation, competition, parasitism, commensalism, </a:t>
            </a:r>
            <a:r>
              <a:rPr lang="en-IN" dirty="0" err="1" smtClean="0">
                <a:latin typeface="Calibri" pitchFamily="34" charset="0"/>
                <a:cs typeface="Calibri" pitchFamily="34" charset="0"/>
              </a:rPr>
              <a:t>mutalism</a:t>
            </a:r>
            <a:r>
              <a:rPr lang="en-IN"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r>
              <a:rPr lang="en-IN" b="1" dirty="0" smtClean="0">
                <a:latin typeface="Calibri" pitchFamily="34" charset="0"/>
                <a:cs typeface="Calibri" pitchFamily="34" charset="0"/>
              </a:rPr>
              <a:t/>
            </a:r>
            <a:br>
              <a:rPr lang="en-IN" b="1" dirty="0" smtClean="0">
                <a:latin typeface="Calibri" pitchFamily="34" charset="0"/>
                <a:cs typeface="Calibri" pitchFamily="34" charset="0"/>
              </a:rPr>
            </a:br>
            <a:r>
              <a:rPr lang="en-IN" dirty="0" smtClean="0">
                <a:latin typeface="Calibri" pitchFamily="34" charset="0"/>
                <a:cs typeface="Calibri" pitchFamily="34" charset="0"/>
              </a:rPr>
              <a:t> </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782271" y="695596"/>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POPULATION INTERACTION :</a:t>
            </a:r>
            <a:r>
              <a:rPr lang="en-GB" sz="2200" b="1" dirty="0" smtClean="0">
                <a:solidFill>
                  <a:srgbClr val="FF0000"/>
                </a:solidFill>
                <a:latin typeface="Calibri" pitchFamily="34" charset="0"/>
                <a:cs typeface="Calibri" pitchFamily="34" charset="0"/>
              </a:rPr>
              <a:t> </a:t>
            </a: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pic>
        <p:nvPicPr>
          <p:cNvPr id="9" name="Picture 8" descr="Organisms and Populations class 12 Notes Biology"/>
          <p:cNvPicPr/>
          <p:nvPr/>
        </p:nvPicPr>
        <p:blipFill>
          <a:blip r:embed="rId4"/>
          <a:srcRect/>
          <a:stretch>
            <a:fillRect/>
          </a:stretch>
        </p:blipFill>
        <p:spPr bwMode="auto">
          <a:xfrm>
            <a:off x="821094" y="1436914"/>
            <a:ext cx="7473820" cy="299512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7" y="583628"/>
            <a:ext cx="7130087" cy="508054"/>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PREDATION:</a:t>
            </a:r>
            <a:endParaRPr lang="en-US" sz="2200" b="1" dirty="0" smtClean="0">
              <a:solidFill>
                <a:srgbClr val="FF0000"/>
              </a:solidFill>
              <a:latin typeface="Calibri" pitchFamily="34" charset="0"/>
              <a:cs typeface="Calibri" pitchFamily="34" charset="0"/>
            </a:endParaRPr>
          </a:p>
          <a:p>
            <a:pPr>
              <a:buSzPts val="1800"/>
            </a:pPr>
            <a:r>
              <a:rPr lang="en-US"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85192" y="998376"/>
            <a:ext cx="8248261" cy="375487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IN" dirty="0" smtClean="0">
                <a:latin typeface="Calibri" pitchFamily="34" charset="0"/>
                <a:cs typeface="Calibri" pitchFamily="34" charset="0"/>
              </a:rPr>
              <a:t>Predation</a:t>
            </a:r>
            <a:r>
              <a:rPr lang="en-IN" dirty="0" smtClean="0">
                <a:latin typeface="Calibri" pitchFamily="34" charset="0"/>
                <a:cs typeface="Calibri" pitchFamily="34" charset="0"/>
              </a:rPr>
              <a:t>:</a:t>
            </a:r>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It is an </a:t>
            </a:r>
            <a:r>
              <a:rPr lang="en-IN" dirty="0" smtClean="0">
                <a:latin typeface="Calibri" pitchFamily="34" charset="0"/>
                <a:cs typeface="Calibri" pitchFamily="34" charset="0"/>
              </a:rPr>
              <a:t>inter-specific </a:t>
            </a:r>
            <a:r>
              <a:rPr lang="en-IN" dirty="0" smtClean="0">
                <a:latin typeface="Calibri" pitchFamily="34" charset="0"/>
                <a:cs typeface="Calibri" pitchFamily="34" charset="0"/>
              </a:rPr>
              <a:t>interaction where species A (predator), kill and consumes another species B (Prey</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algn="just"/>
            <a:r>
              <a:rPr lang="en-IN" dirty="0" smtClean="0">
                <a:latin typeface="Calibri" pitchFamily="34" charset="0"/>
                <a:cs typeface="Calibri" pitchFamily="34" charset="0"/>
              </a:rPr>
              <a:t>Roles of predators</a:t>
            </a:r>
            <a:r>
              <a:rPr lang="en-IN"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Transfer energy from plants to higher trophic levels (position of organism in food chain) so acts as ‘conduits’ for energy transfer across trophic levels</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Control Prey population – Prickly pear cactus- </a:t>
            </a:r>
            <a:r>
              <a:rPr lang="en-IN" dirty="0" smtClean="0">
                <a:latin typeface="Calibri" pitchFamily="34" charset="0"/>
                <a:cs typeface="Calibri" pitchFamily="34" charset="0"/>
              </a:rPr>
              <a:t>moth.</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Biological control of Agricultural </a:t>
            </a:r>
            <a:r>
              <a:rPr lang="en-IN" dirty="0" smtClean="0">
                <a:latin typeface="Calibri" pitchFamily="34" charset="0"/>
                <a:cs typeface="Calibri" pitchFamily="34" charset="0"/>
              </a:rPr>
              <a:t>pest .</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Maintain species diversity by reducing intensity of competition among competing prey species. </a:t>
            </a:r>
            <a:endParaRPr lang="en-IN"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Over exploitation of prey by the predators results in extinction of prey and predator. Predators in nature are ‘prudent</a:t>
            </a:r>
            <a:r>
              <a:rPr lang="en-IN" dirty="0" smtClean="0">
                <a:latin typeface="Calibri" pitchFamily="34" charset="0"/>
                <a:cs typeface="Calibri" pitchFamily="34" charset="0"/>
              </a:rPr>
              <a:t>’.</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50424" y="574298"/>
            <a:ext cx="7130087" cy="414748"/>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PREDATION:</a:t>
            </a:r>
            <a:endParaRPr lang="en-US" sz="2200" b="1" dirty="0" smtClean="0">
              <a:solidFill>
                <a:srgbClr val="FF0000"/>
              </a:solidFill>
              <a:latin typeface="Calibri" pitchFamily="34" charset="0"/>
              <a:cs typeface="Calibri" pitchFamily="34" charset="0"/>
            </a:endParaRPr>
          </a:p>
          <a:p>
            <a:pPr>
              <a:buSzPts val="1800"/>
            </a:pPr>
            <a:r>
              <a:rPr lang="en-US"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270588" y="1035698"/>
            <a:ext cx="8593493" cy="3754874"/>
          </a:xfrm>
          <a:prstGeom prst="rect">
            <a:avLst/>
          </a:prstGeom>
          <a:noFill/>
        </p:spPr>
        <p:txBody>
          <a:bodyPr wrap="square" rtlCol="0">
            <a:spAutoFit/>
          </a:bodyPr>
          <a:lstStyle/>
          <a:p>
            <a:r>
              <a:rPr lang="en-IN" dirty="0" smtClean="0">
                <a:latin typeface="Calibri" pitchFamily="34" charset="0"/>
                <a:cs typeface="Calibri" pitchFamily="34" charset="0"/>
              </a:rPr>
              <a:t>Examples</a:t>
            </a:r>
            <a:r>
              <a:rPr lang="en-IN" dirty="0" smtClean="0">
                <a:latin typeface="Calibri" pitchFamily="34" charset="0"/>
                <a:cs typeface="Calibri" pitchFamily="34" charset="0"/>
              </a:rPr>
              <a:t>:</a:t>
            </a:r>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Prickly pear cactus introduced into Australia in the early 1920’s caused havoc by spreading rapidly into millions of hectares of rangeland (Grassland, shrublands, woodlands, wetlands, and deserts that are grazed by domestic livestock or wild animals</a:t>
            </a:r>
            <a:r>
              <a:rPr lang="en-IN" dirty="0" smtClean="0">
                <a:latin typeface="Calibri" pitchFamily="34" charset="0"/>
                <a:cs typeface="Calibri" pitchFamily="34" charset="0"/>
              </a:rPr>
              <a:t>).</a:t>
            </a:r>
          </a:p>
          <a:p>
            <a:pPr lvl="0"/>
            <a:endParaRPr lang="en-IN" dirty="0" smtClean="0">
              <a:latin typeface="Calibri" pitchFamily="34" charset="0"/>
              <a:cs typeface="Calibri" pitchFamily="34" charset="0"/>
            </a:endParaRPr>
          </a:p>
          <a:p>
            <a:pPr lvl="0"/>
            <a:r>
              <a:rPr lang="en-IN" dirty="0" smtClean="0">
                <a:latin typeface="Calibri" pitchFamily="34" charset="0"/>
                <a:cs typeface="Calibri" pitchFamily="34" charset="0"/>
              </a:rPr>
              <a:t>The </a:t>
            </a:r>
            <a:r>
              <a:rPr lang="en-IN" dirty="0" smtClean="0">
                <a:latin typeface="Calibri" pitchFamily="34" charset="0"/>
                <a:cs typeface="Calibri" pitchFamily="34" charset="0"/>
              </a:rPr>
              <a:t>invasive cactus was brought under control only after a cactus-feeding predator (a moth) from its natural habitat was introduced into the country</a:t>
            </a:r>
            <a:r>
              <a:rPr lang="en-IN" dirty="0" smtClean="0">
                <a:latin typeface="Calibri" pitchFamily="34" charset="0"/>
                <a:cs typeface="Calibri" pitchFamily="34" charset="0"/>
              </a:rPr>
              <a:t>.</a:t>
            </a:r>
            <a:endParaRPr lang="en-IN" u="sng" dirty="0" smtClean="0">
              <a:latin typeface="Calibri" pitchFamily="34" charset="0"/>
              <a:cs typeface="Calibri" pitchFamily="34" charset="0"/>
            </a:endParaRPr>
          </a:p>
          <a:p>
            <a:endParaRPr lang="en-IN" dirty="0" smtClean="0">
              <a:latin typeface="Calibri" pitchFamily="34" charset="0"/>
              <a:cs typeface="Calibri" pitchFamily="34" charset="0"/>
            </a:endParaRPr>
          </a:p>
          <a:p>
            <a:r>
              <a:rPr lang="en-IN" dirty="0" smtClean="0">
                <a:latin typeface="Calibri" pitchFamily="34" charset="0"/>
                <a:cs typeface="Calibri" pitchFamily="34" charset="0"/>
              </a:rPr>
              <a:t>Experiment </a:t>
            </a:r>
            <a:r>
              <a:rPr lang="en-IN" dirty="0" smtClean="0">
                <a:latin typeface="Calibri" pitchFamily="34" charset="0"/>
                <a:cs typeface="Calibri" pitchFamily="34" charset="0"/>
              </a:rPr>
              <a:t>to show predator-prey inter-relationship</a:t>
            </a:r>
            <a:r>
              <a:rPr lang="en-IN" dirty="0" smtClean="0">
                <a:latin typeface="Calibri" pitchFamily="34" charset="0"/>
                <a:cs typeface="Calibri" pitchFamily="34" charset="0"/>
              </a:rPr>
              <a:t>:</a:t>
            </a:r>
          </a:p>
          <a:p>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In the rocky intertidal communities of the American Pacific Coast, the </a:t>
            </a:r>
            <a:r>
              <a:rPr lang="en-IN" dirty="0" smtClean="0">
                <a:latin typeface="Calibri" pitchFamily="34" charset="0"/>
                <a:cs typeface="Calibri" pitchFamily="34" charset="0"/>
              </a:rPr>
              <a:t>starfish </a:t>
            </a:r>
            <a:r>
              <a:rPr lang="en-IN" i="1" dirty="0" smtClean="0">
                <a:latin typeface="Calibri" pitchFamily="34" charset="0"/>
                <a:cs typeface="Calibri" pitchFamily="34" charset="0"/>
              </a:rPr>
              <a:t>Pisaster</a:t>
            </a:r>
            <a:r>
              <a:rPr lang="en-IN" i="1" dirty="0" smtClean="0">
                <a:latin typeface="Calibri" pitchFamily="34" charset="0"/>
                <a:cs typeface="Calibri" pitchFamily="34" charset="0"/>
              </a:rPr>
              <a:t> </a:t>
            </a:r>
            <a:r>
              <a:rPr lang="en-IN" dirty="0" smtClean="0">
                <a:latin typeface="Calibri" pitchFamily="34" charset="0"/>
                <a:cs typeface="Calibri" pitchFamily="34" charset="0"/>
              </a:rPr>
              <a:t>is an important predator</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In an experiment, when all the starfish were removed, more than 10 species of invertebrates became extinct within a year, because of </a:t>
            </a:r>
            <a:r>
              <a:rPr lang="en-IN" dirty="0" smtClean="0">
                <a:latin typeface="Calibri" pitchFamily="34" charset="0"/>
                <a:cs typeface="Calibri" pitchFamily="34" charset="0"/>
              </a:rPr>
              <a:t>inter-specific </a:t>
            </a:r>
            <a:r>
              <a:rPr lang="en-IN" dirty="0" smtClean="0">
                <a:latin typeface="Calibri" pitchFamily="34" charset="0"/>
                <a:cs typeface="Calibri" pitchFamily="34" charset="0"/>
              </a:rPr>
              <a:t>competition</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If a predator is too efficient and overexploits its prey, then the prey might become extinct following it, the predator will also become extinct for lack of food</a:t>
            </a:r>
            <a:r>
              <a:rPr lang="en-IN" dirty="0" smtClean="0">
                <a:latin typeface="Calibri" pitchFamily="34" charset="0"/>
                <a:cs typeface="Calibri" pitchFamily="34" charset="0"/>
              </a:rPr>
              <a:t>.</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97079" y="425010"/>
            <a:ext cx="7130087" cy="480062"/>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PREDATION:</a:t>
            </a:r>
            <a:endParaRPr lang="en-US" sz="2200" b="1" dirty="0" smtClean="0">
              <a:solidFill>
                <a:srgbClr val="FF0000"/>
              </a:solidFill>
              <a:latin typeface="Calibri" pitchFamily="34" charset="0"/>
              <a:cs typeface="Calibri" pitchFamily="34" charset="0"/>
            </a:endParaRPr>
          </a:p>
          <a:p>
            <a:pPr>
              <a:buSzPts val="1800"/>
            </a:pP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89249" y="970383"/>
            <a:ext cx="8621486" cy="3754874"/>
          </a:xfrm>
          <a:prstGeom prst="rect">
            <a:avLst/>
          </a:prstGeom>
          <a:noFill/>
        </p:spPr>
        <p:txBody>
          <a:bodyPr wrap="square" rtlCol="0">
            <a:spAutoFit/>
          </a:bodyPr>
          <a:lstStyle/>
          <a:p>
            <a:r>
              <a:rPr lang="en-IN" dirty="0" smtClean="0">
                <a:latin typeface="Calibri" pitchFamily="34" charset="0"/>
                <a:cs typeface="Calibri" pitchFamily="34" charset="0"/>
              </a:rPr>
              <a:t>Adaptations developed by the prey</a:t>
            </a:r>
            <a:r>
              <a:rPr lang="en-IN" dirty="0" smtClean="0">
                <a:latin typeface="Calibri" pitchFamily="34" charset="0"/>
                <a:cs typeface="Calibri" pitchFamily="34" charset="0"/>
              </a:rPr>
              <a:t>:</a:t>
            </a:r>
          </a:p>
          <a:p>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Some species of insects and frogs are </a:t>
            </a:r>
            <a:r>
              <a:rPr lang="en-IN" dirty="0" smtClean="0">
                <a:latin typeface="Calibri" pitchFamily="34" charset="0"/>
                <a:cs typeface="Calibri" pitchFamily="34" charset="0"/>
              </a:rPr>
              <a:t>cryptically-coloured </a:t>
            </a:r>
            <a:r>
              <a:rPr lang="en-IN" dirty="0" smtClean="0">
                <a:latin typeface="Calibri" pitchFamily="34" charset="0"/>
                <a:cs typeface="Calibri" pitchFamily="34" charset="0"/>
              </a:rPr>
              <a:t>(camouflaged) to avoid being detected easily by the predator</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The Monarch butterfly is highly distasteful to its predator (bird) because of a special chemical present in its body</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Nearly 25 percent of all insects are known to </a:t>
            </a:r>
            <a:r>
              <a:rPr lang="en-IN" dirty="0" smtClean="0">
                <a:latin typeface="Calibri" pitchFamily="34" charset="0"/>
                <a:cs typeface="Calibri" pitchFamily="34" charset="0"/>
              </a:rPr>
              <a:t>phyto-phagous</a:t>
            </a:r>
            <a:r>
              <a:rPr lang="en-IN" dirty="0" smtClean="0">
                <a:latin typeface="Calibri" pitchFamily="34" charset="0"/>
                <a:cs typeface="Calibri" pitchFamily="34" charset="0"/>
              </a:rPr>
              <a:t> </a:t>
            </a:r>
            <a:r>
              <a:rPr lang="en-IN" dirty="0" smtClean="0">
                <a:latin typeface="Calibri" pitchFamily="34" charset="0"/>
                <a:cs typeface="Calibri" pitchFamily="34" charset="0"/>
              </a:rPr>
              <a:t>feeding </a:t>
            </a:r>
            <a:r>
              <a:rPr lang="en-IN" dirty="0" smtClean="0">
                <a:latin typeface="Calibri" pitchFamily="34" charset="0"/>
                <a:cs typeface="Calibri" pitchFamily="34" charset="0"/>
              </a:rPr>
              <a:t>on plant sap and other parts of plants</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Presence of thorns in certain plant species (</a:t>
            </a:r>
            <a:r>
              <a:rPr lang="en-IN" i="1" dirty="0" smtClean="0">
                <a:latin typeface="Calibri" pitchFamily="34" charset="0"/>
                <a:cs typeface="Calibri" pitchFamily="34" charset="0"/>
              </a:rPr>
              <a:t>Acacia, Cactus</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Production and storage of toxic chemicals by plants</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Calotropis produces highly poisonous cardiac glycoside</a:t>
            </a:r>
            <a:r>
              <a:rPr lang="en-IN"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Nicotine, caffeine, quinine, strychnine, opium, etc., are produced by various plants.</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3597</TotalTime>
  <Words>556</Words>
  <Application>Microsoft Office PowerPoint</Application>
  <PresentationFormat>On-screen Show (16:9)</PresentationFormat>
  <Paragraphs>111</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378</cp:revision>
  <dcterms:modified xsi:type="dcterms:W3CDTF">2020-07-24T03:23:25Z</dcterms:modified>
</cp:coreProperties>
</file>