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comments/comment1.xml" ContentType="application/vnd.openxmlformats-officedocument.presentationml.comments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11"/>
  </p:notesMasterIdLst>
  <p:sldIdLst>
    <p:sldId id="256" r:id="rId2"/>
    <p:sldId id="311" r:id="rId3"/>
    <p:sldId id="309" r:id="rId4"/>
    <p:sldId id="323" r:id="rId5"/>
    <p:sldId id="324" r:id="rId6"/>
    <p:sldId id="325" r:id="rId7"/>
    <p:sldId id="326" r:id="rId8"/>
    <p:sldId id="327" r:id="rId9"/>
    <p:sldId id="259" r:id="rId10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" initials="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napToGrid="0">
      <p:cViewPr>
        <p:scale>
          <a:sx n="102" d="100"/>
          <a:sy n="102" d="100"/>
        </p:scale>
        <p:origin x="-456" y="9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20-06-17T16:36:04.720" idx="2">
    <p:pos x="6000" y="100"/>
    <p:text>+amanrouniyar@odmegroup.org How come the website here is ODM Egroup and not ODM PS?
_Assigned to you_
-Swoyan Satyendu</p:text>
  </p:cm>
  <p:cm authorId="0" dt="2020-06-17T16:36:04.724" idx="1">
    <p:pos x="6000" y="0"/>
    <p:text>1. The logo in the centre looks bad. take it to TOP-LEFT
2. Where in ODM E Group Logo, here? 
3. What about, Closing Slide? 
Similar changes, pending in Kids World PPT as well +amanrouniyar@odmegroup.org
_Assigned to you_
-Swoyan Satyendu</p:text>
  </p:cm>
</p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="" xmlns:p14="http://schemas.microsoft.com/office/powerpoint/2010/main" val="451615771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2" name="Google Shape;52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4" name="Google Shape;74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comments" Target="../comments/comment1.xml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3777621"/>
            <a:ext cx="9144000" cy="1365879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7904900" y="105700"/>
            <a:ext cx="1170475" cy="1170475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3"/>
          <p:cNvSpPr txBox="1"/>
          <p:nvPr/>
        </p:nvSpPr>
        <p:spPr>
          <a:xfrm>
            <a:off x="615821" y="1531705"/>
            <a:ext cx="7697756" cy="10155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-US" sz="30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    POPULATION </a:t>
            </a:r>
            <a:r>
              <a:rPr lang="en-US" sz="30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ATTRIBUTES, AGE PYRAMIDS	</a:t>
            </a:r>
          </a:p>
          <a:p>
            <a:endParaRPr lang="en-US" sz="2800" b="1" dirty="0" smtClean="0">
              <a:latin typeface="Calibri" pitchFamily="34" charset="0"/>
              <a:cs typeface="Calibri" pitchFamily="34" charset="0"/>
            </a:endParaRPr>
          </a:p>
          <a:p>
            <a:r>
              <a:rPr lang="en-US" sz="2800" b="1" dirty="0" smtClean="0">
                <a:latin typeface="Calibri" pitchFamily="34" charset="0"/>
                <a:cs typeface="Calibri" pitchFamily="34" charset="0"/>
              </a:rPr>
              <a:t>	</a:t>
            </a:r>
          </a:p>
          <a:p>
            <a:pPr algn="ctr">
              <a:buSzPts val="3100"/>
            </a:pPr>
            <a:endParaRPr sz="2900" b="1" i="0" u="none" strike="noStrike" cap="none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100"/>
              <a:buFont typeface="Arial"/>
              <a:buNone/>
            </a:pPr>
            <a:endParaRPr sz="25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" name="Google Shape;57;p13"/>
          <p:cNvSpPr txBox="1"/>
          <p:nvPr/>
        </p:nvSpPr>
        <p:spPr>
          <a:xfrm>
            <a:off x="2024742" y="3000946"/>
            <a:ext cx="5999585" cy="11884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" b="1" dirty="0" smtClean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 smtClean="0"/>
              <a:t>SUBJECT </a:t>
            </a:r>
            <a:r>
              <a:rPr lang="en" b="1" dirty="0"/>
              <a:t>: </a:t>
            </a:r>
            <a:r>
              <a:rPr lang="en" b="1" dirty="0" smtClean="0"/>
              <a:t>BIOLOGY</a:t>
            </a:r>
            <a:endParaRPr b="1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/>
              <a:t>CHAPTER NUMBER</a:t>
            </a:r>
            <a:r>
              <a:rPr lang="en" b="1" dirty="0" smtClean="0"/>
              <a:t>: </a:t>
            </a:r>
            <a:r>
              <a:rPr lang="en" b="1" dirty="0" smtClean="0"/>
              <a:t>13</a:t>
            </a:r>
            <a:endParaRPr lang="en" b="1" dirty="0" smtClean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 smtClean="0"/>
              <a:t>CHAPTER </a:t>
            </a:r>
            <a:r>
              <a:rPr lang="en" b="1" dirty="0"/>
              <a:t>NAME </a:t>
            </a:r>
            <a:r>
              <a:rPr lang="en" b="1" dirty="0" smtClean="0"/>
              <a:t>: </a:t>
            </a:r>
            <a:r>
              <a:rPr lang="en" b="1" dirty="0" smtClean="0"/>
              <a:t>ORGANISMS AND POPULATION </a:t>
            </a:r>
            <a:endParaRPr b="1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0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371724" y="583628"/>
            <a:ext cx="7130087" cy="5080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buSzPts val="1800"/>
            </a:pPr>
            <a:r>
              <a:rPr lang="en-US" sz="24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POPULATION </a:t>
            </a:r>
            <a:r>
              <a:rPr lang="en-US" sz="24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2200" b="1" dirty="0" smtClean="0">
                <a:solidFill>
                  <a:srgbClr val="FF0000"/>
                </a:solidFill>
              </a:rPr>
              <a:t>:</a:t>
            </a:r>
            <a:r>
              <a:rPr lang="en-GB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 </a:t>
            </a:r>
            <a:endParaRPr lang="en-GB" sz="22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  <a:p>
            <a:pPr>
              <a:buSzPts val="1800"/>
            </a:pPr>
            <a:endParaRPr lang="en-GB" sz="22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  <a:p>
            <a:pPr>
              <a:buSzPts val="1800"/>
            </a:pPr>
            <a:endParaRPr lang="en-GB" sz="22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  <a:p>
            <a:pPr>
              <a:buSzPts val="1800"/>
            </a:pPr>
            <a:r>
              <a:rPr lang="en-GB" sz="18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</a:p>
          <a:p>
            <a:pPr>
              <a:buSzPts val="1800"/>
            </a:pPr>
            <a:endParaRPr lang="en-GB" sz="1800" b="1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63893" y="1138335"/>
            <a:ext cx="836956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marL="400050" indent="-400050"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marL="400050" indent="-400050" algn="just"/>
            <a:endParaRPr lang="en-US" dirty="0" smtClean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29207" y="587828"/>
            <a:ext cx="803365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endParaRPr lang="en-US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63894" y="1054359"/>
            <a:ext cx="8248261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POPULATIONS</a:t>
            </a:r>
            <a:r>
              <a:rPr lang="en-US" b="1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b="1" dirty="0" smtClean="0">
                <a:latin typeface="Calibri" pitchFamily="34" charset="0"/>
                <a:cs typeface="Calibri" pitchFamily="34" charset="0"/>
              </a:rPr>
              <a:t>: 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Individuals of any species live in groups in well-defined geographical area, share or compete for similar resources, potentially interbreed and constitute a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population</a:t>
            </a:r>
          </a:p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Although the term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interbreeding implies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sexual reproduction, a group of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individuals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resulting from even asexual reproduction is also generally considered a population for the purpose of ecological studies. </a:t>
            </a:r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All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the cormorants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in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a wetland, rats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in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an abandoned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dwelling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, teakwood trees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in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a forest tract, bacteria i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n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a culture plate and lotus plants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in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a pond, are some examples of a population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.</a:t>
            </a:r>
          </a:p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It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is at the population level that natural selection operates to evolve the desired traits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.</a:t>
            </a:r>
          </a:p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Population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ecology is, therefore, an important area of ecology because it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links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ecology to population genetics and evolution</a:t>
            </a:r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0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306410" y="639613"/>
            <a:ext cx="7130087" cy="5080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buSzPts val="1800"/>
            </a:pPr>
            <a:r>
              <a:rPr lang="en-US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POPULATION ATTRIBUTES </a:t>
            </a:r>
            <a:r>
              <a:rPr lang="en-US" sz="2200" b="1" dirty="0" smtClean="0">
                <a:solidFill>
                  <a:srgbClr val="FF0000"/>
                </a:solidFill>
              </a:rPr>
              <a:t>:</a:t>
            </a:r>
            <a:r>
              <a:rPr lang="en-GB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 </a:t>
            </a:r>
            <a:endParaRPr lang="en-GB" sz="22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  <a:p>
            <a:pPr>
              <a:buSzPts val="1800"/>
            </a:pPr>
            <a:endParaRPr lang="en-GB" sz="22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  <a:p>
            <a:pPr>
              <a:buSzPts val="1800"/>
            </a:pPr>
            <a:r>
              <a:rPr lang="en-GB" sz="18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</a:p>
          <a:p>
            <a:pPr>
              <a:buSzPts val="1800"/>
            </a:pPr>
            <a:endParaRPr lang="en-GB" sz="1800" b="1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35901" y="1119674"/>
            <a:ext cx="8369560" cy="30162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algn="just" fontAlgn="base"/>
            <a:r>
              <a:rPr lang="en-US" dirty="0" smtClean="0">
                <a:latin typeface="Calibri" pitchFamily="34" charset="0"/>
                <a:cs typeface="Calibri" pitchFamily="34" charset="0"/>
              </a:rPr>
              <a:t>Population has certain attributes, which individual organisms do not possess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:</a:t>
            </a:r>
          </a:p>
          <a:p>
            <a:pPr lvl="0" algn="just" fontAlgn="base"/>
            <a:endParaRPr lang="en-US" sz="1200" dirty="0" smtClean="0">
              <a:latin typeface="Calibri" pitchFamily="34" charset="0"/>
              <a:cs typeface="Calibri" pitchFamily="34" charset="0"/>
            </a:endParaRPr>
          </a:p>
          <a:p>
            <a:pPr lvl="1" algn="just" fontAlgn="base"/>
            <a:r>
              <a:rPr lang="en-US" dirty="0" smtClean="0">
                <a:latin typeface="Calibri" pitchFamily="34" charset="0"/>
                <a:cs typeface="Calibri" pitchFamily="34" charset="0"/>
              </a:rPr>
              <a:t>Birth rate </a:t>
            </a:r>
            <a:r>
              <a:rPr lang="en-US" i="1" dirty="0" smtClean="0">
                <a:latin typeface="Calibri" pitchFamily="34" charset="0"/>
                <a:cs typeface="Calibri" pitchFamily="34" charset="0"/>
              </a:rPr>
              <a:t>per capita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births .</a:t>
            </a:r>
          </a:p>
          <a:p>
            <a:pPr lvl="1" algn="just" fontAlgn="base"/>
            <a:endParaRPr lang="en-US" sz="1200" dirty="0" smtClean="0">
              <a:latin typeface="Calibri" pitchFamily="34" charset="0"/>
              <a:cs typeface="Calibri" pitchFamily="34" charset="0"/>
            </a:endParaRPr>
          </a:p>
          <a:p>
            <a:pPr lvl="1" algn="just" fontAlgn="base"/>
            <a:r>
              <a:rPr lang="en-US" dirty="0" smtClean="0">
                <a:latin typeface="Calibri" pitchFamily="34" charset="0"/>
                <a:cs typeface="Calibri" pitchFamily="34" charset="0"/>
              </a:rPr>
              <a:t>Death rate </a:t>
            </a:r>
            <a:r>
              <a:rPr lang="en-US" i="1" dirty="0" smtClean="0">
                <a:latin typeface="Calibri" pitchFamily="34" charset="0"/>
                <a:cs typeface="Calibri" pitchFamily="34" charset="0"/>
              </a:rPr>
              <a:t>per capita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deaths.</a:t>
            </a:r>
          </a:p>
          <a:p>
            <a:pPr lvl="1" algn="just" fontAlgn="base"/>
            <a:endParaRPr lang="en-US" sz="1200" dirty="0" smtClean="0">
              <a:latin typeface="Calibri" pitchFamily="34" charset="0"/>
              <a:cs typeface="Calibri" pitchFamily="34" charset="0"/>
            </a:endParaRPr>
          </a:p>
          <a:p>
            <a:pPr lvl="1" algn="just" fontAlgn="base"/>
            <a:r>
              <a:rPr lang="en-US" dirty="0" smtClean="0">
                <a:latin typeface="Calibri" pitchFamily="34" charset="0"/>
                <a:cs typeface="Calibri" pitchFamily="34" charset="0"/>
              </a:rPr>
              <a:t>Sex ratio − Ratio of number of males to females in a population</a:t>
            </a:r>
            <a:endParaRPr lang="en-US" sz="1200" dirty="0" smtClean="0">
              <a:latin typeface="Calibri" pitchFamily="34" charset="0"/>
              <a:cs typeface="Calibri" pitchFamily="34" charset="0"/>
            </a:endParaRPr>
          </a:p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The birth and death rates are referred as per capita births or deaths respectively, which is increase and decrease with respect to members of the population.</a:t>
            </a:r>
          </a:p>
          <a:p>
            <a:pPr lvl="0"/>
            <a:r>
              <a:rPr lang="en-US" dirty="0" smtClean="0">
                <a:latin typeface="Calibri" pitchFamily="34" charset="0"/>
                <a:cs typeface="Calibri" pitchFamily="34" charset="0"/>
              </a:rPr>
              <a:t>An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individual may be male or female but population has sex ratio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.</a:t>
            </a:r>
            <a:r>
              <a:rPr lang="en-US" dirty="0" smtClean="0"/>
              <a:t> </a:t>
            </a:r>
          </a:p>
          <a:p>
            <a:pPr algn="just"/>
            <a:endParaRPr lang="en-US" dirty="0" smtClean="0"/>
          </a:p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0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306410" y="639613"/>
            <a:ext cx="7130087" cy="5080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buSzPts val="1800"/>
            </a:pPr>
            <a:r>
              <a:rPr lang="en-US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POPULATION ATTRIBUTES </a:t>
            </a:r>
            <a:r>
              <a:rPr lang="en-US" sz="2200" b="1" dirty="0" smtClean="0">
                <a:solidFill>
                  <a:srgbClr val="FF0000"/>
                </a:solidFill>
              </a:rPr>
              <a:t>:</a:t>
            </a:r>
            <a:r>
              <a:rPr lang="en-GB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 </a:t>
            </a:r>
            <a:endParaRPr lang="en-GB" sz="22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  <a:p>
            <a:pPr>
              <a:buSzPts val="1800"/>
            </a:pPr>
            <a:endParaRPr lang="en-GB" sz="22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  <a:p>
            <a:pPr>
              <a:buSzPts val="1800"/>
            </a:pPr>
            <a:r>
              <a:rPr lang="en-GB" sz="18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</a:p>
          <a:p>
            <a:pPr>
              <a:buSzPts val="1800"/>
            </a:pPr>
            <a:endParaRPr lang="en-GB" sz="1800" b="1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98579" y="1175657"/>
            <a:ext cx="8369560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In a population these rates refer to per capita births and deaths, respectively. </a:t>
            </a:r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The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rates, hence, are expressed is change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in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numbers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(increase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or decrease) with respect to members of the population. </a:t>
            </a:r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Example :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If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in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a pond there are 20 lotus plants last year and through reproduction 8 new plants are added,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taking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the current population to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28.</a:t>
            </a:r>
          </a:p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T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hen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the birth rate as 8/20 = 0.4 offspring per lotus per year. </a:t>
            </a:r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If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4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individuals in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a laboratory population of 40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fruit flies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died during a specified time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interval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, say a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week.</a:t>
            </a:r>
          </a:p>
          <a:p>
            <a:pPr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</a:p>
          <a:p>
            <a:pPr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T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hen  the death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rate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in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the population during that period is 4/40 =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O.1 individuals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per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fruit fly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per week.</a:t>
            </a:r>
          </a:p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0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315740" y="546307"/>
            <a:ext cx="7130087" cy="5080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buSzPts val="1800"/>
            </a:pPr>
            <a:r>
              <a:rPr lang="en-US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POPULATION ATTRIBUTES </a:t>
            </a:r>
            <a:r>
              <a:rPr lang="en-US" sz="2200" b="1" dirty="0" smtClean="0">
                <a:solidFill>
                  <a:srgbClr val="FF0000"/>
                </a:solidFill>
              </a:rPr>
              <a:t>:</a:t>
            </a:r>
            <a:r>
              <a:rPr lang="en-GB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 </a:t>
            </a:r>
            <a:endParaRPr lang="en-GB" sz="22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  <a:p>
            <a:pPr>
              <a:buSzPts val="1800"/>
            </a:pPr>
            <a:endParaRPr lang="en-GB" sz="22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  <a:p>
            <a:pPr>
              <a:buSzPts val="1800"/>
            </a:pPr>
            <a:r>
              <a:rPr lang="en-GB" sz="18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</a:p>
          <a:p>
            <a:pPr>
              <a:buSzPts val="1800"/>
            </a:pPr>
            <a:endParaRPr lang="en-GB" sz="1800" b="1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98579" y="1082351"/>
            <a:ext cx="8369560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Another attribute characteristic of a population is sex ratio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.</a:t>
            </a:r>
          </a:p>
          <a:p>
            <a:pPr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An individual is either a male or a female but a population has a sex ratio (e.g., 60 per cent of the population are females and 40 per cent males). </a:t>
            </a:r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A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population at any given time is composed of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individuals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of different ages. </a:t>
            </a:r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If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the age distribution (per cent individuals of a given age or age group) is plotted for the population, the resulting structure is called an age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pyramid.</a:t>
            </a:r>
          </a:p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 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The shape of the pyramids reflects the growth status of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the population-</a:t>
            </a:r>
          </a:p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marL="342900" indent="-342900" algn="just">
              <a:buAutoNum type="alphaLcParenBoth"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whether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it is growing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,</a:t>
            </a:r>
          </a:p>
          <a:p>
            <a:pPr marL="342900" indent="-342900" algn="just">
              <a:buAutoNum type="alphaLcParenBoth"/>
            </a:pPr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marL="342900" indent="-342900" algn="just">
              <a:buAutoNum type="alphaLcParenBoth"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stable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or</a:t>
            </a:r>
          </a:p>
          <a:p>
            <a:pPr marL="342900" indent="-342900" algn="just">
              <a:buAutoNum type="alphaLcParenBoth"/>
            </a:pPr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marL="342900" indent="-342900" algn="just">
              <a:buAutoNum type="alphaLcParenBoth"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 declining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0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315740" y="546307"/>
            <a:ext cx="7130087" cy="5080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buSzPts val="1800"/>
            </a:pPr>
            <a:r>
              <a:rPr lang="en-US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FIGURE SHOWING AGE PYRAMIDS </a:t>
            </a:r>
            <a:r>
              <a:rPr lang="en-US" sz="2200" b="1" dirty="0" smtClean="0">
                <a:solidFill>
                  <a:srgbClr val="FF0000"/>
                </a:solidFill>
              </a:rPr>
              <a:t>:</a:t>
            </a:r>
            <a:r>
              <a:rPr lang="en-GB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 </a:t>
            </a:r>
            <a:endParaRPr lang="en-GB" sz="22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  <a:p>
            <a:pPr>
              <a:buSzPts val="1800"/>
            </a:pPr>
            <a:endParaRPr lang="en-GB" sz="22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  <a:p>
            <a:pPr>
              <a:buSzPts val="1800"/>
            </a:pPr>
            <a:r>
              <a:rPr lang="en-GB" sz="18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</a:p>
          <a:p>
            <a:pPr>
              <a:buSzPts val="1800"/>
            </a:pPr>
            <a:endParaRPr lang="en-GB" sz="1800" b="1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6" name="Picture 5" descr="https://lh4.googleusercontent.com/DcilPXl3YozNrtUL9Y56C18lLQYAT14deUpciwMixO7wWuFac9GHmCTr_e227jiDUB92GCOhBxEzC32_7NZ7C2TTA_4bu_LXZLsvwejYqThkH875YhocsLFq4jBfRUdRxGoiGZdWoZqHHdo"/>
          <p:cNvPicPr/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37119" y="1352939"/>
            <a:ext cx="7007290" cy="25192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Box 6"/>
          <p:cNvSpPr txBox="1"/>
          <p:nvPr/>
        </p:nvSpPr>
        <p:spPr>
          <a:xfrm>
            <a:off x="2323323" y="4002833"/>
            <a:ext cx="214604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Calibri" pitchFamily="34" charset="0"/>
                <a:cs typeface="Calibri" pitchFamily="34" charset="0"/>
              </a:rPr>
              <a:t>TRIANGLE SHAPED</a:t>
            </a:r>
            <a:endParaRPr lang="en-US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917233" y="3946849"/>
            <a:ext cx="142758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Calibri" pitchFamily="34" charset="0"/>
                <a:cs typeface="Calibri" pitchFamily="34" charset="0"/>
              </a:rPr>
              <a:t>BELL SHAPED</a:t>
            </a:r>
            <a:endParaRPr lang="en-US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746033" y="3890865"/>
            <a:ext cx="154888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Calibri" pitchFamily="34" charset="0"/>
                <a:cs typeface="Calibri" pitchFamily="34" charset="0"/>
              </a:rPr>
              <a:t>URN SHAPED</a:t>
            </a:r>
            <a:endParaRPr lang="en-US" dirty="0"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0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315740" y="546307"/>
            <a:ext cx="7130087" cy="5080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buSzPts val="1800"/>
            </a:pPr>
            <a:r>
              <a:rPr lang="en-US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POPULATION ATTRIBUTES </a:t>
            </a:r>
            <a:r>
              <a:rPr lang="en-US" sz="2200" b="1" dirty="0" smtClean="0">
                <a:solidFill>
                  <a:srgbClr val="FF0000"/>
                </a:solidFill>
              </a:rPr>
              <a:t>:</a:t>
            </a:r>
            <a:r>
              <a:rPr lang="en-GB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 </a:t>
            </a:r>
            <a:endParaRPr lang="en-GB" sz="22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  <a:p>
            <a:pPr>
              <a:buSzPts val="1800"/>
            </a:pPr>
            <a:endParaRPr lang="en-GB" sz="22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  <a:p>
            <a:pPr>
              <a:buSzPts val="1800"/>
            </a:pPr>
            <a:r>
              <a:rPr lang="en-GB" sz="18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</a:p>
          <a:p>
            <a:pPr>
              <a:buSzPts val="1800"/>
            </a:pPr>
            <a:endParaRPr lang="en-GB" sz="1800" b="1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98579" y="1082351"/>
            <a:ext cx="8369560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The size of the population tells us a lot about its status in the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habitat.</a:t>
            </a:r>
          </a:p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The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size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in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nature could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be as low as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less thanI10</a:t>
            </a:r>
            <a:r>
              <a:rPr lang="en-US" baseline="30000" dirty="0" smtClean="0">
                <a:latin typeface="Calibri" pitchFamily="34" charset="0"/>
                <a:cs typeface="Calibri" pitchFamily="34" charset="0"/>
              </a:rPr>
              <a:t>o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C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(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Siberian cranes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at Bharatpur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wetland in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any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year or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go into millions (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Chlamydomonas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in a pond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).</a:t>
            </a:r>
          </a:p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Population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size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, more technically called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population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density (designated as N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)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need not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necessarily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be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measured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in numbers only.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Sometimes to only measure in numbers is meaning less.</a:t>
            </a:r>
          </a:p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In an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area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if there are 200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Parthenium plants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but only a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single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huge banyan tree with a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huge canopy,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stating that the population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density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of banyan is low relative to that of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Parthenium amounts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to underestimating the enormous role of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the Banyan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in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that community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. </a:t>
            </a:r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In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such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cases the percent cover or biomass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is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a more meaningful measure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of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the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population Size.</a:t>
            </a:r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0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381055" y="1068821"/>
            <a:ext cx="7130087" cy="5080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buSzPts val="1800"/>
            </a:pPr>
            <a:r>
              <a:rPr lang="en-US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POPULATION ATTRIBUTES </a:t>
            </a:r>
            <a:r>
              <a:rPr lang="en-US" sz="2200" b="1" dirty="0" smtClean="0">
                <a:solidFill>
                  <a:srgbClr val="FF0000"/>
                </a:solidFill>
              </a:rPr>
              <a:t>:</a:t>
            </a:r>
            <a:r>
              <a:rPr lang="en-GB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 </a:t>
            </a:r>
            <a:endParaRPr lang="en-GB" sz="22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  <a:p>
            <a:pPr>
              <a:buSzPts val="1800"/>
            </a:pPr>
            <a:endParaRPr lang="en-GB" sz="22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  <a:p>
            <a:pPr>
              <a:buSzPts val="1800"/>
            </a:pPr>
            <a:r>
              <a:rPr lang="en-GB" sz="18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</a:p>
          <a:p>
            <a:pPr>
              <a:buSzPts val="1800"/>
            </a:pPr>
            <a:endParaRPr lang="en-GB" sz="1800" b="1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63893" y="1828800"/>
            <a:ext cx="836956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If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the population is huge, then relative density is measured instead of absolute density whose measurement is time-consuming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.</a:t>
            </a:r>
          </a:p>
          <a:p>
            <a:pPr lvl="0"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 The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number of fish caught per trap is good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enough to 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measure of its total population density in the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lake.</a:t>
            </a:r>
          </a:p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Sometime we 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estimate population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sizes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indirectly. Without actually counting them or seeing them. The tiger census in our national parks and tiger reserves is often based on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pugmarks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and fecal pellets. </a:t>
            </a:r>
          </a:p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6" name="Google Shape;76;p1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150490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77" name="Google Shape;77;p16"/>
          <p:cNvSpPr txBox="1"/>
          <p:nvPr/>
        </p:nvSpPr>
        <p:spPr>
          <a:xfrm>
            <a:off x="621425" y="743500"/>
            <a:ext cx="7801200" cy="356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THANKING YOU</a:t>
            </a:r>
            <a:endParaRPr sz="40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ODM EDUCATIONAL GROUP</a:t>
            </a:r>
            <a:endParaRPr sz="4000" b="1" i="0" u="none" strike="noStrike" cap="non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3606</TotalTime>
  <Words>599</Words>
  <Application>Microsoft Office PowerPoint</Application>
  <PresentationFormat>On-screen Show (16:9)</PresentationFormat>
  <Paragraphs>97</Paragraphs>
  <Slides>9</Slides>
  <Notes>9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Simple Light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User</cp:lastModifiedBy>
  <cp:revision>372</cp:revision>
  <dcterms:modified xsi:type="dcterms:W3CDTF">2020-07-23T19:41:24Z</dcterms:modified>
</cp:coreProperties>
</file>