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0"/>
  </p:notesMasterIdLst>
  <p:sldIdLst>
    <p:sldId id="256" r:id="rId2"/>
    <p:sldId id="309" r:id="rId3"/>
    <p:sldId id="326" r:id="rId4"/>
    <p:sldId id="311" r:id="rId5"/>
    <p:sldId id="323" r:id="rId6"/>
    <p:sldId id="324" r:id="rId7"/>
    <p:sldId id="325" r:id="rId8"/>
    <p:sldId id="259"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306286" y="1783632"/>
            <a:ext cx="5962261" cy="754295"/>
          </a:xfrm>
          <a:prstGeom prst="rect">
            <a:avLst/>
          </a:prstGeom>
          <a:noFill/>
          <a:ln>
            <a:noFill/>
          </a:ln>
        </p:spPr>
        <p:txBody>
          <a:bodyPr spcFirstLastPara="1" wrap="square" lIns="91425" tIns="91425" rIns="91425" bIns="91425" anchor="t" anchorCtr="0">
            <a:noAutofit/>
          </a:bodyPr>
          <a:lstStyle/>
          <a:p>
            <a:r>
              <a:rPr lang="en-US" sz="3000" b="1" dirty="0" smtClean="0">
                <a:solidFill>
                  <a:srgbClr val="FF0000"/>
                </a:solidFill>
                <a:latin typeface="Calibri" pitchFamily="34" charset="0"/>
                <a:cs typeface="Calibri" pitchFamily="34" charset="0"/>
              </a:rPr>
              <a:t>   RESPONSE TO ABIOTIC FACTORS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13</a:t>
            </a:r>
          </a:p>
          <a:p>
            <a:pPr marL="0" lvl="0" indent="0" algn="l" rtl="0">
              <a:spcBef>
                <a:spcPts val="0"/>
              </a:spcBef>
              <a:spcAft>
                <a:spcPts val="0"/>
              </a:spcAft>
              <a:buNone/>
            </a:pPr>
            <a:r>
              <a:rPr lang="en" b="1" dirty="0" smtClean="0"/>
              <a:t>CHAPTER </a:t>
            </a:r>
            <a:r>
              <a:rPr lang="en" b="1" dirty="0"/>
              <a:t>NAME </a:t>
            </a:r>
            <a:r>
              <a:rPr lang="en" b="1" dirty="0" smtClean="0"/>
              <a:t>: ORGANISMS </a:t>
            </a:r>
            <a:r>
              <a:rPr lang="en" b="1" smtClean="0"/>
              <a:t>AND </a:t>
            </a:r>
            <a:r>
              <a:rPr lang="en" b="1" smtClean="0"/>
              <a:t>POPULATION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37039" y="919532"/>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RESPONSE TO ABIOTIC FACTORS </a:t>
            </a:r>
            <a:r>
              <a:rPr lang="en-US" sz="2200" b="1" dirty="0" smtClean="0">
                <a:solidFill>
                  <a:srgbClr val="FF0000"/>
                </a:solidFill>
              </a:rPr>
              <a:t>:</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91884" y="1390261"/>
            <a:ext cx="8369560" cy="2893100"/>
          </a:xfrm>
          <a:prstGeom prst="rect">
            <a:avLst/>
          </a:prstGeom>
          <a:noFill/>
        </p:spPr>
        <p:txBody>
          <a:bodyPr wrap="square" rtlCol="0">
            <a:spAutoFit/>
          </a:bodyPr>
          <a:lstStyle/>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In the course of evolution, many species have evolved constant internal environment to permits all biochemical reactions and physiological functions to work with maximum efficiency to have over all fitness of species.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Organisms try to maintain the constancy of its internal environment (homeostasis) inspite of varying external environment.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Many species would have evolved a relatively constant internal (within the body) environment that permits all biochemical reactions and physiological functions to proceed with maximal efficiency and thus enhance the overall 'fitness' of the species.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This constancy could be in terms of optimal temperature and  concentration of the body fluids.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9" name="Picture 2" descr="C:\Users\User\Pictures\biology images\response.jpg"/>
          <p:cNvPicPr>
            <a:picLocks noChangeAspect="1" noChangeArrowheads="1"/>
          </p:cNvPicPr>
          <p:nvPr/>
        </p:nvPicPr>
        <p:blipFill>
          <a:blip r:embed="rId3"/>
          <a:srcRect/>
          <a:stretch>
            <a:fillRect/>
          </a:stretch>
        </p:blipFill>
        <p:spPr bwMode="auto">
          <a:xfrm>
            <a:off x="1875452" y="953479"/>
            <a:ext cx="5402425" cy="3771360"/>
          </a:xfrm>
          <a:prstGeom prst="rect">
            <a:avLst/>
          </a:prstGeom>
          <a:noFill/>
        </p:spPr>
      </p:pic>
      <p:pic>
        <p:nvPicPr>
          <p:cNvPr id="62" name="Google Shape;62;p14"/>
          <p:cNvPicPr preferRelativeResize="0"/>
          <p:nvPr/>
        </p:nvPicPr>
        <p:blipFill rotWithShape="1">
          <a:blip r:embed="rId4">
            <a:alphaModFix/>
          </a:blip>
          <a:srcRect/>
          <a:stretch/>
        </p:blipFill>
        <p:spPr>
          <a:xfrm>
            <a:off x="8218350" y="0"/>
            <a:ext cx="925650" cy="925650"/>
          </a:xfrm>
          <a:prstGeom prst="rect">
            <a:avLst/>
          </a:prstGeom>
          <a:noFill/>
          <a:ln>
            <a:noFill/>
          </a:ln>
        </p:spPr>
      </p:pic>
      <p:sp>
        <p:nvSpPr>
          <p:cNvPr id="63" name="Google Shape;63;p14"/>
          <p:cNvSpPr txBox="1"/>
          <p:nvPr/>
        </p:nvSpPr>
        <p:spPr>
          <a:xfrm>
            <a:off x="418376" y="443669"/>
            <a:ext cx="7130087" cy="722658"/>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FIGURE SHOWING ORGANISMIC RESPONSE  </a:t>
            </a:r>
            <a:r>
              <a:rPr lang="en-US" sz="2200" b="1" dirty="0" smtClean="0">
                <a:solidFill>
                  <a:srgbClr val="FF0000"/>
                </a:solidFill>
              </a:rPr>
              <a:t>:</a:t>
            </a: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91886" y="1026367"/>
            <a:ext cx="8248261"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18376" y="443669"/>
            <a:ext cx="7130087" cy="722658"/>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RESPONSE TO 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REGULATE :</a:t>
            </a: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91886" y="1026367"/>
            <a:ext cx="8248261" cy="375487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There are various ways to establish homeostasis' : Regulate , Conform, Migrate, Suspend</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Regulate :</a:t>
            </a:r>
          </a:p>
          <a:p>
            <a:pPr lvl="0" algn="just"/>
            <a:r>
              <a:rPr lang="en-US" dirty="0" smtClean="0">
                <a:latin typeface="Calibri" pitchFamily="34" charset="0"/>
                <a:cs typeface="Calibri" pitchFamily="34" charset="0"/>
              </a:rPr>
              <a:t>All birds and animals are capable of maintaining homeostasis by physiological means which ensures constant body temperature, constant osmotic concentration etc. </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Thermoregulation and osmoregulation is the source of success of mammals in all the environmental conditions.</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In summer, when outside temperature is more than our body temperature, we sweat often, resulting evaporative cooling, which brings down the body temperature. In winter  we start to shiver, a kind of exercise which produces heat and raises the body temperature.</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Evolutionary biologists believe that the 'success' of mammals is largely due to their ability to maintain a constant body temperature and thrive whether they live in Antarctica or in the Sahara desert.</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62393" y="387685"/>
            <a:ext cx="7130087" cy="722658"/>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RESPONSE TO 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CONFORM:</a:t>
            </a: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73224" y="1129005"/>
            <a:ext cx="8490858"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An overwhelming majority (99 per cent) of animals and nearly all plants cannot maintain a constant internal environment.</a:t>
            </a:r>
          </a:p>
          <a:p>
            <a:pPr lvl="0"/>
            <a:r>
              <a:rPr lang="en-US" dirty="0" smtClean="0">
                <a:latin typeface="Calibri" pitchFamily="34" charset="0"/>
                <a:cs typeface="Calibri" pitchFamily="34" charset="0"/>
              </a:rPr>
              <a:t>Most of animals and plants, their body temperature change with ambient temperature. In aquatic animals osmotic concentration of the body fluid change with that of the ambient water osmotic concentration. </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These animals are called conformer. Conformer are not able to bear the energetic expenses to maintain the constant body temperature.</a:t>
            </a:r>
            <a:br>
              <a:rPr lang="en-US" dirty="0" smtClean="0">
                <a:latin typeface="Calibri" pitchFamily="34" charset="0"/>
                <a:cs typeface="Calibri" pitchFamily="34" charset="0"/>
              </a:rPr>
            </a:br>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Heat loss or heat gain is a function of surface area. Since small animals have a larger surface area relative to their volume, they tend to lose body heat very fast when it is cold outside; then they have to expend much energy to generate body heat through metabolism.</a:t>
            </a:r>
          </a:p>
          <a:p>
            <a:pPr lvl="0"/>
            <a:endParaRPr lang="en-US" dirty="0" smtClean="0">
              <a:latin typeface="Calibri" pitchFamily="34" charset="0"/>
              <a:cs typeface="Calibri" pitchFamily="34" charset="0"/>
            </a:endParaRPr>
          </a:p>
          <a:p>
            <a:pPr lvl="0"/>
            <a:r>
              <a:rPr lang="en-US" dirty="0" smtClean="0">
                <a:latin typeface="Calibri" pitchFamily="34" charset="0"/>
                <a:cs typeface="Calibri" pitchFamily="34" charset="0"/>
              </a:rPr>
              <a:t>Thermoregulation is energetically expensive for many organisms. This is particularly true for small animals like shrews and humming birds. This is the main reason why very small animals are rarely found in polar regions.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90385" y="676934"/>
            <a:ext cx="7130087" cy="722658"/>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RESPONSE TO 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MIGRATE :</a:t>
            </a: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73224" y="1427585"/>
            <a:ext cx="8490858" cy="289310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organism move away for time being from the stressful unfavorable habitat to more suitable habitat and return back when stressful period is over.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organism can move away temporarily from the stressful habitat to a more hospitable area and return when stressful period is over.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In human analogy this strategy is like a person </a:t>
            </a:r>
            <a:r>
              <a:rPr lang="ja-JP" altLang="en-US" smtClean="0">
                <a:latin typeface="Calibri" pitchFamily="34" charset="0"/>
                <a:cs typeface="Calibri" pitchFamily="34" charset="0"/>
              </a:rPr>
              <a:t> </a:t>
            </a:r>
            <a:r>
              <a:rPr lang="en-US" altLang="ja-JP" dirty="0" smtClean="0">
                <a:latin typeface="Calibri" pitchFamily="34" charset="0"/>
                <a:cs typeface="Calibri" pitchFamily="34" charset="0"/>
              </a:rPr>
              <a:t>travelling </a:t>
            </a:r>
            <a:r>
              <a:rPr lang="en-US" dirty="0" smtClean="0">
                <a:latin typeface="Calibri" pitchFamily="34" charset="0"/>
                <a:cs typeface="Calibri" pitchFamily="34" charset="0"/>
              </a:rPr>
              <a:t>from Delhi to Shimla for the duration of summer</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Many birds undertake long-distance to migrate to more hospitable areas.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Siberia birds migrate to Keolado National park, Bharatpur, India</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62393" y="452999"/>
            <a:ext cx="7130087" cy="722658"/>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latin typeface="Calibri" pitchFamily="34" charset="0"/>
                <a:cs typeface="Calibri" pitchFamily="34" charset="0"/>
              </a:rPr>
              <a:t>RESPONSE TO ABIOTIC FACTORS </a:t>
            </a:r>
            <a:r>
              <a:rPr lang="en-US" sz="2200" b="1" dirty="0" smtClean="0">
                <a:solidFill>
                  <a:srgbClr val="FF0000"/>
                </a:solidFill>
              </a:rPr>
              <a:t>:</a:t>
            </a:r>
          </a:p>
          <a:p>
            <a:pPr>
              <a:buSzPts val="1800"/>
            </a:pPr>
            <a:r>
              <a:rPr lang="en-US" sz="1800" b="1" dirty="0" smtClean="0">
                <a:solidFill>
                  <a:schemeClr val="tx1"/>
                </a:solidFill>
                <a:latin typeface="Calibri" pitchFamily="34" charset="0"/>
                <a:cs typeface="Calibri" pitchFamily="34" charset="0"/>
              </a:rPr>
              <a:t>SUSPEND :</a:t>
            </a:r>
            <a:r>
              <a:rPr lang="en-GB" sz="1800" b="1" dirty="0" smtClean="0">
                <a:solidFill>
                  <a:schemeClr val="tx1"/>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373225" y="1138336"/>
            <a:ext cx="8462866" cy="353943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In microorganisms like bacteria, fungi and lower plants a thick walled spores is formed which help them to survive unfavorable conditions. These spores germinate on return of suitable conditions.</a:t>
            </a:r>
          </a:p>
          <a:p>
            <a:pPr lvl="0" algn="just"/>
            <a:endParaRPr lang="en-US" dirty="0" smtClean="0">
              <a:latin typeface="Calibri" pitchFamily="34" charset="0"/>
              <a:cs typeface="Calibri" pitchFamily="34" charset="0"/>
            </a:endParaRPr>
          </a:p>
          <a:p>
            <a:pPr lvl="0" algn="just"/>
            <a:r>
              <a:rPr lang="en-US" dirty="0" smtClean="0">
                <a:latin typeface="Calibri" pitchFamily="34" charset="0"/>
                <a:cs typeface="Calibri" pitchFamily="34" charset="0"/>
              </a:rPr>
              <a:t> In higher plants, seeds and some other vegetative reproductive structures serves the means to tide over periods of stress and help them in dispersal also. </a:t>
            </a:r>
          </a:p>
          <a:p>
            <a:pPr lvl="0"/>
            <a:r>
              <a:rPr lang="en-US" dirty="0" smtClean="0">
                <a:latin typeface="Calibri" pitchFamily="34" charset="0"/>
                <a:cs typeface="Calibri" pitchFamily="34" charset="0"/>
              </a:rPr>
              <a:t>The metabolic activities are reduced to minimum during this dormant period.</a:t>
            </a:r>
            <a:br>
              <a:rPr lang="en-US" dirty="0" smtClean="0">
                <a:latin typeface="Calibri" pitchFamily="34" charset="0"/>
                <a:cs typeface="Calibri" pitchFamily="34" charset="0"/>
              </a:rPr>
            </a:br>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a) Hibernation - the condition or period of an animal or plant spending the winter in a dormant state e.g. bear.</a:t>
            </a:r>
          </a:p>
          <a:p>
            <a:pPr lvl="0" algn="just"/>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b) Aestivation - the condition or period of an animal or plant spending the summer to avoid heat and desiccation in a dormant state e.g. snails .</a:t>
            </a:r>
          </a:p>
          <a:p>
            <a:pPr lvl="0"/>
            <a:r>
              <a:rPr lang="en-US" dirty="0" smtClean="0">
                <a:latin typeface="Calibri" pitchFamily="34" charset="0"/>
                <a:cs typeface="Calibri" pitchFamily="34" charset="0"/>
              </a:rPr>
              <a:t/>
            </a:r>
            <a:br>
              <a:rPr lang="en-US" dirty="0" smtClean="0">
                <a:latin typeface="Calibri" pitchFamily="34" charset="0"/>
                <a:cs typeface="Calibri" pitchFamily="34" charset="0"/>
              </a:rPr>
            </a:br>
            <a:r>
              <a:rPr lang="en-US" dirty="0" smtClean="0">
                <a:latin typeface="Calibri" pitchFamily="34" charset="0"/>
                <a:cs typeface="Calibri" pitchFamily="34" charset="0"/>
              </a:rPr>
              <a:t>c) Diapause - a stage of suspended development in zooplankton species in lakes and ponds.</a:t>
            </a:r>
          </a:p>
          <a:p>
            <a:pPr algn="just"/>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3613</TotalTime>
  <Words>463</Words>
  <Application>Microsoft Office PowerPoint</Application>
  <PresentationFormat>On-screen Show (16:9)</PresentationFormat>
  <Paragraphs>85</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Simple Light</vt:lpstr>
      <vt:lpstr>Slide 1</vt:lpstr>
      <vt:lpstr>Slide 2</vt:lpstr>
      <vt:lpstr>Slide 3</vt:lpstr>
      <vt:lpstr>Slide 4</vt:lpstr>
      <vt:lpstr>Slide 5</vt:lpstr>
      <vt:lpstr>Slide 6</vt:lpstr>
      <vt:lpstr>Slide 7</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377</cp:revision>
  <dcterms:modified xsi:type="dcterms:W3CDTF">2020-07-23T17:48:00Z</dcterms:modified>
</cp:coreProperties>
</file>