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309" r:id="rId3"/>
    <p:sldId id="331" r:id="rId4"/>
    <p:sldId id="326" r:id="rId5"/>
    <p:sldId id="327" r:id="rId6"/>
    <p:sldId id="325" r:id="rId7"/>
    <p:sldId id="329" r:id="rId8"/>
    <p:sldId id="328" r:id="rId9"/>
    <p:sldId id="330"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856793" y="1485052"/>
            <a:ext cx="5066522" cy="726303"/>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COMMENSALISM,MUTUALISM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13</a:t>
            </a:r>
          </a:p>
          <a:p>
            <a:pPr marL="0" lvl="0" indent="0" algn="l" rtl="0">
              <a:spcBef>
                <a:spcPts val="0"/>
              </a:spcBef>
              <a:spcAft>
                <a:spcPts val="0"/>
              </a:spcAft>
              <a:buNone/>
            </a:pPr>
            <a:r>
              <a:rPr lang="en" b="1" dirty="0" smtClean="0"/>
              <a:t>CHAPTER </a:t>
            </a:r>
            <a:r>
              <a:rPr lang="en" b="1" dirty="0"/>
              <a:t>NAME </a:t>
            </a:r>
            <a:r>
              <a:rPr lang="en" b="1" dirty="0" smtClean="0"/>
              <a:t>: ORGANISMA AND POPULATION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69088" y="732920"/>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COMMENSALISM</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17240" y="1259632"/>
            <a:ext cx="8462865" cy="3539430"/>
          </a:xfrm>
          <a:prstGeom prst="rect">
            <a:avLst/>
          </a:prstGeom>
          <a:noFill/>
        </p:spPr>
        <p:txBody>
          <a:bodyPr wrap="square" rtlCol="0">
            <a:spAutoFit/>
          </a:bodyPr>
          <a:lstStyle/>
          <a:p>
            <a:pPr lvl="0"/>
            <a:r>
              <a:rPr lang="en-IN" dirty="0" smtClean="0">
                <a:latin typeface="Calibri" pitchFamily="34" charset="0"/>
                <a:cs typeface="Calibri" pitchFamily="34" charset="0"/>
              </a:rPr>
              <a:t>In this kind of interaction one species benefits and the other is neither harmed nor benefited.</a:t>
            </a:r>
            <a:endParaRPr lang="en-US" dirty="0" smtClean="0">
              <a:latin typeface="Calibri" pitchFamily="34" charset="0"/>
              <a:cs typeface="Calibri" pitchFamily="34" charset="0"/>
            </a:endParaRPr>
          </a:p>
          <a:p>
            <a:pPr lvl="0"/>
            <a:endParaRPr lang="en-IN" dirty="0" smtClean="0">
              <a:latin typeface="Calibri" pitchFamily="34" charset="0"/>
              <a:cs typeface="Calibri" pitchFamily="34" charset="0"/>
            </a:endParaRPr>
          </a:p>
          <a:p>
            <a:pPr lvl="0"/>
            <a:r>
              <a:rPr lang="en-IN" dirty="0" smtClean="0">
                <a:latin typeface="Calibri" pitchFamily="34" charset="0"/>
                <a:cs typeface="Calibri" pitchFamily="34" charset="0"/>
              </a:rPr>
              <a:t>Example:</a:t>
            </a:r>
            <a:endParaRPr lang="en-US" dirty="0" smtClean="0">
              <a:latin typeface="Calibri" pitchFamily="34" charset="0"/>
              <a:cs typeface="Calibri" pitchFamily="34" charset="0"/>
            </a:endParaRPr>
          </a:p>
          <a:p>
            <a:pPr lvl="0">
              <a:buFont typeface="Arial" pitchFamily="34" charset="0"/>
              <a:buChar char="•"/>
            </a:pPr>
            <a:r>
              <a:rPr lang="en-IN" dirty="0" smtClean="0">
                <a:latin typeface="Calibri" pitchFamily="34" charset="0"/>
                <a:cs typeface="Calibri" pitchFamily="34" charset="0"/>
              </a:rPr>
              <a:t>An orchid growing as an </a:t>
            </a:r>
            <a:r>
              <a:rPr lang="en-IN" i="1" dirty="0" smtClean="0">
                <a:latin typeface="Calibri" pitchFamily="34" charset="0"/>
                <a:cs typeface="Calibri" pitchFamily="34" charset="0"/>
              </a:rPr>
              <a:t>epiphyte</a:t>
            </a:r>
            <a:r>
              <a:rPr lang="en-IN" dirty="0" smtClean="0">
                <a:latin typeface="Calibri" pitchFamily="34" charset="0"/>
                <a:cs typeface="Calibri" pitchFamily="34" charset="0"/>
              </a:rPr>
              <a:t> on a mango branch.</a:t>
            </a:r>
          </a:p>
          <a:p>
            <a:pPr lvl="0"/>
            <a:endParaRPr lang="en-US" dirty="0" smtClean="0">
              <a:latin typeface="Calibri" pitchFamily="34" charset="0"/>
              <a:cs typeface="Calibri" pitchFamily="34" charset="0"/>
            </a:endParaRPr>
          </a:p>
          <a:p>
            <a:pPr lvl="0">
              <a:buFont typeface="Arial" pitchFamily="34" charset="0"/>
              <a:buChar char="•"/>
            </a:pPr>
            <a:r>
              <a:rPr lang="en-IN" dirty="0" smtClean="0">
                <a:latin typeface="Calibri" pitchFamily="34" charset="0"/>
                <a:cs typeface="Calibri" pitchFamily="34" charset="0"/>
              </a:rPr>
              <a:t>Barnacles growing on the back of a whale.</a:t>
            </a:r>
          </a:p>
          <a:p>
            <a:pPr lvl="0"/>
            <a:endParaRPr lang="en-US" dirty="0" smtClean="0">
              <a:latin typeface="Calibri" pitchFamily="34" charset="0"/>
              <a:cs typeface="Calibri" pitchFamily="34" charset="0"/>
            </a:endParaRPr>
          </a:p>
          <a:p>
            <a:pPr lvl="0">
              <a:buFont typeface="Arial" pitchFamily="34" charset="0"/>
              <a:buChar char="•"/>
            </a:pPr>
            <a:r>
              <a:rPr lang="en-IN" dirty="0" smtClean="0">
                <a:latin typeface="Calibri" pitchFamily="34" charset="0"/>
                <a:cs typeface="Calibri" pitchFamily="34" charset="0"/>
              </a:rPr>
              <a:t>The cattle egret and grazing cattle.</a:t>
            </a:r>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The cattle egrets are benefitted by the cattle to detect insects because cattle stir up the bushes and insects gets flushed out from the vegetation, to be detected by the cattle egrets</a:t>
            </a:r>
            <a:r>
              <a:rPr lang="en-IN" dirty="0" smtClean="0"/>
              <a:t>.</a:t>
            </a:r>
          </a:p>
          <a:p>
            <a:pPr lvl="0"/>
            <a:endParaRPr lang="en-IN" dirty="0" smtClean="0"/>
          </a:p>
          <a:p>
            <a:pPr lvl="0">
              <a:buFont typeface="Arial" pitchFamily="34" charset="0"/>
              <a:buChar char="•"/>
            </a:pPr>
            <a:r>
              <a:rPr lang="en-IN" dirty="0" smtClean="0">
                <a:latin typeface="Calibri" pitchFamily="34" charset="0"/>
                <a:cs typeface="Calibri" pitchFamily="34" charset="0"/>
              </a:rPr>
              <a:t>The Clownfish and Sea Anemone :</a:t>
            </a:r>
            <a:endParaRPr lang="en-US" dirty="0" smtClean="0">
              <a:latin typeface="Calibri" pitchFamily="34" charset="0"/>
              <a:cs typeface="Calibri" pitchFamily="34" charset="0"/>
            </a:endParaRPr>
          </a:p>
          <a:p>
            <a:pPr lvl="0"/>
            <a:r>
              <a:rPr lang="en-IN" dirty="0" smtClean="0">
                <a:latin typeface="Calibri" pitchFamily="34" charset="0"/>
                <a:cs typeface="Calibri" pitchFamily="34" charset="0"/>
              </a:rPr>
              <a:t>The fish gets protection from predators which stay away from the stinging tentacles of the Sea Anemone.</a:t>
            </a:r>
          </a:p>
          <a:p>
            <a:pPr lvl="0"/>
            <a:r>
              <a:rPr lang="en-IN" dirty="0" smtClean="0">
                <a:latin typeface="Calibri" pitchFamily="34" charset="0"/>
                <a:cs typeface="Calibri" pitchFamily="34" charset="0"/>
              </a:rPr>
              <a:t>In the above examples, the mango tree, whale, cattle and Sea anemone – neither of them derives any benefit by hosting other organisms, nor do they get any harm.</a:t>
            </a:r>
            <a:endParaRPr lang="en-IN" dirty="0" smtClean="0"/>
          </a:p>
          <a:p>
            <a:pPr lvl="0"/>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30345" y="434341"/>
            <a:ext cx="7130087" cy="731986"/>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COMMENSALISM BETWEEN CLOWN FISH &amp; SEA ANEMONE</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17240" y="1259632"/>
            <a:ext cx="8462865" cy="307777"/>
          </a:xfrm>
          <a:prstGeom prst="rect">
            <a:avLst/>
          </a:prstGeom>
          <a:noFill/>
        </p:spPr>
        <p:txBody>
          <a:bodyPr wrap="square" rtlCol="0">
            <a:spAutoFit/>
          </a:bodyPr>
          <a:lstStyle/>
          <a:p>
            <a:pPr lvl="0"/>
            <a:endParaRPr lang="en-US" dirty="0" smtClean="0"/>
          </a:p>
        </p:txBody>
      </p:sp>
      <p:pic>
        <p:nvPicPr>
          <p:cNvPr id="3074" name="Picture 2" descr="C:\Users\User\Pictures\biology images\CLOWN FISH.jpg"/>
          <p:cNvPicPr>
            <a:picLocks noChangeAspect="1" noChangeArrowheads="1"/>
          </p:cNvPicPr>
          <p:nvPr/>
        </p:nvPicPr>
        <p:blipFill>
          <a:blip r:embed="rId4"/>
          <a:srcRect/>
          <a:stretch>
            <a:fillRect/>
          </a:stretch>
        </p:blipFill>
        <p:spPr bwMode="auto">
          <a:xfrm>
            <a:off x="587828" y="1237938"/>
            <a:ext cx="7903029" cy="358598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8" y="742249"/>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MUTUALISM</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38538" y="1324947"/>
            <a:ext cx="8369560" cy="2893100"/>
          </a:xfrm>
          <a:prstGeom prst="rect">
            <a:avLst/>
          </a:prstGeom>
          <a:noFill/>
        </p:spPr>
        <p:txBody>
          <a:bodyPr wrap="square" rtlCol="0">
            <a:spAutoFit/>
          </a:bodyPr>
          <a:lstStyle/>
          <a:p>
            <a:pPr lvl="0"/>
            <a:endParaRPr lang="en-IN" dirty="0" smtClean="0">
              <a:latin typeface="Calibri" pitchFamily="34" charset="0"/>
              <a:cs typeface="Calibri" pitchFamily="34" charset="0"/>
            </a:endParaRPr>
          </a:p>
          <a:p>
            <a:pPr lvl="0" algn="just"/>
            <a:r>
              <a:rPr lang="en-IN" dirty="0" smtClean="0">
                <a:latin typeface="Calibri" pitchFamily="34" charset="0"/>
                <a:cs typeface="Calibri" pitchFamily="34" charset="0"/>
              </a:rPr>
              <a:t>In </a:t>
            </a:r>
            <a:r>
              <a:rPr lang="en-IN" dirty="0" smtClean="0">
                <a:latin typeface="Calibri" pitchFamily="34" charset="0"/>
                <a:cs typeface="Calibri" pitchFamily="34" charset="0"/>
              </a:rPr>
              <a:t>this kind of interaction both the interacting species derive benefits from each other</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Mediterranean orchid- sexual deceit for pollination- appears as female </a:t>
            </a:r>
            <a:r>
              <a:rPr lang="en-IN" dirty="0" smtClean="0">
                <a:latin typeface="Calibri" pitchFamily="34" charset="0"/>
                <a:cs typeface="Calibri" pitchFamily="34" charset="0"/>
              </a:rPr>
              <a:t>bee</a:t>
            </a:r>
          </a:p>
          <a:p>
            <a:pPr lvl="0" algn="just"/>
            <a:endParaRPr lang="en-US" dirty="0" smtClean="0">
              <a:latin typeface="Calibri" pitchFamily="34" charset="0"/>
              <a:cs typeface="Calibri" pitchFamily="34" charset="0"/>
            </a:endParaRPr>
          </a:p>
          <a:p>
            <a:pPr lvl="0" algn="just"/>
            <a:r>
              <a:rPr lang="en-IN" dirty="0" smtClean="0">
                <a:latin typeface="Calibri" pitchFamily="34" charset="0"/>
                <a:cs typeface="Calibri" pitchFamily="34" charset="0"/>
              </a:rPr>
              <a:t>Examples</a:t>
            </a:r>
            <a:r>
              <a:rPr lang="en-IN"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Lichens: An Intimate mutualistic relationship between a fungus and photosynthesizing algae or cyanobacteria.</a:t>
            </a:r>
            <a:endParaRPr lang="en-US" dirty="0" smtClean="0">
              <a:latin typeface="Calibri" pitchFamily="34" charset="0"/>
              <a:cs typeface="Calibri" pitchFamily="34" charset="0"/>
            </a:endParaRPr>
          </a:p>
          <a:p>
            <a:pPr lvl="1" algn="just"/>
            <a:endParaRPr lang="en-IN" dirty="0" smtClean="0">
              <a:latin typeface="Calibri" pitchFamily="34" charset="0"/>
              <a:cs typeface="Calibri" pitchFamily="34" charset="0"/>
            </a:endParaRPr>
          </a:p>
          <a:p>
            <a:pPr lvl="1" algn="just"/>
            <a:r>
              <a:rPr lang="en-IN" dirty="0" smtClean="0">
                <a:latin typeface="Calibri" pitchFamily="34" charset="0"/>
                <a:cs typeface="Calibri" pitchFamily="34" charset="0"/>
              </a:rPr>
              <a:t>Mycorrhizae</a:t>
            </a:r>
            <a:r>
              <a:rPr lang="en-IN" dirty="0" smtClean="0">
                <a:latin typeface="Calibri" pitchFamily="34" charset="0"/>
                <a:cs typeface="Calibri" pitchFamily="34" charset="0"/>
              </a:rPr>
              <a:t>: Associations between fungi and the roots of higher plants.</a:t>
            </a:r>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Fungi help the plant in the absorption of essential nutrients from the soil.</a:t>
            </a:r>
            <a:endParaRPr lang="en-US" dirty="0" smtClean="0">
              <a:latin typeface="Calibri" pitchFamily="34" charset="0"/>
              <a:cs typeface="Calibri" pitchFamily="34" charset="0"/>
            </a:endParaRPr>
          </a:p>
          <a:p>
            <a:pPr lvl="1" algn="just"/>
            <a:r>
              <a:rPr lang="en-IN" dirty="0" smtClean="0">
                <a:latin typeface="Calibri" pitchFamily="34" charset="0"/>
                <a:cs typeface="Calibri" pitchFamily="34" charset="0"/>
              </a:rPr>
              <a:t>The plant provides the fungi with energy-yielding carbohydrates.</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9717" y="854217"/>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MUTUALISM</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91885" y="1399592"/>
            <a:ext cx="8369560" cy="2800767"/>
          </a:xfrm>
          <a:prstGeom prst="rect">
            <a:avLst/>
          </a:prstGeom>
          <a:noFill/>
        </p:spPr>
        <p:txBody>
          <a:bodyPr wrap="square" rtlCol="0">
            <a:spAutoFit/>
          </a:bodyPr>
          <a:lstStyle/>
          <a:p>
            <a:pPr lvl="1"/>
            <a:endParaRPr lang="en-IN" dirty="0" smtClean="0">
              <a:latin typeface="Calibri" pitchFamily="34" charset="0"/>
              <a:cs typeface="Calibri" pitchFamily="34" charset="0"/>
            </a:endParaRPr>
          </a:p>
          <a:p>
            <a:pPr lvl="1"/>
            <a:r>
              <a:rPr lang="en-IN" dirty="0" smtClean="0">
                <a:latin typeface="Calibri" pitchFamily="34" charset="0"/>
                <a:cs typeface="Calibri" pitchFamily="34" charset="0"/>
              </a:rPr>
              <a:t>Pollination:</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Plants need the help of animals for pollinating their flowers and dispersing their seeds</a:t>
            </a:r>
            <a:r>
              <a:rPr lang="en-IN" dirty="0" smtClean="0">
                <a:latin typeface="Calibri" pitchFamily="34" charset="0"/>
                <a:cs typeface="Calibri" pitchFamily="34" charset="0"/>
              </a:rPr>
              <a:t>.</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Animals obviously have to be paid ‘fees’ for </a:t>
            </a:r>
            <a:r>
              <a:rPr lang="en-IN" dirty="0" smtClean="0">
                <a:latin typeface="Calibri" pitchFamily="34" charset="0"/>
                <a:cs typeface="Calibri" pitchFamily="34" charset="0"/>
              </a:rPr>
              <a:t>the services </a:t>
            </a:r>
            <a:r>
              <a:rPr lang="en-IN" dirty="0" smtClean="0">
                <a:latin typeface="Calibri" pitchFamily="34" charset="0"/>
                <a:cs typeface="Calibri" pitchFamily="34" charset="0"/>
              </a:rPr>
              <a:t>that plants expect from them. </a:t>
            </a:r>
            <a:endParaRPr lang="en-IN" dirty="0" smtClean="0">
              <a:latin typeface="Calibri" pitchFamily="34" charset="0"/>
              <a:cs typeface="Calibri" pitchFamily="34" charset="0"/>
            </a:endParaRPr>
          </a:p>
          <a:p>
            <a:pPr lvl="1"/>
            <a:endParaRPr lang="en-IN" dirty="0" smtClean="0">
              <a:latin typeface="Calibri" pitchFamily="34" charset="0"/>
              <a:cs typeface="Calibri" pitchFamily="34" charset="0"/>
            </a:endParaRPr>
          </a:p>
          <a:p>
            <a:pPr lvl="1"/>
            <a:r>
              <a:rPr lang="en-IN" dirty="0" smtClean="0">
                <a:latin typeface="Calibri" pitchFamily="34" charset="0"/>
                <a:cs typeface="Calibri" pitchFamily="34" charset="0"/>
              </a:rPr>
              <a:t>Plants </a:t>
            </a:r>
            <a:r>
              <a:rPr lang="en-IN" dirty="0" smtClean="0">
                <a:latin typeface="Calibri" pitchFamily="34" charset="0"/>
                <a:cs typeface="Calibri" pitchFamily="34" charset="0"/>
              </a:rPr>
              <a:t>offer rewards in the form of pollen and nectar for pollinators and juicy and nutritious fruits for seed dispersers</a:t>
            </a:r>
            <a:r>
              <a:rPr lang="en-IN" dirty="0" smtClean="0">
                <a:latin typeface="Calibri" pitchFamily="34" charset="0"/>
                <a:cs typeface="Calibri" pitchFamily="34" charset="0"/>
              </a:rPr>
              <a:t>.</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But the mutually beneficial system should also be safeguard against ‘cheaters’, for example, animals that try to steal nectar without aiding in pollination.</a:t>
            </a:r>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3" y="947523"/>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MUTUALISM</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10545" y="1530221"/>
            <a:ext cx="8369560" cy="2585323"/>
          </a:xfrm>
          <a:prstGeom prst="rect">
            <a:avLst/>
          </a:prstGeom>
          <a:noFill/>
        </p:spPr>
        <p:txBody>
          <a:bodyPr wrap="square" rtlCol="0">
            <a:spAutoFit/>
          </a:bodyPr>
          <a:lstStyle/>
          <a:p>
            <a:endParaRPr lang="en-IN" dirty="0" smtClean="0">
              <a:latin typeface="Calibri" pitchFamily="34" charset="0"/>
              <a:cs typeface="Calibri" pitchFamily="34" charset="0"/>
            </a:endParaRPr>
          </a:p>
          <a:p>
            <a:pPr algn="just"/>
            <a:r>
              <a:rPr lang="en-IN" dirty="0" smtClean="0">
                <a:latin typeface="Calibri" pitchFamily="34" charset="0"/>
                <a:cs typeface="Calibri" pitchFamily="34" charset="0"/>
              </a:rPr>
              <a:t>Co-Evolution </a:t>
            </a:r>
            <a:r>
              <a:rPr lang="en-IN" dirty="0" smtClean="0">
                <a:latin typeface="Calibri" pitchFamily="34" charset="0"/>
                <a:cs typeface="Calibri" pitchFamily="34" charset="0"/>
              </a:rPr>
              <a:t>of </a:t>
            </a:r>
            <a:r>
              <a:rPr lang="en-IN" dirty="0" smtClean="0">
                <a:latin typeface="Calibri" pitchFamily="34" charset="0"/>
                <a:cs typeface="Calibri" pitchFamily="34" charset="0"/>
              </a:rPr>
              <a:t>Mutualism :</a:t>
            </a:r>
          </a:p>
          <a:p>
            <a:pPr algn="just"/>
            <a:endParaRPr lang="en-US" sz="1200" dirty="0" smtClean="0">
              <a:latin typeface="Calibri" pitchFamily="34" charset="0"/>
              <a:cs typeface="Calibri" pitchFamily="34" charset="0"/>
            </a:endParaRPr>
          </a:p>
          <a:p>
            <a:pPr lvl="1" algn="just"/>
            <a:r>
              <a:rPr lang="en-IN" dirty="0" smtClean="0">
                <a:latin typeface="Calibri" pitchFamily="34" charset="0"/>
                <a:cs typeface="Calibri" pitchFamily="34" charset="0"/>
              </a:rPr>
              <a:t>In many species of Fig trees, there is a tight one-to-one relationship with the pollinator species of wasp</a:t>
            </a:r>
            <a:r>
              <a:rPr lang="en-IN" dirty="0" smtClean="0">
                <a:latin typeface="Calibri" pitchFamily="34" charset="0"/>
                <a:cs typeface="Calibri" pitchFamily="34" charset="0"/>
              </a:rPr>
              <a:t>.</a:t>
            </a:r>
          </a:p>
          <a:p>
            <a:pPr lvl="1" algn="just"/>
            <a:endParaRPr lang="en-US" sz="1200" dirty="0" smtClean="0">
              <a:latin typeface="Calibri" pitchFamily="34" charset="0"/>
              <a:cs typeface="Calibri" pitchFamily="34" charset="0"/>
            </a:endParaRPr>
          </a:p>
          <a:p>
            <a:pPr lvl="1" algn="just"/>
            <a:r>
              <a:rPr lang="en-IN" dirty="0" smtClean="0">
                <a:latin typeface="Calibri" pitchFamily="34" charset="0"/>
                <a:cs typeface="Calibri" pitchFamily="34" charset="0"/>
              </a:rPr>
              <a:t>Fig species can be pollinated only by its ‘partner’ wasp species and no other species</a:t>
            </a:r>
            <a:r>
              <a:rPr lang="en-IN" dirty="0" smtClean="0">
                <a:latin typeface="Calibri" pitchFamily="34" charset="0"/>
                <a:cs typeface="Calibri" pitchFamily="34" charset="0"/>
              </a:rPr>
              <a:t>.</a:t>
            </a:r>
          </a:p>
          <a:p>
            <a:pPr lvl="1" algn="just"/>
            <a:endParaRPr lang="en-US" sz="1200" dirty="0" smtClean="0">
              <a:latin typeface="Calibri" pitchFamily="34" charset="0"/>
              <a:cs typeface="Calibri" pitchFamily="34" charset="0"/>
            </a:endParaRPr>
          </a:p>
          <a:p>
            <a:pPr lvl="1" algn="just"/>
            <a:r>
              <a:rPr lang="en-IN" dirty="0" smtClean="0">
                <a:latin typeface="Calibri" pitchFamily="34" charset="0"/>
                <a:cs typeface="Calibri" pitchFamily="34" charset="0"/>
              </a:rPr>
              <a:t>The female wasp uses the fruit not only as an </a:t>
            </a:r>
            <a:r>
              <a:rPr lang="en-IN" dirty="0" smtClean="0">
                <a:latin typeface="Calibri" pitchFamily="34" charset="0"/>
                <a:cs typeface="Calibri" pitchFamily="34" charset="0"/>
              </a:rPr>
              <a:t>ovipositor </a:t>
            </a:r>
            <a:r>
              <a:rPr lang="en-IN" dirty="0" smtClean="0">
                <a:latin typeface="Calibri" pitchFamily="34" charset="0"/>
                <a:cs typeface="Calibri" pitchFamily="34" charset="0"/>
              </a:rPr>
              <a:t>(egg-laying) site but uses the developing seeds within the fruit for nourishing its larvae</a:t>
            </a:r>
            <a:r>
              <a:rPr lang="en-IN" dirty="0" smtClean="0">
                <a:latin typeface="Calibri" pitchFamily="34" charset="0"/>
                <a:cs typeface="Calibri" pitchFamily="34" charset="0"/>
              </a:rPr>
              <a:t>.</a:t>
            </a:r>
          </a:p>
          <a:p>
            <a:pPr lvl="1" algn="just"/>
            <a:endParaRPr lang="en-IN" dirty="0" smtClean="0">
              <a:latin typeface="Calibri" pitchFamily="34" charset="0"/>
              <a:cs typeface="Calibri" pitchFamily="34" charset="0"/>
            </a:endParaRPr>
          </a:p>
          <a:p>
            <a:pPr lvl="1" algn="just"/>
            <a:r>
              <a:rPr lang="en-IN" dirty="0" smtClean="0">
                <a:latin typeface="Calibri" pitchFamily="34" charset="0"/>
                <a:cs typeface="Calibri" pitchFamily="34" charset="0"/>
              </a:rPr>
              <a:t>The </a:t>
            </a:r>
            <a:r>
              <a:rPr lang="en-IN" dirty="0" smtClean="0">
                <a:latin typeface="Calibri" pitchFamily="34" charset="0"/>
                <a:cs typeface="Calibri" pitchFamily="34" charset="0"/>
              </a:rPr>
              <a:t>wasp pollinates the fig inflorescence while searching for suitable egg-laying sites.</a:t>
            </a:r>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70" y="695597"/>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MUTUALISM BETWEEN FIG &amp; WASP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511560"/>
            <a:ext cx="8369560" cy="707886"/>
          </a:xfrm>
          <a:prstGeom prst="rect">
            <a:avLst/>
          </a:prstGeom>
          <a:noFill/>
        </p:spPr>
        <p:txBody>
          <a:bodyPr wrap="square" rtlCol="0">
            <a:spAutoFit/>
          </a:bodyPr>
          <a:lstStyle/>
          <a:p>
            <a:endParaRPr lang="en-IN" dirty="0" smtClean="0">
              <a:latin typeface="Calibri" pitchFamily="34" charset="0"/>
              <a:cs typeface="Calibri" pitchFamily="34" charset="0"/>
            </a:endParaRPr>
          </a:p>
          <a:p>
            <a:pPr algn="just"/>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1026" name="Picture 2" descr="C:\Users\User\Pictures\biology images\fig.jpg"/>
          <p:cNvPicPr>
            <a:picLocks noChangeAspect="1" noChangeArrowheads="1"/>
          </p:cNvPicPr>
          <p:nvPr/>
        </p:nvPicPr>
        <p:blipFill>
          <a:blip r:embed="rId4"/>
          <a:srcRect/>
          <a:stretch>
            <a:fillRect/>
          </a:stretch>
        </p:blipFill>
        <p:spPr bwMode="auto">
          <a:xfrm>
            <a:off x="447331" y="1387236"/>
            <a:ext cx="8077647" cy="328740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3" y="564968"/>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MUTUALISM</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54562" y="1054359"/>
            <a:ext cx="8369560" cy="3447098"/>
          </a:xfrm>
          <a:prstGeom prst="rect">
            <a:avLst/>
          </a:prstGeom>
          <a:noFill/>
        </p:spPr>
        <p:txBody>
          <a:bodyPr wrap="square" rtlCol="0">
            <a:spAutoFit/>
          </a:bodyPr>
          <a:lstStyle/>
          <a:p>
            <a:pPr lvl="1"/>
            <a:endParaRPr lang="en-IN" dirty="0" smtClean="0">
              <a:latin typeface="Calibri" pitchFamily="34" charset="0"/>
              <a:cs typeface="Calibri" pitchFamily="34" charset="0"/>
            </a:endParaRPr>
          </a:p>
          <a:p>
            <a:pPr lvl="1"/>
            <a:r>
              <a:rPr lang="en-IN" dirty="0" smtClean="0">
                <a:latin typeface="Calibri" pitchFamily="34" charset="0"/>
                <a:cs typeface="Calibri" pitchFamily="34" charset="0"/>
              </a:rPr>
              <a:t>Pseudo-copulation</a:t>
            </a:r>
            <a:r>
              <a:rPr lang="en-IN" dirty="0" smtClean="0">
                <a:latin typeface="Calibri" pitchFamily="34" charset="0"/>
                <a:cs typeface="Calibri" pitchFamily="34" charset="0"/>
              </a:rPr>
              <a:t>: (Co-evolution</a:t>
            </a:r>
            <a:r>
              <a:rPr lang="en-IN" dirty="0" smtClean="0">
                <a:latin typeface="Calibri" pitchFamily="34" charset="0"/>
                <a:cs typeface="Calibri" pitchFamily="34" charset="0"/>
              </a:rPr>
              <a:t>):</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The Mediterranean orchid </a:t>
            </a:r>
            <a:r>
              <a:rPr lang="en-IN" i="1" dirty="0" smtClean="0">
                <a:latin typeface="Calibri" pitchFamily="34" charset="0"/>
                <a:cs typeface="Calibri" pitchFamily="34" charset="0"/>
              </a:rPr>
              <a:t>Ophrys </a:t>
            </a:r>
            <a:r>
              <a:rPr lang="en-IN" dirty="0" smtClean="0">
                <a:latin typeface="Calibri" pitchFamily="34" charset="0"/>
                <a:cs typeface="Calibri" pitchFamily="34" charset="0"/>
              </a:rPr>
              <a:t>employs ‘sexual deceit’ to get pollination done by a species of bee</a:t>
            </a:r>
            <a:r>
              <a:rPr lang="en-IN" dirty="0" smtClean="0">
                <a:latin typeface="Calibri" pitchFamily="34" charset="0"/>
                <a:cs typeface="Calibri" pitchFamily="34" charset="0"/>
              </a:rPr>
              <a:t>.</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One petal of its flower bears an uncanny resemblance to the female of the bee in size, </a:t>
            </a:r>
            <a:r>
              <a:rPr lang="en-IN" dirty="0" smtClean="0">
                <a:latin typeface="Calibri" pitchFamily="34" charset="0"/>
                <a:cs typeface="Calibri" pitchFamily="34" charset="0"/>
              </a:rPr>
              <a:t>colour</a:t>
            </a:r>
            <a:r>
              <a:rPr lang="en-IN" dirty="0" smtClean="0">
                <a:latin typeface="Calibri" pitchFamily="34" charset="0"/>
                <a:cs typeface="Calibri" pitchFamily="34" charset="0"/>
              </a:rPr>
              <a:t>, and markings</a:t>
            </a:r>
            <a:r>
              <a:rPr lang="en-IN" dirty="0" smtClean="0">
                <a:latin typeface="Calibri" pitchFamily="34" charset="0"/>
                <a:cs typeface="Calibri" pitchFamily="34" charset="0"/>
              </a:rPr>
              <a:t>.</a:t>
            </a:r>
          </a:p>
          <a:p>
            <a:pPr lvl="1"/>
            <a:endParaRPr lang="en-US" sz="1200" dirty="0" smtClean="0">
              <a:latin typeface="Calibri" pitchFamily="34" charset="0"/>
              <a:cs typeface="Calibri" pitchFamily="34" charset="0"/>
            </a:endParaRPr>
          </a:p>
          <a:p>
            <a:pPr lvl="1"/>
            <a:r>
              <a:rPr lang="en-IN" dirty="0" smtClean="0">
                <a:latin typeface="Calibri" pitchFamily="34" charset="0"/>
                <a:cs typeface="Calibri" pitchFamily="34" charset="0"/>
              </a:rPr>
              <a:t>The male bee is attracted to what it perceives as a female, ‘</a:t>
            </a:r>
            <a:r>
              <a:rPr lang="en-IN" dirty="0" smtClean="0">
                <a:latin typeface="Calibri" pitchFamily="34" charset="0"/>
                <a:cs typeface="Calibri" pitchFamily="34" charset="0"/>
              </a:rPr>
              <a:t>pseudo-copulates</a:t>
            </a:r>
            <a:r>
              <a:rPr lang="en-IN" dirty="0" smtClean="0">
                <a:latin typeface="Calibri" pitchFamily="34" charset="0"/>
                <a:cs typeface="Calibri" pitchFamily="34" charset="0"/>
              </a:rPr>
              <a:t>’ with the flower, and during that process is dusted with pollen from the flower</a:t>
            </a:r>
            <a:r>
              <a:rPr lang="en-IN" dirty="0" smtClean="0">
                <a:latin typeface="Calibri" pitchFamily="34" charset="0"/>
                <a:cs typeface="Calibri" pitchFamily="34" charset="0"/>
              </a:rPr>
              <a:t>. </a:t>
            </a:r>
          </a:p>
          <a:p>
            <a:pPr lvl="1"/>
            <a:endParaRPr lang="en-IN" dirty="0" smtClean="0">
              <a:latin typeface="Calibri" pitchFamily="34" charset="0"/>
              <a:cs typeface="Calibri" pitchFamily="34" charset="0"/>
            </a:endParaRPr>
          </a:p>
          <a:p>
            <a:pPr lvl="1"/>
            <a:r>
              <a:rPr lang="en-IN" dirty="0" smtClean="0">
                <a:latin typeface="Calibri" pitchFamily="34" charset="0"/>
                <a:cs typeface="Calibri" pitchFamily="34" charset="0"/>
              </a:rPr>
              <a:t>When </a:t>
            </a:r>
            <a:r>
              <a:rPr lang="en-IN" dirty="0" smtClean="0">
                <a:latin typeface="Calibri" pitchFamily="34" charset="0"/>
                <a:cs typeface="Calibri" pitchFamily="34" charset="0"/>
              </a:rPr>
              <a:t>this same bee </a:t>
            </a:r>
            <a:r>
              <a:rPr lang="en-IN" dirty="0" smtClean="0">
                <a:latin typeface="Calibri" pitchFamily="34" charset="0"/>
                <a:cs typeface="Calibri" pitchFamily="34" charset="0"/>
              </a:rPr>
              <a:t>pseudo-copulate </a:t>
            </a:r>
            <a:r>
              <a:rPr lang="en-IN" dirty="0" smtClean="0">
                <a:latin typeface="Calibri" pitchFamily="34" charset="0"/>
                <a:cs typeface="Calibri" pitchFamily="34" charset="0"/>
              </a:rPr>
              <a:t>with another flower, it transfers the pollen to it and thus pollinates the flower</a:t>
            </a:r>
            <a:r>
              <a:rPr lang="en-IN" dirty="0" smtClean="0">
                <a:latin typeface="Calibri" pitchFamily="34" charset="0"/>
                <a:cs typeface="Calibri" pitchFamily="34" charset="0"/>
              </a:rPr>
              <a:t>.</a:t>
            </a:r>
          </a:p>
          <a:p>
            <a:pPr lvl="1"/>
            <a:endParaRPr lang="en-IN" dirty="0" smtClean="0">
              <a:latin typeface="Calibri" pitchFamily="34" charset="0"/>
              <a:cs typeface="Calibri" pitchFamily="34" charset="0"/>
            </a:endParaRPr>
          </a:p>
          <a:p>
            <a:pPr lvl="1"/>
            <a:r>
              <a:rPr lang="en-IN" dirty="0" smtClean="0">
                <a:latin typeface="Calibri" pitchFamily="34" charset="0"/>
                <a:cs typeface="Calibri" pitchFamily="34" charset="0"/>
              </a:rPr>
              <a:t> </a:t>
            </a:r>
            <a:r>
              <a:rPr lang="en-IN" dirty="0" smtClean="0">
                <a:latin typeface="Calibri" pitchFamily="34" charset="0"/>
                <a:cs typeface="Calibri" pitchFamily="34" charset="0"/>
              </a:rPr>
              <a:t>If the female bee’s colour patterns change even slightly for any reason during evolution, pollination success will be reduced unless </a:t>
            </a:r>
            <a:r>
              <a:rPr lang="en-IN" dirty="0" smtClean="0">
                <a:latin typeface="Calibri" pitchFamily="34" charset="0"/>
                <a:cs typeface="Calibri" pitchFamily="34" charset="0"/>
              </a:rPr>
              <a:t>the orchid </a:t>
            </a:r>
            <a:r>
              <a:rPr lang="en-IN" dirty="0" smtClean="0">
                <a:latin typeface="Calibri" pitchFamily="34" charset="0"/>
                <a:cs typeface="Calibri" pitchFamily="34" charset="0"/>
              </a:rPr>
              <a:t>flower co-evolves to maintain the resemblance of its petal to the female bee.</a:t>
            </a:r>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2050" name="Picture 2" descr="C:\Users\User\Pictures\biology images\orchid.jpg"/>
          <p:cNvPicPr>
            <a:picLocks noChangeAspect="1" noChangeArrowheads="1"/>
          </p:cNvPicPr>
          <p:nvPr/>
        </p:nvPicPr>
        <p:blipFill>
          <a:blip r:embed="rId3"/>
          <a:srcRect/>
          <a:stretch>
            <a:fillRect/>
          </a:stretch>
        </p:blipFill>
        <p:spPr bwMode="auto">
          <a:xfrm>
            <a:off x="699797" y="849087"/>
            <a:ext cx="7343191" cy="4073298"/>
          </a:xfrm>
          <a:prstGeom prst="rect">
            <a:avLst/>
          </a:prstGeom>
          <a:noFill/>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651643" y="415679"/>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MUTUALISM BETWEEN ORCHID &amp; BEE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511560"/>
            <a:ext cx="8369560" cy="707886"/>
          </a:xfrm>
          <a:prstGeom prst="rect">
            <a:avLst/>
          </a:prstGeom>
          <a:noFill/>
        </p:spPr>
        <p:txBody>
          <a:bodyPr wrap="square" rtlCol="0">
            <a:spAutoFit/>
          </a:bodyPr>
          <a:lstStyle/>
          <a:p>
            <a:endParaRPr lang="en-IN" dirty="0" smtClean="0">
              <a:latin typeface="Calibri" pitchFamily="34" charset="0"/>
              <a:cs typeface="Calibri" pitchFamily="34" charset="0"/>
            </a:endParaRPr>
          </a:p>
          <a:p>
            <a:pPr algn="just"/>
            <a:endParaRPr lang="en-US" sz="1200"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3611</TotalTime>
  <Words>371</Words>
  <Application>Microsoft Office PowerPoint</Application>
  <PresentationFormat>On-screen Show (16:9)</PresentationFormat>
  <Paragraphs>92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383</cp:revision>
  <dcterms:modified xsi:type="dcterms:W3CDTF">2020-07-24T06:02:30Z</dcterms:modified>
</cp:coreProperties>
</file>