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7"/>
  </p:notesMasterIdLst>
  <p:sldIdLst>
    <p:sldId id="256" r:id="rId2"/>
    <p:sldId id="309" r:id="rId3"/>
    <p:sldId id="312" r:id="rId4"/>
    <p:sldId id="311" r:id="rId5"/>
    <p:sldId id="259" r:id="rId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1726164" y="1783631"/>
            <a:ext cx="4879910" cy="763626"/>
          </a:xfrm>
          <a:prstGeom prst="rect">
            <a:avLst/>
          </a:prstGeom>
          <a:noFill/>
          <a:ln>
            <a:noFill/>
          </a:ln>
        </p:spPr>
        <p:txBody>
          <a:bodyPr spcFirstLastPara="1" wrap="square" lIns="91425" tIns="91425" rIns="91425" bIns="91425" anchor="t" anchorCtr="0">
            <a:noAutofit/>
          </a:bodyPr>
          <a:lstStyle/>
          <a:p>
            <a:r>
              <a:rPr lang="en-US" sz="3000" b="1" dirty="0" smtClean="0">
                <a:solidFill>
                  <a:srgbClr val="FF0000"/>
                </a:solidFill>
                <a:latin typeface="Calibri" pitchFamily="34" charset="0"/>
                <a:cs typeface="Calibri" pitchFamily="34" charset="0"/>
              </a:rPr>
              <a:t>ADAPTATION AND ITS TYPES</a:t>
            </a:r>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1894113" y="2972954"/>
            <a:ext cx="5999585"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NUMBER</a:t>
            </a:r>
            <a:r>
              <a:rPr lang="en" b="1" dirty="0" smtClean="0"/>
              <a:t>: 13</a:t>
            </a:r>
          </a:p>
          <a:p>
            <a:pPr marL="0" lvl="0" indent="0" algn="l" rtl="0">
              <a:spcBef>
                <a:spcPts val="0"/>
              </a:spcBef>
              <a:spcAft>
                <a:spcPts val="0"/>
              </a:spcAft>
              <a:buNone/>
            </a:pPr>
            <a:r>
              <a:rPr lang="en" b="1" dirty="0" smtClean="0"/>
              <a:t>CHAPTER </a:t>
            </a:r>
            <a:r>
              <a:rPr lang="en" b="1" dirty="0"/>
              <a:t>NAME </a:t>
            </a:r>
            <a:r>
              <a:rPr lang="en" b="1" dirty="0" smtClean="0"/>
              <a:t>: ORGANISMA AND POPULATION </a:t>
            </a:r>
            <a:endParaRPr b="1"/>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43733" y="639613"/>
            <a:ext cx="7130087" cy="508053"/>
          </a:xfrm>
          <a:prstGeom prst="rect">
            <a:avLst/>
          </a:prstGeom>
          <a:noFill/>
          <a:ln>
            <a:noFill/>
          </a:ln>
        </p:spPr>
        <p:txBody>
          <a:bodyPr spcFirstLastPara="1" wrap="square" lIns="91425" tIns="91425" rIns="91425" bIns="91425" anchor="t" anchorCtr="0">
            <a:noAutofit/>
          </a:bodyPr>
          <a:lstStyle/>
          <a:p>
            <a:pPr>
              <a:buSzPts val="1800"/>
            </a:pPr>
            <a:r>
              <a:rPr lang="en-US" sz="1800" b="1" dirty="0" smtClean="0">
                <a:solidFill>
                  <a:srgbClr val="FF0000"/>
                </a:solidFill>
                <a:latin typeface="Calibri" pitchFamily="34" charset="0"/>
                <a:cs typeface="Calibri" pitchFamily="34" charset="0"/>
              </a:rPr>
              <a:t>ADAPTATION</a:t>
            </a: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54562" y="1063690"/>
            <a:ext cx="8369560" cy="3108543"/>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A number of marine invertebrate and fish live in temperature always less than zero and some lives in great depth in ocean where pressure is very high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Due to array of biochemical adaptations the lungs of these creatures are completely compressible, meaning that they can force all of the gases in their lungs into their bloodstream and muscles.</a:t>
            </a:r>
          </a:p>
          <a:p>
            <a:pPr algn="just"/>
            <a:r>
              <a:rPr lang="en-US" dirty="0" smtClean="0">
                <a:latin typeface="Calibri" pitchFamily="34" charset="0"/>
                <a:cs typeface="Calibri" pitchFamily="34" charset="0"/>
              </a:rPr>
              <a:t>Some  do not possess air sacs.</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Likewise in low subzero temperature , fishes survive due to presence of antifreeze solutes like antifreeze protein and glycerol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In some other fishes ice nucleating proteins cause ice formation in extracellular spaces.</a:t>
            </a:r>
          </a:p>
          <a:p>
            <a:pPr algn="just"/>
            <a:r>
              <a:rPr lang="en-US" dirty="0" smtClean="0">
                <a:latin typeface="Calibri" pitchFamily="34" charset="0"/>
                <a:cs typeface="Calibri" pitchFamily="34" charset="0"/>
              </a:rPr>
              <a:t>As ice formation is prevented the animal remain active.</a:t>
            </a: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55700" y="1059491"/>
            <a:ext cx="7130087" cy="508053"/>
          </a:xfrm>
          <a:prstGeom prst="rect">
            <a:avLst/>
          </a:prstGeom>
          <a:noFill/>
          <a:ln>
            <a:noFill/>
          </a:ln>
        </p:spPr>
        <p:txBody>
          <a:bodyPr spcFirstLastPara="1" wrap="square" lIns="91425" tIns="91425" rIns="91425" bIns="91425" anchor="t" anchorCtr="0">
            <a:noAutofit/>
          </a:bodyPr>
          <a:lstStyle/>
          <a:p>
            <a:pPr>
              <a:buSzPts val="1800"/>
            </a:pPr>
            <a:r>
              <a:rPr lang="en-US" sz="1800" b="1" dirty="0" smtClean="0">
                <a:solidFill>
                  <a:srgbClr val="FF0000"/>
                </a:solidFill>
                <a:latin typeface="Calibri" pitchFamily="34" charset="0"/>
                <a:cs typeface="Calibri" pitchFamily="34" charset="0"/>
              </a:rPr>
              <a:t>ADAPTATION</a:t>
            </a: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429207" y="1184988"/>
            <a:ext cx="8369560"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
        <p:nvSpPr>
          <p:cNvPr id="6" name="Rectangle 5"/>
          <p:cNvSpPr/>
          <p:nvPr/>
        </p:nvSpPr>
        <p:spPr>
          <a:xfrm>
            <a:off x="447869" y="1464906"/>
            <a:ext cx="7847045" cy="2677656"/>
          </a:xfrm>
          <a:prstGeom prst="rect">
            <a:avLst/>
          </a:prstGeom>
        </p:spPr>
        <p:txBody>
          <a:bodyPr wrap="square">
            <a:spAutoFit/>
          </a:bodyPr>
          <a:lstStyle/>
          <a:p>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In most animals metabolic reactions and hence all the physiological functions proceed optimally in a narrow temperature range (in humans. it is 30</a:t>
            </a:r>
            <a:r>
              <a:rPr lang="en-US" baseline="30000" dirty="0" smtClean="0">
                <a:latin typeface="Calibri" pitchFamily="34" charset="0"/>
                <a:cs typeface="Calibri" pitchFamily="34" charset="0"/>
              </a:rPr>
              <a:t>0</a:t>
            </a:r>
            <a:r>
              <a:rPr lang="en-US" dirty="0" smtClean="0">
                <a:latin typeface="Calibri" pitchFamily="34" charset="0"/>
                <a:cs typeface="Calibri" pitchFamily="34" charset="0"/>
              </a:rPr>
              <a:t>C).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But there are microbes (archaebacteria) that flourish in hot springs .and deep sea hydrothermal vents where temperatures far exceed 100°C.</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They have special enzyme and plasma membrane constituents that enable them to metabolise comfortably at such high temperature.</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enzymes are called thermostable enzyme ,one such e.g. is </a:t>
            </a:r>
            <a:r>
              <a:rPr lang="en-US" i="1" dirty="0" smtClean="0">
                <a:latin typeface="Calibri" pitchFamily="34" charset="0"/>
                <a:cs typeface="Calibri" pitchFamily="34" charset="0"/>
              </a:rPr>
              <a:t>Thermus aquaticus .</a:t>
            </a:r>
          </a:p>
          <a:p>
            <a:endParaRPr lang="en-US" i="1"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27708" y="452997"/>
            <a:ext cx="7130087" cy="825295"/>
          </a:xfrm>
          <a:prstGeom prst="rect">
            <a:avLst/>
          </a:prstGeom>
          <a:noFill/>
          <a:ln>
            <a:noFill/>
          </a:ln>
        </p:spPr>
        <p:txBody>
          <a:bodyPr spcFirstLastPara="1" wrap="square" lIns="91425" tIns="91425" rIns="91425" bIns="91425" anchor="t" anchorCtr="0">
            <a:noAutofit/>
          </a:bodyPr>
          <a:lstStyle/>
          <a:p>
            <a:pPr>
              <a:buSzPts val="1800"/>
            </a:pPr>
            <a:r>
              <a:rPr lang="en-US" sz="2400" b="1" dirty="0" smtClean="0">
                <a:solidFill>
                  <a:srgbClr val="FF0000"/>
                </a:solidFill>
                <a:latin typeface="Calibri" pitchFamily="34" charset="0"/>
                <a:cs typeface="Calibri" pitchFamily="34" charset="0"/>
              </a:rPr>
              <a:t>ADAPTATION </a:t>
            </a:r>
            <a:r>
              <a:rPr lang="en-US" sz="2200" b="1" dirty="0" smtClean="0">
                <a:solidFill>
                  <a:srgbClr val="FF0000"/>
                </a:solidFill>
              </a:rPr>
              <a:t>:</a:t>
            </a:r>
          </a:p>
          <a:p>
            <a:pPr>
              <a:buSzPts val="1800"/>
            </a:pPr>
            <a:r>
              <a:rPr lang="en-US" sz="1800" b="1" dirty="0" smtClean="0">
                <a:solidFill>
                  <a:schemeClr val="tx1"/>
                </a:solidFill>
                <a:latin typeface="Calibri" pitchFamily="34" charset="0"/>
                <a:cs typeface="Calibri" pitchFamily="34" charset="0"/>
              </a:rPr>
              <a:t>BEHAVIOURAL</a:t>
            </a:r>
            <a:r>
              <a:rPr lang="en-GB" sz="2200" b="1" dirty="0" smtClean="0">
                <a:solidFill>
                  <a:schemeClr val="tx1"/>
                </a:solidFill>
                <a:latin typeface="Calibri" pitchFamily="34" charset="0"/>
                <a:cs typeface="Calibri" pitchFamily="34" charset="0"/>
              </a:rPr>
              <a:t>  :</a:t>
            </a: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363894" y="1212980"/>
            <a:ext cx="8248261" cy="3323987"/>
          </a:xfrm>
          <a:prstGeom prst="rect">
            <a:avLst/>
          </a:prstGeom>
          <a:noFill/>
        </p:spPr>
        <p:txBody>
          <a:bodyPr wrap="square" rtlCol="0">
            <a:spAutoFit/>
          </a:bodyPr>
          <a:lstStyle/>
          <a:p>
            <a:pPr algn="just"/>
            <a:r>
              <a:rPr lang="en-US" dirty="0" smtClean="0">
                <a:latin typeface="Calibri" pitchFamily="34" charset="0"/>
                <a:cs typeface="Calibri" pitchFamily="34" charset="0"/>
              </a:rPr>
              <a:t>Some </a:t>
            </a:r>
            <a:r>
              <a:rPr lang="en-US" dirty="0" smtClean="0">
                <a:latin typeface="Calibri" pitchFamily="34" charset="0"/>
                <a:cs typeface="Calibri" pitchFamily="34" charset="0"/>
              </a:rPr>
              <a:t>organisms like desert lizard lack the physiological ability that mammals have but deal with high temperature of their habitat by behavioral means.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They bask in the sun and absorb heat and when their body temperature drops below the comfort zone.</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but moves in shade when the ambient temperature starts </a:t>
            </a:r>
            <a:r>
              <a:rPr lang="en-US" dirty="0" smtClean="0">
                <a:latin typeface="Calibri" pitchFamily="34" charset="0"/>
                <a:cs typeface="Calibri" pitchFamily="34" charset="0"/>
              </a:rPr>
              <a:t>increasing.</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MIMICRY : It is resemblance of one species with another in order to obtain advantage ,especially against predator.</a:t>
            </a:r>
          </a:p>
          <a:p>
            <a:pPr algn="just"/>
            <a:r>
              <a:rPr lang="en-US" dirty="0" smtClean="0">
                <a:latin typeface="Calibri" pitchFamily="34" charset="0"/>
                <a:cs typeface="Calibri" pitchFamily="34" charset="0"/>
              </a:rPr>
              <a:t>e.g. </a:t>
            </a:r>
            <a:r>
              <a:rPr lang="en-US" dirty="0" smtClean="0">
                <a:latin typeface="Calibri" pitchFamily="34" charset="0"/>
                <a:cs typeface="Calibri" pitchFamily="34" charset="0"/>
              </a:rPr>
              <a:t>A</a:t>
            </a:r>
            <a:r>
              <a:rPr lang="en-US" dirty="0" smtClean="0">
                <a:latin typeface="Calibri" pitchFamily="34" charset="0"/>
                <a:cs typeface="Calibri" pitchFamily="34" charset="0"/>
              </a:rPr>
              <a:t>frican lizard appear like flower, many spiders appear like orchid flower etc.</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CAMOUFLAGE : It is the ability to blend with the surroundings or background. It is the most common type of adaptation by animal to remain unnoticed for protection or aggression.</a:t>
            </a:r>
          </a:p>
          <a:p>
            <a:pPr algn="just"/>
            <a:r>
              <a:rPr lang="en-US" dirty="0" smtClean="0">
                <a:latin typeface="Calibri" pitchFamily="34" charset="0"/>
                <a:cs typeface="Calibri" pitchFamily="34" charset="0"/>
              </a:rPr>
              <a:t>e.g. it is difficult to distinguish leaf from grasshopper, Praying Mantis from foliage etc.</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049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3609</TotalTime>
  <Words>366</Words>
  <Application>Microsoft Office PowerPoint</Application>
  <PresentationFormat>On-screen Show (16:9)</PresentationFormat>
  <Paragraphs>46</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Simple Light</vt:lpstr>
      <vt:lpstr>Slide 1</vt:lpstr>
      <vt:lpstr>Slide 2</vt:lpstr>
      <vt:lpstr>Slide 3</vt:lpstr>
      <vt:lpstr>Slide 4</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371</cp:revision>
  <dcterms:modified xsi:type="dcterms:W3CDTF">2020-07-23T19:08:41Z</dcterms:modified>
</cp:coreProperties>
</file>