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09" r:id="rId3"/>
    <p:sldId id="323" r:id="rId4"/>
    <p:sldId id="324" r:id="rId5"/>
    <p:sldId id="325" r:id="rId6"/>
    <p:sldId id="326"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933062" y="1513043"/>
            <a:ext cx="7697756" cy="1015552"/>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             MAJOR </a:t>
            </a:r>
            <a:r>
              <a:rPr lang="en-US" sz="3000" b="1" dirty="0" smtClean="0">
                <a:solidFill>
                  <a:srgbClr val="FF0000"/>
                </a:solidFill>
                <a:latin typeface="Calibri" pitchFamily="34" charset="0"/>
                <a:cs typeface="Calibri" pitchFamily="34" charset="0"/>
              </a:rPr>
              <a:t>ABIOTIC FACTORS</a:t>
            </a:r>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82146" y="2972954"/>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a:t>
            </a:r>
            <a:r>
              <a:rPr lang="en" b="1" dirty="0" smtClean="0"/>
              <a:t>13</a:t>
            </a:r>
            <a:endParaRPr lang="en" b="1" dirty="0" smtClean="0"/>
          </a:p>
          <a:p>
            <a:pPr marL="0" lvl="0" indent="0" algn="l" rtl="0">
              <a:spcBef>
                <a:spcPts val="0"/>
              </a:spcBef>
              <a:spcAft>
                <a:spcPts val="0"/>
              </a:spcAft>
              <a:buNone/>
            </a:pPr>
            <a:r>
              <a:rPr lang="en" b="1" dirty="0" smtClean="0"/>
              <a:t>CHAPTER </a:t>
            </a:r>
            <a:r>
              <a:rPr lang="en" b="1" dirty="0"/>
              <a:t>NAME </a:t>
            </a:r>
            <a:r>
              <a:rPr lang="en" b="1" dirty="0" smtClean="0"/>
              <a:t>: </a:t>
            </a:r>
            <a:r>
              <a:rPr lang="en" b="1" dirty="0" smtClean="0"/>
              <a:t>ORGANISMS AND POPULATIONS</a:t>
            </a:r>
            <a:r>
              <a:rPr lang="en" b="1" dirty="0" smtClean="0"/>
              <a:t>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22435" y="499654"/>
            <a:ext cx="7130087" cy="74131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TEMPERATURE :</a:t>
            </a:r>
            <a:r>
              <a:rPr lang="en-GB" sz="1800" b="1" dirty="0" smtClean="0">
                <a:solidFill>
                  <a:schemeClr val="tx1"/>
                </a:solidFill>
                <a:latin typeface="Calibri" pitchFamily="34" charset="0"/>
                <a:cs typeface="Calibri" pitchFamily="34" charset="0"/>
              </a:rPr>
              <a:t>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61256" y="1231641"/>
            <a:ext cx="8574833" cy="3323987"/>
          </a:xfrm>
          <a:prstGeom prst="rect">
            <a:avLst/>
          </a:prstGeom>
          <a:noFill/>
        </p:spPr>
        <p:txBody>
          <a:bodyPr wrap="square" rtlCol="0">
            <a:spAutoFit/>
          </a:bodyPr>
          <a:lstStyle/>
          <a:p>
            <a:pPr algn="just"/>
            <a:r>
              <a:rPr lang="en-US" dirty="0" smtClean="0">
                <a:latin typeface="Calibri" pitchFamily="34" charset="0"/>
                <a:cs typeface="Calibri" pitchFamily="34" charset="0"/>
              </a:rPr>
              <a:t>The ecological factors are broadly categorized into : (1) Abiotic factors (2) Biotic factors.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physico-chemical (abiotic) components alone do not </a:t>
            </a:r>
            <a:r>
              <a:rPr lang="en-US" dirty="0" smtClean="0">
                <a:latin typeface="Calibri" pitchFamily="34" charset="0"/>
                <a:cs typeface="Calibri" pitchFamily="34" charset="0"/>
              </a:rPr>
              <a:t>characterize </a:t>
            </a:r>
            <a:r>
              <a:rPr lang="en-US" dirty="0" smtClean="0">
                <a:latin typeface="Calibri" pitchFamily="34" charset="0"/>
                <a:cs typeface="Calibri" pitchFamily="34" charset="0"/>
              </a:rPr>
              <a:t>the habitat of an organism completely; the </a:t>
            </a:r>
            <a:r>
              <a:rPr lang="en-US" dirty="0" smtClean="0">
                <a:latin typeface="Calibri" pitchFamily="34" charset="0"/>
                <a:cs typeface="Calibri" pitchFamily="34" charset="0"/>
              </a:rPr>
              <a:t>habitat </a:t>
            </a:r>
            <a:r>
              <a:rPr lang="en-US" dirty="0" smtClean="0">
                <a:latin typeface="Calibri" pitchFamily="34" charset="0"/>
                <a:cs typeface="Calibri" pitchFamily="34" charset="0"/>
              </a:rPr>
              <a:t>includes biotic components </a:t>
            </a:r>
            <a:r>
              <a:rPr lang="en-US" dirty="0" smtClean="0">
                <a:latin typeface="Calibri" pitchFamily="34" charset="0"/>
                <a:cs typeface="Calibri" pitchFamily="34" charset="0"/>
              </a:rPr>
              <a:t>also-pathogens</a:t>
            </a:r>
            <a:r>
              <a:rPr lang="en-US" dirty="0" smtClean="0">
                <a:latin typeface="Calibri" pitchFamily="34" charset="0"/>
                <a:cs typeface="Calibri" pitchFamily="34" charset="0"/>
              </a:rPr>
              <a:t>, parasites, predators and competitors </a:t>
            </a:r>
            <a:r>
              <a:rPr lang="en-US" dirty="0" smtClean="0">
                <a:latin typeface="Calibri" pitchFamily="34" charset="0"/>
                <a:cs typeface="Calibri" pitchFamily="34" charset="0"/>
              </a:rPr>
              <a:t>of </a:t>
            </a:r>
            <a:r>
              <a:rPr lang="en-US" dirty="0" smtClean="0">
                <a:latin typeface="Calibri" pitchFamily="34" charset="0"/>
                <a:cs typeface="Calibri" pitchFamily="34" charset="0"/>
              </a:rPr>
              <a:t>the organism with which they interacts constantly .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most important </a:t>
            </a:r>
            <a:r>
              <a:rPr lang="en-US" dirty="0" smtClean="0">
                <a:latin typeface="Calibri" pitchFamily="34" charset="0"/>
                <a:cs typeface="Calibri" pitchFamily="34" charset="0"/>
              </a:rPr>
              <a:t>abiotic  </a:t>
            </a:r>
            <a:r>
              <a:rPr lang="en-US" dirty="0" smtClean="0">
                <a:latin typeface="Calibri" pitchFamily="34" charset="0"/>
                <a:cs typeface="Calibri" pitchFamily="34" charset="0"/>
              </a:rPr>
              <a:t>factors are temperature, water, light and soil</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Temperature : </a:t>
            </a:r>
            <a:r>
              <a:rPr lang="en-US" dirty="0" smtClean="0">
                <a:latin typeface="Calibri" pitchFamily="34" charset="0"/>
                <a:cs typeface="Calibri" pitchFamily="34" charset="0"/>
              </a:rPr>
              <a:t>is the most important ecological factor to determine the bio-mass of a place</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 </a:t>
            </a:r>
          </a:p>
          <a:p>
            <a:pPr algn="just"/>
            <a:r>
              <a:rPr lang="en-US" dirty="0" smtClean="0">
                <a:latin typeface="Calibri" pitchFamily="34" charset="0"/>
                <a:cs typeface="Calibri" pitchFamily="34" charset="0"/>
              </a:rPr>
              <a:t>Average </a:t>
            </a:r>
            <a:r>
              <a:rPr lang="en-US" dirty="0" smtClean="0">
                <a:latin typeface="Calibri" pitchFamily="34" charset="0"/>
                <a:cs typeface="Calibri" pitchFamily="34" charset="0"/>
              </a:rPr>
              <a:t>temperature on land varies seasonally and decreases progressively from the equator towards the poles and from plains to mountain tops.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Temperature </a:t>
            </a:r>
            <a:r>
              <a:rPr lang="en-US" dirty="0" smtClean="0">
                <a:latin typeface="Calibri" pitchFamily="34" charset="0"/>
                <a:cs typeface="Calibri" pitchFamily="34" charset="0"/>
              </a:rPr>
              <a:t>affects the kinetics of enzymes and basal metabolism along with physiological functions of the organisms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8419" y="546307"/>
            <a:ext cx="7130087" cy="74131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TEMPERATURE :</a:t>
            </a:r>
            <a:r>
              <a:rPr lang="en-GB" sz="1800" b="1" dirty="0" smtClean="0">
                <a:solidFill>
                  <a:schemeClr val="tx1"/>
                </a:solidFill>
                <a:latin typeface="Calibri" pitchFamily="34" charset="0"/>
                <a:cs typeface="Calibri" pitchFamily="34" charset="0"/>
              </a:rPr>
              <a:t>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61256" y="1231641"/>
            <a:ext cx="8574833" cy="3323987"/>
          </a:xfrm>
          <a:prstGeom prst="rect">
            <a:avLst/>
          </a:prstGeom>
          <a:noFill/>
        </p:spPr>
        <p:txBody>
          <a:bodyPr wrap="square" rtlCol="0">
            <a:spAutoFit/>
          </a:bodyPr>
          <a:lstStyle/>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There are, however, unique </a:t>
            </a:r>
            <a:r>
              <a:rPr lang="en-US" dirty="0" smtClean="0">
                <a:latin typeface="Calibri" pitchFamily="34" charset="0"/>
                <a:cs typeface="Calibri" pitchFamily="34" charset="0"/>
              </a:rPr>
              <a:t>habitats such </a:t>
            </a:r>
            <a:r>
              <a:rPr lang="en-US" dirty="0" smtClean="0">
                <a:latin typeface="Calibri" pitchFamily="34" charset="0"/>
                <a:cs typeface="Calibri" pitchFamily="34" charset="0"/>
              </a:rPr>
              <a:t>as thermal springs and deep-sea hydrothermal vents where average temperatures exceed 100° C.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It </a:t>
            </a:r>
            <a:r>
              <a:rPr lang="en-US" dirty="0" smtClean="0">
                <a:latin typeface="Calibri" pitchFamily="34" charset="0"/>
                <a:cs typeface="Calibri" pitchFamily="34" charset="0"/>
              </a:rPr>
              <a:t>is general knowledge that mango trees do not and cannot grow in temperate countries like Canada and Germany, snow leopards are not found in Kerala forests and tuna fish are rarely caught beyond </a:t>
            </a:r>
            <a:r>
              <a:rPr lang="en-US" dirty="0" smtClean="0">
                <a:latin typeface="Calibri" pitchFamily="34" charset="0"/>
                <a:cs typeface="Calibri" pitchFamily="34" charset="0"/>
              </a:rPr>
              <a:t>tropical </a:t>
            </a:r>
            <a:r>
              <a:rPr lang="en-US" dirty="0" smtClean="0">
                <a:latin typeface="Calibri" pitchFamily="34" charset="0"/>
                <a:cs typeface="Calibri" pitchFamily="34" charset="0"/>
              </a:rPr>
              <a:t>latitudes in the </a:t>
            </a:r>
            <a:r>
              <a:rPr lang="en-US" dirty="0" smtClean="0">
                <a:latin typeface="Calibri" pitchFamily="34" charset="0"/>
                <a:cs typeface="Calibri" pitchFamily="34" charset="0"/>
              </a:rPr>
              <a:t>ocean.</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levels of thermal </a:t>
            </a:r>
            <a:r>
              <a:rPr lang="en-US" dirty="0" smtClean="0">
                <a:latin typeface="Calibri" pitchFamily="34" charset="0"/>
                <a:cs typeface="Calibri" pitchFamily="34" charset="0"/>
              </a:rPr>
              <a:t>tolerance </a:t>
            </a:r>
            <a:r>
              <a:rPr lang="en-US" dirty="0" smtClean="0">
                <a:latin typeface="Calibri" pitchFamily="34" charset="0"/>
                <a:cs typeface="Calibri" pitchFamily="34" charset="0"/>
              </a:rPr>
              <a:t>of </a:t>
            </a:r>
            <a:r>
              <a:rPr lang="en-US" dirty="0" smtClean="0">
                <a:latin typeface="Calibri" pitchFamily="34" charset="0"/>
                <a:cs typeface="Calibri" pitchFamily="34" charset="0"/>
              </a:rPr>
              <a:t>different </a:t>
            </a:r>
            <a:r>
              <a:rPr lang="en-US" dirty="0" smtClean="0">
                <a:latin typeface="Calibri" pitchFamily="34" charset="0"/>
                <a:cs typeface="Calibri" pitchFamily="34" charset="0"/>
              </a:rPr>
              <a:t>species determine to a</a:t>
            </a:r>
            <a:r>
              <a:rPr lang="en-US" dirty="0" smtClean="0">
                <a:latin typeface="Calibri" pitchFamily="34" charset="0"/>
                <a:cs typeface="Calibri" pitchFamily="34" charset="0"/>
              </a:rPr>
              <a:t> large </a:t>
            </a:r>
            <a:r>
              <a:rPr lang="en-US" dirty="0" smtClean="0">
                <a:latin typeface="Calibri" pitchFamily="34" charset="0"/>
                <a:cs typeface="Calibri" pitchFamily="34" charset="0"/>
              </a:rPr>
              <a:t>extent their </a:t>
            </a:r>
            <a:r>
              <a:rPr lang="en-US" dirty="0" smtClean="0">
                <a:latin typeface="Calibri" pitchFamily="34" charset="0"/>
                <a:cs typeface="Calibri" pitchFamily="34" charset="0"/>
              </a:rPr>
              <a:t>geographical distribution</a:t>
            </a:r>
            <a:r>
              <a:rPr lang="en-US" dirty="0" smtClean="0">
                <a:latin typeface="Calibri" pitchFamily="34" charset="0"/>
                <a:cs typeface="Calibri" pitchFamily="34" charset="0"/>
              </a:rPr>
              <a:t>. </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EURYTHERMAL : The </a:t>
            </a:r>
            <a:r>
              <a:rPr lang="en-US" dirty="0" smtClean="0">
                <a:latin typeface="Calibri" pitchFamily="34" charset="0"/>
                <a:cs typeface="Calibri" pitchFamily="34" charset="0"/>
              </a:rPr>
              <a:t>organisms that can tolerate wide range of temperature are called eurythermal ,for example cat , dogs , tigers etc</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STENOTHERMAL : The </a:t>
            </a:r>
            <a:r>
              <a:rPr lang="en-US" dirty="0" smtClean="0">
                <a:latin typeface="Calibri" pitchFamily="34" charset="0"/>
                <a:cs typeface="Calibri" pitchFamily="34" charset="0"/>
              </a:rPr>
              <a:t>organism which have the ability to tolerate only a narrow range of temperature are called stenothermal ,for example Penguin, </a:t>
            </a:r>
            <a:r>
              <a:rPr lang="en-US" dirty="0" smtClean="0">
                <a:latin typeface="Calibri" pitchFamily="34" charset="0"/>
                <a:cs typeface="Calibri" pitchFamily="34" charset="0"/>
              </a:rPr>
              <a:t>fishes , crocodile.etc.</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41097" y="704928"/>
            <a:ext cx="7130087" cy="74131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WATER :</a:t>
            </a:r>
            <a:r>
              <a:rPr lang="en-GB" sz="1800" b="1" dirty="0" smtClean="0">
                <a:solidFill>
                  <a:schemeClr val="tx1"/>
                </a:solidFill>
                <a:latin typeface="Calibri" pitchFamily="34" charset="0"/>
                <a:cs typeface="Calibri" pitchFamily="34" charset="0"/>
              </a:rPr>
              <a:t>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61256" y="1231641"/>
            <a:ext cx="8574833" cy="3539430"/>
          </a:xfrm>
          <a:prstGeom prst="rect">
            <a:avLst/>
          </a:prstGeom>
          <a:noFill/>
        </p:spPr>
        <p:txBody>
          <a:bodyPr wrap="square" rtlCol="0">
            <a:spAutoFit/>
          </a:bodyPr>
          <a:lstStyle/>
          <a:p>
            <a:pPr lvl="0"/>
            <a:endParaRPr lang="en-US" dirty="0" smtClean="0"/>
          </a:p>
          <a:p>
            <a:pPr lvl="0"/>
            <a:r>
              <a:rPr lang="en-US" dirty="0" smtClean="0">
                <a:latin typeface="Calibri" pitchFamily="34" charset="0"/>
                <a:cs typeface="Calibri" pitchFamily="34" charset="0"/>
              </a:rPr>
              <a:t>Life </a:t>
            </a:r>
            <a:r>
              <a:rPr lang="en-US" dirty="0" smtClean="0">
                <a:latin typeface="Calibri" pitchFamily="34" charset="0"/>
                <a:cs typeface="Calibri" pitchFamily="34" charset="0"/>
              </a:rPr>
              <a:t>on earth is unsustainable without water. </a:t>
            </a:r>
          </a:p>
          <a:p>
            <a:pPr lvl="0"/>
            <a:r>
              <a:rPr lang="en-US" dirty="0" smtClean="0">
                <a:latin typeface="Calibri" pitchFamily="34" charset="0"/>
                <a:cs typeface="Calibri" pitchFamily="34" charset="0"/>
              </a:rPr>
              <a:t>Productivity </a:t>
            </a:r>
            <a:r>
              <a:rPr lang="en-US" dirty="0" smtClean="0">
                <a:latin typeface="Calibri" pitchFamily="34" charset="0"/>
                <a:cs typeface="Calibri" pitchFamily="34" charset="0"/>
              </a:rPr>
              <a:t>and distribution of plants is heavily dependent on water. For aquatic organisms the quality (chemical composition, pH) of water becomes important. </a:t>
            </a:r>
            <a:endParaRPr lang="en-US" dirty="0" smtClean="0">
              <a:latin typeface="Calibri" pitchFamily="34" charset="0"/>
              <a:cs typeface="Calibri" pitchFamily="34" charset="0"/>
            </a:endParaRP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The </a:t>
            </a:r>
            <a:r>
              <a:rPr lang="en-US" dirty="0" smtClean="0">
                <a:latin typeface="Calibri" pitchFamily="34" charset="0"/>
                <a:cs typeface="Calibri" pitchFamily="34" charset="0"/>
              </a:rPr>
              <a:t>salt concentration (measured as salinity in parts per thousand), is less than 5 in inland waters, 30-35 in the sea and &gt; 100 in some hypersaline </a:t>
            </a:r>
            <a:r>
              <a:rPr lang="en-US" dirty="0" smtClean="0">
                <a:latin typeface="Calibri" pitchFamily="34" charset="0"/>
                <a:cs typeface="Calibri" pitchFamily="34" charset="0"/>
              </a:rPr>
              <a:t>lagoons.</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Many freshwater animals cannot </a:t>
            </a:r>
            <a:r>
              <a:rPr lang="en-US" dirty="0" smtClean="0">
                <a:latin typeface="Calibri" pitchFamily="34" charset="0"/>
                <a:cs typeface="Calibri" pitchFamily="34" charset="0"/>
              </a:rPr>
              <a:t>live for long in </a:t>
            </a:r>
            <a:r>
              <a:rPr lang="en-US" dirty="0" smtClean="0">
                <a:latin typeface="Calibri" pitchFamily="34" charset="0"/>
                <a:cs typeface="Calibri" pitchFamily="34" charset="0"/>
              </a:rPr>
              <a:t>sea water </a:t>
            </a:r>
            <a:r>
              <a:rPr lang="en-US" dirty="0" smtClean="0">
                <a:latin typeface="Calibri" pitchFamily="34" charset="0"/>
                <a:cs typeface="Calibri" pitchFamily="34" charset="0"/>
              </a:rPr>
              <a:t>and vice versa because </a:t>
            </a:r>
            <a:r>
              <a:rPr lang="en-US" dirty="0" smtClean="0">
                <a:latin typeface="Calibri" pitchFamily="34" charset="0"/>
                <a:cs typeface="Calibri" pitchFamily="34" charset="0"/>
              </a:rPr>
              <a:t>of </a:t>
            </a:r>
            <a:r>
              <a:rPr lang="en-US" dirty="0" smtClean="0">
                <a:latin typeface="Calibri" pitchFamily="34" charset="0"/>
                <a:cs typeface="Calibri" pitchFamily="34" charset="0"/>
              </a:rPr>
              <a:t>the </a:t>
            </a:r>
            <a:r>
              <a:rPr lang="en-US" dirty="0" err="1" smtClean="0">
                <a:latin typeface="Calibri" pitchFamily="34" charset="0"/>
                <a:cs typeface="Calibri" pitchFamily="34" charset="0"/>
              </a:rPr>
              <a:t>osmoticum</a:t>
            </a:r>
            <a:r>
              <a:rPr lang="en-US" dirty="0" smtClean="0">
                <a:latin typeface="Calibri" pitchFamily="34" charset="0"/>
                <a:cs typeface="Calibri" pitchFamily="34" charset="0"/>
              </a:rPr>
              <a:t> </a:t>
            </a:r>
            <a:r>
              <a:rPr lang="en-US" dirty="0" smtClean="0">
                <a:latin typeface="Calibri" pitchFamily="34" charset="0"/>
                <a:cs typeface="Calibri" pitchFamily="34" charset="0"/>
              </a:rPr>
              <a:t>problems. </a:t>
            </a:r>
            <a:br>
              <a:rPr lang="en-US" dirty="0" smtClean="0">
                <a:latin typeface="Calibri" pitchFamily="34" charset="0"/>
                <a:cs typeface="Calibri" pitchFamily="34" charset="0"/>
              </a:rPr>
            </a:br>
            <a:r>
              <a:rPr lang="en-US" dirty="0" smtClean="0">
                <a:latin typeface="Calibri" pitchFamily="34" charset="0"/>
                <a:cs typeface="Calibri" pitchFamily="34" charset="0"/>
              </a:rPr>
              <a:t> </a:t>
            </a:r>
          </a:p>
          <a:p>
            <a:pPr lvl="0"/>
            <a:r>
              <a:rPr lang="en-US" dirty="0" smtClean="0">
                <a:latin typeface="Calibri" pitchFamily="34" charset="0"/>
                <a:cs typeface="Calibri" pitchFamily="34" charset="0"/>
              </a:rPr>
              <a:t>EURYHALINE  : The </a:t>
            </a:r>
            <a:r>
              <a:rPr lang="en-US" dirty="0" smtClean="0">
                <a:latin typeface="Calibri" pitchFamily="34" charset="0"/>
                <a:cs typeface="Calibri" pitchFamily="34" charset="0"/>
              </a:rPr>
              <a:t>organisms that can tolerate wide range of salinities are called euryhaline ,for example salmon , hierring etc</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r>
              <a:rPr lang="en-US" dirty="0" smtClean="0">
                <a:latin typeface="Calibri" pitchFamily="34" charset="0"/>
                <a:cs typeface="Calibri" pitchFamily="34" charset="0"/>
              </a:rPr>
              <a:t>STENOHALINE : The </a:t>
            </a:r>
            <a:r>
              <a:rPr lang="en-US" dirty="0" smtClean="0">
                <a:latin typeface="Calibri" pitchFamily="34" charset="0"/>
                <a:cs typeface="Calibri" pitchFamily="34" charset="0"/>
              </a:rPr>
              <a:t>organism which have the ability to tolerate only a narrow range of salinities are called stenohaline, for example goldfish ( freshwater ) and haddock ( marine water )etc.</a:t>
            </a:r>
            <a:r>
              <a:rPr lang="en-US" dirty="0" smtClean="0"/>
              <a:t/>
            </a:r>
            <a:br>
              <a:rPr lang="en-US" dirty="0" smtClean="0"/>
            </a:b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87749" y="807564"/>
            <a:ext cx="7130087" cy="74131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LIGHT:</a:t>
            </a:r>
            <a:r>
              <a:rPr lang="en-GB" sz="1800" b="1" dirty="0" smtClean="0">
                <a:solidFill>
                  <a:schemeClr val="tx1"/>
                </a:solidFill>
                <a:latin typeface="Calibri" pitchFamily="34" charset="0"/>
                <a:cs typeface="Calibri" pitchFamily="34" charset="0"/>
              </a:rPr>
              <a:t>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70586" y="1567543"/>
            <a:ext cx="8574833" cy="2893100"/>
          </a:xfrm>
          <a:prstGeom prst="rect">
            <a:avLst/>
          </a:prstGeom>
          <a:noFill/>
        </p:spPr>
        <p:txBody>
          <a:bodyPr wrap="square" rtlCol="0">
            <a:spAutoFit/>
          </a:bodyPr>
          <a:lstStyle/>
          <a:p>
            <a:pPr algn="just"/>
            <a:r>
              <a:rPr lang="en-US" dirty="0" smtClean="0">
                <a:latin typeface="Calibri" pitchFamily="34" charset="0"/>
                <a:cs typeface="Calibri" pitchFamily="34" charset="0"/>
              </a:rPr>
              <a:t>Plants </a:t>
            </a:r>
            <a:r>
              <a:rPr lang="en-US" dirty="0" smtClean="0">
                <a:latin typeface="Calibri" pitchFamily="34" charset="0"/>
                <a:cs typeface="Calibri" pitchFamily="34" charset="0"/>
              </a:rPr>
              <a:t>produce food through photosynthesis in presence of sunlight</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Some plants are adapted to low light conditions because they are overshadowed by tall canopied trees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Small photosynthetic organisms show movement towards light and bend towards sun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Flowering in some plants occurs only in presence of critical day light called Photoperiodism.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For many animals </a:t>
            </a:r>
            <a:r>
              <a:rPr lang="en-US" dirty="0" smtClean="0">
                <a:latin typeface="Calibri" pitchFamily="34" charset="0"/>
                <a:cs typeface="Calibri" pitchFamily="34" charset="0"/>
              </a:rPr>
              <a:t>too, light is </a:t>
            </a:r>
            <a:r>
              <a:rPr lang="en-US" dirty="0" smtClean="0">
                <a:latin typeface="Calibri" pitchFamily="34" charset="0"/>
                <a:cs typeface="Calibri" pitchFamily="34" charset="0"/>
              </a:rPr>
              <a:t>important in that they use the </a:t>
            </a:r>
            <a:r>
              <a:rPr lang="en-US" dirty="0" smtClean="0">
                <a:latin typeface="Calibri" pitchFamily="34" charset="0"/>
                <a:cs typeface="Calibri" pitchFamily="34" charset="0"/>
              </a:rPr>
              <a:t>diurnal </a:t>
            </a:r>
            <a:r>
              <a:rPr lang="en-US" dirty="0" smtClean="0">
                <a:latin typeface="Calibri" pitchFamily="34" charset="0"/>
                <a:cs typeface="Calibri" pitchFamily="34" charset="0"/>
              </a:rPr>
              <a:t>and seasonal variations in light </a:t>
            </a:r>
            <a:r>
              <a:rPr lang="en-US" dirty="0" smtClean="0">
                <a:latin typeface="Calibri" pitchFamily="34" charset="0"/>
                <a:cs typeface="Calibri" pitchFamily="34" charset="0"/>
              </a:rPr>
              <a:t>intensity </a:t>
            </a:r>
            <a:r>
              <a:rPr lang="en-US" dirty="0" smtClean="0">
                <a:latin typeface="Calibri" pitchFamily="34" charset="0"/>
                <a:cs typeface="Calibri" pitchFamily="34" charset="0"/>
              </a:rPr>
              <a:t>and duration (</a:t>
            </a:r>
            <a:r>
              <a:rPr lang="en-US" dirty="0" smtClean="0">
                <a:latin typeface="Calibri" pitchFamily="34" charset="0"/>
                <a:cs typeface="Calibri" pitchFamily="34" charset="0"/>
              </a:rPr>
              <a:t>photoperiod</a:t>
            </a:r>
            <a:r>
              <a:rPr lang="en-US" dirty="0" smtClean="0">
                <a:latin typeface="Calibri" pitchFamily="34" charset="0"/>
                <a:cs typeface="Calibri" pitchFamily="34" charset="0"/>
              </a:rPr>
              <a:t>) as cues for timing their </a:t>
            </a:r>
            <a:r>
              <a:rPr lang="en-US" dirty="0" smtClean="0">
                <a:latin typeface="Calibri" pitchFamily="34" charset="0"/>
                <a:cs typeface="Calibri" pitchFamily="34" charset="0"/>
              </a:rPr>
              <a:t>foraging reproductive and </a:t>
            </a:r>
            <a:r>
              <a:rPr lang="en-US" dirty="0" smtClean="0">
                <a:latin typeface="Calibri" pitchFamily="34" charset="0"/>
                <a:cs typeface="Calibri" pitchFamily="34" charset="0"/>
              </a:rPr>
              <a:t>migratory </a:t>
            </a:r>
            <a:r>
              <a:rPr lang="en-US" dirty="0" smtClean="0">
                <a:latin typeface="Calibri" pitchFamily="34" charset="0"/>
                <a:cs typeface="Calibri" pitchFamily="34" charset="0"/>
              </a:rPr>
              <a:t>activities.</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animals pigmentation is also influenced by light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availability of light and land is closely linked that of temperature as the sun is the source of both. UV component of sunlight is harmful to plants and animals.</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41095" y="499654"/>
            <a:ext cx="7130087" cy="74131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SOIL:</a:t>
            </a:r>
            <a:r>
              <a:rPr lang="en-GB" sz="1800" b="1" dirty="0" smtClean="0">
                <a:solidFill>
                  <a:schemeClr val="tx1"/>
                </a:solidFill>
                <a:latin typeface="Calibri" pitchFamily="34" charset="0"/>
                <a:cs typeface="Calibri" pitchFamily="34" charset="0"/>
              </a:rPr>
              <a:t>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98578" y="1194318"/>
            <a:ext cx="8574833" cy="3539430"/>
          </a:xfrm>
          <a:prstGeom prst="rect">
            <a:avLst/>
          </a:prstGeom>
          <a:noFill/>
        </p:spPr>
        <p:txBody>
          <a:bodyPr wrap="square" rtlCol="0">
            <a:spAutoFit/>
          </a:bodyPr>
          <a:lstStyle/>
          <a:p>
            <a:endParaRPr lang="en-US" dirty="0" smtClean="0"/>
          </a:p>
          <a:p>
            <a:pPr algn="just"/>
            <a:r>
              <a:rPr lang="en-US" dirty="0" smtClean="0">
                <a:latin typeface="Calibri" pitchFamily="34" charset="0"/>
                <a:cs typeface="Calibri" pitchFamily="34" charset="0"/>
              </a:rPr>
              <a:t>T</a:t>
            </a:r>
            <a:r>
              <a:rPr lang="en-US" dirty="0" smtClean="0">
                <a:latin typeface="Calibri" pitchFamily="34" charset="0"/>
                <a:cs typeface="Calibri" pitchFamily="34" charset="0"/>
              </a:rPr>
              <a:t>he </a:t>
            </a:r>
            <a:r>
              <a:rPr lang="en-US" dirty="0" smtClean="0">
                <a:latin typeface="Calibri" pitchFamily="34" charset="0"/>
                <a:cs typeface="Calibri" pitchFamily="34" charset="0"/>
              </a:rPr>
              <a:t>nature and </a:t>
            </a:r>
            <a:r>
              <a:rPr lang="en-US" dirty="0" smtClean="0">
                <a:latin typeface="Calibri" pitchFamily="34" charset="0"/>
                <a:cs typeface="Calibri" pitchFamily="34" charset="0"/>
              </a:rPr>
              <a:t>properties </a:t>
            </a:r>
            <a:r>
              <a:rPr lang="en-US" dirty="0" smtClean="0">
                <a:latin typeface="Calibri" pitchFamily="34" charset="0"/>
                <a:cs typeface="Calibri" pitchFamily="34" charset="0"/>
              </a:rPr>
              <a:t>of </a:t>
            </a:r>
            <a:r>
              <a:rPr lang="en-US" dirty="0" smtClean="0">
                <a:latin typeface="Calibri" pitchFamily="34" charset="0"/>
                <a:cs typeface="Calibri" pitchFamily="34" charset="0"/>
              </a:rPr>
              <a:t>soil </a:t>
            </a:r>
            <a:r>
              <a:rPr lang="en-US" dirty="0" smtClean="0">
                <a:latin typeface="Calibri" pitchFamily="34" charset="0"/>
                <a:cs typeface="Calibri" pitchFamily="34" charset="0"/>
              </a:rPr>
              <a:t>in different </a:t>
            </a:r>
            <a:r>
              <a:rPr lang="en-US" dirty="0" smtClean="0">
                <a:latin typeface="Calibri" pitchFamily="34" charset="0"/>
                <a:cs typeface="Calibri" pitchFamily="34" charset="0"/>
              </a:rPr>
              <a:t> places vary.</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Types </a:t>
            </a:r>
            <a:r>
              <a:rPr lang="en-US" dirty="0" smtClean="0">
                <a:latin typeface="Calibri" pitchFamily="34" charset="0"/>
                <a:cs typeface="Calibri" pitchFamily="34" charset="0"/>
              </a:rPr>
              <a:t>of soil depends upon climate, weathering process, whether soil is transported or sedimentary and how soil development occurred.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Soil </a:t>
            </a:r>
            <a:r>
              <a:rPr lang="en-US" dirty="0" smtClean="0">
                <a:latin typeface="Calibri" pitchFamily="34" charset="0"/>
                <a:cs typeface="Calibri" pitchFamily="34" charset="0"/>
              </a:rPr>
              <a:t>composition, grain size and aggregation determine the percolation and water holding capacity of the soils along with pH, mineral, composition and topography determine the vegetation in any area</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r>
              <a:rPr lang="en-US" dirty="0" smtClean="0">
                <a:latin typeface="Calibri" pitchFamily="34" charset="0"/>
                <a:cs typeface="Calibri" pitchFamily="34" charset="0"/>
              </a:rPr>
              <a:t>These </a:t>
            </a:r>
            <a:r>
              <a:rPr lang="en-US" dirty="0" smtClean="0">
                <a:latin typeface="Calibri" pitchFamily="34" charset="0"/>
                <a:cs typeface="Calibri" pitchFamily="34" charset="0"/>
              </a:rPr>
              <a:t>characteristics </a:t>
            </a:r>
            <a:r>
              <a:rPr lang="en-US" dirty="0" smtClean="0">
                <a:latin typeface="Calibri" pitchFamily="34" charset="0"/>
                <a:cs typeface="Calibri" pitchFamily="34" charset="0"/>
              </a:rPr>
              <a:t>along </a:t>
            </a:r>
            <a:r>
              <a:rPr lang="en-US" dirty="0" smtClean="0">
                <a:latin typeface="Calibri" pitchFamily="34" charset="0"/>
                <a:cs typeface="Calibri" pitchFamily="34" charset="0"/>
              </a:rPr>
              <a:t>with </a:t>
            </a:r>
            <a:r>
              <a:rPr lang="en-US" dirty="0" smtClean="0">
                <a:latin typeface="Calibri" pitchFamily="34" charset="0"/>
                <a:cs typeface="Calibri" pitchFamily="34" charset="0"/>
              </a:rPr>
              <a:t>parameters such as </a:t>
            </a:r>
            <a:r>
              <a:rPr lang="en-US" dirty="0" smtClean="0">
                <a:latin typeface="Calibri" pitchFamily="34" charset="0"/>
                <a:cs typeface="Calibri" pitchFamily="34" charset="0"/>
              </a:rPr>
              <a:t>pH, </a:t>
            </a:r>
            <a:r>
              <a:rPr lang="en-US" dirty="0" smtClean="0">
                <a:latin typeface="Calibri" pitchFamily="34" charset="0"/>
                <a:cs typeface="Calibri" pitchFamily="34" charset="0"/>
              </a:rPr>
              <a:t>mineral composition and topography determine to </a:t>
            </a:r>
            <a:r>
              <a:rPr lang="en-US" dirty="0" smtClean="0">
                <a:latin typeface="Calibri" pitchFamily="34" charset="0"/>
                <a:cs typeface="Calibri" pitchFamily="34" charset="0"/>
              </a:rPr>
              <a:t>a large extent </a:t>
            </a:r>
            <a:r>
              <a:rPr lang="en-US" dirty="0" smtClean="0">
                <a:latin typeface="Calibri" pitchFamily="34" charset="0"/>
                <a:cs typeface="Calibri" pitchFamily="34" charset="0"/>
              </a:rPr>
              <a:t>the </a:t>
            </a:r>
            <a:r>
              <a:rPr lang="en-US" dirty="0" smtClean="0">
                <a:latin typeface="Calibri" pitchFamily="34" charset="0"/>
                <a:cs typeface="Calibri" pitchFamily="34" charset="0"/>
              </a:rPr>
              <a:t>vegetation </a:t>
            </a:r>
            <a:r>
              <a:rPr lang="en-US" dirty="0" smtClean="0">
                <a:latin typeface="Calibri" pitchFamily="34" charset="0"/>
                <a:cs typeface="Calibri" pitchFamily="34" charset="0"/>
              </a:rPr>
              <a:t>in any </a:t>
            </a:r>
            <a:r>
              <a:rPr lang="en-US" dirty="0" smtClean="0">
                <a:latin typeface="Calibri" pitchFamily="34" charset="0"/>
                <a:cs typeface="Calibri" pitchFamily="34" charset="0"/>
              </a:rPr>
              <a:t>area</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r>
              <a:rPr lang="en-US" dirty="0" smtClean="0">
                <a:latin typeface="Calibri" pitchFamily="34" charset="0"/>
                <a:cs typeface="Calibri" pitchFamily="34" charset="0"/>
              </a:rPr>
              <a:t>This </a:t>
            </a:r>
            <a:r>
              <a:rPr lang="en-US" dirty="0" smtClean="0">
                <a:latin typeface="Calibri" pitchFamily="34" charset="0"/>
                <a:cs typeface="Calibri" pitchFamily="34" charset="0"/>
              </a:rPr>
              <a:t>is in </a:t>
            </a:r>
            <a:r>
              <a:rPr lang="en-US" dirty="0" smtClean="0">
                <a:latin typeface="Calibri" pitchFamily="34" charset="0"/>
                <a:cs typeface="Calibri" pitchFamily="34" charset="0"/>
              </a:rPr>
              <a:t>turn dictates the </a:t>
            </a:r>
            <a:r>
              <a:rPr lang="en-US" dirty="0" smtClean="0">
                <a:latin typeface="Calibri" pitchFamily="34" charset="0"/>
                <a:cs typeface="Calibri" pitchFamily="34" charset="0"/>
              </a:rPr>
              <a:t>type of animals that can be </a:t>
            </a:r>
            <a:r>
              <a:rPr lang="en-US" dirty="0" smtClean="0">
                <a:latin typeface="Calibri" pitchFamily="34" charset="0"/>
                <a:cs typeface="Calibri" pitchFamily="34" charset="0"/>
              </a:rPr>
              <a:t>supported.</a:t>
            </a:r>
          </a:p>
          <a:p>
            <a:r>
              <a:rPr lang="en-US" dirty="0" smtClean="0">
                <a:latin typeface="Calibri" pitchFamily="34" charset="0"/>
                <a:cs typeface="Calibri" pitchFamily="34" charset="0"/>
              </a:rPr>
              <a:t> </a:t>
            </a:r>
          </a:p>
          <a:p>
            <a:r>
              <a:rPr lang="en-US" dirty="0" smtClean="0">
                <a:latin typeface="Calibri" pitchFamily="34" charset="0"/>
                <a:cs typeface="Calibri" pitchFamily="34" charset="0"/>
              </a:rPr>
              <a:t>Similarity </a:t>
            </a:r>
            <a:r>
              <a:rPr lang="en-US" dirty="0" smtClean="0">
                <a:latin typeface="Calibri" pitchFamily="34" charset="0"/>
                <a:cs typeface="Calibri" pitchFamily="34" charset="0"/>
              </a:rPr>
              <a:t>in </a:t>
            </a:r>
            <a:r>
              <a:rPr lang="en-US" dirty="0" smtClean="0">
                <a:latin typeface="Calibri" pitchFamily="34" charset="0"/>
                <a:cs typeface="Calibri" pitchFamily="34" charset="0"/>
              </a:rPr>
              <a:t>the </a:t>
            </a:r>
            <a:r>
              <a:rPr lang="en-US" dirty="0" smtClean="0">
                <a:latin typeface="Calibri" pitchFamily="34" charset="0"/>
                <a:cs typeface="Calibri" pitchFamily="34" charset="0"/>
              </a:rPr>
              <a:t>aquatic </a:t>
            </a:r>
            <a:r>
              <a:rPr lang="en-US" dirty="0" smtClean="0">
                <a:latin typeface="Calibri" pitchFamily="34" charset="0"/>
                <a:cs typeface="Calibri" pitchFamily="34" charset="0"/>
              </a:rPr>
              <a:t>environment the sediment-characteristic often determine </a:t>
            </a:r>
            <a:r>
              <a:rPr lang="en-US" dirty="0" smtClean="0">
                <a:latin typeface="Calibri" pitchFamily="34" charset="0"/>
                <a:cs typeface="Calibri" pitchFamily="34" charset="0"/>
              </a:rPr>
              <a:t>the type of benthic animals that can </a:t>
            </a:r>
            <a:r>
              <a:rPr lang="en-US" dirty="0" smtClean="0">
                <a:latin typeface="Calibri" pitchFamily="34" charset="0"/>
                <a:cs typeface="Calibri" pitchFamily="34" charset="0"/>
              </a:rPr>
              <a:t>thrive </a:t>
            </a:r>
            <a:r>
              <a:rPr lang="en-US" dirty="0" smtClean="0">
                <a:latin typeface="Calibri" pitchFamily="34" charset="0"/>
                <a:cs typeface="Calibri" pitchFamily="34" charset="0"/>
              </a:rPr>
              <a:t>there </a:t>
            </a:r>
            <a:r>
              <a:rPr lang="en-US" dirty="0" smtClean="0">
                <a:latin typeface="Calibri" pitchFamily="34" charset="0"/>
                <a:cs typeface="Calibri" pitchFamily="34" charset="0"/>
              </a:rPr>
              <a:t>.</a:t>
            </a:r>
            <a:r>
              <a:rPr lang="en-US" dirty="0" smtClean="0">
                <a:latin typeface="Calibri" pitchFamily="34" charset="0"/>
                <a:cs typeface="Calibri" pitchFamily="34" charset="0"/>
              </a:rPr>
              <a:t/>
            </a:r>
            <a:br>
              <a:rPr lang="en-US" dirty="0" smtClean="0">
                <a:latin typeface="Calibri" pitchFamily="34" charset="0"/>
                <a:cs typeface="Calibri" pitchFamily="34" charset="0"/>
              </a:rPr>
            </a:b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3621</TotalTime>
  <Words>616</Words>
  <Application>Microsoft Office PowerPoint</Application>
  <PresentationFormat>On-screen Show (16:9)</PresentationFormat>
  <Paragraphs>82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375</cp:revision>
  <dcterms:modified xsi:type="dcterms:W3CDTF">2020-07-23T15:07:20Z</dcterms:modified>
</cp:coreProperties>
</file>