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309" r:id="rId3"/>
    <p:sldId id="318" r:id="rId4"/>
    <p:sldId id="311" r:id="rId5"/>
    <p:sldId id="312" r:id="rId6"/>
    <p:sldId id="317" r:id="rId7"/>
    <p:sldId id="259"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89249" y="1634342"/>
            <a:ext cx="8612156" cy="1015552"/>
          </a:xfrm>
          <a:prstGeom prst="rect">
            <a:avLst/>
          </a:prstGeom>
          <a:noFill/>
          <a:ln>
            <a:noFill/>
          </a:ln>
        </p:spPr>
        <p:txBody>
          <a:bodyPr spcFirstLastPara="1" wrap="square" lIns="91425" tIns="91425" rIns="91425" bIns="91425" anchor="t" anchorCtr="0">
            <a:noAutofit/>
          </a:bodyPr>
          <a:lstStyle/>
          <a:p>
            <a:pPr algn="ctr">
              <a:buSzPts val="3100"/>
            </a:pPr>
            <a:r>
              <a:rPr lang="en-IN" sz="3000" b="1" dirty="0" smtClean="0">
                <a:solidFill>
                  <a:srgbClr val="FF0000"/>
                </a:solidFill>
                <a:latin typeface="Calibri" pitchFamily="34" charset="0"/>
                <a:cs typeface="Calibri" pitchFamily="34" charset="0"/>
              </a:rPr>
              <a:t>GENE THERAPY, STEM CELL, </a:t>
            </a:r>
          </a:p>
          <a:p>
            <a:pPr algn="ctr">
              <a:buSzPts val="3100"/>
            </a:pPr>
            <a:r>
              <a:rPr lang="en-IN" sz="3000" b="1" dirty="0" smtClean="0">
                <a:solidFill>
                  <a:srgbClr val="FF0000"/>
                </a:solidFill>
                <a:latin typeface="Calibri" pitchFamily="34" charset="0"/>
                <a:cs typeface="Calibri" pitchFamily="34" charset="0"/>
              </a:rPr>
              <a:t>MOLECULAR DIAGNOSIS METHOD</a:t>
            </a:r>
            <a:r>
              <a:rPr lang="en-US" sz="2800" b="1" dirty="0" smtClean="0">
                <a:latin typeface="Arial Black" pitchFamily="34" charset="0"/>
              </a:rPr>
              <a:t>	</a:t>
            </a:r>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endParaRPr lang="en-US" sz="25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024742" y="3000946"/>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12</a:t>
            </a:r>
          </a:p>
          <a:p>
            <a:pPr lvl="0"/>
            <a:r>
              <a:rPr lang="en" b="1" dirty="0" smtClean="0"/>
              <a:t>CHAPTER </a:t>
            </a:r>
            <a:r>
              <a:rPr lang="en" b="1" dirty="0"/>
              <a:t>NAME </a:t>
            </a:r>
            <a:r>
              <a:rPr lang="en" b="1" dirty="0" smtClean="0"/>
              <a:t>: </a:t>
            </a:r>
            <a:r>
              <a:rPr lang="en-US" b="1" dirty="0" smtClean="0">
                <a:latin typeface="+mn-lt"/>
              </a:rPr>
              <a:t>BIOTECHNOLOGY AND ITS APPLICATIONS </a:t>
            </a:r>
            <a:r>
              <a:rPr lang="en" b="1" dirty="0" smtClean="0">
                <a:latin typeface="+mn-lt"/>
              </a:rPr>
              <a:t> </a:t>
            </a:r>
            <a:endParaRPr b="1">
              <a:latin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65031" y="695598"/>
            <a:ext cx="7512642" cy="759978"/>
          </a:xfrm>
          <a:prstGeom prst="rect">
            <a:avLst/>
          </a:prstGeom>
          <a:noFill/>
          <a:ln>
            <a:noFill/>
          </a:ln>
        </p:spPr>
        <p:txBody>
          <a:bodyPr spcFirstLastPara="1" wrap="square" lIns="91425" tIns="91425" rIns="91425" bIns="91425" anchor="t" anchorCtr="0">
            <a:noAutofit/>
          </a:bodyPr>
          <a:lstStyle/>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82555" y="1194319"/>
            <a:ext cx="8462865" cy="3108543"/>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It is a collection of methods that allows correction of a gene defect that has been diagnosed in a child or embryo. This method is applied in a person with a hereditary </a:t>
            </a:r>
            <a:r>
              <a:rPr lang="en-US" dirty="0" smtClean="0">
                <a:latin typeface="Calibri" pitchFamily="34" charset="0"/>
                <a:cs typeface="Calibri" pitchFamily="34" charset="0"/>
              </a:rPr>
              <a:t>disease.</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In this method, genes are inserted into a person’s cells and tissues to treat a </a:t>
            </a:r>
            <a:r>
              <a:rPr lang="en-US" dirty="0" smtClean="0">
                <a:latin typeface="Calibri" pitchFamily="34" charset="0"/>
                <a:cs typeface="Calibri" pitchFamily="34" charset="0"/>
              </a:rPr>
              <a:t>disease.</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correction of gene defect involves delivery of a normal gene into the individual or embryo to take over the function of and compensate for non-functional gene</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The first clinical gene therapy was done in 1990 to a 4 year old girl with adenosine deaminase (ADA) deficiency</a:t>
            </a:r>
            <a:r>
              <a:rPr lang="en-US"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 </a:t>
            </a:r>
            <a:r>
              <a:rPr lang="en-US" dirty="0" smtClean="0">
                <a:latin typeface="Calibri" pitchFamily="34" charset="0"/>
                <a:cs typeface="Calibri" pitchFamily="34" charset="0"/>
              </a:rPr>
              <a:t>This disorder is caused due to the deletion of the gene for adenosine deaminase that is essential for immune system to function. </a:t>
            </a:r>
            <a:endParaRPr lang="en-US" dirty="0" smtClean="0">
              <a:latin typeface="Calibri" pitchFamily="34" charset="0"/>
              <a:cs typeface="Calibri" pitchFamily="34" charset="0"/>
            </a:endParaRPr>
          </a:p>
          <a:p>
            <a:pPr lvl="0" algn="just"/>
            <a:endParaRPr lang="en-US" dirty="0" smtClean="0">
              <a:latin typeface="Calibri" pitchFamily="34" charset="0"/>
              <a:cs typeface="Calibri" pitchFamily="34" charset="0"/>
            </a:endParaRPr>
          </a:p>
        </p:txBody>
      </p:sp>
      <p:sp>
        <p:nvSpPr>
          <p:cNvPr id="6" name="TextBox 5"/>
          <p:cNvSpPr txBox="1"/>
          <p:nvPr/>
        </p:nvSpPr>
        <p:spPr>
          <a:xfrm>
            <a:off x="363894" y="671805"/>
            <a:ext cx="6484775" cy="461665"/>
          </a:xfrm>
          <a:prstGeom prst="rect">
            <a:avLst/>
          </a:prstGeom>
          <a:noFill/>
        </p:spPr>
        <p:txBody>
          <a:bodyPr wrap="square" rtlCol="0">
            <a:spAutoFit/>
          </a:bodyPr>
          <a:lstStyle/>
          <a:p>
            <a:r>
              <a:rPr lang="en-IN" sz="2400" b="1" dirty="0" smtClean="0">
                <a:solidFill>
                  <a:srgbClr val="FF0000"/>
                </a:solidFill>
                <a:latin typeface="Calibri" pitchFamily="34" charset="0"/>
                <a:cs typeface="Calibri" pitchFamily="34" charset="0"/>
              </a:rPr>
              <a:t> </a:t>
            </a:r>
            <a:r>
              <a:rPr lang="en-IN" sz="2200" b="1" dirty="0" smtClean="0">
                <a:solidFill>
                  <a:srgbClr val="FF0000"/>
                </a:solidFill>
                <a:latin typeface="Calibri" pitchFamily="34" charset="0"/>
                <a:cs typeface="Calibri" pitchFamily="34" charset="0"/>
              </a:rPr>
              <a:t>GENE THERAPY</a:t>
            </a:r>
            <a:r>
              <a:rPr lang="en-US" sz="2200" b="1" dirty="0" smtClean="0">
                <a:solidFill>
                  <a:srgbClr val="FF0000"/>
                </a:solidFill>
                <a:latin typeface="Calibri" pitchFamily="34" charset="0"/>
                <a:cs typeface="Calibri" pitchFamily="34" charset="0"/>
              </a:rPr>
              <a:t> </a:t>
            </a:r>
            <a:r>
              <a:rPr lang="en-US" sz="2200" b="1" dirty="0" smtClean="0">
                <a:solidFill>
                  <a:srgbClr val="FF0000"/>
                </a:solidFill>
                <a:latin typeface="Calibri" pitchFamily="34" charset="0"/>
                <a:cs typeface="Calibri" pitchFamily="34" charset="0"/>
              </a:rPr>
              <a:t>:</a:t>
            </a:r>
            <a:endParaRPr lang="en-US" sz="2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20268" y="0"/>
            <a:ext cx="923731" cy="765110"/>
          </a:xfrm>
          <a:prstGeom prst="rect">
            <a:avLst/>
          </a:prstGeom>
          <a:noFill/>
          <a:ln>
            <a:noFill/>
          </a:ln>
        </p:spPr>
      </p:pic>
      <p:sp>
        <p:nvSpPr>
          <p:cNvPr id="63" name="Google Shape;63;p14"/>
          <p:cNvSpPr txBox="1"/>
          <p:nvPr/>
        </p:nvSpPr>
        <p:spPr>
          <a:xfrm>
            <a:off x="465031" y="695598"/>
            <a:ext cx="7512642" cy="759978"/>
          </a:xfrm>
          <a:prstGeom prst="rect">
            <a:avLst/>
          </a:prstGeom>
          <a:noFill/>
          <a:ln>
            <a:noFill/>
          </a:ln>
        </p:spPr>
        <p:txBody>
          <a:bodyPr spcFirstLastPara="1" wrap="square" lIns="91425" tIns="91425" rIns="91425" bIns="91425" anchor="t" anchorCtr="0">
            <a:noAutofit/>
          </a:bodyPr>
          <a:lstStyle/>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289249" y="746450"/>
            <a:ext cx="8481525" cy="3970318"/>
          </a:xfrm>
          <a:prstGeom prst="rect">
            <a:avLst/>
          </a:prstGeom>
          <a:noFill/>
        </p:spPr>
        <p:txBody>
          <a:bodyPr wrap="square" rtlCol="0">
            <a:spAutoFit/>
          </a:bodyPr>
          <a:lstStyle/>
          <a:p>
            <a:pPr algn="just"/>
            <a:r>
              <a:rPr lang="en-US" dirty="0" smtClean="0">
                <a:latin typeface="Calibri" pitchFamily="34" charset="0"/>
                <a:cs typeface="Calibri" pitchFamily="34" charset="0"/>
              </a:rPr>
              <a:t>This </a:t>
            </a:r>
            <a:r>
              <a:rPr lang="en-US" dirty="0" smtClean="0">
                <a:latin typeface="Calibri" pitchFamily="34" charset="0"/>
                <a:cs typeface="Calibri" pitchFamily="34" charset="0"/>
              </a:rPr>
              <a:t>defect can be treated by enzyme replacement therapy in which functional ADA is given to the patient by injection or bone marrow transplant</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In gene therapy method lymphocytes from the blood of the patient are grown in culture medium outside the body. </a:t>
            </a:r>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 </a:t>
            </a:r>
            <a:r>
              <a:rPr lang="en-US" dirty="0" smtClean="0">
                <a:latin typeface="Calibri" pitchFamily="34" charset="0"/>
                <a:cs typeface="Calibri" pitchFamily="34" charset="0"/>
              </a:rPr>
              <a:t>functional ADA cDNA is then introduced into these </a:t>
            </a:r>
            <a:r>
              <a:rPr lang="en-US" dirty="0" smtClean="0">
                <a:latin typeface="Calibri" pitchFamily="34" charset="0"/>
                <a:cs typeface="Calibri" pitchFamily="34" charset="0"/>
              </a:rPr>
              <a:t>lymphocytes </a:t>
            </a:r>
            <a:r>
              <a:rPr lang="en-US" dirty="0" smtClean="0">
                <a:latin typeface="Calibri" pitchFamily="34" charset="0"/>
                <a:cs typeface="Calibri" pitchFamily="34" charset="0"/>
              </a:rPr>
              <a:t>and returned to the patient</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In this method periodic infusion of such genetically engineered lymphocytes is needed.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If </a:t>
            </a:r>
            <a:r>
              <a:rPr lang="en-US" dirty="0" smtClean="0">
                <a:latin typeface="Calibri" pitchFamily="34" charset="0"/>
                <a:cs typeface="Calibri" pitchFamily="34" charset="0"/>
              </a:rPr>
              <a:t>gene isolated from bone marrow cells producing ADA is introduced into cells at early embryonic stages, it could be a permanent cure</a:t>
            </a:r>
            <a:r>
              <a:rPr lang="en-US" dirty="0" smtClean="0">
                <a:latin typeface="Calibri" pitchFamily="34" charset="0"/>
                <a:cs typeface="Calibri" pitchFamily="34" charset="0"/>
              </a:rPr>
              <a:t>.</a:t>
            </a:r>
            <a:r>
              <a:rPr lang="en-US" dirty="0" smtClean="0">
                <a:latin typeface="Calibri" pitchFamily="34" charset="0"/>
                <a:cs typeface="Calibri" pitchFamily="34" charset="0"/>
              </a:rPr>
              <a:t>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In </a:t>
            </a:r>
            <a:r>
              <a:rPr lang="en-US" dirty="0" smtClean="0">
                <a:latin typeface="Calibri" pitchFamily="34" charset="0"/>
                <a:cs typeface="Calibri" pitchFamily="34" charset="0"/>
              </a:rPr>
              <a:t>some </a:t>
            </a:r>
            <a:r>
              <a:rPr lang="en-US" dirty="0" smtClean="0">
                <a:latin typeface="Calibri" pitchFamily="34" charset="0"/>
                <a:cs typeface="Calibri" pitchFamily="34" charset="0"/>
              </a:rPr>
              <a:t>children ADA deficiency can be cured by </a:t>
            </a:r>
            <a:r>
              <a:rPr lang="en-US" dirty="0" smtClean="0">
                <a:latin typeface="Calibri" pitchFamily="34" charset="0"/>
                <a:cs typeface="Calibri" pitchFamily="34" charset="0"/>
              </a:rPr>
              <a:t>bone </a:t>
            </a:r>
            <a:r>
              <a:rPr lang="en-US" dirty="0" smtClean="0">
                <a:latin typeface="Calibri" pitchFamily="34" charset="0"/>
                <a:cs typeface="Calibri" pitchFamily="34" charset="0"/>
              </a:rPr>
              <a:t>marrow </a:t>
            </a:r>
            <a:r>
              <a:rPr lang="en-US" dirty="0" smtClean="0">
                <a:latin typeface="Calibri" pitchFamily="34" charset="0"/>
                <a:cs typeface="Calibri" pitchFamily="34" charset="0"/>
              </a:rPr>
              <a:t>transplantation.</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In </a:t>
            </a:r>
            <a:r>
              <a:rPr lang="en-US" dirty="0" smtClean="0">
                <a:latin typeface="Calibri" pitchFamily="34" charset="0"/>
                <a:cs typeface="Calibri" pitchFamily="34" charset="0"/>
              </a:rPr>
              <a:t>others it can be treated by </a:t>
            </a:r>
            <a:r>
              <a:rPr lang="en-US" dirty="0" smtClean="0">
                <a:latin typeface="Calibri" pitchFamily="34" charset="0"/>
                <a:cs typeface="Calibri" pitchFamily="34" charset="0"/>
              </a:rPr>
              <a:t>enzyme replacement therapy, </a:t>
            </a:r>
            <a:r>
              <a:rPr lang="en-US" dirty="0" smtClean="0">
                <a:latin typeface="Calibri" pitchFamily="34" charset="0"/>
                <a:cs typeface="Calibri" pitchFamily="34" charset="0"/>
              </a:rPr>
              <a:t>in which functional </a:t>
            </a:r>
            <a:r>
              <a:rPr lang="en-US" dirty="0" smtClean="0">
                <a:latin typeface="Calibri" pitchFamily="34" charset="0"/>
                <a:cs typeface="Calibri" pitchFamily="34" charset="0"/>
              </a:rPr>
              <a:t>ADA enzyme </a:t>
            </a:r>
            <a:r>
              <a:rPr lang="en-US" dirty="0" smtClean="0">
                <a:latin typeface="Calibri" pitchFamily="34" charset="0"/>
                <a:cs typeface="Calibri" pitchFamily="34" charset="0"/>
              </a:rPr>
              <a:t>is given </a:t>
            </a:r>
            <a:r>
              <a:rPr lang="en-US" dirty="0" smtClean="0">
                <a:latin typeface="Calibri" pitchFamily="34" charset="0"/>
                <a:cs typeface="Calibri" pitchFamily="34" charset="0"/>
              </a:rPr>
              <a:t>to the </a:t>
            </a:r>
            <a:r>
              <a:rPr lang="en-US" dirty="0" smtClean="0">
                <a:latin typeface="Calibri" pitchFamily="34" charset="0"/>
                <a:cs typeface="Calibri" pitchFamily="34" charset="0"/>
              </a:rPr>
              <a:t>patient by injection. </a:t>
            </a:r>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But </a:t>
            </a:r>
            <a:r>
              <a:rPr lang="en-US" dirty="0" smtClean="0">
                <a:latin typeface="Calibri" pitchFamily="34" charset="0"/>
                <a:cs typeface="Calibri" pitchFamily="34" charset="0"/>
              </a:rPr>
              <a:t>the problem </a:t>
            </a:r>
            <a:r>
              <a:rPr lang="en-US" dirty="0" smtClean="0">
                <a:latin typeface="Calibri" pitchFamily="34" charset="0"/>
                <a:cs typeface="Calibri" pitchFamily="34" charset="0"/>
              </a:rPr>
              <a:t>with </a:t>
            </a:r>
            <a:r>
              <a:rPr lang="en-US" dirty="0" smtClean="0">
                <a:latin typeface="Calibri" pitchFamily="34" charset="0"/>
                <a:cs typeface="Calibri" pitchFamily="34" charset="0"/>
              </a:rPr>
              <a:t>both of these approaches that they are not </a:t>
            </a:r>
            <a:r>
              <a:rPr lang="en-US" dirty="0" smtClean="0">
                <a:latin typeface="Calibri" pitchFamily="34" charset="0"/>
                <a:cs typeface="Calibri" pitchFamily="34" charset="0"/>
              </a:rPr>
              <a:t>completely </a:t>
            </a:r>
            <a:r>
              <a:rPr lang="en-US" dirty="0" smtClean="0">
                <a:latin typeface="Calibri" pitchFamily="34" charset="0"/>
                <a:cs typeface="Calibri" pitchFamily="34" charset="0"/>
              </a:rPr>
              <a:t>curative</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p:txBody>
      </p:sp>
      <p:sp>
        <p:nvSpPr>
          <p:cNvPr id="6" name="TextBox 5"/>
          <p:cNvSpPr txBox="1"/>
          <p:nvPr/>
        </p:nvSpPr>
        <p:spPr>
          <a:xfrm>
            <a:off x="242595" y="298581"/>
            <a:ext cx="6484775" cy="461665"/>
          </a:xfrm>
          <a:prstGeom prst="rect">
            <a:avLst/>
          </a:prstGeom>
          <a:noFill/>
        </p:spPr>
        <p:txBody>
          <a:bodyPr wrap="square" rtlCol="0">
            <a:spAutoFit/>
          </a:bodyPr>
          <a:lstStyle/>
          <a:p>
            <a:r>
              <a:rPr lang="en-IN" sz="2400" b="1" dirty="0" smtClean="0">
                <a:solidFill>
                  <a:srgbClr val="FF0000"/>
                </a:solidFill>
                <a:latin typeface="Calibri" pitchFamily="34" charset="0"/>
                <a:cs typeface="Calibri" pitchFamily="34" charset="0"/>
              </a:rPr>
              <a:t> </a:t>
            </a:r>
            <a:r>
              <a:rPr lang="en-IN" sz="2200" b="1" dirty="0" smtClean="0">
                <a:solidFill>
                  <a:srgbClr val="FF0000"/>
                </a:solidFill>
                <a:latin typeface="Calibri" pitchFamily="34" charset="0"/>
                <a:cs typeface="Calibri" pitchFamily="34" charset="0"/>
              </a:rPr>
              <a:t>GENE THERAPY</a:t>
            </a:r>
            <a:r>
              <a:rPr lang="en-US" sz="2200" b="1" dirty="0" smtClean="0">
                <a:solidFill>
                  <a:srgbClr val="FF0000"/>
                </a:solidFill>
                <a:latin typeface="Calibri" pitchFamily="34" charset="0"/>
                <a:cs typeface="Calibri" pitchFamily="34" charset="0"/>
              </a:rPr>
              <a:t> </a:t>
            </a:r>
            <a:r>
              <a:rPr lang="en-US" sz="2200" b="1" dirty="0" smtClean="0">
                <a:solidFill>
                  <a:srgbClr val="FF0000"/>
                </a:solidFill>
                <a:latin typeface="Calibri" pitchFamily="34" charset="0"/>
                <a:cs typeface="Calibri" pitchFamily="34" charset="0"/>
              </a:rPr>
              <a:t>:</a:t>
            </a:r>
            <a:endParaRPr lang="en-US" sz="2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576998" y="704926"/>
            <a:ext cx="7130087" cy="526715"/>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FIGURE SHOWING GENE THERAPY</a:t>
            </a:r>
            <a:r>
              <a:rPr lang="en-US" sz="2200" b="1" dirty="0" smtClean="0">
                <a:solidFill>
                  <a:srgbClr val="FF0000"/>
                </a:solidFill>
                <a:latin typeface="Calibri" pitchFamily="34" charset="0"/>
                <a:cs typeface="Calibri" pitchFamily="34" charset="0"/>
              </a:rPr>
              <a:t> </a:t>
            </a:r>
            <a:r>
              <a:rPr lang="en-US" sz="2200" b="1" dirty="0" smtClean="0">
                <a:solidFill>
                  <a:srgbClr val="FF0000"/>
                </a:solidFill>
                <a:latin typeface="Calibri" pitchFamily="34" charset="0"/>
                <a:cs typeface="Calibri" pitchFamily="34" charset="0"/>
              </a:rPr>
              <a:t>:</a:t>
            </a:r>
            <a:endParaRPr lang="en-US" sz="2200" dirty="0" smtClean="0">
              <a:solidFill>
                <a:srgbClr val="FF0000"/>
              </a:solidFill>
              <a:latin typeface="Calibri" pitchFamily="34" charset="0"/>
              <a:cs typeface="Calibri" pitchFamily="34" charset="0"/>
            </a:endParaRPr>
          </a:p>
          <a:p>
            <a:pPr lvl="0">
              <a:buSzPts val="1800"/>
            </a:pPr>
            <a:endParaRPr lang="en-US" sz="2200" b="1" dirty="0" smtClean="0">
              <a:solidFill>
                <a:srgbClr val="FF0000"/>
              </a:solidFill>
              <a:latin typeface="Calibri" pitchFamily="34" charset="0"/>
              <a:cs typeface="Calibri" pitchFamily="34" charset="0"/>
            </a:endParaRPr>
          </a:p>
          <a:p>
            <a:pPr lvl="0">
              <a:buSzPts val="1800"/>
            </a:pPr>
            <a:endParaRPr lang="en-US" sz="1800" b="1" dirty="0" smtClean="0">
              <a:solidFill>
                <a:schemeClr val="tx1"/>
              </a:solidFill>
              <a:latin typeface="Calibri" pitchFamily="34" charset="0"/>
              <a:cs typeface="Calibri" pitchFamily="34" charset="0"/>
            </a:endParaRPr>
          </a:p>
          <a:p>
            <a:pPr lvl="0">
              <a:buSzPts val="1800"/>
            </a:pPr>
            <a:endParaRPr lang="en-US" sz="2400" dirty="0" smtClean="0">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391885" y="793101"/>
            <a:ext cx="6727372"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391886" y="1166327"/>
            <a:ext cx="8248261" cy="523220"/>
          </a:xfrm>
          <a:prstGeom prst="rect">
            <a:avLst/>
          </a:prstGeom>
          <a:noFill/>
        </p:spPr>
        <p:txBody>
          <a:bodyPr wrap="square" rtlCol="0">
            <a:spAutoFit/>
          </a:bodyPr>
          <a:lstStyle/>
          <a:p>
            <a:pPr lvl="0" algn="just" fontAlgn="base"/>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pic>
        <p:nvPicPr>
          <p:cNvPr id="9" name="Picture 8" descr="https://ci4.googleusercontent.com/proxy/AX42Bab-wBiagbAn1QcfG-ooEcMXKj_zH5sbGnKE9lUCYhYqWAjFgIhE7Q_o0k6_29q6SvxYMfaMBEUJNw1pMoK0u9Clr1_fymQfXlMNuyYoa2sArkwr5pJa5stB=s0-d-e1-ft#https://media-mycbseguide.s3.amazonaws.com/images/static/review/4934_4.jpg"/>
          <p:cNvPicPr/>
          <p:nvPr/>
        </p:nvPicPr>
        <p:blipFill>
          <a:blip r:embed="rId4"/>
          <a:srcRect/>
          <a:stretch>
            <a:fillRect/>
          </a:stretch>
        </p:blipFill>
        <p:spPr bwMode="auto">
          <a:xfrm>
            <a:off x="1754155" y="1324946"/>
            <a:ext cx="5299788" cy="305111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55700" y="742248"/>
            <a:ext cx="7130087" cy="545376"/>
          </a:xfrm>
          <a:prstGeom prst="rect">
            <a:avLst/>
          </a:prstGeom>
          <a:noFill/>
          <a:ln>
            <a:noFill/>
          </a:ln>
        </p:spPr>
        <p:txBody>
          <a:bodyPr spcFirstLastPara="1" wrap="square" lIns="91425" tIns="91425" rIns="91425" bIns="91425" anchor="t" anchorCtr="0">
            <a:noAutofit/>
          </a:bodyPr>
          <a:lstStyle/>
          <a:p>
            <a:pPr>
              <a:buSzPts val="1800"/>
            </a:pPr>
            <a:r>
              <a:rPr lang="en-IN" sz="2200" b="1" dirty="0" smtClean="0">
                <a:solidFill>
                  <a:srgbClr val="FF0000"/>
                </a:solidFill>
                <a:latin typeface="Calibri" pitchFamily="34" charset="0"/>
                <a:cs typeface="Calibri" pitchFamily="34" charset="0"/>
              </a:rPr>
              <a:t>STEM CELL </a:t>
            </a:r>
            <a:r>
              <a:rPr lang="en-US" sz="2200" b="1" dirty="0" smtClean="0">
                <a:solidFill>
                  <a:srgbClr val="FF0000"/>
                </a:solidFill>
                <a:latin typeface="Calibri" pitchFamily="34" charset="0"/>
                <a:cs typeface="Calibri" pitchFamily="34" charset="0"/>
              </a:rPr>
              <a:t>:</a:t>
            </a:r>
            <a:endParaRPr lang="en-US"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6" name="TextBox 5"/>
          <p:cNvSpPr txBox="1"/>
          <p:nvPr/>
        </p:nvSpPr>
        <p:spPr>
          <a:xfrm>
            <a:off x="373222" y="1436913"/>
            <a:ext cx="8136295" cy="2462213"/>
          </a:xfrm>
          <a:prstGeom prst="rect">
            <a:avLst/>
          </a:prstGeom>
          <a:noFill/>
        </p:spPr>
        <p:txBody>
          <a:bodyPr wrap="square" rtlCol="0">
            <a:spAutoFit/>
          </a:bodyPr>
          <a:lstStyle/>
          <a:p>
            <a:pPr lvl="0" algn="just" fontAlgn="base"/>
            <a:r>
              <a:rPr lang="en-US" dirty="0" smtClean="0">
                <a:latin typeface="Calibri" pitchFamily="34" charset="0"/>
                <a:cs typeface="Calibri" pitchFamily="34" charset="0"/>
              </a:rPr>
              <a:t>This concept involves:</a:t>
            </a:r>
          </a:p>
          <a:p>
            <a:pPr lvl="0" algn="just" fontAlgn="base"/>
            <a:endParaRPr lang="en-US" dirty="0" smtClean="0">
              <a:latin typeface="Calibri" pitchFamily="34" charset="0"/>
              <a:cs typeface="Calibri" pitchFamily="34" charset="0"/>
            </a:endParaRPr>
          </a:p>
          <a:p>
            <a:pPr lvl="0" algn="just" fontAlgn="base">
              <a:buFont typeface="Arial" pitchFamily="34" charset="0"/>
              <a:buChar char="•"/>
            </a:pPr>
            <a:r>
              <a:rPr lang="en-US" dirty="0" smtClean="0">
                <a:latin typeface="Calibri" pitchFamily="34" charset="0"/>
                <a:cs typeface="Calibri" pitchFamily="34" charset="0"/>
              </a:rPr>
              <a:t>Isolation of toti</a:t>
            </a:r>
            <a:r>
              <a:rPr lang="en-US" dirty="0" smtClean="0">
                <a:latin typeface="Calibri" pitchFamily="34" charset="0"/>
                <a:cs typeface="Calibri" pitchFamily="34" charset="0"/>
              </a:rPr>
              <a:t>potent stem cells (stem cells that can develop into any type of specialized cell) from embryos.</a:t>
            </a:r>
          </a:p>
          <a:p>
            <a:pPr lvl="0" algn="just" fontAlgn="base"/>
            <a:endParaRPr lang="en-US" dirty="0" smtClean="0">
              <a:latin typeface="Calibri" pitchFamily="34" charset="0"/>
              <a:cs typeface="Calibri" pitchFamily="34" charset="0"/>
            </a:endParaRPr>
          </a:p>
          <a:p>
            <a:pPr lvl="0" algn="just" fontAlgn="base">
              <a:buFont typeface="Arial" pitchFamily="34" charset="0"/>
              <a:buChar char="•"/>
            </a:pPr>
            <a:r>
              <a:rPr lang="en-US" dirty="0" smtClean="0">
                <a:latin typeface="Calibri" pitchFamily="34" charset="0"/>
                <a:cs typeface="Calibri" pitchFamily="34" charset="0"/>
              </a:rPr>
              <a:t>The desired gene is inserted into these cells.</a:t>
            </a:r>
          </a:p>
          <a:p>
            <a:pPr lvl="0" algn="just" fontAlgn="base"/>
            <a:endParaRPr lang="en-US" dirty="0" smtClean="0">
              <a:latin typeface="Calibri" pitchFamily="34" charset="0"/>
              <a:cs typeface="Calibri" pitchFamily="34" charset="0"/>
            </a:endParaRPr>
          </a:p>
          <a:p>
            <a:pPr lvl="0" algn="just" fontAlgn="base">
              <a:buFont typeface="Arial" pitchFamily="34" charset="0"/>
              <a:buChar char="•"/>
            </a:pPr>
            <a:r>
              <a:rPr lang="en-US" dirty="0" smtClean="0">
                <a:latin typeface="Calibri" pitchFamily="34" charset="0"/>
                <a:cs typeface="Calibri" pitchFamily="34" charset="0"/>
              </a:rPr>
              <a:t>Cells containing the desired DNA are incorporated into the host’s embryo , resulting in a chimeric animal.</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Unlike other two methods , which require live transgenic offspring to test for the presence of the desired transgene, this method allows testing for transgenes at the cell stage .</a:t>
            </a:r>
          </a:p>
          <a:p>
            <a:pPr lvl="0" algn="just" fontAlgn="base"/>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97079" y="397016"/>
            <a:ext cx="7130087" cy="517384"/>
          </a:xfrm>
          <a:prstGeom prst="rect">
            <a:avLst/>
          </a:prstGeom>
          <a:noFill/>
          <a:ln>
            <a:noFill/>
          </a:ln>
        </p:spPr>
        <p:txBody>
          <a:bodyPr spcFirstLastPara="1" wrap="square" lIns="91425" tIns="91425" rIns="91425" bIns="91425" anchor="t" anchorCtr="0">
            <a:noAutofit/>
          </a:bodyPr>
          <a:lstStyle/>
          <a:p>
            <a:pPr>
              <a:buSzPts val="1800"/>
            </a:pPr>
            <a:r>
              <a:rPr lang="en-IN" sz="2200" b="1" dirty="0" smtClean="0">
                <a:solidFill>
                  <a:srgbClr val="FF0000"/>
                </a:solidFill>
                <a:latin typeface="Calibri" pitchFamily="34" charset="0"/>
                <a:cs typeface="Calibri" pitchFamily="34" charset="0"/>
              </a:rPr>
              <a:t>MOLECULAR DIAGNOSIS METHOD </a:t>
            </a:r>
            <a:r>
              <a:rPr lang="en-GB" sz="2200" b="1" dirty="0" smtClean="0">
                <a:solidFill>
                  <a:srgbClr val="FF0000"/>
                </a:solidFill>
                <a:latin typeface="Calibri" pitchFamily="34" charset="0"/>
                <a:cs typeface="Calibri" pitchFamily="34" charset="0"/>
              </a:rPr>
              <a:t>:</a:t>
            </a: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1324946"/>
            <a:ext cx="8276253" cy="523220"/>
          </a:xfrm>
          <a:prstGeom prst="rect">
            <a:avLst/>
          </a:prstGeom>
          <a:noFill/>
        </p:spPr>
        <p:txBody>
          <a:bodyPr wrap="square" rtlCol="0">
            <a:spAutoFit/>
          </a:bodyPr>
          <a:lstStyle/>
          <a:p>
            <a:pPr lvl="0" algn="just" fontAlgn="base"/>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279919" y="914399"/>
            <a:ext cx="8434873" cy="3754874"/>
          </a:xfrm>
          <a:prstGeom prst="rect">
            <a:avLst/>
          </a:prstGeom>
          <a:noFill/>
        </p:spPr>
        <p:txBody>
          <a:bodyPr wrap="square" rtlCol="0">
            <a:spAutoFit/>
          </a:bodyPr>
          <a:lstStyle/>
          <a:p>
            <a:pPr lvl="0" algn="just" fontAlgn="base"/>
            <a:r>
              <a:rPr lang="en-US" dirty="0" smtClean="0">
                <a:latin typeface="Calibri" pitchFamily="34" charset="0"/>
                <a:cs typeface="Calibri" pitchFamily="34" charset="0"/>
              </a:rPr>
              <a:t>Recombinant </a:t>
            </a:r>
            <a:r>
              <a:rPr lang="en-US" dirty="0" smtClean="0">
                <a:latin typeface="Calibri" pitchFamily="34" charset="0"/>
                <a:cs typeface="Calibri" pitchFamily="34" charset="0"/>
              </a:rPr>
              <a:t>DNA </a:t>
            </a:r>
            <a:r>
              <a:rPr lang="en-US" dirty="0" smtClean="0">
                <a:latin typeface="Calibri" pitchFamily="34" charset="0"/>
                <a:cs typeface="Calibri" pitchFamily="34" charset="0"/>
              </a:rPr>
              <a:t>technologies (PROBING), </a:t>
            </a:r>
            <a:r>
              <a:rPr lang="en-US" dirty="0" smtClean="0">
                <a:latin typeface="Calibri" pitchFamily="34" charset="0"/>
                <a:cs typeface="Calibri" pitchFamily="34" charset="0"/>
              </a:rPr>
              <a:t>PCR, ELISA (enzyme linked immuno sorbent assay) are some of the technologies of molecular diagnosis</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PCR :</a:t>
            </a:r>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Early diagnosis of bacteria and virus in body, when the concentration is extremely low, can be done by PCR since it amplifies the DNA several folds</a:t>
            </a:r>
            <a:r>
              <a:rPr lang="en-US" dirty="0" smtClean="0">
                <a:latin typeface="Calibri" pitchFamily="34" charset="0"/>
                <a:cs typeface="Calibri" pitchFamily="34" charset="0"/>
              </a:rPr>
              <a:t>.</a:t>
            </a:r>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PCR is used to detect HIV virus in suspected AIDS patients and mutations in genes in suspected cancer patients</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ELISA:</a:t>
            </a:r>
          </a:p>
          <a:p>
            <a:pPr lvl="0" algn="just" fontAlgn="base"/>
            <a:r>
              <a:rPr lang="en-US" dirty="0" smtClean="0">
                <a:latin typeface="Calibri" pitchFamily="34" charset="0"/>
                <a:cs typeface="Calibri" pitchFamily="34" charset="0"/>
              </a:rPr>
              <a:t>It </a:t>
            </a:r>
            <a:r>
              <a:rPr lang="en-US" dirty="0" smtClean="0">
                <a:latin typeface="Calibri" pitchFamily="34" charset="0"/>
                <a:cs typeface="Calibri" pitchFamily="34" charset="0"/>
              </a:rPr>
              <a:t>is based on antigen-antibody interactions. In the presence of an antigen, the antibody produced against it can be detected</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PROBING :</a:t>
            </a:r>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Hybridisation with a radioactive probe − In this approach, gene is hybridized with a radioactive probe and autoradiography is used for detection. The regions where mutation is present in the gene will not appear in the photographic film since probe will not be able to bind with that part.</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3702</TotalTime>
  <Words>573</Words>
  <Application>Microsoft Office PowerPoint</Application>
  <PresentationFormat>On-screen Show (16:9)</PresentationFormat>
  <Paragraphs>81</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Simple Light</vt:lpstr>
      <vt:lpstr>Slide 1</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398</cp:revision>
  <dcterms:modified xsi:type="dcterms:W3CDTF">2020-07-21T15:17:10Z</dcterms:modified>
</cp:coreProperties>
</file>