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0"/>
  </p:notesMasterIdLst>
  <p:sldIdLst>
    <p:sldId id="256" r:id="rId2"/>
    <p:sldId id="309" r:id="rId3"/>
    <p:sldId id="311" r:id="rId4"/>
    <p:sldId id="312" r:id="rId5"/>
    <p:sldId id="317" r:id="rId6"/>
    <p:sldId id="318" r:id="rId7"/>
    <p:sldId id="319" r:id="rId8"/>
    <p:sldId id="259" r:id="rId9"/>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p:scale>
          <a:sx n="102" d="100"/>
          <a:sy n="102" d="100"/>
        </p:scale>
        <p:origin x="-456" y="90"/>
      </p:cViewPr>
      <p:guideLst>
        <p:guide orient="horz" pos="162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xmlns=""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223934" y="1597019"/>
            <a:ext cx="8742783" cy="1015552"/>
          </a:xfrm>
          <a:prstGeom prst="rect">
            <a:avLst/>
          </a:prstGeom>
          <a:noFill/>
          <a:ln>
            <a:noFill/>
          </a:ln>
        </p:spPr>
        <p:txBody>
          <a:bodyPr spcFirstLastPara="1" wrap="square" lIns="91425" tIns="91425" rIns="91425" bIns="91425" anchor="t" anchorCtr="0">
            <a:noAutofit/>
          </a:bodyPr>
          <a:lstStyle/>
          <a:p>
            <a:pPr algn="ctr">
              <a:buSzPts val="3100"/>
            </a:pPr>
            <a:r>
              <a:rPr lang="en-IN" sz="3000" b="1" dirty="0" smtClean="0">
                <a:solidFill>
                  <a:srgbClr val="FF0000"/>
                </a:solidFill>
                <a:latin typeface="Calibri" pitchFamily="34" charset="0"/>
                <a:cs typeface="Calibri" pitchFamily="34" charset="0"/>
              </a:rPr>
              <a:t>INTRODUCTION </a:t>
            </a:r>
            <a:r>
              <a:rPr lang="en-IN" sz="3200" b="1" dirty="0" smtClean="0">
                <a:solidFill>
                  <a:srgbClr val="FF0000"/>
                </a:solidFill>
                <a:latin typeface="Calibri" pitchFamily="34" charset="0"/>
                <a:cs typeface="Calibri" pitchFamily="34" charset="0"/>
              </a:rPr>
              <a:t>  </a:t>
            </a:r>
            <a:r>
              <a:rPr lang="en-IN" sz="3200" b="1" dirty="0" smtClean="0">
                <a:solidFill>
                  <a:srgbClr val="FF0000"/>
                </a:solidFill>
                <a:latin typeface="Calibri" pitchFamily="34" charset="0"/>
                <a:cs typeface="Calibri" pitchFamily="34" charset="0"/>
              </a:rPr>
              <a:t>TO APPLICATIONS </a:t>
            </a:r>
            <a:r>
              <a:rPr lang="en-IN" sz="3200" b="1" dirty="0" smtClean="0">
                <a:solidFill>
                  <a:srgbClr val="FF0000"/>
                </a:solidFill>
                <a:latin typeface="Calibri" pitchFamily="34" charset="0"/>
                <a:cs typeface="Calibri" pitchFamily="34" charset="0"/>
              </a:rPr>
              <a:t>OF</a:t>
            </a:r>
          </a:p>
          <a:p>
            <a:pPr algn="ctr">
              <a:buSzPts val="3100"/>
            </a:pPr>
            <a:r>
              <a:rPr lang="en-IN" sz="3200" b="1" dirty="0" smtClean="0">
                <a:solidFill>
                  <a:srgbClr val="FF0000"/>
                </a:solidFill>
                <a:latin typeface="Calibri" pitchFamily="34" charset="0"/>
                <a:cs typeface="Calibri" pitchFamily="34" charset="0"/>
              </a:rPr>
              <a:t> </a:t>
            </a:r>
            <a:r>
              <a:rPr lang="en-IN" sz="3200" b="1" dirty="0" smtClean="0">
                <a:solidFill>
                  <a:srgbClr val="FF0000"/>
                </a:solidFill>
                <a:latin typeface="Calibri" pitchFamily="34" charset="0"/>
                <a:cs typeface="Calibri" pitchFamily="34" charset="0"/>
              </a:rPr>
              <a:t>   BIOTECHNOLOGY</a:t>
            </a:r>
            <a:r>
              <a:rPr lang="en-US" sz="3200" b="1" dirty="0" smtClean="0">
                <a:solidFill>
                  <a:srgbClr val="FF0000"/>
                </a:solidFill>
                <a:latin typeface="Calibri" pitchFamily="34" charset="0"/>
                <a:cs typeface="Calibri" pitchFamily="34" charset="0"/>
              </a:rPr>
              <a:t>,</a:t>
            </a:r>
            <a:r>
              <a:rPr lang="en-IN" sz="3000" b="1" dirty="0" smtClean="0">
                <a:solidFill>
                  <a:srgbClr val="FF0000"/>
                </a:solidFill>
                <a:latin typeface="Calibri" pitchFamily="34" charset="0"/>
                <a:cs typeface="Calibri" pitchFamily="34" charset="0"/>
              </a:rPr>
              <a:t>GMO &amp; BIOPESTICIDES</a:t>
            </a:r>
            <a:r>
              <a:rPr lang="en-US" sz="2800" b="1" dirty="0" smtClean="0">
                <a:latin typeface="Arial Black" pitchFamily="34" charset="0"/>
              </a:rPr>
              <a:t>	</a:t>
            </a:r>
            <a:endParaRPr lang="en-US" sz="2800" b="1" dirty="0" smtClean="0">
              <a:latin typeface="Calibri" pitchFamily="34" charset="0"/>
              <a:cs typeface="Calibri" pitchFamily="34" charset="0"/>
            </a:endParaRPr>
          </a:p>
          <a:p>
            <a:r>
              <a:rPr lang="en-US" sz="2800" b="1" dirty="0" smtClean="0">
                <a:latin typeface="Calibri" pitchFamily="34" charset="0"/>
                <a:cs typeface="Calibri" pitchFamily="34" charset="0"/>
              </a:rPr>
              <a:t>	</a:t>
            </a:r>
          </a:p>
          <a:p>
            <a:r>
              <a:rPr lang="en-US" sz="2800" b="1" dirty="0" smtClean="0">
                <a:latin typeface="Calibri" pitchFamily="34" charset="0"/>
                <a:cs typeface="Calibri" pitchFamily="34" charset="0"/>
              </a:rPr>
              <a:t>	</a:t>
            </a:r>
          </a:p>
          <a:p>
            <a:endParaRPr lang="en-US" sz="2800" b="1" dirty="0" smtClean="0">
              <a:latin typeface="Calibri" pitchFamily="34" charset="0"/>
              <a:cs typeface="Calibri" pitchFamily="34" charset="0"/>
            </a:endParaRPr>
          </a:p>
          <a:p>
            <a:r>
              <a:rPr lang="en-US" sz="2800" b="1" dirty="0" smtClean="0">
                <a:latin typeface="Calibri" pitchFamily="34" charset="0"/>
                <a:cs typeface="Calibri" pitchFamily="34" charset="0"/>
              </a:rPr>
              <a:t>	</a:t>
            </a:r>
          </a:p>
          <a:p>
            <a:pPr algn="ctr">
              <a:buSzPts val="3100"/>
            </a:pPr>
            <a:endParaRPr sz="2900" b="1" i="0" u="none" strike="noStrike" cap="none">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endParaRPr sz="2500" b="0" i="0" u="none" strike="noStrike" cap="none">
              <a:solidFill>
                <a:srgbClr val="000000"/>
              </a:solidFill>
              <a:latin typeface="Calibri"/>
              <a:ea typeface="Calibri"/>
              <a:cs typeface="Calibri"/>
              <a:sym typeface="Calibri"/>
            </a:endParaRPr>
          </a:p>
        </p:txBody>
      </p:sp>
      <p:sp>
        <p:nvSpPr>
          <p:cNvPr id="57" name="Google Shape;57;p13"/>
          <p:cNvSpPr txBox="1"/>
          <p:nvPr/>
        </p:nvSpPr>
        <p:spPr>
          <a:xfrm>
            <a:off x="2024742" y="3000946"/>
            <a:ext cx="5999585" cy="1188499"/>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lang="en" b="1" dirty="0" smtClean="0"/>
          </a:p>
          <a:p>
            <a:pPr marL="0" lvl="0" indent="0" algn="l" rtl="0">
              <a:spcBef>
                <a:spcPts val="0"/>
              </a:spcBef>
              <a:spcAft>
                <a:spcPts val="0"/>
              </a:spcAft>
              <a:buNone/>
            </a:pPr>
            <a:r>
              <a:rPr lang="en" b="1" dirty="0" smtClean="0"/>
              <a:t>SUBJECT </a:t>
            </a:r>
            <a:r>
              <a:rPr lang="en" b="1" dirty="0"/>
              <a:t>: </a:t>
            </a:r>
            <a:r>
              <a:rPr lang="en" b="1" dirty="0" smtClean="0"/>
              <a:t>BIOLOGY</a:t>
            </a:r>
            <a:endParaRPr b="1"/>
          </a:p>
          <a:p>
            <a:pPr marL="0" lvl="0" indent="0" algn="l" rtl="0">
              <a:spcBef>
                <a:spcPts val="0"/>
              </a:spcBef>
              <a:spcAft>
                <a:spcPts val="0"/>
              </a:spcAft>
              <a:buNone/>
            </a:pPr>
            <a:r>
              <a:rPr lang="en" b="1" dirty="0"/>
              <a:t>CHAPTER NUMBER</a:t>
            </a:r>
            <a:r>
              <a:rPr lang="en" b="1" dirty="0" smtClean="0"/>
              <a:t>: </a:t>
            </a:r>
            <a:r>
              <a:rPr lang="en" b="1" dirty="0" smtClean="0"/>
              <a:t>12</a:t>
            </a:r>
            <a:endParaRPr lang="en" b="1" dirty="0" smtClean="0"/>
          </a:p>
          <a:p>
            <a:pPr lvl="0"/>
            <a:r>
              <a:rPr lang="en" b="1" dirty="0" smtClean="0"/>
              <a:t>CHAPTER </a:t>
            </a:r>
            <a:r>
              <a:rPr lang="en" b="1" dirty="0"/>
              <a:t>NAME </a:t>
            </a:r>
            <a:r>
              <a:rPr lang="en" b="1" dirty="0" smtClean="0"/>
              <a:t>: </a:t>
            </a:r>
            <a:r>
              <a:rPr lang="en-US" b="1" dirty="0" smtClean="0">
                <a:latin typeface="+mn-lt"/>
              </a:rPr>
              <a:t>BIOTECHNOLOGY AND ITS APPLICATIONS </a:t>
            </a:r>
            <a:r>
              <a:rPr lang="en" b="1" dirty="0" smtClean="0">
                <a:latin typeface="+mn-lt"/>
              </a:rPr>
              <a:t> </a:t>
            </a:r>
            <a:endParaRPr b="1">
              <a:latin typeface="+mn-l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65031" y="695598"/>
            <a:ext cx="7512642" cy="759978"/>
          </a:xfrm>
          <a:prstGeom prst="rect">
            <a:avLst/>
          </a:prstGeom>
          <a:noFill/>
          <a:ln>
            <a:noFill/>
          </a:ln>
        </p:spPr>
        <p:txBody>
          <a:bodyPr spcFirstLastPara="1" wrap="square" lIns="91425" tIns="91425" rIns="91425" bIns="91425" anchor="t" anchorCtr="0">
            <a:noAutofit/>
          </a:bodyPr>
          <a:lstStyle/>
          <a:p>
            <a:pPr>
              <a:buSzPts val="1800"/>
            </a:pPr>
            <a:r>
              <a:rPr lang="en-IN" sz="2400" b="1" dirty="0" smtClean="0">
                <a:solidFill>
                  <a:srgbClr val="FF0000"/>
                </a:solidFill>
                <a:latin typeface="Calibri" pitchFamily="34" charset="0"/>
                <a:cs typeface="Calibri" pitchFamily="34" charset="0"/>
              </a:rPr>
              <a:t>INTRODUCTION </a:t>
            </a:r>
            <a:r>
              <a:rPr lang="en-IN" sz="2400" b="1" dirty="0" smtClean="0">
                <a:solidFill>
                  <a:srgbClr val="FF0000"/>
                </a:solidFill>
                <a:latin typeface="Calibri" pitchFamily="34" charset="0"/>
                <a:cs typeface="Calibri" pitchFamily="34" charset="0"/>
              </a:rPr>
              <a:t> TO APPLICATIONS OF BIOTECHNOLOGY</a:t>
            </a:r>
            <a:r>
              <a:rPr lang="en-US" sz="2200" b="1" dirty="0" smtClean="0">
                <a:solidFill>
                  <a:srgbClr val="FF0000"/>
                </a:solidFill>
              </a:rPr>
              <a:t>:</a:t>
            </a:r>
            <a:r>
              <a:rPr lang="en-GB" sz="2200" b="1" dirty="0" smtClean="0">
                <a:solidFill>
                  <a:srgbClr val="FF0000"/>
                </a:solidFill>
                <a:latin typeface="Calibri" pitchFamily="34" charset="0"/>
                <a:cs typeface="Calibri" pitchFamily="34" charset="0"/>
              </a:rPr>
              <a:t> </a:t>
            </a: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485190" y="1240971"/>
            <a:ext cx="8369560" cy="3323987"/>
          </a:xfrm>
          <a:prstGeom prst="rect">
            <a:avLst/>
          </a:prstGeom>
          <a:noFill/>
        </p:spPr>
        <p:txBody>
          <a:bodyPr wrap="square" rtlCol="0">
            <a:spAutoFit/>
          </a:bodyPr>
          <a:lstStyle/>
          <a:p>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Biotechnology </a:t>
            </a:r>
            <a:r>
              <a:rPr lang="en-US" dirty="0" smtClean="0">
                <a:latin typeface="Calibri" pitchFamily="34" charset="0"/>
                <a:cs typeface="Calibri" pitchFamily="34" charset="0"/>
              </a:rPr>
              <a:t>deals with industrial scale production of biopharmaceuticals and biological using genetically modified microbes, fungi, plants and animals. </a:t>
            </a:r>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It </a:t>
            </a:r>
            <a:r>
              <a:rPr lang="en-US" dirty="0" smtClean="0">
                <a:latin typeface="Calibri" pitchFamily="34" charset="0"/>
                <a:cs typeface="Calibri" pitchFamily="34" charset="0"/>
              </a:rPr>
              <a:t>application includes therapeutics, diagnostics, genetically modified crops for agriculture, processed food, bioremediation, waste treatment and energy production. </a:t>
            </a:r>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The </a:t>
            </a:r>
            <a:r>
              <a:rPr lang="en-US" dirty="0" smtClean="0">
                <a:latin typeface="Calibri" pitchFamily="34" charset="0"/>
                <a:cs typeface="Calibri" pitchFamily="34" charset="0"/>
              </a:rPr>
              <a:t>main three critical research areas of biotechnology includes </a:t>
            </a:r>
            <a:r>
              <a:rPr lang="en-US" dirty="0" smtClean="0">
                <a:latin typeface="Calibri" pitchFamily="34" charset="0"/>
                <a:cs typeface="Calibri" pitchFamily="34" charset="0"/>
              </a:rPr>
              <a:t>–</a:t>
            </a:r>
          </a:p>
          <a:p>
            <a:pPr algn="just"/>
            <a:endParaRPr lang="en-US" dirty="0" smtClean="0">
              <a:latin typeface="Calibri" pitchFamily="34" charset="0"/>
              <a:cs typeface="Calibri" pitchFamily="34" charset="0"/>
            </a:endParaRPr>
          </a:p>
          <a:p>
            <a:pPr marL="400050" indent="-400050" algn="just"/>
            <a:r>
              <a:rPr lang="en-US" dirty="0" smtClean="0">
                <a:latin typeface="Calibri" pitchFamily="34" charset="0"/>
                <a:cs typeface="Calibri" pitchFamily="34" charset="0"/>
              </a:rPr>
              <a:t>I.   Providing </a:t>
            </a:r>
            <a:r>
              <a:rPr lang="en-US" dirty="0" smtClean="0">
                <a:latin typeface="Calibri" pitchFamily="34" charset="0"/>
                <a:cs typeface="Calibri" pitchFamily="34" charset="0"/>
              </a:rPr>
              <a:t>the best catalyst in the form of improved organism usually a microbes or pure enzyme</a:t>
            </a:r>
            <a:r>
              <a:rPr lang="en-US" dirty="0" smtClean="0">
                <a:latin typeface="Calibri" pitchFamily="34" charset="0"/>
                <a:cs typeface="Calibri" pitchFamily="34" charset="0"/>
              </a:rPr>
              <a:t>.</a:t>
            </a:r>
          </a:p>
          <a:p>
            <a:pPr marL="400050" indent="-400050"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II. Creating optimal conditions through engineering for a catalyst to act</a:t>
            </a:r>
            <a:r>
              <a:rPr lang="en-US" dirty="0" smtClean="0">
                <a:latin typeface="Calibri" pitchFamily="34" charset="0"/>
                <a:cs typeface="Calibri" pitchFamily="34" charset="0"/>
              </a:rPr>
              <a:t>.</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III. Downstream processing technologies to purify the protein or organic compounds.</a:t>
            </a:r>
          </a:p>
          <a:p>
            <a:pPr algn="just"/>
            <a:endParaRPr lang="en-US"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46369" y="714258"/>
            <a:ext cx="7130087" cy="508054"/>
          </a:xfrm>
          <a:prstGeom prst="rect">
            <a:avLst/>
          </a:prstGeom>
          <a:noFill/>
          <a:ln>
            <a:noFill/>
          </a:ln>
        </p:spPr>
        <p:txBody>
          <a:bodyPr spcFirstLastPara="1" wrap="square" lIns="91425" tIns="91425" rIns="91425" bIns="91425" anchor="t" anchorCtr="0">
            <a:noAutofit/>
          </a:bodyPr>
          <a:lstStyle/>
          <a:p>
            <a:pPr lvl="0">
              <a:buSzPts val="1800"/>
            </a:pPr>
            <a:r>
              <a:rPr lang="en-US" sz="2200" b="1" dirty="0" smtClean="0">
                <a:solidFill>
                  <a:srgbClr val="FF0000"/>
                </a:solidFill>
                <a:latin typeface="Calibri" pitchFamily="34" charset="0"/>
                <a:cs typeface="Calibri" pitchFamily="34" charset="0"/>
              </a:rPr>
              <a:t>GENETICALLY MODIFIED ORGANISMS (</a:t>
            </a:r>
            <a:r>
              <a:rPr lang="en-US" sz="2200" b="1" dirty="0" smtClean="0">
                <a:solidFill>
                  <a:srgbClr val="FF0000"/>
                </a:solidFill>
                <a:latin typeface="Calibri" pitchFamily="34" charset="0"/>
                <a:cs typeface="Calibri" pitchFamily="34" charset="0"/>
              </a:rPr>
              <a:t>GMO</a:t>
            </a:r>
            <a:r>
              <a:rPr lang="en-US" sz="2200" b="1" dirty="0" smtClean="0">
                <a:solidFill>
                  <a:srgbClr val="FF0000"/>
                </a:solidFill>
                <a:latin typeface="Calibri" pitchFamily="34" charset="0"/>
                <a:cs typeface="Calibri" pitchFamily="34" charset="0"/>
              </a:rPr>
              <a:t>):</a:t>
            </a:r>
            <a:r>
              <a:rPr lang="en-US" sz="2400" b="1" dirty="0" smtClean="0">
                <a:latin typeface="Calibri" pitchFamily="34" charset="0"/>
                <a:cs typeface="Calibri" pitchFamily="34" charset="0"/>
              </a:rPr>
              <a:t> </a:t>
            </a:r>
            <a:endParaRPr lang="en-US" sz="2400" dirty="0" smtClean="0">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29207" y="587828"/>
            <a:ext cx="8033658" cy="523220"/>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sp>
        <p:nvSpPr>
          <p:cNvPr id="8" name="TextBox 7"/>
          <p:cNvSpPr txBox="1"/>
          <p:nvPr/>
        </p:nvSpPr>
        <p:spPr>
          <a:xfrm>
            <a:off x="457200" y="1184988"/>
            <a:ext cx="8248261" cy="3323987"/>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BIOTECHNOLOGICAL APPLICATIONS IN AGRICULTURE-</a:t>
            </a:r>
            <a:r>
              <a:rPr lang="en-US" dirty="0" smtClean="0">
                <a:latin typeface="Calibri" pitchFamily="34" charset="0"/>
                <a:cs typeface="Calibri" pitchFamily="34" charset="0"/>
              </a:rPr>
              <a:t> food production can be increased </a:t>
            </a:r>
            <a:r>
              <a:rPr lang="en-US" dirty="0" smtClean="0">
                <a:latin typeface="Calibri" pitchFamily="34" charset="0"/>
                <a:cs typeface="Calibri" pitchFamily="34" charset="0"/>
              </a:rPr>
              <a:t>by :</a:t>
            </a:r>
          </a:p>
          <a:p>
            <a:pPr algn="just"/>
            <a:endParaRPr lang="en-US" dirty="0" smtClean="0">
              <a:latin typeface="Calibri" pitchFamily="34" charset="0"/>
              <a:cs typeface="Calibri" pitchFamily="34" charset="0"/>
            </a:endParaRPr>
          </a:p>
          <a:p>
            <a:pPr marL="342900" indent="-342900" algn="just"/>
            <a:r>
              <a:rPr lang="en-US" dirty="0" smtClean="0">
                <a:latin typeface="Calibri" pitchFamily="34" charset="0"/>
                <a:cs typeface="Calibri" pitchFamily="34" charset="0"/>
              </a:rPr>
              <a:t>a)  Agro-chemical </a:t>
            </a:r>
            <a:r>
              <a:rPr lang="en-US" dirty="0" smtClean="0">
                <a:latin typeface="Calibri" pitchFamily="34" charset="0"/>
                <a:cs typeface="Calibri" pitchFamily="34" charset="0"/>
              </a:rPr>
              <a:t>based </a:t>
            </a:r>
            <a:r>
              <a:rPr lang="en-US" dirty="0" smtClean="0">
                <a:latin typeface="Calibri" pitchFamily="34" charset="0"/>
                <a:cs typeface="Calibri" pitchFamily="34" charset="0"/>
              </a:rPr>
              <a:t>agriculture</a:t>
            </a:r>
          </a:p>
          <a:p>
            <a:pPr marL="342900" indent="-342900"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b) Organic </a:t>
            </a:r>
            <a:r>
              <a:rPr lang="en-US" dirty="0" smtClean="0">
                <a:latin typeface="Calibri" pitchFamily="34" charset="0"/>
                <a:cs typeface="Calibri" pitchFamily="34" charset="0"/>
              </a:rPr>
              <a:t>agriculture</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c) Genetically engineered crop-based agriculture</a:t>
            </a:r>
            <a:r>
              <a:rPr lang="en-US" dirty="0" smtClean="0">
                <a:latin typeface="Calibri" pitchFamily="34" charset="0"/>
                <a:cs typeface="Calibri" pitchFamily="34" charset="0"/>
              </a:rPr>
              <a:t>.</a:t>
            </a:r>
          </a:p>
          <a:p>
            <a:pPr algn="just"/>
            <a:endParaRPr lang="en-US" dirty="0" smtClean="0">
              <a:latin typeface="Calibri" pitchFamily="34" charset="0"/>
              <a:cs typeface="Calibri" pitchFamily="34" charset="0"/>
            </a:endParaRPr>
          </a:p>
          <a:p>
            <a:pPr lvl="0" algn="just"/>
            <a:r>
              <a:rPr lang="en-US" dirty="0" smtClean="0">
                <a:latin typeface="Calibri" pitchFamily="34" charset="0"/>
                <a:cs typeface="Calibri" pitchFamily="34" charset="0"/>
              </a:rPr>
              <a:t>Green revolution successfully increased the food production many folds by using better management practices and use of agrochemicals, fertilizers and pesticides. Further increase in production is not possible by using these methods. To overcome this genetically modified crop is used</a:t>
            </a:r>
            <a:r>
              <a:rPr lang="en-US" dirty="0" smtClean="0">
                <a:latin typeface="Calibri" pitchFamily="34" charset="0"/>
                <a:cs typeface="Calibri" pitchFamily="34" charset="0"/>
              </a:rPr>
              <a:t>.</a:t>
            </a:r>
          </a:p>
          <a:p>
            <a:pPr lvl="0" algn="just"/>
            <a:endParaRPr lang="en-US" dirty="0" smtClean="0">
              <a:latin typeface="Calibri" pitchFamily="34" charset="0"/>
              <a:cs typeface="Calibri" pitchFamily="34" charset="0"/>
            </a:endParaRPr>
          </a:p>
          <a:p>
            <a:pPr lvl="0" algn="just"/>
            <a:r>
              <a:rPr lang="en-US" dirty="0" smtClean="0">
                <a:latin typeface="Calibri" pitchFamily="34" charset="0"/>
                <a:cs typeface="Calibri" pitchFamily="34" charset="0"/>
              </a:rPr>
              <a:t>Plants, bacteria, fungi and animals whose genes have been altered by manipulation are called Genetically Modified Organisms (GMO). </a:t>
            </a:r>
            <a:endParaRPr lang="en-US"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521014" y="704926"/>
            <a:ext cx="7130087" cy="545376"/>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GMO :</a:t>
            </a:r>
            <a:endParaRPr lang="en-GB" sz="1800" b="1" dirty="0" smtClean="0">
              <a:solidFill>
                <a:schemeClr val="tx1"/>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6" name="TextBox 5"/>
          <p:cNvSpPr txBox="1"/>
          <p:nvPr/>
        </p:nvSpPr>
        <p:spPr>
          <a:xfrm>
            <a:off x="513183" y="1250302"/>
            <a:ext cx="7735078" cy="2893100"/>
          </a:xfrm>
          <a:prstGeom prst="rect">
            <a:avLst/>
          </a:prstGeom>
          <a:noFill/>
        </p:spPr>
        <p:txBody>
          <a:bodyPr wrap="square" rtlCol="0">
            <a:spAutoFit/>
          </a:bodyPr>
          <a:lstStyle/>
          <a:p>
            <a:pPr lvl="0"/>
            <a:endParaRPr lang="en-US" dirty="0" smtClean="0">
              <a:latin typeface="Calibri" pitchFamily="34" charset="0"/>
              <a:cs typeface="Calibri" pitchFamily="34" charset="0"/>
            </a:endParaRPr>
          </a:p>
          <a:p>
            <a:pPr lvl="0"/>
            <a:r>
              <a:rPr lang="en-US" dirty="0" smtClean="0">
                <a:latin typeface="Calibri" pitchFamily="34" charset="0"/>
                <a:cs typeface="Calibri" pitchFamily="34" charset="0"/>
              </a:rPr>
              <a:t>GM </a:t>
            </a:r>
            <a:r>
              <a:rPr lang="en-US" dirty="0" smtClean="0">
                <a:latin typeface="Calibri" pitchFamily="34" charset="0"/>
                <a:cs typeface="Calibri" pitchFamily="34" charset="0"/>
              </a:rPr>
              <a:t>plants have many </a:t>
            </a:r>
            <a:r>
              <a:rPr lang="en-US" dirty="0" smtClean="0">
                <a:latin typeface="Calibri" pitchFamily="34" charset="0"/>
                <a:cs typeface="Calibri" pitchFamily="34" charset="0"/>
              </a:rPr>
              <a:t>applications-</a:t>
            </a:r>
          </a:p>
          <a:p>
            <a:pPr lvl="0"/>
            <a:endParaRPr lang="en-US" dirty="0" smtClean="0">
              <a:latin typeface="Calibri" pitchFamily="34" charset="0"/>
              <a:cs typeface="Calibri" pitchFamily="34" charset="0"/>
            </a:endParaRPr>
          </a:p>
          <a:p>
            <a:pPr>
              <a:buFont typeface="Arial" pitchFamily="34" charset="0"/>
              <a:buChar char="•"/>
            </a:pPr>
            <a:r>
              <a:rPr lang="en-US" dirty="0" smtClean="0">
                <a:latin typeface="Calibri" pitchFamily="34" charset="0"/>
                <a:cs typeface="Calibri" pitchFamily="34" charset="0"/>
              </a:rPr>
              <a:t>Made crops more tolerant to abiotic </a:t>
            </a:r>
            <a:r>
              <a:rPr lang="en-US" dirty="0" smtClean="0">
                <a:latin typeface="Calibri" pitchFamily="34" charset="0"/>
                <a:cs typeface="Calibri" pitchFamily="34" charset="0"/>
              </a:rPr>
              <a:t>stresses such </a:t>
            </a:r>
            <a:r>
              <a:rPr lang="en-US" dirty="0" smtClean="0">
                <a:latin typeface="Calibri" pitchFamily="34" charset="0"/>
                <a:cs typeface="Calibri" pitchFamily="34" charset="0"/>
              </a:rPr>
              <a:t>as cold, drought, salinity, heat, etc</a:t>
            </a:r>
            <a:r>
              <a:rPr lang="en-US" dirty="0" smtClean="0"/>
              <a:t>.</a:t>
            </a:r>
            <a:endParaRPr lang="en-US" sz="1200" dirty="0" smtClean="0"/>
          </a:p>
          <a:p>
            <a:pPr lvl="0"/>
            <a:endParaRPr lang="en-US" dirty="0" smtClean="0">
              <a:latin typeface="Calibri" pitchFamily="34" charset="0"/>
              <a:cs typeface="Calibri" pitchFamily="34" charset="0"/>
            </a:endParaRPr>
          </a:p>
          <a:p>
            <a:pPr lvl="0">
              <a:buFont typeface="Arial" pitchFamily="34" charset="0"/>
              <a:buChar char="•"/>
            </a:pPr>
            <a:r>
              <a:rPr lang="en-US" dirty="0" smtClean="0">
                <a:latin typeface="Calibri" pitchFamily="34" charset="0"/>
                <a:cs typeface="Calibri" pitchFamily="34" charset="0"/>
              </a:rPr>
              <a:t>Reduced reliance on chemical </a:t>
            </a:r>
            <a:r>
              <a:rPr lang="en-US" dirty="0" smtClean="0">
                <a:latin typeface="Calibri" pitchFamily="34" charset="0"/>
                <a:cs typeface="Calibri" pitchFamily="34" charset="0"/>
              </a:rPr>
              <a:t>pesticides</a:t>
            </a:r>
          </a:p>
          <a:p>
            <a:pPr lvl="0"/>
            <a:endParaRPr lang="en-US" dirty="0" smtClean="0">
              <a:latin typeface="Calibri" pitchFamily="34" charset="0"/>
              <a:cs typeface="Calibri" pitchFamily="34" charset="0"/>
            </a:endParaRPr>
          </a:p>
          <a:p>
            <a:pPr lvl="0">
              <a:buFont typeface="Arial" pitchFamily="34" charset="0"/>
              <a:buChar char="•"/>
            </a:pPr>
            <a:r>
              <a:rPr lang="en-US" dirty="0" smtClean="0">
                <a:latin typeface="Calibri" pitchFamily="34" charset="0"/>
                <a:cs typeface="Calibri" pitchFamily="34" charset="0"/>
              </a:rPr>
              <a:t>Helped to reduce post harvest </a:t>
            </a:r>
            <a:r>
              <a:rPr lang="en-US" dirty="0" smtClean="0">
                <a:latin typeface="Calibri" pitchFamily="34" charset="0"/>
                <a:cs typeface="Calibri" pitchFamily="34" charset="0"/>
              </a:rPr>
              <a:t>losses</a:t>
            </a:r>
          </a:p>
          <a:p>
            <a:pPr lvl="0"/>
            <a:endParaRPr lang="en-US" dirty="0" smtClean="0">
              <a:latin typeface="Calibri" pitchFamily="34" charset="0"/>
              <a:cs typeface="Calibri" pitchFamily="34" charset="0"/>
            </a:endParaRPr>
          </a:p>
          <a:p>
            <a:pPr lvl="0">
              <a:buFont typeface="Arial" pitchFamily="34" charset="0"/>
              <a:buChar char="•"/>
            </a:pPr>
            <a:r>
              <a:rPr lang="en-US" dirty="0" smtClean="0">
                <a:latin typeface="Calibri" pitchFamily="34" charset="0"/>
                <a:cs typeface="Calibri" pitchFamily="34" charset="0"/>
              </a:rPr>
              <a:t>Increased efficiency of mineral usage by </a:t>
            </a:r>
            <a:r>
              <a:rPr lang="en-US" dirty="0" smtClean="0">
                <a:latin typeface="Calibri" pitchFamily="34" charset="0"/>
                <a:cs typeface="Calibri" pitchFamily="34" charset="0"/>
              </a:rPr>
              <a:t>plants</a:t>
            </a:r>
          </a:p>
          <a:p>
            <a:pPr lvl="0"/>
            <a:endParaRPr lang="en-US" dirty="0" smtClean="0">
              <a:latin typeface="Calibri" pitchFamily="34" charset="0"/>
              <a:cs typeface="Calibri" pitchFamily="34" charset="0"/>
            </a:endParaRPr>
          </a:p>
          <a:p>
            <a:pPr lvl="0">
              <a:buFont typeface="Arial" pitchFamily="34" charset="0"/>
              <a:buChar char="•"/>
            </a:pPr>
            <a:r>
              <a:rPr lang="en-US" dirty="0" smtClean="0">
                <a:latin typeface="Calibri" pitchFamily="34" charset="0"/>
                <a:cs typeface="Calibri" pitchFamily="34" charset="0"/>
              </a:rPr>
              <a:t>Enhanced nutritional value of food, </a:t>
            </a:r>
            <a:r>
              <a:rPr lang="en-US" dirty="0" smtClean="0">
                <a:latin typeface="Calibri" pitchFamily="34" charset="0"/>
                <a:cs typeface="Calibri" pitchFamily="34" charset="0"/>
              </a:rPr>
              <a:t>e.g</a:t>
            </a:r>
            <a:r>
              <a:rPr lang="en-US" dirty="0" smtClean="0">
                <a:latin typeface="Calibri" pitchFamily="34" charset="0"/>
                <a:cs typeface="Calibri" pitchFamily="34" charset="0"/>
              </a:rPr>
              <a:t>., Vitamin ‘A’ enriched rice.</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27707" y="938192"/>
            <a:ext cx="7130087" cy="517384"/>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GM PLANTS</a:t>
            </a:r>
            <a:r>
              <a:rPr lang="en-GB" sz="2200" b="1" dirty="0" smtClean="0">
                <a:solidFill>
                  <a:srgbClr val="FF0000"/>
                </a:solidFill>
                <a:latin typeface="Calibri" pitchFamily="34" charset="0"/>
                <a:cs typeface="Calibri" pitchFamily="34" charset="0"/>
              </a:rPr>
              <a:t>  </a:t>
            </a:r>
            <a:r>
              <a:rPr lang="en-GB" sz="2200" b="1" dirty="0" smtClean="0">
                <a:solidFill>
                  <a:srgbClr val="FF0000"/>
                </a:solidFill>
                <a:latin typeface="Calibri" pitchFamily="34" charset="0"/>
                <a:cs typeface="Calibri" pitchFamily="34" charset="0"/>
              </a:rPr>
              <a:t>:</a:t>
            </a:r>
          </a:p>
          <a:p>
            <a:pPr>
              <a:buSzPts val="1800"/>
            </a:pPr>
            <a:r>
              <a:rPr lang="en-GB" sz="1800" b="1" dirty="0" smtClean="0">
                <a:solidFill>
                  <a:schemeClr val="tx1"/>
                </a:solidFill>
                <a:latin typeface="Calibri" pitchFamily="34" charset="0"/>
                <a:cs typeface="Calibri" pitchFamily="34" charset="0"/>
              </a:rPr>
              <a:t> </a:t>
            </a:r>
            <a:endParaRPr lang="en-GB" sz="1800" b="1" dirty="0" smtClean="0">
              <a:solidFill>
                <a:schemeClr val="tx1"/>
              </a:solidFill>
              <a:latin typeface="Calibri" pitchFamily="34" charset="0"/>
              <a:cs typeface="Calibri" pitchFamily="34" charset="0"/>
            </a:endParaRPr>
          </a:p>
          <a:p>
            <a:pPr>
              <a:buSzPts val="1800"/>
            </a:pPr>
            <a:endParaRPr lang="en-GB" sz="1800" b="1" dirty="0" smtClean="0">
              <a:solidFill>
                <a:schemeClr val="tx1"/>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29207" y="1324946"/>
            <a:ext cx="8276253" cy="523220"/>
          </a:xfrm>
          <a:prstGeom prst="rect">
            <a:avLst/>
          </a:prstGeom>
          <a:noFill/>
        </p:spPr>
        <p:txBody>
          <a:bodyPr wrap="square" rtlCol="0">
            <a:spAutoFit/>
          </a:bodyPr>
          <a:lstStyle/>
          <a:p>
            <a:pPr lvl="0" algn="just" fontAlgn="base"/>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sp>
        <p:nvSpPr>
          <p:cNvPr id="8" name="TextBox 7"/>
          <p:cNvSpPr txBox="1"/>
          <p:nvPr/>
        </p:nvSpPr>
        <p:spPr>
          <a:xfrm>
            <a:off x="429207" y="1455576"/>
            <a:ext cx="8192278" cy="2893100"/>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In addition </a:t>
            </a:r>
            <a:r>
              <a:rPr lang="en-US" dirty="0" smtClean="0">
                <a:latin typeface="Calibri" pitchFamily="34" charset="0"/>
                <a:cs typeface="Calibri" pitchFamily="34" charset="0"/>
              </a:rPr>
              <a:t>to </a:t>
            </a:r>
            <a:r>
              <a:rPr lang="en-US" dirty="0" smtClean="0">
                <a:latin typeface="Calibri" pitchFamily="34" charset="0"/>
                <a:cs typeface="Calibri" pitchFamily="34" charset="0"/>
              </a:rPr>
              <a:t>these uses </a:t>
            </a:r>
            <a:r>
              <a:rPr lang="en-US" dirty="0" smtClean="0">
                <a:latin typeface="Calibri" pitchFamily="34" charset="0"/>
                <a:cs typeface="Calibri" pitchFamily="34" charset="0"/>
              </a:rPr>
              <a:t>GM has </a:t>
            </a:r>
            <a:r>
              <a:rPr lang="en-US" dirty="0" smtClean="0">
                <a:latin typeface="Calibri" pitchFamily="34" charset="0"/>
                <a:cs typeface="Calibri" pitchFamily="34" charset="0"/>
              </a:rPr>
              <a:t>been </a:t>
            </a:r>
            <a:r>
              <a:rPr lang="en-US" dirty="0" smtClean="0">
                <a:latin typeface="Calibri" pitchFamily="34" charset="0"/>
                <a:cs typeface="Calibri" pitchFamily="34" charset="0"/>
              </a:rPr>
              <a:t>used to create tailor-made </a:t>
            </a:r>
            <a:r>
              <a:rPr lang="en-US" dirty="0" smtClean="0">
                <a:latin typeface="Calibri" pitchFamily="34" charset="0"/>
                <a:cs typeface="Calibri" pitchFamily="34" charset="0"/>
              </a:rPr>
              <a:t>plants to </a:t>
            </a:r>
            <a:r>
              <a:rPr lang="en-US" dirty="0" smtClean="0">
                <a:latin typeface="Calibri" pitchFamily="34" charset="0"/>
                <a:cs typeface="Calibri" pitchFamily="34" charset="0"/>
              </a:rPr>
              <a:t>supply </a:t>
            </a:r>
            <a:r>
              <a:rPr lang="en-US" dirty="0" smtClean="0">
                <a:latin typeface="Calibri" pitchFamily="34" charset="0"/>
                <a:cs typeface="Calibri" pitchFamily="34" charset="0"/>
              </a:rPr>
              <a:t>alternative resources </a:t>
            </a:r>
            <a:r>
              <a:rPr lang="en-US" dirty="0" smtClean="0">
                <a:latin typeface="Calibri" pitchFamily="34" charset="0"/>
                <a:cs typeface="Calibri" pitchFamily="34" charset="0"/>
              </a:rPr>
              <a:t>to </a:t>
            </a:r>
            <a:r>
              <a:rPr lang="en-US" dirty="0" smtClean="0">
                <a:latin typeface="Calibri" pitchFamily="34" charset="0"/>
                <a:cs typeface="Calibri" pitchFamily="34" charset="0"/>
              </a:rPr>
              <a:t>industries </a:t>
            </a:r>
            <a:r>
              <a:rPr lang="en-US" dirty="0" smtClean="0">
                <a:latin typeface="Calibri" pitchFamily="34" charset="0"/>
                <a:cs typeface="Calibri" pitchFamily="34" charset="0"/>
              </a:rPr>
              <a:t>in the </a:t>
            </a:r>
            <a:r>
              <a:rPr lang="en-US" dirty="0" smtClean="0">
                <a:latin typeface="Calibri" pitchFamily="34" charset="0"/>
                <a:cs typeface="Calibri" pitchFamily="34" charset="0"/>
              </a:rPr>
              <a:t>form of starches, </a:t>
            </a:r>
            <a:r>
              <a:rPr lang="en-US" dirty="0" smtClean="0">
                <a:latin typeface="Calibri" pitchFamily="34" charset="0"/>
                <a:cs typeface="Calibri" pitchFamily="34" charset="0"/>
              </a:rPr>
              <a:t>fuels </a:t>
            </a:r>
            <a:r>
              <a:rPr lang="en-US" dirty="0" smtClean="0">
                <a:latin typeface="Calibri" pitchFamily="34" charset="0"/>
                <a:cs typeface="Calibri" pitchFamily="34" charset="0"/>
              </a:rPr>
              <a:t>and </a:t>
            </a:r>
            <a:r>
              <a:rPr lang="en-US" dirty="0" smtClean="0">
                <a:latin typeface="Calibri" pitchFamily="34" charset="0"/>
                <a:cs typeface="Calibri" pitchFamily="34" charset="0"/>
              </a:rPr>
              <a:t>pharmaceuticals</a:t>
            </a:r>
            <a:r>
              <a:rPr lang="en-US" dirty="0" smtClean="0">
                <a:latin typeface="Calibri" pitchFamily="34" charset="0"/>
                <a:cs typeface="Calibri" pitchFamily="34" charset="0"/>
              </a:rPr>
              <a:t>.</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 Some </a:t>
            </a:r>
            <a:r>
              <a:rPr lang="en-US" dirty="0" smtClean="0">
                <a:latin typeface="Calibri" pitchFamily="34" charset="0"/>
                <a:cs typeface="Calibri" pitchFamily="34" charset="0"/>
              </a:rPr>
              <a:t>of the </a:t>
            </a:r>
            <a:r>
              <a:rPr lang="en-US" dirty="0" smtClean="0">
                <a:latin typeface="Calibri" pitchFamily="34" charset="0"/>
                <a:cs typeface="Calibri" pitchFamily="34" charset="0"/>
              </a:rPr>
              <a:t>applications </a:t>
            </a:r>
            <a:r>
              <a:rPr lang="en-US" dirty="0" smtClean="0">
                <a:latin typeface="Calibri" pitchFamily="34" charset="0"/>
                <a:cs typeface="Calibri" pitchFamily="34" charset="0"/>
              </a:rPr>
              <a:t>of </a:t>
            </a:r>
            <a:r>
              <a:rPr lang="en-US" dirty="0" smtClean="0">
                <a:latin typeface="Calibri" pitchFamily="34" charset="0"/>
                <a:cs typeface="Calibri" pitchFamily="34" charset="0"/>
              </a:rPr>
              <a:t>biotechnology </a:t>
            </a:r>
            <a:r>
              <a:rPr lang="en-US" dirty="0" smtClean="0">
                <a:latin typeface="Calibri" pitchFamily="34" charset="0"/>
                <a:cs typeface="Calibri" pitchFamily="34" charset="0"/>
              </a:rPr>
              <a:t>in </a:t>
            </a:r>
            <a:r>
              <a:rPr lang="en-US" dirty="0" smtClean="0">
                <a:latin typeface="Calibri" pitchFamily="34" charset="0"/>
                <a:cs typeface="Calibri" pitchFamily="34" charset="0"/>
              </a:rPr>
              <a:t>agriculture that includes the </a:t>
            </a:r>
            <a:r>
              <a:rPr lang="en-US" dirty="0" smtClean="0">
                <a:latin typeface="Calibri" pitchFamily="34" charset="0"/>
                <a:cs typeface="Calibri" pitchFamily="34" charset="0"/>
              </a:rPr>
              <a:t>production of pest </a:t>
            </a:r>
            <a:r>
              <a:rPr lang="en-US" dirty="0" smtClean="0">
                <a:latin typeface="Calibri" pitchFamily="34" charset="0"/>
                <a:cs typeface="Calibri" pitchFamily="34" charset="0"/>
              </a:rPr>
              <a:t>resistant plants.</a:t>
            </a: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 This could </a:t>
            </a:r>
            <a:r>
              <a:rPr lang="en-US" dirty="0" smtClean="0">
                <a:latin typeface="Calibri" pitchFamily="34" charset="0"/>
                <a:cs typeface="Calibri" pitchFamily="34" charset="0"/>
              </a:rPr>
              <a:t>decrease </a:t>
            </a:r>
            <a:r>
              <a:rPr lang="en-US" dirty="0" smtClean="0">
                <a:latin typeface="Calibri" pitchFamily="34" charset="0"/>
                <a:cs typeface="Calibri" pitchFamily="34" charset="0"/>
              </a:rPr>
              <a:t>the amount </a:t>
            </a:r>
            <a:r>
              <a:rPr lang="en-US" dirty="0" smtClean="0">
                <a:latin typeface="Calibri" pitchFamily="34" charset="0"/>
                <a:cs typeface="Calibri" pitchFamily="34" charset="0"/>
              </a:rPr>
              <a:t>of </a:t>
            </a:r>
            <a:r>
              <a:rPr lang="en-US" dirty="0" smtClean="0">
                <a:latin typeface="Calibri" pitchFamily="34" charset="0"/>
                <a:cs typeface="Calibri" pitchFamily="34" charset="0"/>
              </a:rPr>
              <a:t>pesticide used. </a:t>
            </a:r>
            <a:r>
              <a:rPr lang="en-US" dirty="0" smtClean="0">
                <a:latin typeface="Calibri" pitchFamily="34" charset="0"/>
                <a:cs typeface="Calibri" pitchFamily="34" charset="0"/>
              </a:rPr>
              <a:t>Bt </a:t>
            </a:r>
            <a:r>
              <a:rPr lang="en-US" dirty="0" smtClean="0">
                <a:latin typeface="Calibri" pitchFamily="34" charset="0"/>
                <a:cs typeface="Calibri" pitchFamily="34" charset="0"/>
              </a:rPr>
              <a:t>toxin </a:t>
            </a:r>
            <a:r>
              <a:rPr lang="en-US" dirty="0" smtClean="0">
                <a:latin typeface="Calibri" pitchFamily="34" charset="0"/>
                <a:cs typeface="Calibri" pitchFamily="34" charset="0"/>
              </a:rPr>
              <a:t>is </a:t>
            </a:r>
            <a:r>
              <a:rPr lang="en-US" dirty="0" smtClean="0">
                <a:latin typeface="Calibri" pitchFamily="34" charset="0"/>
                <a:cs typeface="Calibri" pitchFamily="34" charset="0"/>
              </a:rPr>
              <a:t>produced </a:t>
            </a:r>
            <a:r>
              <a:rPr lang="en-US" dirty="0" smtClean="0">
                <a:latin typeface="Calibri" pitchFamily="34" charset="0"/>
                <a:cs typeface="Calibri" pitchFamily="34" charset="0"/>
              </a:rPr>
              <a:t>by </a:t>
            </a:r>
            <a:r>
              <a:rPr lang="en-US" dirty="0" smtClean="0">
                <a:latin typeface="Calibri" pitchFamily="34" charset="0"/>
                <a:cs typeface="Calibri" pitchFamily="34" charset="0"/>
              </a:rPr>
              <a:t>a bacterium </a:t>
            </a:r>
            <a:r>
              <a:rPr lang="en-US" dirty="0" smtClean="0">
                <a:latin typeface="Calibri" pitchFamily="34" charset="0"/>
                <a:cs typeface="Calibri" pitchFamily="34" charset="0"/>
              </a:rPr>
              <a:t>called </a:t>
            </a:r>
            <a:r>
              <a:rPr lang="en-US" i="1" dirty="0" smtClean="0">
                <a:latin typeface="Calibri" pitchFamily="34" charset="0"/>
                <a:cs typeface="Calibri" pitchFamily="34" charset="0"/>
              </a:rPr>
              <a:t>Bacillus thuringeinsis </a:t>
            </a:r>
            <a:r>
              <a:rPr lang="en-US" dirty="0" smtClean="0">
                <a:latin typeface="Calibri" pitchFamily="34" charset="0"/>
                <a:cs typeface="Calibri" pitchFamily="34" charset="0"/>
              </a:rPr>
              <a:t>(Bt for </a:t>
            </a:r>
            <a:r>
              <a:rPr lang="en-US" dirty="0" smtClean="0">
                <a:latin typeface="Calibri" pitchFamily="34" charset="0"/>
                <a:cs typeface="Calibri" pitchFamily="34" charset="0"/>
              </a:rPr>
              <a:t>short</a:t>
            </a:r>
            <a:r>
              <a:rPr lang="en-US" dirty="0" smtClean="0">
                <a:latin typeface="Calibri" pitchFamily="34" charset="0"/>
                <a:cs typeface="Calibri" pitchFamily="34" charset="0"/>
              </a:rPr>
              <a:t>).</a:t>
            </a:r>
          </a:p>
          <a:p>
            <a:pPr algn="just"/>
            <a:r>
              <a:rPr lang="en-US" dirty="0" smtClean="0">
                <a:latin typeface="Calibri" pitchFamily="34" charset="0"/>
                <a:cs typeface="Calibri" pitchFamily="34" charset="0"/>
              </a:rPr>
              <a:t> </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Examples of pest resistant plants are:  </a:t>
            </a:r>
            <a:r>
              <a:rPr lang="en-US" dirty="0" smtClean="0">
                <a:latin typeface="Calibri" pitchFamily="34" charset="0"/>
                <a:cs typeface="Calibri" pitchFamily="34" charset="0"/>
              </a:rPr>
              <a:t>Bt </a:t>
            </a:r>
            <a:r>
              <a:rPr lang="en-US" dirty="0" smtClean="0">
                <a:latin typeface="Calibri" pitchFamily="34" charset="0"/>
                <a:cs typeface="Calibri" pitchFamily="34" charset="0"/>
              </a:rPr>
              <a:t>cotton, </a:t>
            </a:r>
            <a:r>
              <a:rPr lang="en-US" dirty="0" smtClean="0">
                <a:latin typeface="Calibri" pitchFamily="34" charset="0"/>
                <a:cs typeface="Calibri" pitchFamily="34" charset="0"/>
              </a:rPr>
              <a:t>Bt </a:t>
            </a:r>
            <a:r>
              <a:rPr lang="en-US" dirty="0" smtClean="0">
                <a:latin typeface="Calibri" pitchFamily="34" charset="0"/>
                <a:cs typeface="Calibri" pitchFamily="34" charset="0"/>
              </a:rPr>
              <a:t>corn, rice, tomato, potato and soyabean etc</a:t>
            </a:r>
            <a:r>
              <a:rPr lang="en-US" dirty="0" smtClean="0">
                <a:latin typeface="Calibri" pitchFamily="34" charset="0"/>
                <a:cs typeface="Calibri" pitchFamily="34" charset="0"/>
              </a:rPr>
              <a:t>. </a:t>
            </a:r>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 </a:t>
            </a:r>
            <a:endParaRPr lang="en-US" dirty="0" smtClean="0">
              <a:solidFill>
                <a:schemeClr val="tx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55700" y="555638"/>
            <a:ext cx="7130087" cy="517384"/>
          </a:xfrm>
          <a:prstGeom prst="rect">
            <a:avLst/>
          </a:prstGeom>
          <a:noFill/>
          <a:ln>
            <a:noFill/>
          </a:ln>
        </p:spPr>
        <p:txBody>
          <a:bodyPr spcFirstLastPara="1" wrap="square" lIns="91425" tIns="91425" rIns="91425" bIns="91425" anchor="t" anchorCtr="0">
            <a:noAutofit/>
          </a:bodyPr>
          <a:lstStyle/>
          <a:p>
            <a:pPr>
              <a:buSzPts val="1800"/>
            </a:pPr>
            <a:r>
              <a:rPr lang="en-US" sz="2200" b="1" i="1" dirty="0" smtClean="0">
                <a:solidFill>
                  <a:srgbClr val="FF0000"/>
                </a:solidFill>
                <a:latin typeface="Calibri" pitchFamily="34" charset="0"/>
                <a:cs typeface="Calibri" pitchFamily="34" charset="0"/>
              </a:rPr>
              <a:t>BT </a:t>
            </a:r>
            <a:r>
              <a:rPr lang="en-US" sz="2200" b="1" dirty="0" smtClean="0">
                <a:solidFill>
                  <a:srgbClr val="FF0000"/>
                </a:solidFill>
                <a:latin typeface="Calibri" pitchFamily="34" charset="0"/>
                <a:cs typeface="Calibri" pitchFamily="34" charset="0"/>
              </a:rPr>
              <a:t>COTTON :</a:t>
            </a:r>
            <a:endParaRPr lang="en-US" sz="2200"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endParaRPr lang="en-GB" sz="1800" b="1" dirty="0" smtClean="0">
              <a:solidFill>
                <a:schemeClr val="tx1"/>
              </a:solidFill>
              <a:latin typeface="Calibri" pitchFamily="34" charset="0"/>
              <a:cs typeface="Calibri" pitchFamily="34" charset="0"/>
            </a:endParaRPr>
          </a:p>
          <a:p>
            <a:pPr>
              <a:buSzPts val="1800"/>
            </a:pPr>
            <a:endParaRPr lang="en-GB" sz="1800" b="1" dirty="0" smtClean="0">
              <a:solidFill>
                <a:schemeClr val="tx1"/>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19876" y="1054359"/>
            <a:ext cx="8276253" cy="3323987"/>
          </a:xfrm>
          <a:prstGeom prst="rect">
            <a:avLst/>
          </a:prstGeom>
          <a:noFill/>
        </p:spPr>
        <p:txBody>
          <a:bodyPr wrap="square" rtlCol="0">
            <a:spAutoFit/>
          </a:bodyPr>
          <a:lstStyle/>
          <a:p>
            <a:pPr lvl="0" fontAlgn="base"/>
            <a:endParaRPr lang="en-US" i="1" dirty="0" smtClean="0">
              <a:solidFill>
                <a:schemeClr val="tx1"/>
              </a:solidFill>
            </a:endParaRPr>
          </a:p>
          <a:p>
            <a:pPr lvl="0" algn="just" fontAlgn="base"/>
            <a:r>
              <a:rPr lang="en-US" i="1" dirty="0" smtClean="0">
                <a:solidFill>
                  <a:schemeClr val="tx1"/>
                </a:solidFill>
                <a:latin typeface="Calibri" pitchFamily="34" charset="0"/>
                <a:cs typeface="Calibri" pitchFamily="34" charset="0"/>
              </a:rPr>
              <a:t>Bacillus </a:t>
            </a:r>
            <a:r>
              <a:rPr lang="en-US" i="1" dirty="0" smtClean="0">
                <a:solidFill>
                  <a:schemeClr val="tx1"/>
                </a:solidFill>
                <a:latin typeface="Calibri" pitchFamily="34" charset="0"/>
                <a:cs typeface="Calibri" pitchFamily="34" charset="0"/>
              </a:rPr>
              <a:t>thuringiensis</a:t>
            </a:r>
            <a:r>
              <a:rPr lang="en-US" dirty="0" smtClean="0">
                <a:solidFill>
                  <a:schemeClr val="tx1"/>
                </a:solidFill>
                <a:latin typeface="Calibri" pitchFamily="34" charset="0"/>
                <a:cs typeface="Calibri" pitchFamily="34" charset="0"/>
              </a:rPr>
              <a:t> is a bacterium that produces proteins to kill certain insects such as </a:t>
            </a:r>
            <a:r>
              <a:rPr lang="en-US" dirty="0" err="1" smtClean="0">
                <a:solidFill>
                  <a:schemeClr val="tx1"/>
                </a:solidFill>
                <a:latin typeface="Calibri" pitchFamily="34" charset="0"/>
                <a:cs typeface="Calibri" pitchFamily="34" charset="0"/>
              </a:rPr>
              <a:t>lepidopterans</a:t>
            </a:r>
            <a:r>
              <a:rPr lang="en-US" dirty="0" smtClean="0">
                <a:solidFill>
                  <a:schemeClr val="tx1"/>
                </a:solidFill>
                <a:latin typeface="Calibri" pitchFamily="34" charset="0"/>
                <a:cs typeface="Calibri" pitchFamily="34" charset="0"/>
              </a:rPr>
              <a:t> (armyworm), coleopterans (beetles), and dipterans (flies/ mosquitoes</a:t>
            </a:r>
            <a:r>
              <a:rPr lang="en-US" dirty="0" smtClean="0">
                <a:solidFill>
                  <a:schemeClr val="tx1"/>
                </a:solidFill>
                <a:latin typeface="Calibri" pitchFamily="34" charset="0"/>
                <a:cs typeface="Calibri" pitchFamily="34" charset="0"/>
              </a:rPr>
              <a:t>).</a:t>
            </a:r>
          </a:p>
          <a:p>
            <a:pPr lvl="0" algn="just" fontAlgn="base"/>
            <a:endParaRPr lang="en-US" dirty="0" smtClean="0">
              <a:solidFill>
                <a:schemeClr val="tx1"/>
              </a:solidFill>
              <a:latin typeface="Calibri" pitchFamily="34" charset="0"/>
              <a:cs typeface="Calibri" pitchFamily="34" charset="0"/>
            </a:endParaRPr>
          </a:p>
          <a:p>
            <a:pPr lvl="0" algn="just" fontAlgn="base">
              <a:buFont typeface="Arial" pitchFamily="34" charset="0"/>
              <a:buChar char="•"/>
            </a:pPr>
            <a:r>
              <a:rPr lang="en-US" dirty="0" smtClean="0"/>
              <a:t> </a:t>
            </a:r>
            <a:r>
              <a:rPr lang="en-US" dirty="0" smtClean="0">
                <a:latin typeface="Calibri" pitchFamily="34" charset="0"/>
                <a:cs typeface="Calibri" pitchFamily="34" charset="0"/>
              </a:rPr>
              <a:t>Bt </a:t>
            </a:r>
            <a:r>
              <a:rPr lang="en-US" dirty="0" smtClean="0">
                <a:latin typeface="Calibri" pitchFamily="34" charset="0"/>
                <a:cs typeface="Calibri" pitchFamily="34" charset="0"/>
              </a:rPr>
              <a:t>toxin </a:t>
            </a:r>
            <a:r>
              <a:rPr lang="en-US" dirty="0" smtClean="0">
                <a:latin typeface="Calibri" pitchFamily="34" charset="0"/>
                <a:cs typeface="Calibri" pitchFamily="34" charset="0"/>
              </a:rPr>
              <a:t>gene </a:t>
            </a:r>
            <a:r>
              <a:rPr lang="en-US" dirty="0" smtClean="0">
                <a:latin typeface="Calibri" pitchFamily="34" charset="0"/>
                <a:cs typeface="Calibri" pitchFamily="34" charset="0"/>
              </a:rPr>
              <a:t>has </a:t>
            </a:r>
            <a:r>
              <a:rPr lang="en-US" dirty="0" smtClean="0">
                <a:latin typeface="Calibri" pitchFamily="34" charset="0"/>
                <a:cs typeface="Calibri" pitchFamily="34" charset="0"/>
              </a:rPr>
              <a:t>been cloned from the </a:t>
            </a:r>
            <a:r>
              <a:rPr lang="en-US" dirty="0" smtClean="0">
                <a:latin typeface="Calibri" pitchFamily="34" charset="0"/>
                <a:cs typeface="Calibri" pitchFamily="34" charset="0"/>
              </a:rPr>
              <a:t>bacteria and </a:t>
            </a:r>
            <a:r>
              <a:rPr lang="en-US" dirty="0" smtClean="0">
                <a:latin typeface="Calibri" pitchFamily="34" charset="0"/>
                <a:cs typeface="Calibri" pitchFamily="34" charset="0"/>
              </a:rPr>
              <a:t>been expressed in </a:t>
            </a:r>
            <a:r>
              <a:rPr lang="en-US" dirty="0" smtClean="0">
                <a:latin typeface="Calibri" pitchFamily="34" charset="0"/>
                <a:cs typeface="Calibri" pitchFamily="34" charset="0"/>
              </a:rPr>
              <a:t>plants </a:t>
            </a:r>
            <a:r>
              <a:rPr lang="en-US" dirty="0" smtClean="0">
                <a:latin typeface="Calibri" pitchFamily="34" charset="0"/>
                <a:cs typeface="Calibri" pitchFamily="34" charset="0"/>
              </a:rPr>
              <a:t>to provide </a:t>
            </a:r>
            <a:r>
              <a:rPr lang="en-US" dirty="0" smtClean="0">
                <a:latin typeface="Calibri" pitchFamily="34" charset="0"/>
                <a:cs typeface="Calibri" pitchFamily="34" charset="0"/>
              </a:rPr>
              <a:t>resistance </a:t>
            </a:r>
            <a:r>
              <a:rPr lang="en-US" dirty="0" smtClean="0">
                <a:latin typeface="Calibri" pitchFamily="34" charset="0"/>
                <a:cs typeface="Calibri" pitchFamily="34" charset="0"/>
              </a:rPr>
              <a:t>to insects </a:t>
            </a:r>
            <a:r>
              <a:rPr lang="en-US" dirty="0" smtClean="0">
                <a:latin typeface="Calibri" pitchFamily="34" charset="0"/>
                <a:cs typeface="Calibri" pitchFamily="34" charset="0"/>
              </a:rPr>
              <a:t>without the </a:t>
            </a:r>
            <a:r>
              <a:rPr lang="en-US" dirty="0" smtClean="0">
                <a:latin typeface="Calibri" pitchFamily="34" charset="0"/>
                <a:cs typeface="Calibri" pitchFamily="34" charset="0"/>
              </a:rPr>
              <a:t>need </a:t>
            </a:r>
            <a:r>
              <a:rPr lang="en-US" dirty="0" smtClean="0">
                <a:latin typeface="Calibri" pitchFamily="34" charset="0"/>
                <a:cs typeface="Calibri" pitchFamily="34" charset="0"/>
              </a:rPr>
              <a:t>for insecticides.</a:t>
            </a:r>
            <a:r>
              <a:rPr lang="en-US" dirty="0" smtClean="0">
                <a:solidFill>
                  <a:schemeClr val="tx1"/>
                </a:solidFill>
                <a:latin typeface="Calibri" pitchFamily="34" charset="0"/>
                <a:cs typeface="Calibri" pitchFamily="34" charset="0"/>
              </a:rPr>
              <a:t> </a:t>
            </a:r>
          </a:p>
          <a:p>
            <a:pPr lvl="0" algn="just" fontAlgn="base"/>
            <a:endParaRPr lang="en-US" i="1" dirty="0" smtClean="0">
              <a:solidFill>
                <a:schemeClr val="tx1"/>
              </a:solidFill>
              <a:latin typeface="Calibri" pitchFamily="34" charset="0"/>
              <a:cs typeface="Calibri" pitchFamily="34" charset="0"/>
            </a:endParaRPr>
          </a:p>
          <a:p>
            <a:pPr lvl="0" algn="just" fontAlgn="base">
              <a:buFont typeface="Arial" pitchFamily="34" charset="0"/>
              <a:buChar char="•"/>
            </a:pPr>
            <a:r>
              <a:rPr lang="en-US" i="1" dirty="0" smtClean="0">
                <a:solidFill>
                  <a:schemeClr val="tx1"/>
                </a:solidFill>
                <a:latin typeface="Calibri" pitchFamily="34" charset="0"/>
                <a:cs typeface="Calibri" pitchFamily="34" charset="0"/>
              </a:rPr>
              <a:t>B</a:t>
            </a:r>
            <a:r>
              <a:rPr lang="en-US" i="1" dirty="0" smtClean="0">
                <a:solidFill>
                  <a:schemeClr val="tx1"/>
                </a:solidFill>
                <a:latin typeface="Calibri" pitchFamily="34" charset="0"/>
                <a:cs typeface="Calibri" pitchFamily="34" charset="0"/>
              </a:rPr>
              <a:t>. thuringiensis</a:t>
            </a:r>
            <a:r>
              <a:rPr lang="en-US" dirty="0" smtClean="0">
                <a:solidFill>
                  <a:schemeClr val="tx1"/>
                </a:solidFill>
                <a:latin typeface="Calibri" pitchFamily="34" charset="0"/>
                <a:cs typeface="Calibri" pitchFamily="34" charset="0"/>
              </a:rPr>
              <a:t> produces </a:t>
            </a:r>
            <a:r>
              <a:rPr lang="en-US" dirty="0" smtClean="0">
                <a:solidFill>
                  <a:schemeClr val="tx1"/>
                </a:solidFill>
                <a:latin typeface="Calibri" pitchFamily="34" charset="0"/>
                <a:cs typeface="Calibri" pitchFamily="34" charset="0"/>
              </a:rPr>
              <a:t>a insecticidal </a:t>
            </a:r>
            <a:r>
              <a:rPr lang="en-US" dirty="0" smtClean="0">
                <a:solidFill>
                  <a:schemeClr val="tx1"/>
                </a:solidFill>
                <a:latin typeface="Calibri" pitchFamily="34" charset="0"/>
                <a:cs typeface="Calibri" pitchFamily="34" charset="0"/>
              </a:rPr>
              <a:t>protein crystal containing a toxic protein (inactivated state</a:t>
            </a:r>
            <a:r>
              <a:rPr lang="en-US" dirty="0" smtClean="0">
                <a:solidFill>
                  <a:schemeClr val="tx1"/>
                </a:solidFill>
                <a:latin typeface="Calibri" pitchFamily="34" charset="0"/>
                <a:cs typeface="Calibri" pitchFamily="34" charset="0"/>
              </a:rPr>
              <a:t>).</a:t>
            </a:r>
          </a:p>
          <a:p>
            <a:pPr lvl="0" algn="just" fontAlgn="base"/>
            <a:endParaRPr lang="en-US" dirty="0" smtClean="0">
              <a:solidFill>
                <a:schemeClr val="tx1"/>
              </a:solidFill>
              <a:latin typeface="Calibri" pitchFamily="34" charset="0"/>
              <a:cs typeface="Calibri" pitchFamily="34" charset="0"/>
            </a:endParaRPr>
          </a:p>
          <a:p>
            <a:pPr lvl="0" algn="just" fontAlgn="base">
              <a:buFont typeface="Arial" pitchFamily="34" charset="0"/>
              <a:buChar char="•"/>
            </a:pPr>
            <a:r>
              <a:rPr lang="en-US" i="1" dirty="0" smtClean="0"/>
              <a:t> </a:t>
            </a:r>
            <a:r>
              <a:rPr lang="en-US" dirty="0" smtClean="0">
                <a:latin typeface="Calibri" pitchFamily="34" charset="0"/>
                <a:cs typeface="Calibri" pitchFamily="34" charset="0"/>
              </a:rPr>
              <a:t> This toxic protein present in bacterium as inactive </a:t>
            </a:r>
            <a:r>
              <a:rPr lang="en-US" dirty="0" smtClean="0">
                <a:latin typeface="Calibri" pitchFamily="34" charset="0"/>
                <a:cs typeface="Calibri" pitchFamily="34" charset="0"/>
              </a:rPr>
              <a:t>protoxins .</a:t>
            </a:r>
            <a:endParaRPr lang="en-US" dirty="0" smtClean="0">
              <a:solidFill>
                <a:schemeClr val="tx1"/>
              </a:solidFill>
              <a:latin typeface="Calibri" pitchFamily="34" charset="0"/>
              <a:cs typeface="Calibri" pitchFamily="34" charset="0"/>
            </a:endParaRPr>
          </a:p>
          <a:p>
            <a:pPr lvl="0" algn="just" fontAlgn="base"/>
            <a:endParaRPr lang="en-US" dirty="0" smtClean="0">
              <a:solidFill>
                <a:schemeClr val="tx1"/>
              </a:solidFill>
              <a:latin typeface="Calibri" pitchFamily="34" charset="0"/>
              <a:cs typeface="Calibri" pitchFamily="34" charset="0"/>
            </a:endParaRPr>
          </a:p>
          <a:p>
            <a:pPr lvl="0" algn="just" fontAlgn="base"/>
            <a:r>
              <a:rPr lang="en-US" dirty="0" smtClean="0">
                <a:solidFill>
                  <a:schemeClr val="tx1"/>
                </a:solidFill>
                <a:latin typeface="Calibri" pitchFamily="34" charset="0"/>
                <a:cs typeface="Calibri" pitchFamily="34" charset="0"/>
              </a:rPr>
              <a:t>                                           </a:t>
            </a:r>
            <a:r>
              <a:rPr lang="en-US" dirty="0" smtClean="0">
                <a:latin typeface="Calibri" pitchFamily="34" charset="0"/>
                <a:cs typeface="Calibri" pitchFamily="34" charset="0"/>
              </a:rPr>
              <a:t>alkaline </a:t>
            </a:r>
            <a:r>
              <a:rPr lang="en-US" dirty="0" smtClean="0">
                <a:latin typeface="Calibri" pitchFamily="34" charset="0"/>
                <a:cs typeface="Calibri" pitchFamily="34" charset="0"/>
              </a:rPr>
              <a:t>pH</a:t>
            </a:r>
            <a:endParaRPr lang="en-US" dirty="0" smtClean="0">
              <a:solidFill>
                <a:schemeClr val="tx1"/>
              </a:solidFill>
              <a:latin typeface="Calibri" pitchFamily="34" charset="0"/>
              <a:cs typeface="Calibri" pitchFamily="34" charset="0"/>
            </a:endParaRPr>
          </a:p>
          <a:p>
            <a:pPr algn="just" fontAlgn="base">
              <a:buFont typeface="Arial" pitchFamily="34" charset="0"/>
              <a:buChar char="•"/>
            </a:pPr>
            <a:r>
              <a:rPr lang="en-US" dirty="0" smtClean="0">
                <a:solidFill>
                  <a:schemeClr val="tx1"/>
                </a:solidFill>
                <a:latin typeface="Calibri" pitchFamily="34" charset="0"/>
                <a:cs typeface="Calibri" pitchFamily="34" charset="0"/>
              </a:rPr>
              <a:t>Inactivated toxin </a:t>
            </a:r>
            <a:r>
              <a:rPr lang="en-US" dirty="0" smtClean="0">
                <a:solidFill>
                  <a:schemeClr val="tx1"/>
                </a:solidFill>
                <a:latin typeface="Calibri" pitchFamily="34" charset="0"/>
                <a:cs typeface="Calibri" pitchFamily="34" charset="0"/>
              </a:rPr>
              <a:t>in                                            Activated </a:t>
            </a:r>
            <a:r>
              <a:rPr lang="en-US" dirty="0" smtClean="0">
                <a:solidFill>
                  <a:schemeClr val="tx1"/>
                </a:solidFill>
                <a:latin typeface="Calibri" pitchFamily="34" charset="0"/>
                <a:cs typeface="Calibri" pitchFamily="34" charset="0"/>
              </a:rPr>
              <a:t>toxin </a:t>
            </a:r>
            <a:r>
              <a:rPr lang="en-US" dirty="0" smtClean="0">
                <a:solidFill>
                  <a:schemeClr val="tx1"/>
                </a:solidFill>
                <a:latin typeface="Calibri" pitchFamily="34" charset="0"/>
                <a:cs typeface="Calibri" pitchFamily="34" charset="0"/>
              </a:rPr>
              <a:t>(inside gut </a:t>
            </a:r>
            <a:r>
              <a:rPr lang="en-US" dirty="0" smtClean="0">
                <a:solidFill>
                  <a:schemeClr val="tx1"/>
                </a:solidFill>
                <a:latin typeface="Calibri" pitchFamily="34" charset="0"/>
                <a:cs typeface="Calibri" pitchFamily="34" charset="0"/>
              </a:rPr>
              <a:t>of insect</a:t>
            </a:r>
            <a:r>
              <a:rPr lang="en-US" dirty="0" smtClean="0">
                <a:solidFill>
                  <a:schemeClr val="tx1"/>
                </a:solidFill>
                <a:latin typeface="Calibri" pitchFamily="34" charset="0"/>
                <a:cs typeface="Calibri" pitchFamily="34" charset="0"/>
              </a:rPr>
              <a:t>) .</a:t>
            </a:r>
            <a:endParaRPr lang="en-US" dirty="0" smtClean="0">
              <a:solidFill>
                <a:schemeClr val="tx1"/>
              </a:solidFill>
              <a:latin typeface="Calibri" pitchFamily="34" charset="0"/>
              <a:cs typeface="Calibri" pitchFamily="34" charset="0"/>
            </a:endParaRPr>
          </a:p>
          <a:p>
            <a:pPr lvl="0" algn="just" fontAlgn="base"/>
            <a:endParaRPr lang="en-US" dirty="0" smtClean="0">
              <a:solidFill>
                <a:schemeClr val="tx1"/>
              </a:solidFill>
              <a:latin typeface="Calibri" pitchFamily="34" charset="0"/>
              <a:cs typeface="Calibri" pitchFamily="34" charset="0"/>
            </a:endParaRPr>
          </a:p>
          <a:p>
            <a:pPr algn="just"/>
            <a:endParaRPr lang="en-US" dirty="0">
              <a:solidFill>
                <a:schemeClr val="tx1"/>
              </a:solidFill>
              <a:latin typeface="Calibri" pitchFamily="34" charset="0"/>
              <a:cs typeface="Calibri" pitchFamily="34" charset="0"/>
            </a:endParaRPr>
          </a:p>
        </p:txBody>
      </p:sp>
      <p:cxnSp>
        <p:nvCxnSpPr>
          <p:cNvPr id="8" name="Straight Arrow Connector 7"/>
          <p:cNvCxnSpPr/>
          <p:nvPr/>
        </p:nvCxnSpPr>
        <p:spPr>
          <a:xfrm flipV="1">
            <a:off x="2024744" y="3760237"/>
            <a:ext cx="1586204" cy="18661"/>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83692" y="919531"/>
            <a:ext cx="7130087" cy="703997"/>
          </a:xfrm>
          <a:prstGeom prst="rect">
            <a:avLst/>
          </a:prstGeom>
          <a:noFill/>
          <a:ln>
            <a:noFill/>
          </a:ln>
        </p:spPr>
        <p:txBody>
          <a:bodyPr spcFirstLastPara="1" wrap="square" lIns="91425" tIns="91425" rIns="91425" bIns="91425" anchor="t" anchorCtr="0">
            <a:noAutofit/>
          </a:bodyPr>
          <a:lstStyle/>
          <a:p>
            <a:pPr>
              <a:buSzPts val="1800"/>
            </a:pPr>
            <a:r>
              <a:rPr lang="en-GB" sz="2200" b="1" i="1" dirty="0" smtClean="0">
                <a:solidFill>
                  <a:srgbClr val="FF0000"/>
                </a:solidFill>
                <a:latin typeface="Calibri" pitchFamily="34" charset="0"/>
                <a:cs typeface="Calibri" pitchFamily="34" charset="0"/>
              </a:rPr>
              <a:t>BT</a:t>
            </a:r>
            <a:r>
              <a:rPr lang="en-GB" sz="2200" b="1" dirty="0" smtClean="0">
                <a:solidFill>
                  <a:srgbClr val="FF0000"/>
                </a:solidFill>
                <a:latin typeface="Calibri" pitchFamily="34" charset="0"/>
                <a:cs typeface="Calibri" pitchFamily="34" charset="0"/>
              </a:rPr>
              <a:t> COTTON:</a:t>
            </a:r>
            <a:endParaRPr lang="en-GB" sz="1800" b="1" dirty="0" smtClean="0">
              <a:solidFill>
                <a:schemeClr val="tx1"/>
              </a:solidFill>
              <a:latin typeface="Calibri" pitchFamily="34" charset="0"/>
              <a:cs typeface="Calibri" pitchFamily="34" charset="0"/>
            </a:endParaRPr>
          </a:p>
          <a:p>
            <a:pPr>
              <a:buSzPts val="1800"/>
            </a:pPr>
            <a:endParaRPr lang="en-GB" sz="1800" b="1" dirty="0" smtClean="0">
              <a:solidFill>
                <a:schemeClr val="tx1"/>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6" name="Rectangle 5"/>
          <p:cNvSpPr/>
          <p:nvPr/>
        </p:nvSpPr>
        <p:spPr>
          <a:xfrm>
            <a:off x="485192" y="1558214"/>
            <a:ext cx="7688424" cy="2677656"/>
          </a:xfrm>
          <a:prstGeom prst="rect">
            <a:avLst/>
          </a:prstGeom>
        </p:spPr>
        <p:txBody>
          <a:bodyPr wrap="square">
            <a:spAutoFit/>
          </a:bodyPr>
          <a:lstStyle/>
          <a:p>
            <a:pPr lvl="0" algn="just"/>
            <a:endParaRPr lang="en-US" dirty="0" smtClean="0">
              <a:solidFill>
                <a:schemeClr val="tx1"/>
              </a:solidFill>
              <a:latin typeface="Calibri" pitchFamily="34" charset="0"/>
              <a:cs typeface="Calibri" pitchFamily="34" charset="0"/>
            </a:endParaRPr>
          </a:p>
          <a:p>
            <a:pPr lvl="0" algn="just"/>
            <a:r>
              <a:rPr lang="en-US" dirty="0" smtClean="0">
                <a:solidFill>
                  <a:schemeClr val="tx1"/>
                </a:solidFill>
                <a:latin typeface="Calibri" pitchFamily="34" charset="0"/>
                <a:cs typeface="Calibri" pitchFamily="34" charset="0"/>
              </a:rPr>
              <a:t>Activated </a:t>
            </a:r>
            <a:r>
              <a:rPr lang="en-US" dirty="0" smtClean="0">
                <a:solidFill>
                  <a:schemeClr val="tx1"/>
                </a:solidFill>
                <a:latin typeface="Calibri" pitchFamily="34" charset="0"/>
                <a:cs typeface="Calibri" pitchFamily="34" charset="0"/>
              </a:rPr>
              <a:t>toxin binds to the epithelial cells in the midgut of insect and creates pores that cause lyses and swelling and eventually death of insect.</a:t>
            </a:r>
          </a:p>
          <a:p>
            <a:pPr algn="just"/>
            <a:endParaRPr lang="en-US" dirty="0" smtClean="0">
              <a:latin typeface="Calibri" pitchFamily="34" charset="0"/>
              <a:cs typeface="Calibri" pitchFamily="34" charset="0"/>
            </a:endParaRPr>
          </a:p>
          <a:p>
            <a:pPr lvl="0" algn="just" fontAlgn="base"/>
            <a:r>
              <a:rPr lang="en-US" dirty="0" smtClean="0">
                <a:solidFill>
                  <a:schemeClr val="tx1"/>
                </a:solidFill>
                <a:latin typeface="Calibri" pitchFamily="34" charset="0"/>
                <a:cs typeface="Calibri" pitchFamily="34" charset="0"/>
              </a:rPr>
              <a:t>This toxin is encoded by a gene called </a:t>
            </a:r>
            <a:r>
              <a:rPr lang="en-US" b="1" dirty="0" smtClean="0">
                <a:solidFill>
                  <a:schemeClr val="tx1"/>
                </a:solidFill>
                <a:latin typeface="Calibri" pitchFamily="34" charset="0"/>
                <a:cs typeface="Calibri" pitchFamily="34" charset="0"/>
              </a:rPr>
              <a:t>Cry</a:t>
            </a:r>
            <a:r>
              <a:rPr lang="en-US" dirty="0" smtClean="0">
                <a:solidFill>
                  <a:schemeClr val="tx1"/>
                </a:solidFill>
                <a:latin typeface="Calibri" pitchFamily="34" charset="0"/>
                <a:cs typeface="Calibri" pitchFamily="34" charset="0"/>
              </a:rPr>
              <a:t> in the bacterium</a:t>
            </a:r>
            <a:r>
              <a:rPr lang="en-US" dirty="0" smtClean="0">
                <a:solidFill>
                  <a:schemeClr val="tx1"/>
                </a:solidFill>
                <a:latin typeface="Calibri" pitchFamily="34" charset="0"/>
                <a:cs typeface="Calibri" pitchFamily="34" charset="0"/>
              </a:rPr>
              <a:t>.</a:t>
            </a:r>
          </a:p>
          <a:p>
            <a:pPr lvl="0" algn="just" fontAlgn="base"/>
            <a:endParaRPr lang="en-US" dirty="0" smtClean="0">
              <a:solidFill>
                <a:schemeClr val="tx1"/>
              </a:solidFill>
              <a:latin typeface="Calibri" pitchFamily="34" charset="0"/>
              <a:cs typeface="Calibri" pitchFamily="34" charset="0"/>
            </a:endParaRPr>
          </a:p>
          <a:p>
            <a:pPr lvl="0" algn="just" fontAlgn="base"/>
            <a:r>
              <a:rPr lang="en-US" dirty="0" smtClean="0">
                <a:solidFill>
                  <a:schemeClr val="tx1"/>
                </a:solidFill>
                <a:latin typeface="Calibri" pitchFamily="34" charset="0"/>
                <a:cs typeface="Calibri" pitchFamily="34" charset="0"/>
              </a:rPr>
              <a:t> </a:t>
            </a:r>
            <a:r>
              <a:rPr lang="en-US" dirty="0" smtClean="0">
                <a:solidFill>
                  <a:schemeClr val="tx1"/>
                </a:solidFill>
                <a:latin typeface="Calibri" pitchFamily="34" charset="0"/>
                <a:cs typeface="Calibri" pitchFamily="34" charset="0"/>
              </a:rPr>
              <a:t>Genes encoded by </a:t>
            </a:r>
            <a:r>
              <a:rPr lang="en-US" i="1" dirty="0" smtClean="0">
                <a:solidFill>
                  <a:schemeClr val="tx1"/>
                </a:solidFill>
                <a:latin typeface="Calibri" pitchFamily="34" charset="0"/>
                <a:cs typeface="Calibri" pitchFamily="34" charset="0"/>
              </a:rPr>
              <a:t>Cry </a:t>
            </a:r>
            <a:r>
              <a:rPr lang="en-US" i="1" dirty="0" err="1" smtClean="0">
                <a:solidFill>
                  <a:schemeClr val="tx1"/>
                </a:solidFill>
                <a:latin typeface="Calibri" pitchFamily="34" charset="0"/>
                <a:cs typeface="Calibri" pitchFamily="34" charset="0"/>
              </a:rPr>
              <a:t>IAc</a:t>
            </a:r>
            <a:r>
              <a:rPr lang="en-US" i="1" dirty="0" smtClean="0">
                <a:solidFill>
                  <a:schemeClr val="tx1"/>
                </a:solidFill>
                <a:latin typeface="Calibri" pitchFamily="34" charset="0"/>
                <a:cs typeface="Calibri" pitchFamily="34" charset="0"/>
              </a:rPr>
              <a:t> </a:t>
            </a:r>
            <a:r>
              <a:rPr lang="en-US" dirty="0" smtClean="0">
                <a:solidFill>
                  <a:schemeClr val="tx1"/>
                </a:solidFill>
                <a:latin typeface="Calibri" pitchFamily="34" charset="0"/>
                <a:cs typeface="Calibri" pitchFamily="34" charset="0"/>
              </a:rPr>
              <a:t>and </a:t>
            </a:r>
            <a:r>
              <a:rPr lang="en-US" i="1" dirty="0" smtClean="0">
                <a:solidFill>
                  <a:schemeClr val="tx1"/>
                </a:solidFill>
                <a:latin typeface="Calibri" pitchFamily="34" charset="0"/>
                <a:cs typeface="Calibri" pitchFamily="34" charset="0"/>
              </a:rPr>
              <a:t>Cry II</a:t>
            </a:r>
            <a:r>
              <a:rPr lang="en-US" dirty="0" smtClean="0">
                <a:solidFill>
                  <a:schemeClr val="tx1"/>
                </a:solidFill>
                <a:latin typeface="Calibri" pitchFamily="34" charset="0"/>
                <a:cs typeface="Calibri" pitchFamily="34" charset="0"/>
              </a:rPr>
              <a:t> </a:t>
            </a:r>
            <a:r>
              <a:rPr lang="en-US" i="1" dirty="0" err="1" smtClean="0">
                <a:solidFill>
                  <a:schemeClr val="tx1"/>
                </a:solidFill>
                <a:latin typeface="Calibri" pitchFamily="34" charset="0"/>
                <a:cs typeface="Calibri" pitchFamily="34" charset="0"/>
              </a:rPr>
              <a:t>Ab</a:t>
            </a:r>
            <a:r>
              <a:rPr lang="en-US" dirty="0" smtClean="0">
                <a:solidFill>
                  <a:schemeClr val="tx1"/>
                </a:solidFill>
                <a:latin typeface="Calibri" pitchFamily="34" charset="0"/>
                <a:cs typeface="Calibri" pitchFamily="34" charset="0"/>
              </a:rPr>
              <a:t> control cotton bollworms and those encoded by </a:t>
            </a:r>
            <a:r>
              <a:rPr lang="en-US" i="1" dirty="0" smtClean="0">
                <a:solidFill>
                  <a:schemeClr val="tx1"/>
                </a:solidFill>
                <a:latin typeface="Calibri" pitchFamily="34" charset="0"/>
                <a:cs typeface="Calibri" pitchFamily="34" charset="0"/>
              </a:rPr>
              <a:t>Cry </a:t>
            </a:r>
            <a:r>
              <a:rPr lang="en-US" i="1" dirty="0" err="1" smtClean="0">
                <a:solidFill>
                  <a:schemeClr val="tx1"/>
                </a:solidFill>
                <a:latin typeface="Calibri" pitchFamily="34" charset="0"/>
                <a:cs typeface="Calibri" pitchFamily="34" charset="0"/>
              </a:rPr>
              <a:t>IAb</a:t>
            </a:r>
            <a:r>
              <a:rPr lang="en-US" dirty="0" smtClean="0">
                <a:solidFill>
                  <a:schemeClr val="tx1"/>
                </a:solidFill>
                <a:latin typeface="Calibri" pitchFamily="34" charset="0"/>
                <a:cs typeface="Calibri" pitchFamily="34" charset="0"/>
              </a:rPr>
              <a:t> control corn borer</a:t>
            </a:r>
            <a:r>
              <a:rPr lang="en-US" dirty="0" smtClean="0">
                <a:solidFill>
                  <a:schemeClr val="tx1"/>
                </a:solidFill>
                <a:latin typeface="Calibri" pitchFamily="34" charset="0"/>
                <a:cs typeface="Calibri" pitchFamily="34" charset="0"/>
              </a:rPr>
              <a:t>.</a:t>
            </a:r>
          </a:p>
          <a:p>
            <a:pPr lvl="0" algn="just" fontAlgn="base"/>
            <a:endParaRPr lang="en-US" dirty="0" smtClean="0">
              <a:solidFill>
                <a:schemeClr val="tx1"/>
              </a:solidFill>
              <a:latin typeface="Calibri" pitchFamily="34" charset="0"/>
              <a:cs typeface="Calibri" pitchFamily="34" charset="0"/>
            </a:endParaRPr>
          </a:p>
          <a:p>
            <a:pPr lvl="0" algn="just" fontAlgn="base"/>
            <a:r>
              <a:rPr lang="en-US" dirty="0" smtClean="0">
                <a:solidFill>
                  <a:schemeClr val="tx1"/>
                </a:solidFill>
                <a:latin typeface="Calibri" pitchFamily="34" charset="0"/>
                <a:cs typeface="Calibri" pitchFamily="34" charset="0"/>
              </a:rPr>
              <a:t>Cry genes are introduced into the cotton plants to produce </a:t>
            </a:r>
            <a:r>
              <a:rPr lang="en-US" i="1" dirty="0" smtClean="0">
                <a:solidFill>
                  <a:schemeClr val="tx1"/>
                </a:solidFill>
                <a:latin typeface="Calibri" pitchFamily="34" charset="0"/>
                <a:cs typeface="Calibri" pitchFamily="34" charset="0"/>
              </a:rPr>
              <a:t>Bt</a:t>
            </a:r>
            <a:r>
              <a:rPr lang="en-US" dirty="0" smtClean="0">
                <a:solidFill>
                  <a:schemeClr val="tx1"/>
                </a:solidFill>
                <a:latin typeface="Calibri" pitchFamily="34" charset="0"/>
                <a:cs typeface="Calibri" pitchFamily="34" charset="0"/>
              </a:rPr>
              <a:t> cotton, which is an insect resistant variety of cotton.</a:t>
            </a:r>
          </a:p>
          <a:p>
            <a:pPr lvl="0" fontAlgn="base"/>
            <a:endParaRPr lang="en-US"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8350" y="150490"/>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3622</TotalTime>
  <Words>471</Words>
  <Application>Microsoft Office PowerPoint</Application>
  <PresentationFormat>On-screen Show (16:9)</PresentationFormat>
  <Paragraphs>109</Paragraphs>
  <Slides>8</Slides>
  <Notes>8</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Simple Light</vt:lpstr>
      <vt:lpstr>Slide 1</vt:lpstr>
      <vt:lpstr>Slide 2</vt:lpstr>
      <vt:lpstr>Slide 3</vt:lpstr>
      <vt:lpstr>Slide 4</vt:lpstr>
      <vt:lpstr>Slide 5</vt:lpstr>
      <vt:lpstr>Slide 6</vt:lpstr>
      <vt:lpstr>Slide 7</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374</cp:revision>
  <dcterms:modified xsi:type="dcterms:W3CDTF">2020-07-21T13:53:01Z</dcterms:modified>
</cp:coreProperties>
</file>