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21" r:id="rId3"/>
    <p:sldId id="323" r:id="rId4"/>
    <p:sldId id="324" r:id="rId5"/>
    <p:sldId id="326" r:id="rId6"/>
    <p:sldId id="325"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258"/>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49289" y="1625010"/>
            <a:ext cx="8509519" cy="539691"/>
          </a:xfrm>
          <a:prstGeom prst="rect">
            <a:avLst/>
          </a:prstGeom>
          <a:noFill/>
          <a:ln>
            <a:noFill/>
          </a:ln>
        </p:spPr>
        <p:txBody>
          <a:bodyPr spcFirstLastPara="1" wrap="square" lIns="91425" tIns="91425" rIns="91425" bIns="91425" anchor="t" anchorCtr="0">
            <a:noAutofit/>
          </a:bodyPr>
          <a:lstStyle/>
          <a:p>
            <a:r>
              <a:rPr lang="en-IN" sz="2800" b="1" dirty="0" smtClean="0">
                <a:solidFill>
                  <a:srgbClr val="FF0000"/>
                </a:solidFill>
                <a:latin typeface="Calibri" pitchFamily="34" charset="0"/>
                <a:cs typeface="Calibri" pitchFamily="34" charset="0"/>
              </a:rPr>
              <a:t>	BIOREACTORS AND DOWNSTREAM PROCESSING</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16833" y="2888979"/>
            <a:ext cx="6270172"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a:t>
            </a:r>
            <a:r>
              <a:rPr lang="en" b="1" dirty="0" smtClean="0"/>
              <a:t>NUMBER: 11</a:t>
            </a:r>
          </a:p>
          <a:p>
            <a:pPr marL="0" lvl="0" indent="0" algn="l" rtl="0">
              <a:spcBef>
                <a:spcPts val="0"/>
              </a:spcBef>
              <a:spcAft>
                <a:spcPts val="0"/>
              </a:spcAft>
              <a:buNone/>
            </a:pPr>
            <a:r>
              <a:rPr lang="en" b="1" dirty="0" smtClean="0"/>
              <a:t>CHAPTER </a:t>
            </a:r>
            <a:r>
              <a:rPr lang="en" b="1" dirty="0"/>
              <a:t>NAME </a:t>
            </a:r>
            <a:r>
              <a:rPr lang="en" b="1" dirty="0" smtClean="0"/>
              <a:t>: BIOTECHNOLOGY : PRINCIPLE AND PROCESSES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5" y="648942"/>
            <a:ext cx="7130087" cy="76931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BIOREACTORS :</a:t>
            </a:r>
          </a:p>
          <a:p>
            <a:pPr>
              <a:buSzPts val="1800"/>
            </a:pPr>
            <a:r>
              <a:rPr lang="en-US" sz="1800" b="1" dirty="0" smtClean="0">
                <a:latin typeface="Calibri" pitchFamily="34" charset="0"/>
                <a:cs typeface="Calibri" pitchFamily="34" charset="0"/>
              </a:rPr>
              <a:t>OBTAINING THE FOREIGN GENE PRODUCT</a:t>
            </a:r>
            <a:endParaRPr lang="en-GB" sz="18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42596" y="55050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35903" y="1399592"/>
            <a:ext cx="8425542" cy="3108543"/>
          </a:xfrm>
          <a:prstGeom prst="rect">
            <a:avLst/>
          </a:prstGeom>
          <a:noFill/>
        </p:spPr>
        <p:txBody>
          <a:bodyPr wrap="square" rtlCol="0">
            <a:spAutoFit/>
          </a:bodyPr>
          <a:lstStyle/>
          <a:p>
            <a:pPr algn="just"/>
            <a:r>
              <a:rPr lang="en-US" dirty="0" smtClean="0">
                <a:latin typeface="Calibri" pitchFamily="34" charset="0"/>
                <a:cs typeface="Calibri" pitchFamily="34" charset="0"/>
              </a:rPr>
              <a:t>When a </a:t>
            </a:r>
            <a:r>
              <a:rPr lang="en-US" dirty="0" smtClean="0">
                <a:latin typeface="Calibri" pitchFamily="34" charset="0"/>
                <a:cs typeface="Calibri" pitchFamily="34" charset="0"/>
              </a:rPr>
              <a:t>piece </a:t>
            </a:r>
            <a:r>
              <a:rPr lang="en-US" dirty="0" smtClean="0">
                <a:latin typeface="Calibri" pitchFamily="34" charset="0"/>
                <a:cs typeface="Calibri" pitchFamily="34" charset="0"/>
              </a:rPr>
              <a:t>of alien DNA is inserted </a:t>
            </a:r>
            <a:r>
              <a:rPr lang="en-US" dirty="0" smtClean="0">
                <a:latin typeface="Calibri" pitchFamily="34" charset="0"/>
                <a:cs typeface="Calibri" pitchFamily="34" charset="0"/>
              </a:rPr>
              <a:t>into </a:t>
            </a:r>
            <a:r>
              <a:rPr lang="en-US" dirty="0" smtClean="0">
                <a:latin typeface="Calibri" pitchFamily="34" charset="0"/>
                <a:cs typeface="Calibri" pitchFamily="34" charset="0"/>
              </a:rPr>
              <a:t>a cloning vector and transfer </a:t>
            </a:r>
            <a:r>
              <a:rPr lang="en-US" dirty="0" smtClean="0">
                <a:latin typeface="Calibri" pitchFamily="34" charset="0"/>
                <a:cs typeface="Calibri" pitchFamily="34" charset="0"/>
              </a:rPr>
              <a:t>it </a:t>
            </a:r>
            <a:r>
              <a:rPr lang="en-US" dirty="0" smtClean="0">
                <a:latin typeface="Calibri" pitchFamily="34" charset="0"/>
                <a:cs typeface="Calibri" pitchFamily="34" charset="0"/>
              </a:rPr>
              <a:t>into bacterial, </a:t>
            </a:r>
            <a:r>
              <a:rPr lang="en-US" dirty="0" smtClean="0">
                <a:latin typeface="Calibri" pitchFamily="34" charset="0"/>
                <a:cs typeface="Calibri" pitchFamily="34" charset="0"/>
              </a:rPr>
              <a:t>plant or animal </a:t>
            </a:r>
            <a:r>
              <a:rPr lang="en-US" dirty="0" smtClean="0">
                <a:latin typeface="Calibri" pitchFamily="34" charset="0"/>
                <a:cs typeface="Calibri" pitchFamily="34" charset="0"/>
              </a:rPr>
              <a:t>cell, then </a:t>
            </a:r>
            <a:r>
              <a:rPr lang="en-US" dirty="0" smtClean="0">
                <a:latin typeface="Calibri" pitchFamily="34" charset="0"/>
                <a:cs typeface="Calibri" pitchFamily="34" charset="0"/>
              </a:rPr>
              <a:t>alien DNA gets multiplied</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In almost all </a:t>
            </a:r>
            <a:r>
              <a:rPr lang="en-US" dirty="0" smtClean="0">
                <a:latin typeface="Calibri" pitchFamily="34" charset="0"/>
                <a:cs typeface="Calibri" pitchFamily="34" charset="0"/>
              </a:rPr>
              <a:t>recombinant technologies, the </a:t>
            </a:r>
            <a:r>
              <a:rPr lang="en-US" dirty="0" smtClean="0">
                <a:latin typeface="Calibri" pitchFamily="34" charset="0"/>
                <a:cs typeface="Calibri" pitchFamily="34" charset="0"/>
              </a:rPr>
              <a:t>ultimate </a:t>
            </a:r>
            <a:r>
              <a:rPr lang="en-US" dirty="0" smtClean="0">
                <a:latin typeface="Calibri" pitchFamily="34" charset="0"/>
                <a:cs typeface="Calibri" pitchFamily="34" charset="0"/>
              </a:rPr>
              <a:t>aim </a:t>
            </a:r>
            <a:r>
              <a:rPr lang="en-US" dirty="0" smtClean="0">
                <a:latin typeface="Calibri" pitchFamily="34" charset="0"/>
                <a:cs typeface="Calibri" pitchFamily="34" charset="0"/>
              </a:rPr>
              <a:t>is to produce </a:t>
            </a:r>
            <a:r>
              <a:rPr lang="en-US" dirty="0" smtClean="0">
                <a:latin typeface="Calibri" pitchFamily="34" charset="0"/>
                <a:cs typeface="Calibri" pitchFamily="34" charset="0"/>
              </a:rPr>
              <a:t>desirable </a:t>
            </a:r>
            <a:r>
              <a:rPr lang="en-US" dirty="0" smtClean="0">
                <a:latin typeface="Calibri" pitchFamily="34" charset="0"/>
                <a:cs typeface="Calibri" pitchFamily="34" charset="0"/>
              </a:rPr>
              <a:t>protein. </a:t>
            </a:r>
            <a:endParaRPr lang="en-US" dirty="0" smtClean="0">
              <a:latin typeface="Calibri" pitchFamily="34" charset="0"/>
              <a:cs typeface="Calibri" pitchFamily="34" charset="0"/>
            </a:endParaRPr>
          </a:p>
          <a:p>
            <a:pPr algn="just"/>
            <a:endParaRPr lang="en-US" b="1" dirty="0" smtClean="0">
              <a:latin typeface="Calibri" pitchFamily="34" charset="0"/>
              <a:cs typeface="Calibri" pitchFamily="34" charset="0"/>
            </a:endParaRPr>
          </a:p>
          <a:p>
            <a:pPr algn="just"/>
            <a:r>
              <a:rPr lang="en-US" b="1" dirty="0" smtClean="0">
                <a:latin typeface="Calibri" pitchFamily="34" charset="0"/>
                <a:cs typeface="Calibri" pitchFamily="34" charset="0"/>
              </a:rPr>
              <a:t> </a:t>
            </a:r>
            <a:r>
              <a:rPr lang="en-US" dirty="0" smtClean="0">
                <a:latin typeface="Calibri" pitchFamily="34" charset="0"/>
                <a:cs typeface="Calibri" pitchFamily="34" charset="0"/>
              </a:rPr>
              <a:t>It includes </a:t>
            </a:r>
            <a:r>
              <a:rPr lang="en-US" dirty="0" smtClean="0">
                <a:latin typeface="Calibri" pitchFamily="34" charset="0"/>
                <a:cs typeface="Calibri" pitchFamily="34" charset="0"/>
              </a:rPr>
              <a:t>making the recipient cells competent to receive, take up DNA present in its surrounding etc. The recombinant DNA bearing gene for resistance to an antibiotic is transferred into E.coli cells, the host cell become transformed into </a:t>
            </a:r>
            <a:r>
              <a:rPr lang="en-US" dirty="0" smtClean="0">
                <a:latin typeface="Calibri" pitchFamily="34" charset="0"/>
                <a:cs typeface="Calibri" pitchFamily="34" charset="0"/>
              </a:rPr>
              <a:t>amphicillin-resistance cells and is marked as transformant.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foreign DNA multiplies in plant or animal cell to produce desirable protein</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Expression of foreign genes in host cells involve, optimized condition to obtain</a:t>
            </a:r>
            <a:r>
              <a:rPr lang="en-US" b="1" dirty="0" smtClean="0">
                <a:latin typeface="Calibri" pitchFamily="34" charset="0"/>
                <a:cs typeface="Calibri" pitchFamily="34" charset="0"/>
              </a:rPr>
              <a:t> </a:t>
            </a:r>
            <a:r>
              <a:rPr lang="en-US" dirty="0" smtClean="0">
                <a:latin typeface="Calibri" pitchFamily="34" charset="0"/>
                <a:cs typeface="Calibri" pitchFamily="34" charset="0"/>
              </a:rPr>
              <a:t>recombinant protein</a:t>
            </a:r>
            <a:r>
              <a:rPr lang="en-US" dirty="0" smtClean="0">
                <a:latin typeface="Calibri" pitchFamily="34" charset="0"/>
                <a:cs typeface="Calibri" pitchFamily="34" charset="0"/>
              </a:rPr>
              <a:t>. </a:t>
            </a:r>
          </a:p>
          <a:p>
            <a:pPr algn="just"/>
            <a:endParaRPr lang="en-US" b="1" dirty="0" smtClean="0">
              <a:latin typeface="Calibri" pitchFamily="34" charset="0"/>
              <a:cs typeface="Calibri" pitchFamily="34" charset="0"/>
            </a:endParaRPr>
          </a:p>
          <a:p>
            <a:pPr algn="just"/>
            <a:r>
              <a:rPr lang="en-US" dirty="0" smtClean="0">
                <a:latin typeface="Calibri" pitchFamily="34" charset="0"/>
                <a:cs typeface="Calibri" pitchFamily="34" charset="0"/>
              </a:rPr>
              <a:t>Any </a:t>
            </a:r>
            <a:r>
              <a:rPr lang="en-US" dirty="0" smtClean="0">
                <a:latin typeface="Calibri" pitchFamily="34" charset="0"/>
                <a:cs typeface="Calibri" pitchFamily="34" charset="0"/>
              </a:rPr>
              <a:t>protein </a:t>
            </a:r>
            <a:r>
              <a:rPr lang="en-US" dirty="0" smtClean="0">
                <a:latin typeface="Calibri" pitchFamily="34" charset="0"/>
                <a:cs typeface="Calibri" pitchFamily="34" charset="0"/>
              </a:rPr>
              <a:t>encoding </a:t>
            </a:r>
            <a:r>
              <a:rPr lang="en-US" dirty="0" smtClean="0">
                <a:latin typeface="Calibri" pitchFamily="34" charset="0"/>
                <a:cs typeface="Calibri" pitchFamily="34" charset="0"/>
              </a:rPr>
              <a:t>gene is </a:t>
            </a:r>
            <a:r>
              <a:rPr lang="en-US" dirty="0" smtClean="0">
                <a:latin typeface="Calibri" pitchFamily="34" charset="0"/>
                <a:cs typeface="Calibri" pitchFamily="34" charset="0"/>
              </a:rPr>
              <a:t>expressed </a:t>
            </a:r>
            <a:r>
              <a:rPr lang="en-US" dirty="0" smtClean="0">
                <a:latin typeface="Calibri" pitchFamily="34" charset="0"/>
                <a:cs typeface="Calibri" pitchFamily="34" charset="0"/>
              </a:rPr>
              <a:t>in </a:t>
            </a:r>
            <a:r>
              <a:rPr lang="en-US" dirty="0" smtClean="0">
                <a:latin typeface="Calibri" pitchFamily="34" charset="0"/>
                <a:cs typeface="Calibri" pitchFamily="34" charset="0"/>
              </a:rPr>
              <a:t>a </a:t>
            </a:r>
            <a:r>
              <a:rPr lang="en-US" dirty="0" smtClean="0">
                <a:latin typeface="Calibri" pitchFamily="34" charset="0"/>
                <a:cs typeface="Calibri" pitchFamily="34" charset="0"/>
              </a:rPr>
              <a:t>heterologous </a:t>
            </a:r>
            <a:r>
              <a:rPr lang="en-US" dirty="0" smtClean="0">
                <a:latin typeface="Calibri" pitchFamily="34" charset="0"/>
                <a:cs typeface="Calibri" pitchFamily="34" charset="0"/>
              </a:rPr>
              <a:t>host </a:t>
            </a:r>
            <a:r>
              <a:rPr lang="en-US" dirty="0" smtClean="0">
                <a:latin typeface="Calibri" pitchFamily="34" charset="0"/>
                <a:cs typeface="Calibri" pitchFamily="34" charset="0"/>
              </a:rPr>
              <a:t>is </a:t>
            </a:r>
            <a:r>
              <a:rPr lang="en-US" dirty="0" smtClean="0">
                <a:latin typeface="Calibri" pitchFamily="34" charset="0"/>
                <a:cs typeface="Calibri" pitchFamily="34" charset="0"/>
              </a:rPr>
              <a:t>called a </a:t>
            </a:r>
            <a:r>
              <a:rPr lang="en-US" dirty="0" smtClean="0">
                <a:latin typeface="Calibri" pitchFamily="34" charset="0"/>
                <a:cs typeface="Calibri" pitchFamily="34" charset="0"/>
              </a:rPr>
              <a:t>recombinant protein.  </a:t>
            </a:r>
          </a:p>
          <a:p>
            <a:pPr algn="just"/>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8" y="518314"/>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BIOREACTORS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45233" y="1007704"/>
            <a:ext cx="8574832" cy="3539430"/>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The cell containing recombinant DNA will produce a novel protein product (desirable </a:t>
            </a:r>
            <a:r>
              <a:rPr lang="en-US" dirty="0" smtClean="0">
                <a:latin typeface="Calibri" pitchFamily="34" charset="0"/>
                <a:cs typeface="Calibri" pitchFamily="34" charset="0"/>
              </a:rPr>
              <a:t>product/Recombinant </a:t>
            </a:r>
            <a:r>
              <a:rPr lang="en-US" dirty="0" smtClean="0">
                <a:latin typeface="Calibri" pitchFamily="34" charset="0"/>
                <a:cs typeface="Calibri" pitchFamily="34" charset="0"/>
              </a:rPr>
              <a:t>protein</a:t>
            </a:r>
            <a:r>
              <a:rPr lang="en-US" dirty="0" smtClean="0">
                <a:latin typeface="Calibri" pitchFamily="34" charset="0"/>
                <a:cs typeface="Calibri" pitchFamily="34" charset="0"/>
              </a:rPr>
              <a:t>).</a:t>
            </a:r>
          </a:p>
          <a:p>
            <a:pPr algn="just"/>
            <a:endParaRPr lang="en-US" b="1" dirty="0" smtClean="0">
              <a:latin typeface="Calibri" pitchFamily="34" charset="0"/>
              <a:cs typeface="Calibri" pitchFamily="34" charset="0"/>
            </a:endParaRPr>
          </a:p>
          <a:p>
            <a:pPr algn="just"/>
            <a:r>
              <a:rPr lang="en-US" dirty="0" smtClean="0">
                <a:latin typeface="Calibri" pitchFamily="34" charset="0"/>
                <a:cs typeface="Calibri" pitchFamily="34" charset="0"/>
              </a:rPr>
              <a:t>The cells </a:t>
            </a:r>
            <a:r>
              <a:rPr lang="en-US" dirty="0" smtClean="0">
                <a:latin typeface="Calibri" pitchFamily="34" charset="0"/>
                <a:cs typeface="Calibri" pitchFamily="34" charset="0"/>
              </a:rPr>
              <a:t>harboring </a:t>
            </a:r>
            <a:r>
              <a:rPr lang="en-US" dirty="0" smtClean="0">
                <a:latin typeface="Calibri" pitchFamily="34" charset="0"/>
                <a:cs typeface="Calibri" pitchFamily="34" charset="0"/>
              </a:rPr>
              <a:t>cloned genes of interest may be grown on a small scale in the laboratory.</a:t>
            </a:r>
            <a:endParaRPr lang="en-US" b="1"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For large scale production of the desirable product (antibiotics, vaccines, enzymes), optimum conditions are to be provided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recombinant cell is multiplied in a continuous culture system in which used medium is drained out from one side while fresh medium is added from the other to maintain the cells in their physiological active phase.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Continuous </a:t>
            </a:r>
            <a:r>
              <a:rPr lang="en-US" dirty="0" smtClean="0">
                <a:latin typeface="Calibri" pitchFamily="34" charset="0"/>
                <a:cs typeface="Calibri" pitchFamily="34" charset="0"/>
              </a:rPr>
              <a:t>culture − Used culture media is drained from one side and fresh culture media is added from the other side.</a:t>
            </a:r>
          </a:p>
          <a:p>
            <a:pPr lvl="1" algn="just" fontAlgn="base"/>
            <a:r>
              <a:rPr lang="en-US" dirty="0" smtClean="0">
                <a:latin typeface="Calibri" pitchFamily="34" charset="0"/>
                <a:cs typeface="Calibri" pitchFamily="34" charset="0"/>
              </a:rPr>
              <a:t>Cells are kept throughout in their log/exponential phase.</a:t>
            </a:r>
          </a:p>
          <a:p>
            <a:pPr lvl="1" algn="just" fontAlgn="base"/>
            <a:r>
              <a:rPr lang="en-US" dirty="0" smtClean="0">
                <a:latin typeface="Calibri" pitchFamily="34" charset="0"/>
                <a:cs typeface="Calibri" pitchFamily="34" charset="0"/>
              </a:rPr>
              <a:t>Larger biomass is produced by this method leading to higher yield.</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5" y="527644"/>
            <a:ext cx="7130087" cy="554707"/>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BIOREACTORS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35901" y="429209"/>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45234" y="942392"/>
            <a:ext cx="8425542" cy="393954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Bioreactors </a:t>
            </a:r>
            <a:r>
              <a:rPr lang="en-US" dirty="0" smtClean="0">
                <a:latin typeface="Calibri" pitchFamily="34" charset="0"/>
                <a:cs typeface="Calibri" pitchFamily="34" charset="0"/>
              </a:rPr>
              <a:t>− Large vessels in which large volumes (100 − 1000 litres) of culture can be </a:t>
            </a:r>
            <a:r>
              <a:rPr lang="en-US" dirty="0" smtClean="0">
                <a:latin typeface="Calibri" pitchFamily="34" charset="0"/>
                <a:cs typeface="Calibri" pitchFamily="34" charset="0"/>
              </a:rPr>
              <a:t>produced.</a:t>
            </a:r>
          </a:p>
          <a:p>
            <a:pPr lvl="0" algn="just" fontAlgn="base"/>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Optimal growth conditions for microbes are present (temperature, pH, substrate, salts, vitamins, etc.).</a:t>
            </a:r>
            <a:endParaRPr lang="en-US" sz="12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 bioreactor has the following components </a:t>
            </a:r>
            <a:r>
              <a:rPr lang="en-US" dirty="0" smtClean="0">
                <a:latin typeface="Calibri" pitchFamily="34" charset="0"/>
                <a:cs typeface="Calibri" pitchFamily="34" charset="0"/>
              </a:rPr>
              <a:t>– </a:t>
            </a:r>
          </a:p>
          <a:p>
            <a:pPr lvl="1" algn="just" fontAlgn="base"/>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agitator system</a:t>
            </a:r>
          </a:p>
          <a:p>
            <a:pPr lvl="1" algn="just" fontAlgn="base">
              <a:buFont typeface="Arial" pitchFamily="34" charset="0"/>
              <a:buChar char="•"/>
            </a:pPr>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 </a:t>
            </a:r>
            <a:r>
              <a:rPr lang="en-US" dirty="0" smtClean="0">
                <a:latin typeface="Calibri" pitchFamily="34" charset="0"/>
                <a:cs typeface="Calibri" pitchFamily="34" charset="0"/>
              </a:rPr>
              <a:t>oxygen delivery </a:t>
            </a:r>
            <a:r>
              <a:rPr lang="en-US" dirty="0" smtClean="0">
                <a:latin typeface="Calibri" pitchFamily="34" charset="0"/>
                <a:cs typeface="Calibri" pitchFamily="34" charset="0"/>
              </a:rPr>
              <a:t>system</a:t>
            </a:r>
          </a:p>
          <a:p>
            <a:pPr lvl="1" algn="just" fontAlgn="base">
              <a:buFont typeface="Arial" pitchFamily="34" charset="0"/>
              <a:buChar char="•"/>
            </a:pPr>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 </a:t>
            </a:r>
            <a:r>
              <a:rPr lang="en-US" dirty="0" smtClean="0">
                <a:latin typeface="Calibri" pitchFamily="34" charset="0"/>
                <a:cs typeface="Calibri" pitchFamily="34" charset="0"/>
              </a:rPr>
              <a:t>foam control </a:t>
            </a:r>
            <a:r>
              <a:rPr lang="en-US" dirty="0" smtClean="0">
                <a:latin typeface="Calibri" pitchFamily="34" charset="0"/>
                <a:cs typeface="Calibri" pitchFamily="34" charset="0"/>
              </a:rPr>
              <a:t>system</a:t>
            </a:r>
          </a:p>
          <a:p>
            <a:pPr lvl="1" algn="just" fontAlgn="base">
              <a:buFont typeface="Arial" pitchFamily="34" charset="0"/>
              <a:buChar char="•"/>
            </a:pPr>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 </a:t>
            </a:r>
            <a:r>
              <a:rPr lang="en-US" dirty="0" smtClean="0">
                <a:latin typeface="Calibri" pitchFamily="34" charset="0"/>
                <a:cs typeface="Calibri" pitchFamily="34" charset="0"/>
              </a:rPr>
              <a:t>temperature and pH control </a:t>
            </a:r>
            <a:r>
              <a:rPr lang="en-US" dirty="0" smtClean="0">
                <a:latin typeface="Calibri" pitchFamily="34" charset="0"/>
                <a:cs typeface="Calibri" pitchFamily="34" charset="0"/>
              </a:rPr>
              <a:t>system</a:t>
            </a:r>
          </a:p>
          <a:p>
            <a:pPr lvl="1" algn="just" fontAlgn="base">
              <a:buFont typeface="Arial" pitchFamily="34" charset="0"/>
              <a:buChar char="•"/>
            </a:pPr>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 </a:t>
            </a:r>
            <a:r>
              <a:rPr lang="en-US" dirty="0" smtClean="0">
                <a:latin typeface="Calibri" pitchFamily="34" charset="0"/>
                <a:cs typeface="Calibri" pitchFamily="34" charset="0"/>
              </a:rPr>
              <a:t>sampling </a:t>
            </a:r>
            <a:r>
              <a:rPr lang="en-US" smtClean="0">
                <a:latin typeface="Calibri" pitchFamily="34" charset="0"/>
                <a:cs typeface="Calibri" pitchFamily="34" charset="0"/>
              </a:rPr>
              <a:t>ports</a:t>
            </a:r>
            <a:r>
              <a:rPr lang="en-US" smtClean="0">
                <a:latin typeface="Calibri" pitchFamily="34" charset="0"/>
                <a:cs typeface="Calibri" pitchFamily="34" charset="0"/>
              </a:rPr>
              <a:t>.</a:t>
            </a:r>
            <a:endParaRPr lang="en-US" sz="1200" dirty="0" smtClean="0"/>
          </a:p>
          <a:p>
            <a:pPr lvl="0" algn="just" fontAlgn="base"/>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81057" y="341032"/>
            <a:ext cx="7130087" cy="554707"/>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BIOREACTORS:</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70587" y="41987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129003"/>
            <a:ext cx="8425542" cy="954107"/>
          </a:xfrm>
          <a:prstGeom prst="rect">
            <a:avLst/>
          </a:prstGeom>
          <a:noFill/>
        </p:spPr>
        <p:txBody>
          <a:bodyPr wrap="square" rtlCol="0">
            <a:spAutoFit/>
          </a:bodyPr>
          <a:lstStyle/>
          <a:p>
            <a:pPr algn="just"/>
            <a:endParaRPr lang="en-US" dirty="0" smtClean="0"/>
          </a:p>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p:txBody>
      </p:sp>
      <p:pic>
        <p:nvPicPr>
          <p:cNvPr id="7" name="Picture 6" descr="https://lh6.googleusercontent.com/mw3u2plBf4XM_2xMR-zsfcangTg2MHo2oR8CEptVBBj5ZkHBm1QPwQwTPUVSbp6eFdunO-f9fTByatN3MRj7XjFHLOBD_5FOgVA6wuvmxQYBVrb-nweIPhZU0vaIXnvCsW01K-IAyMXPdis"/>
          <p:cNvPicPr/>
          <p:nvPr/>
        </p:nvPicPr>
        <p:blipFill>
          <a:blip r:embed="rId4"/>
          <a:srcRect/>
          <a:stretch>
            <a:fillRect/>
          </a:stretch>
        </p:blipFill>
        <p:spPr bwMode="auto">
          <a:xfrm>
            <a:off x="727788" y="951722"/>
            <a:ext cx="7539134" cy="373224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332236" y="0"/>
            <a:ext cx="811763" cy="774441"/>
          </a:xfrm>
          <a:prstGeom prst="rect">
            <a:avLst/>
          </a:prstGeom>
          <a:noFill/>
          <a:ln>
            <a:noFill/>
          </a:ln>
        </p:spPr>
      </p:pic>
      <p:sp>
        <p:nvSpPr>
          <p:cNvPr id="63" name="Google Shape;63;p14"/>
          <p:cNvSpPr txBox="1"/>
          <p:nvPr/>
        </p:nvSpPr>
        <p:spPr>
          <a:xfrm>
            <a:off x="483693" y="695596"/>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DOWNSTREAM PROCESSING</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73225" y="1063689"/>
            <a:ext cx="8425542" cy="954107"/>
          </a:xfrm>
          <a:prstGeom prst="rect">
            <a:avLst/>
          </a:prstGeom>
          <a:noFill/>
        </p:spPr>
        <p:txBody>
          <a:bodyPr wrap="square" rtlCol="0">
            <a:spAutoFit/>
          </a:bodyPr>
          <a:lstStyle/>
          <a:p>
            <a:pPr algn="just"/>
            <a:endParaRPr lang="en-US" b="1" dirty="0" smtClean="0">
              <a:latin typeface="Calibri" pitchFamily="34" charset="0"/>
              <a:cs typeface="Calibri" pitchFamily="34" charset="0"/>
            </a:endParaRPr>
          </a:p>
          <a:p>
            <a:pPr algn="just"/>
            <a:endParaRPr lang="en-US" b="1"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8" name="TextBox 7"/>
          <p:cNvSpPr txBox="1"/>
          <p:nvPr/>
        </p:nvSpPr>
        <p:spPr>
          <a:xfrm>
            <a:off x="485191" y="1156997"/>
            <a:ext cx="8108302" cy="3539430"/>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Biosynthesis of many compounds such as enzymes, alcohols, and antibiotics take place within the bioreactor</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products so obtained are crude and require separation, purification, and finishing, which is done under downstream processing (DSP</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The processes include separation and purification. which are </a:t>
            </a:r>
            <a:r>
              <a:rPr lang="en-US" dirty="0" smtClean="0">
                <a:latin typeface="Calibri" pitchFamily="34" charset="0"/>
                <a:cs typeface="Calibri" pitchFamily="34" charset="0"/>
              </a:rPr>
              <a:t>collectively referred </a:t>
            </a:r>
            <a:r>
              <a:rPr lang="en-US" dirty="0" smtClean="0">
                <a:latin typeface="Calibri" pitchFamily="34" charset="0"/>
                <a:cs typeface="Calibri" pitchFamily="34" charset="0"/>
              </a:rPr>
              <a:t>to a s downstream </a:t>
            </a:r>
            <a:r>
              <a:rPr lang="en-US" dirty="0" smtClean="0">
                <a:latin typeface="Calibri" pitchFamily="34" charset="0"/>
                <a:cs typeface="Calibri" pitchFamily="34" charset="0"/>
              </a:rPr>
              <a:t>processing</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product </a:t>
            </a:r>
            <a:r>
              <a:rPr lang="en-US" dirty="0" smtClean="0">
                <a:latin typeface="Calibri" pitchFamily="34" charset="0"/>
                <a:cs typeface="Calibri" pitchFamily="34" charset="0"/>
              </a:rPr>
              <a:t>has to be formulated with </a:t>
            </a:r>
            <a:r>
              <a:rPr lang="en-US" dirty="0" smtClean="0">
                <a:latin typeface="Calibri" pitchFamily="34" charset="0"/>
                <a:cs typeface="Calibri" pitchFamily="34" charset="0"/>
              </a:rPr>
              <a:t>suitable preservatives</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Such </a:t>
            </a:r>
            <a:r>
              <a:rPr lang="en-US" dirty="0" smtClean="0">
                <a:latin typeface="Calibri" pitchFamily="34" charset="0"/>
                <a:cs typeface="Calibri" pitchFamily="34" charset="0"/>
              </a:rPr>
              <a:t>formulation has to undergo thorough clinical trials a s in case of drugs. </a:t>
            </a:r>
            <a:r>
              <a:rPr lang="en-US" dirty="0" smtClean="0">
                <a:latin typeface="Calibri" pitchFamily="34" charset="0"/>
                <a:cs typeface="Calibri" pitchFamily="34" charset="0"/>
              </a:rPr>
              <a:t>Strict quality </a:t>
            </a:r>
            <a:r>
              <a:rPr lang="en-US" dirty="0" smtClean="0">
                <a:latin typeface="Calibri" pitchFamily="34" charset="0"/>
                <a:cs typeface="Calibri" pitchFamily="34" charset="0"/>
              </a:rPr>
              <a:t>control testing for each </a:t>
            </a:r>
            <a:r>
              <a:rPr lang="en-US" dirty="0" smtClean="0">
                <a:latin typeface="Calibri" pitchFamily="34" charset="0"/>
                <a:cs typeface="Calibri" pitchFamily="34" charset="0"/>
              </a:rPr>
              <a:t>product </a:t>
            </a:r>
            <a:r>
              <a:rPr lang="en-US" dirty="0" smtClean="0">
                <a:latin typeface="Calibri" pitchFamily="34" charset="0"/>
                <a:cs typeface="Calibri" pitchFamily="34" charset="0"/>
              </a:rPr>
              <a:t>is also required</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DSP makes a crude bio product marketable</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After such </a:t>
            </a:r>
            <a:r>
              <a:rPr lang="en-US" dirty="0" smtClean="0">
                <a:latin typeface="Calibri" pitchFamily="34" charset="0"/>
                <a:cs typeface="Calibri" pitchFamily="34" charset="0"/>
              </a:rPr>
              <a:t>proper </a:t>
            </a:r>
            <a:r>
              <a:rPr lang="en-US" dirty="0" smtClean="0">
                <a:latin typeface="Calibri" pitchFamily="34" charset="0"/>
                <a:cs typeface="Calibri" pitchFamily="34" charset="0"/>
              </a:rPr>
              <a:t> processing the product is being </a:t>
            </a:r>
            <a:r>
              <a:rPr lang="en-US" dirty="0" smtClean="0">
                <a:latin typeface="Calibri" pitchFamily="34" charset="0"/>
                <a:cs typeface="Calibri" pitchFamily="34" charset="0"/>
              </a:rPr>
              <a:t>sent to market.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3775</TotalTime>
  <Words>404</Words>
  <Application>Microsoft Office PowerPoint</Application>
  <PresentationFormat>On-screen Show (16:9)</PresentationFormat>
  <Paragraphs>81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397</cp:revision>
  <dcterms:modified xsi:type="dcterms:W3CDTF">2020-07-20T04:10:11Z</dcterms:modified>
</cp:coreProperties>
</file>