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21" r:id="rId3"/>
    <p:sldId id="327" r:id="rId4"/>
    <p:sldId id="323" r:id="rId5"/>
    <p:sldId id="328" r:id="rId6"/>
    <p:sldId id="326"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05274" y="1531705"/>
            <a:ext cx="8770775" cy="838271"/>
          </a:xfrm>
          <a:prstGeom prst="rect">
            <a:avLst/>
          </a:prstGeom>
          <a:noFill/>
          <a:ln>
            <a:noFill/>
          </a:ln>
        </p:spPr>
        <p:txBody>
          <a:bodyPr spcFirstLastPara="1" wrap="square" lIns="91425" tIns="91425" rIns="91425" bIns="91425" anchor="t" anchorCtr="0">
            <a:noAutofit/>
          </a:bodyPr>
          <a:lstStyle/>
          <a:p>
            <a:r>
              <a:rPr lang="en-IN" sz="3000" b="1" dirty="0" smtClean="0">
                <a:solidFill>
                  <a:srgbClr val="FF0000"/>
                </a:solidFill>
                <a:latin typeface="Calibri" pitchFamily="34" charset="0"/>
                <a:cs typeface="Calibri" pitchFamily="34" charset="0"/>
              </a:rPr>
              <a:t>	ISOLATION OF </a:t>
            </a:r>
            <a:r>
              <a:rPr lang="en-IN" sz="3000" b="1" smtClean="0">
                <a:solidFill>
                  <a:srgbClr val="FF0000"/>
                </a:solidFill>
                <a:latin typeface="Calibri" pitchFamily="34" charset="0"/>
                <a:cs typeface="Calibri" pitchFamily="34" charset="0"/>
              </a:rPr>
              <a:t>GENETIC </a:t>
            </a:r>
            <a:r>
              <a:rPr lang="en-IN" sz="3000" b="1" smtClean="0">
                <a:solidFill>
                  <a:srgbClr val="FF0000"/>
                </a:solidFill>
                <a:latin typeface="Calibri" pitchFamily="34" charset="0"/>
                <a:cs typeface="Calibri" pitchFamily="34" charset="0"/>
              </a:rPr>
              <a:t>MATERIAL &amp; PCR</a:t>
            </a:r>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716833" y="2888979"/>
            <a:ext cx="6270172"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a:t>
            </a:r>
            <a:r>
              <a:rPr lang="en" b="1" dirty="0" smtClean="0"/>
              <a:t>NUMBER: 11</a:t>
            </a:r>
          </a:p>
          <a:p>
            <a:pPr marL="0" lvl="0" indent="0" algn="l" rtl="0">
              <a:spcBef>
                <a:spcPts val="0"/>
              </a:spcBef>
              <a:spcAft>
                <a:spcPts val="0"/>
              </a:spcAft>
              <a:buNone/>
            </a:pPr>
            <a:r>
              <a:rPr lang="en" b="1" dirty="0" smtClean="0"/>
              <a:t>CHAPTER </a:t>
            </a:r>
            <a:r>
              <a:rPr lang="en" b="1" dirty="0"/>
              <a:t>NAME </a:t>
            </a:r>
            <a:r>
              <a:rPr lang="en" b="1" dirty="0" smtClean="0"/>
              <a:t>: BIOTECHNOLOGY : PRINCIPLE AND PROCESSES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53065" y="648942"/>
            <a:ext cx="7130087" cy="983915"/>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ISOLATION OF DNA :</a:t>
            </a:r>
          </a:p>
          <a:p>
            <a:pPr>
              <a:buSzPts val="1800"/>
            </a:pPr>
            <a:r>
              <a:rPr lang="en-US" sz="1800" b="1" dirty="0" smtClean="0"/>
              <a:t>Recombinant DNA technology involves several steps in specific sequence-</a:t>
            </a:r>
            <a:endParaRPr lang="en-GB" sz="18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17240" y="587829"/>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63895" y="1688839"/>
            <a:ext cx="8425542" cy="3108543"/>
          </a:xfrm>
          <a:prstGeom prst="rect">
            <a:avLst/>
          </a:prstGeom>
          <a:noFill/>
        </p:spPr>
        <p:txBody>
          <a:bodyPr wrap="square" rtlCol="0">
            <a:spAutoFit/>
          </a:bodyPr>
          <a:lstStyle/>
          <a:p>
            <a:endParaRPr lang="en-US" dirty="0" smtClean="0"/>
          </a:p>
          <a:p>
            <a:pPr>
              <a:buFont typeface="Arial" pitchFamily="34" charset="0"/>
              <a:buChar char="•"/>
            </a:pPr>
            <a:r>
              <a:rPr lang="en-US" dirty="0" smtClean="0"/>
              <a:t> </a:t>
            </a:r>
            <a:r>
              <a:rPr lang="en-US" dirty="0" smtClean="0">
                <a:latin typeface="Calibri" pitchFamily="34" charset="0"/>
                <a:cs typeface="Calibri" pitchFamily="34" charset="0"/>
              </a:rPr>
              <a:t>Isolation of DNA.</a:t>
            </a:r>
          </a:p>
          <a:p>
            <a:endParaRPr lang="en-US" dirty="0" smtClean="0">
              <a:latin typeface="Calibri" pitchFamily="34" charset="0"/>
              <a:cs typeface="Calibri" pitchFamily="34" charset="0"/>
            </a:endParaRPr>
          </a:p>
          <a:p>
            <a:pPr>
              <a:buFont typeface="Arial" pitchFamily="34" charset="0"/>
              <a:buChar char="•"/>
            </a:pPr>
            <a:r>
              <a:rPr lang="en-US" dirty="0" smtClean="0">
                <a:latin typeface="Calibri" pitchFamily="34" charset="0"/>
                <a:cs typeface="Calibri" pitchFamily="34" charset="0"/>
              </a:rPr>
              <a:t> Fragmentation of DNA by restriction endonucleases .</a:t>
            </a:r>
          </a:p>
          <a:p>
            <a:endParaRPr lang="en-US" dirty="0" smtClean="0">
              <a:latin typeface="Calibri" pitchFamily="34" charset="0"/>
              <a:cs typeface="Calibri" pitchFamily="34" charset="0"/>
            </a:endParaRPr>
          </a:p>
          <a:p>
            <a:pPr>
              <a:buFont typeface="Arial" pitchFamily="34" charset="0"/>
              <a:buChar char="•"/>
            </a:pPr>
            <a:r>
              <a:rPr lang="en-US" dirty="0" smtClean="0">
                <a:latin typeface="Calibri" pitchFamily="34" charset="0"/>
                <a:cs typeface="Calibri" pitchFamily="34" charset="0"/>
              </a:rPr>
              <a:t> Isolation of a desired DNA fragment.</a:t>
            </a:r>
          </a:p>
          <a:p>
            <a:endParaRPr lang="en-US" dirty="0" smtClean="0">
              <a:latin typeface="Calibri" pitchFamily="34" charset="0"/>
              <a:cs typeface="Calibri" pitchFamily="34" charset="0"/>
            </a:endParaRPr>
          </a:p>
          <a:p>
            <a:pPr>
              <a:buFont typeface="Arial" pitchFamily="34" charset="0"/>
              <a:buChar char="•"/>
            </a:pPr>
            <a:r>
              <a:rPr lang="en-US" dirty="0" smtClean="0">
                <a:latin typeface="Calibri" pitchFamily="34" charset="0"/>
                <a:cs typeface="Calibri" pitchFamily="34" charset="0"/>
              </a:rPr>
              <a:t> Ligation of the DNA fragment into vector.</a:t>
            </a:r>
          </a:p>
          <a:p>
            <a:endParaRPr lang="en-US" dirty="0" smtClean="0">
              <a:latin typeface="Calibri" pitchFamily="34" charset="0"/>
              <a:cs typeface="Calibri" pitchFamily="34" charset="0"/>
            </a:endParaRPr>
          </a:p>
          <a:p>
            <a:pPr>
              <a:buFont typeface="Arial" pitchFamily="34" charset="0"/>
              <a:buChar char="•"/>
            </a:pPr>
            <a:r>
              <a:rPr lang="en-US" dirty="0" smtClean="0">
                <a:latin typeface="Calibri" pitchFamily="34" charset="0"/>
                <a:cs typeface="Calibri" pitchFamily="34" charset="0"/>
              </a:rPr>
              <a:t>Transforming the recombinant DNA into the host.</a:t>
            </a:r>
          </a:p>
          <a:p>
            <a:endParaRPr lang="en-US" dirty="0" smtClean="0">
              <a:latin typeface="Calibri" pitchFamily="34" charset="0"/>
              <a:cs typeface="Calibri" pitchFamily="34" charset="0"/>
            </a:endParaRPr>
          </a:p>
          <a:p>
            <a:pPr>
              <a:buFont typeface="Arial" pitchFamily="34" charset="0"/>
              <a:buChar char="•"/>
            </a:pPr>
            <a:r>
              <a:rPr lang="en-US" dirty="0" smtClean="0">
                <a:latin typeface="Calibri" pitchFamily="34" charset="0"/>
                <a:cs typeface="Calibri" pitchFamily="34" charset="0"/>
              </a:rPr>
              <a:t> Culturing the host cells in a medium at large scale.</a:t>
            </a:r>
          </a:p>
          <a:p>
            <a:endParaRPr lang="en-US" dirty="0" smtClean="0">
              <a:latin typeface="Calibri" pitchFamily="34" charset="0"/>
              <a:cs typeface="Calibri" pitchFamily="34" charset="0"/>
            </a:endParaRPr>
          </a:p>
          <a:p>
            <a:pPr>
              <a:buFont typeface="Arial" pitchFamily="34" charset="0"/>
              <a:buChar char="•"/>
            </a:pPr>
            <a:r>
              <a:rPr lang="en-US" dirty="0" smtClean="0">
                <a:latin typeface="Calibri" pitchFamily="34" charset="0"/>
                <a:cs typeface="Calibri" pitchFamily="34" charset="0"/>
              </a:rPr>
              <a:t> Extraction of the desired product.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53065" y="648942"/>
            <a:ext cx="7130087" cy="554707"/>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ISOLATION OF DNA :</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17240" y="587829"/>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82556" y="1129003"/>
            <a:ext cx="8425542" cy="3539430"/>
          </a:xfrm>
          <a:prstGeom prst="rect">
            <a:avLst/>
          </a:prstGeom>
          <a:noFill/>
        </p:spPr>
        <p:txBody>
          <a:bodyPr wrap="square" rtlCol="0">
            <a:spAutoFit/>
          </a:bodyPr>
          <a:lstStyle/>
          <a:p>
            <a:endParaRPr lang="en-US" dirty="0" smtClean="0"/>
          </a:p>
          <a:p>
            <a:pPr lvl="0" algn="just" fontAlgn="base"/>
            <a:r>
              <a:rPr lang="en-US" dirty="0" smtClean="0">
                <a:latin typeface="Calibri" pitchFamily="34" charset="0"/>
                <a:cs typeface="Calibri" pitchFamily="34" charset="0"/>
              </a:rPr>
              <a:t>For the processes of RDT, DNA must be available in its pure form.</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First of all, cells are treated with specific chemicals to break open the cell to release cellular components such as DNA, RNA, proteins, etc.</a:t>
            </a:r>
          </a:p>
          <a:p>
            <a:pPr lvl="0" algn="just" fontAlgn="base"/>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Genetic material is isolated from other macromolecules by using enzymes  such as lysozyme (bacteria), cellulase (plant cells), chitinase (fungus). </a:t>
            </a:r>
          </a:p>
          <a:p>
            <a:pPr algn="just"/>
            <a:r>
              <a:rPr lang="en-US" dirty="0" smtClean="0">
                <a:latin typeface="Calibri" pitchFamily="34" charset="0"/>
                <a:cs typeface="Calibri" pitchFamily="34" charset="0"/>
              </a:rPr>
              <a:t> </a:t>
            </a:r>
          </a:p>
          <a:p>
            <a:pPr algn="just"/>
            <a:r>
              <a:rPr lang="en-US" dirty="0" smtClean="0">
                <a:latin typeface="Calibri" pitchFamily="34" charset="0"/>
                <a:cs typeface="Calibri" pitchFamily="34" charset="0"/>
              </a:rPr>
              <a:t>Contaminants such as RNA and proteins are digested with the help of ribonucleases and proteases respectively.</a:t>
            </a:r>
          </a:p>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Addition of chilled ethanol ultimately precipitates out the purified DNA, which can be seen as collection of fine threads in the suspension.</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DNA that separate out can be removed by spooling.</a:t>
            </a:r>
            <a:endParaRPr lang="en-US" dirty="0" smtClean="0"/>
          </a:p>
          <a:p>
            <a:pPr algn="just"/>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7" y="723587"/>
            <a:ext cx="7130087" cy="50805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POLYMERASE CHAIN REACTION:</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91886" y="1212978"/>
            <a:ext cx="8425542" cy="3108543"/>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Amplification of Gene of Interest using PCR( Polymerase Chain Reaction) to get multiple copies of the DNA or gene of interest in vitro by using set of primers and enzyme DNA polymerase.</a:t>
            </a:r>
          </a:p>
          <a:p>
            <a:pPr lvl="0" fontAlgn="base"/>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Two sets of primers (chemically synthesised oligonucleotide stretches that are complementary to a region of DNA), enzyme DNA polymerase,and deoxynucleotides are added.</a:t>
            </a:r>
          </a:p>
          <a:p>
            <a:pPr lvl="0" fontAlgn="base"/>
            <a:endParaRPr lang="en-US" dirty="0" smtClean="0">
              <a:latin typeface="Calibri" pitchFamily="34" charset="0"/>
              <a:cs typeface="Calibri" pitchFamily="34" charset="0"/>
            </a:endParaRPr>
          </a:p>
          <a:p>
            <a:pPr lvl="0" fontAlgn="base"/>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Each  PCR cycle has three steps: </a:t>
            </a:r>
          </a:p>
          <a:p>
            <a:pPr algn="just"/>
            <a:endParaRPr lang="en-US" dirty="0" smtClean="0">
              <a:latin typeface="Calibri" pitchFamily="34" charset="0"/>
              <a:cs typeface="Calibri" pitchFamily="34" charset="0"/>
            </a:endParaRPr>
          </a:p>
          <a:p>
            <a:pPr marL="342900" indent="-342900" algn="just">
              <a:buAutoNum type="alphaUcParenBoth"/>
            </a:pPr>
            <a:r>
              <a:rPr lang="en-US" dirty="0" smtClean="0">
                <a:latin typeface="Calibri" pitchFamily="34" charset="0"/>
                <a:cs typeface="Calibri" pitchFamily="34" charset="0"/>
              </a:rPr>
              <a:t>Denaturation</a:t>
            </a:r>
          </a:p>
          <a:p>
            <a:pPr marL="342900" indent="-342900" algn="just">
              <a:buAutoNum type="alphaUcParenBoth"/>
            </a:pPr>
            <a:r>
              <a:rPr lang="en-US" dirty="0" smtClean="0">
                <a:latin typeface="Calibri" pitchFamily="34" charset="0"/>
                <a:cs typeface="Calibri" pitchFamily="34" charset="0"/>
              </a:rPr>
              <a:t>Primer annealing</a:t>
            </a:r>
          </a:p>
          <a:p>
            <a:pPr marL="342900" indent="-342900" algn="just">
              <a:buAutoNum type="alphaUcParenBoth"/>
            </a:pPr>
            <a:r>
              <a:rPr lang="en-US" dirty="0" smtClean="0">
                <a:latin typeface="Calibri" pitchFamily="34" charset="0"/>
                <a:cs typeface="Calibri" pitchFamily="34" charset="0"/>
              </a:rPr>
              <a:t> Extension of primers</a:t>
            </a:r>
          </a:p>
          <a:p>
            <a:pPr marL="342900" indent="-342900"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7" y="723587"/>
            <a:ext cx="7130087" cy="50805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POLYMERASE CHAIN REACTION:</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91886" y="1212978"/>
            <a:ext cx="8425542" cy="353943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Denaturation − Double helical DNA is denatured by providing high temperature. Near about in 94</a:t>
            </a:r>
            <a:r>
              <a:rPr lang="en-US" baseline="30000" dirty="0" smtClean="0">
                <a:latin typeface="Calibri" pitchFamily="34" charset="0"/>
                <a:cs typeface="Calibri" pitchFamily="34" charset="0"/>
              </a:rPr>
              <a:t>0</a:t>
            </a:r>
            <a:r>
              <a:rPr lang="en-US" dirty="0" smtClean="0">
                <a:latin typeface="Calibri" pitchFamily="34" charset="0"/>
                <a:cs typeface="Calibri" pitchFamily="34" charset="0"/>
              </a:rPr>
              <a:t> c temperature the target DNA  was heated. It separates the two strands and each act like template.</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Annealing – the oligonucleotide primers anneal or hybridize to each single stranded DNA at 3’OH  end. This step is performed at lower temperature.</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Extension – DNA polymerase does not get degraded in such high temperatures (72</a:t>
            </a:r>
            <a:r>
              <a:rPr lang="en-US" baseline="30000" dirty="0" smtClean="0">
                <a:latin typeface="Calibri" pitchFamily="34" charset="0"/>
                <a:cs typeface="Calibri" pitchFamily="34" charset="0"/>
              </a:rPr>
              <a:t>0</a:t>
            </a:r>
            <a:r>
              <a:rPr lang="en-US" dirty="0" smtClean="0">
                <a:latin typeface="Calibri" pitchFamily="34" charset="0"/>
                <a:cs typeface="Calibri" pitchFamily="34" charset="0"/>
              </a:rPr>
              <a:t>c) since the DNA polymerase used in this reaction is thermostable as it is isolated from thermophilic bacteria,</a:t>
            </a:r>
            <a:r>
              <a:rPr lang="en-US" i="1" dirty="0" smtClean="0">
                <a:latin typeface="Calibri" pitchFamily="34" charset="0"/>
                <a:cs typeface="Calibri" pitchFamily="34" charset="0"/>
              </a:rPr>
              <a:t> Thermus aquaticus </a:t>
            </a:r>
            <a:r>
              <a:rPr lang="en-US" dirty="0" smtClean="0">
                <a:latin typeface="Calibri" pitchFamily="34" charset="0"/>
                <a:cs typeface="Calibri" pitchFamily="34" charset="0"/>
              </a:rPr>
              <a:t>(</a:t>
            </a:r>
            <a:r>
              <a:rPr lang="en-US" i="1" dirty="0" smtClean="0">
                <a:latin typeface="Calibri" pitchFamily="34" charset="0"/>
                <a:cs typeface="Calibri" pitchFamily="34" charset="0"/>
              </a:rPr>
              <a:t>Taq</a:t>
            </a:r>
            <a:r>
              <a:rPr lang="en-US" dirty="0" smtClean="0">
                <a:latin typeface="Calibri" pitchFamily="34" charset="0"/>
                <a:cs typeface="Calibri" pitchFamily="34" charset="0"/>
              </a:rPr>
              <a:t>). The enzyme is </a:t>
            </a:r>
            <a:r>
              <a:rPr lang="en-US" i="1" dirty="0" smtClean="0">
                <a:latin typeface="Calibri" pitchFamily="34" charset="0"/>
                <a:cs typeface="Calibri" pitchFamily="34" charset="0"/>
              </a:rPr>
              <a:t>Taq </a:t>
            </a:r>
            <a:r>
              <a:rPr lang="en-US" dirty="0" smtClean="0">
                <a:latin typeface="Calibri" pitchFamily="34" charset="0"/>
                <a:cs typeface="Calibri" pitchFamily="34" charset="0"/>
              </a:rPr>
              <a:t>polymerase along with deoxyribonucleotides synthesizes new DNA strand complementary to template .</a:t>
            </a:r>
          </a:p>
          <a:p>
            <a:pPr lvl="1" fontAlgn="base"/>
            <a:r>
              <a:rPr lang="en-US" dirty="0" smtClean="0">
                <a:latin typeface="Calibri" pitchFamily="34" charset="0"/>
                <a:cs typeface="Calibri" pitchFamily="34" charset="0"/>
              </a:rPr>
              <a:t> Replication of DNA occurs in vitro.</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This cycle is repeated several times to generate up to 1 billion identical copies of the DNA.</a:t>
            </a:r>
          </a:p>
          <a:p>
            <a:pPr algn="just"/>
            <a:endParaRPr lang="en-US" dirty="0" smtClean="0">
              <a:latin typeface="Calibri" pitchFamily="34" charset="0"/>
              <a:cs typeface="Calibri" pitchFamily="34" charset="0"/>
            </a:endParaRPr>
          </a:p>
          <a:p>
            <a:pPr marL="342900" indent="-342900"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7" name="Picture 6" descr="Image result for pcr ncert diagram"/>
          <p:cNvPicPr/>
          <p:nvPr/>
        </p:nvPicPr>
        <p:blipFill>
          <a:blip r:embed="rId3"/>
          <a:srcRect/>
          <a:stretch>
            <a:fillRect/>
          </a:stretch>
        </p:blipFill>
        <p:spPr bwMode="auto">
          <a:xfrm>
            <a:off x="979714" y="531845"/>
            <a:ext cx="7147249" cy="4478694"/>
          </a:xfrm>
          <a:prstGeom prst="rect">
            <a:avLst/>
          </a:prstGeom>
          <a:noFill/>
          <a:ln w="9525">
            <a:noFill/>
            <a:miter lim="800000"/>
            <a:headEnd/>
            <a:tailEnd/>
          </a:ln>
        </p:spPr>
      </p:pic>
      <p:pic>
        <p:nvPicPr>
          <p:cNvPr id="62" name="Google Shape;62;p14"/>
          <p:cNvPicPr preferRelativeResize="0"/>
          <p:nvPr/>
        </p:nvPicPr>
        <p:blipFill rotWithShape="1">
          <a:blip r:embed="rId4">
            <a:alphaModFix/>
          </a:blip>
          <a:srcRect/>
          <a:stretch/>
        </p:blipFill>
        <p:spPr>
          <a:xfrm>
            <a:off x="8218350" y="0"/>
            <a:ext cx="925650" cy="925650"/>
          </a:xfrm>
          <a:prstGeom prst="rect">
            <a:avLst/>
          </a:prstGeom>
          <a:noFill/>
          <a:ln>
            <a:noFill/>
          </a:ln>
        </p:spPr>
      </p:pic>
      <p:sp>
        <p:nvSpPr>
          <p:cNvPr id="63" name="Google Shape;63;p14"/>
          <p:cNvSpPr txBox="1"/>
          <p:nvPr/>
        </p:nvSpPr>
        <p:spPr>
          <a:xfrm>
            <a:off x="390387" y="359693"/>
            <a:ext cx="7130087" cy="554707"/>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PCR :</a:t>
            </a:r>
          </a:p>
          <a:p>
            <a:pPr>
              <a:buSzPts val="1800"/>
            </a:pPr>
            <a:endParaRPr lang="en-GB" sz="1800" b="1" dirty="0" smtClean="0">
              <a:solidFill>
                <a:schemeClr val="tx1"/>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82556" y="1129003"/>
            <a:ext cx="8425542" cy="738664"/>
          </a:xfrm>
          <a:prstGeom prst="rect">
            <a:avLst/>
          </a:prstGeom>
          <a:noFill/>
        </p:spPr>
        <p:txBody>
          <a:bodyPr wrap="square" rtlCol="0">
            <a:spAutoFit/>
          </a:bodyPr>
          <a:lstStyle/>
          <a:p>
            <a:pPr algn="just"/>
            <a:endParaRPr lang="en-US" dirty="0" smtClean="0"/>
          </a:p>
          <a:p>
            <a:pPr lvl="0" algn="just" fontAlgn="base"/>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3755</TotalTime>
  <Words>315</Words>
  <Application>Microsoft Office PowerPoint</Application>
  <PresentationFormat>On-screen Show (16:9)</PresentationFormat>
  <Paragraphs>77</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394</cp:revision>
  <dcterms:modified xsi:type="dcterms:W3CDTF">2020-07-19T19:09:40Z</dcterms:modified>
</cp:coreProperties>
</file>