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309" r:id="rId3"/>
    <p:sldId id="311" r:id="rId4"/>
    <p:sldId id="317" r:id="rId5"/>
    <p:sldId id="312" r:id="rId6"/>
    <p:sldId id="313" r:id="rId7"/>
    <p:sldId id="318" r:id="rId8"/>
    <p:sldId id="319"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14604" y="1354423"/>
            <a:ext cx="8770775" cy="1398107"/>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pitchFamily="34" charset="0"/>
                <a:cs typeface="Calibri" pitchFamily="34" charset="0"/>
              </a:rPr>
              <a:t>INTRODUCTION AND TOOLS OF r-DNA </a:t>
            </a:r>
            <a:r>
              <a:rPr lang="en-IN" sz="3000" b="1" dirty="0" smtClean="0">
                <a:solidFill>
                  <a:srgbClr val="FF0000"/>
                </a:solidFill>
                <a:latin typeface="Calibri" pitchFamily="34" charset="0"/>
                <a:cs typeface="Calibri" pitchFamily="34" charset="0"/>
              </a:rPr>
              <a:t>TECHNOLOGY</a:t>
            </a:r>
            <a:endParaRPr lang="en-US" sz="3000" b="1" dirty="0" smtClean="0">
              <a:solidFill>
                <a:srgbClr val="FF0000"/>
              </a:solidFill>
              <a:latin typeface="Calibri" pitchFamily="34" charset="0"/>
              <a:cs typeface="Calibri" pitchFamily="34" charset="0"/>
            </a:endParaRPr>
          </a:p>
          <a:p>
            <a:pPr lvl="0" algn="ctr">
              <a:buSzPts val="3100"/>
            </a:pPr>
            <a:r>
              <a:rPr lang="en-GB" sz="2500" b="1" dirty="0" smtClean="0">
                <a:solidFill>
                  <a:schemeClr val="tx1"/>
                </a:solidFill>
                <a:latin typeface="Calibri" pitchFamily="34" charset="0"/>
                <a:cs typeface="Calibri" pitchFamily="34" charset="0"/>
              </a:rPr>
              <a:t>CONCEPTS </a:t>
            </a:r>
            <a:r>
              <a:rPr lang="en-GB" sz="2500" b="1" dirty="0" smtClean="0">
                <a:solidFill>
                  <a:schemeClr val="tx1"/>
                </a:solidFill>
                <a:latin typeface="Calibri" pitchFamily="34" charset="0"/>
                <a:cs typeface="Calibri" pitchFamily="34" charset="0"/>
              </a:rPr>
              <a:t>OF GENETIC </a:t>
            </a:r>
            <a:r>
              <a:rPr lang="en-GB" sz="2500" b="1" dirty="0" smtClean="0">
                <a:solidFill>
                  <a:schemeClr val="tx1"/>
                </a:solidFill>
                <a:latin typeface="Calibri" pitchFamily="34" charset="0"/>
                <a:cs typeface="Calibri" pitchFamily="34" charset="0"/>
              </a:rPr>
              <a:t>ENGINEERING,CONTRIBUTION OF</a:t>
            </a:r>
          </a:p>
          <a:p>
            <a:pPr lvl="0" algn="ctr">
              <a:buSzPts val="3100"/>
            </a:pPr>
            <a:r>
              <a:rPr lang="en-GB" sz="2500" b="1" dirty="0" smtClean="0">
                <a:solidFill>
                  <a:schemeClr val="tx1"/>
                </a:solidFill>
                <a:latin typeface="Calibri" pitchFamily="34" charset="0"/>
                <a:cs typeface="Calibri" pitchFamily="34" charset="0"/>
              </a:rPr>
              <a:t>    COHEN </a:t>
            </a:r>
            <a:r>
              <a:rPr lang="en-GB" sz="2500" b="1" dirty="0" smtClean="0">
                <a:solidFill>
                  <a:schemeClr val="tx1"/>
                </a:solidFill>
                <a:latin typeface="Calibri" pitchFamily="34" charset="0"/>
                <a:cs typeface="Calibri" pitchFamily="34" charset="0"/>
              </a:rPr>
              <a:t>&amp; BOYER </a:t>
            </a:r>
            <a:r>
              <a:rPr lang="en-GB" sz="2500" b="1" dirty="0" smtClean="0">
                <a:solidFill>
                  <a:schemeClr val="tx1"/>
                </a:solidFill>
                <a:latin typeface="Calibri" pitchFamily="34" charset="0"/>
                <a:cs typeface="Calibri" pitchFamily="34" charset="0"/>
              </a:rPr>
              <a:t>,RESTRICTION ENZYME AND ITS NAMING</a:t>
            </a:r>
            <a:r>
              <a:rPr lang="en-US" sz="2500" b="1" dirty="0" smtClean="0">
                <a:latin typeface="Arial Black" pitchFamily="34" charset="0"/>
              </a:rPr>
              <a:t>	</a:t>
            </a:r>
            <a:endParaRPr lang="en-US" sz="25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16833" y="2888979"/>
            <a:ext cx="6270172"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a:t>
            </a:r>
            <a:r>
              <a:rPr lang="en" b="1" dirty="0" smtClean="0"/>
              <a:t>NUMBER: 11</a:t>
            </a:r>
          </a:p>
          <a:p>
            <a:pPr marL="0" lvl="0" indent="0" algn="l" rtl="0">
              <a:spcBef>
                <a:spcPts val="0"/>
              </a:spcBef>
              <a:spcAft>
                <a:spcPts val="0"/>
              </a:spcAft>
              <a:buNone/>
            </a:pPr>
            <a:r>
              <a:rPr lang="en" b="1" dirty="0" smtClean="0"/>
              <a:t>CHAPTER </a:t>
            </a:r>
            <a:r>
              <a:rPr lang="en" b="1" dirty="0"/>
              <a:t>NAME </a:t>
            </a:r>
            <a:r>
              <a:rPr lang="en" b="1" dirty="0" smtClean="0"/>
              <a:t>: BIOTECHNOLOGY : PRINCIPLE AND PROCESSES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62394" y="313041"/>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BIOTECHNOLOGY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755779"/>
            <a:ext cx="8369560" cy="4401205"/>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Biotechnology, the twentieth century off-shoot of modern biology, changed our daily life as its products brought qualitative improvement in health and food production. </a:t>
            </a:r>
          </a:p>
          <a:p>
            <a:pPr algn="just"/>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What is </a:t>
            </a:r>
            <a:r>
              <a:rPr lang="en-US" b="1" smtClean="0">
                <a:latin typeface="Calibri" pitchFamily="34" charset="0"/>
                <a:cs typeface="Calibri" pitchFamily="34" charset="0"/>
              </a:rPr>
              <a:t>biotechnology?</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Biotechnology refers to the technology using biology, which has applications in agriculture, food processing industry, medicine diagnostics, bioremediation, waste treatment, and energy production.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The European Federation of Biotechnology (EFB) defines biotechnology as “the integration of natural science and organisms, cells, parts thereof and molecular analogues for products and services”.</a:t>
            </a:r>
          </a:p>
          <a:p>
            <a:pPr lvl="0" algn="just" fontAlgn="base"/>
            <a:endParaRPr lang="en-US" dirty="0" smtClean="0">
              <a:latin typeface="Calibri" pitchFamily="34" charset="0"/>
              <a:cs typeface="Calibri" pitchFamily="34" charset="0"/>
            </a:endParaRPr>
          </a:p>
          <a:p>
            <a:r>
              <a:rPr lang="en-US" b="1" dirty="0" smtClean="0">
                <a:latin typeface="Calibri" pitchFamily="34" charset="0"/>
                <a:cs typeface="Calibri" pitchFamily="34" charset="0"/>
              </a:rPr>
              <a:t>Principles of Biotechnology</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Modern biotechnology is based on two main principles-</a:t>
            </a:r>
          </a:p>
          <a:p>
            <a:r>
              <a:rPr lang="en-US" dirty="0" smtClean="0">
                <a:latin typeface="Calibri" pitchFamily="34" charset="0"/>
                <a:cs typeface="Calibri" pitchFamily="34" charset="0"/>
              </a:rPr>
              <a:t>• </a:t>
            </a:r>
            <a:r>
              <a:rPr lang="en-US" b="1" dirty="0" smtClean="0">
                <a:latin typeface="Calibri" pitchFamily="34" charset="0"/>
                <a:cs typeface="Calibri" pitchFamily="34" charset="0"/>
              </a:rPr>
              <a:t>Genetic Engineering </a:t>
            </a:r>
            <a:r>
              <a:rPr lang="en-US" dirty="0" smtClean="0">
                <a:latin typeface="Calibri" pitchFamily="34" charset="0"/>
                <a:cs typeface="Calibri" pitchFamily="34" charset="0"/>
              </a:rPr>
              <a:t>- Genetic Engineering is defined as the direct manipulation of genome (DNA and RNA) of an organism. It involves the transfer of new genes to improve the function or trait into host organisms and thus changes the phenotype of the host organism.</a:t>
            </a:r>
          </a:p>
          <a:p>
            <a:r>
              <a:rPr lang="en-US" dirty="0" smtClean="0">
                <a:latin typeface="Calibri" pitchFamily="34" charset="0"/>
                <a:cs typeface="Calibri" pitchFamily="34" charset="0"/>
              </a:rPr>
              <a:t>• </a:t>
            </a:r>
            <a:r>
              <a:rPr lang="en-US" b="1" dirty="0" smtClean="0">
                <a:latin typeface="Calibri" pitchFamily="34" charset="0"/>
                <a:cs typeface="Calibri" pitchFamily="34" charset="0"/>
              </a:rPr>
              <a:t>Aseptic techniques </a:t>
            </a:r>
            <a:r>
              <a:rPr lang="en-US" dirty="0" smtClean="0">
                <a:latin typeface="Calibri" pitchFamily="34" charset="0"/>
                <a:cs typeface="Calibri" pitchFamily="34" charset="0"/>
              </a:rPr>
              <a:t>Maintenance of sterile condition in chemical engineering process to enable growth of only desired microbes for manufacture of biotechnological products like antibiotics, vaccine, enzymes etc.</a:t>
            </a:r>
          </a:p>
          <a:p>
            <a:pPr lvl="0" algn="just" fontAlgn="base"/>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02353" y="574297"/>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BIOTECHNOLOGY </a:t>
            </a:r>
            <a:r>
              <a:rPr lang="en-GB" sz="2200" b="1" dirty="0" smtClean="0">
                <a:solidFill>
                  <a:srgbClr val="FF0000"/>
                </a:solidFill>
                <a:latin typeface="Calibri" pitchFamily="34" charset="0"/>
                <a:cs typeface="Calibri" pitchFamily="34" charset="0"/>
              </a:rPr>
              <a:t>:</a:t>
            </a:r>
          </a:p>
          <a:p>
            <a:pPr>
              <a:buSzPts val="1800"/>
            </a:pPr>
            <a:r>
              <a:rPr lang="en-GB" sz="1800" b="1" dirty="0" smtClean="0">
                <a:solidFill>
                  <a:schemeClr val="tx1"/>
                </a:solidFill>
                <a:latin typeface="Calibri" pitchFamily="34" charset="0"/>
                <a:cs typeface="Calibri" pitchFamily="34" charset="0"/>
              </a:rPr>
              <a:t>CONCEPTS OF GENETIC ENGINEERING</a:t>
            </a:r>
            <a:r>
              <a:rPr lang="en-GB" sz="1800" b="1" dirty="0" smtClean="0">
                <a:solidFill>
                  <a:schemeClr val="tx1"/>
                </a:solidFill>
                <a:latin typeface="Calibri" pitchFamily="34" charset="0"/>
                <a:cs typeface="Calibri" pitchFamily="34" charset="0"/>
              </a:rPr>
              <a:t> </a:t>
            </a:r>
            <a:r>
              <a:rPr lang="en-GB" sz="1800" b="1" dirty="0" smtClean="0">
                <a:solidFill>
                  <a:schemeClr val="tx1"/>
                </a:solidFill>
                <a:latin typeface="Calibri" pitchFamily="34" charset="0"/>
                <a:cs typeface="Calibri" pitchFamily="34" charset="0"/>
              </a:rPr>
              <a:t>:</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66531" y="1343608"/>
            <a:ext cx="8033658"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Traditional hybridization used in plants and animal breeding leads to inclusion and multiplication of undesirable genes along with the desired traits.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technique of genetic engineering which include creation of recombinant DNA, use of gene cloning and </a:t>
            </a:r>
            <a:r>
              <a:rPr lang="en-US" b="1" dirty="0" smtClean="0">
                <a:latin typeface="Calibri" pitchFamily="34" charset="0"/>
                <a:cs typeface="Calibri" pitchFamily="34" charset="0"/>
              </a:rPr>
              <a:t>gene transfer </a:t>
            </a:r>
            <a:r>
              <a:rPr lang="en-US" dirty="0" smtClean="0">
                <a:latin typeface="Calibri" pitchFamily="34" charset="0"/>
                <a:cs typeface="Calibri" pitchFamily="34" charset="0"/>
              </a:rPr>
              <a:t>allow us to isolate and introduce only one or a set of desirable genes without introducing undesirable genes into the target organism</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a:t>
            </a:r>
            <a:r>
              <a:rPr lang="en-US" dirty="0" smtClean="0">
                <a:latin typeface="Calibri" pitchFamily="34" charset="0"/>
                <a:cs typeface="Calibri" pitchFamily="34" charset="0"/>
              </a:rPr>
              <a:t>a chromosome there is a specific DNA sequence called the origin of replication, which is responsible for initiating replication. Therefore, for the multiplication of any alien piece of DNA in an organism it needs to be a part of a chromosome which has a specific sequence known as ‘</a:t>
            </a:r>
            <a:r>
              <a:rPr lang="en-US" b="1" dirty="0" smtClean="0">
                <a:latin typeface="Calibri" pitchFamily="34" charset="0"/>
                <a:cs typeface="Calibri" pitchFamily="34" charset="0"/>
              </a:rPr>
              <a:t>origin of replication’</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Thus</a:t>
            </a:r>
            <a:r>
              <a:rPr lang="en-US" dirty="0" smtClean="0">
                <a:latin typeface="Calibri" pitchFamily="34" charset="0"/>
                <a:cs typeface="Calibri" pitchFamily="34" charset="0"/>
              </a:rPr>
              <a:t>, an alien DNA is linked with the origin of replication, so that, this alien piece of DNA can replicate and multiply itself in the host organism. This is known as </a:t>
            </a:r>
            <a:r>
              <a:rPr lang="en-US" b="1" dirty="0" smtClean="0">
                <a:latin typeface="Calibri" pitchFamily="34" charset="0"/>
                <a:cs typeface="Calibri" pitchFamily="34" charset="0"/>
              </a:rPr>
              <a:t>Cloning </a:t>
            </a:r>
            <a:r>
              <a:rPr lang="en-US" dirty="0" smtClean="0">
                <a:latin typeface="Calibri" pitchFamily="34" charset="0"/>
                <a:cs typeface="Calibri" pitchFamily="34" charset="0"/>
              </a:rPr>
              <a:t>or making multiple identical copies of any template DNA.</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303710"/>
            <a:ext cx="741933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BIOTECHNOLOGY </a:t>
            </a:r>
            <a:r>
              <a:rPr lang="en-GB" sz="2200" b="1" dirty="0" smtClean="0">
                <a:solidFill>
                  <a:srgbClr val="FF0000"/>
                </a:solidFill>
                <a:latin typeface="Calibri" pitchFamily="34" charset="0"/>
                <a:cs typeface="Calibri" pitchFamily="34" charset="0"/>
              </a:rPr>
              <a:t>:</a:t>
            </a:r>
          </a:p>
          <a:p>
            <a:pPr>
              <a:buSzPts val="1800"/>
            </a:pPr>
            <a:r>
              <a:rPr lang="en-GB" sz="1800" b="1" dirty="0" smtClean="0">
                <a:solidFill>
                  <a:schemeClr val="tx1"/>
                </a:solidFill>
                <a:latin typeface="Calibri" pitchFamily="34" charset="0"/>
                <a:cs typeface="Calibri" pitchFamily="34" charset="0"/>
              </a:rPr>
              <a:t>CONTRIBUTION OF COHEN &amp; BOYER </a:t>
            </a:r>
            <a:r>
              <a:rPr lang="en-GB" sz="1800" b="1" dirty="0" smtClean="0">
                <a:solidFill>
                  <a:schemeClr val="tx1"/>
                </a:solidFill>
                <a:latin typeface="Calibri" pitchFamily="34" charset="0"/>
                <a:cs typeface="Calibri" pitchFamily="34" charset="0"/>
              </a:rPr>
              <a:t>:</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503853" y="1054359"/>
            <a:ext cx="8033658" cy="3754874"/>
          </a:xfrm>
          <a:prstGeom prst="rect">
            <a:avLst/>
          </a:prstGeom>
          <a:noFill/>
        </p:spPr>
        <p:txBody>
          <a:bodyPr wrap="square" rtlCol="0">
            <a:spAutoFit/>
          </a:bodyPr>
          <a:lstStyle/>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construction of the first recombinant DNA emerged from the possibility of linking a gene encoding antibiotic resistance with a native Plasmid of </a:t>
            </a:r>
            <a:r>
              <a:rPr lang="en-US" i="1" dirty="0" smtClean="0">
                <a:latin typeface="Calibri" pitchFamily="34" charset="0"/>
                <a:cs typeface="Calibri" pitchFamily="34" charset="0"/>
              </a:rPr>
              <a:t>Salmonella typhimurium</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Stanley </a:t>
            </a:r>
            <a:r>
              <a:rPr lang="en-US" dirty="0" smtClean="0">
                <a:latin typeface="Calibri" pitchFamily="34" charset="0"/>
                <a:cs typeface="Calibri" pitchFamily="34" charset="0"/>
              </a:rPr>
              <a:t>Cohen and Herbert Boyer in 1972 isolated the antibiotic resistance gene by cutting out a piece of DNA from a plasmid</a:t>
            </a:r>
            <a:r>
              <a:rPr lang="en-US" b="1" dirty="0" smtClean="0">
                <a:latin typeface="Calibri" pitchFamily="34" charset="0"/>
                <a:cs typeface="Calibri" pitchFamily="34" charset="0"/>
              </a:rPr>
              <a:t> </a:t>
            </a:r>
            <a:r>
              <a:rPr lang="en-US" dirty="0" smtClean="0">
                <a:latin typeface="Calibri" pitchFamily="34" charset="0"/>
                <a:cs typeface="Calibri" pitchFamily="34" charset="0"/>
              </a:rPr>
              <a:t>(autonomously replicating circular extra-chromosomal DNA) of </a:t>
            </a:r>
            <a:r>
              <a:rPr lang="en-US" i="1" dirty="0" smtClean="0">
                <a:latin typeface="Calibri" pitchFamily="34" charset="0"/>
                <a:cs typeface="Calibri" pitchFamily="34" charset="0"/>
              </a:rPr>
              <a:t>Salmonella typhimurium</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cutting of DNA at specific locations became possible with the discovery of the so-called ‘molecular scissors’– restriction enzymes</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cut piece of DNA was then linked with the plasmid DNA. These plasmid DNA act as vectors</a:t>
            </a:r>
            <a:r>
              <a:rPr lang="en-US" b="1" dirty="0" smtClean="0">
                <a:latin typeface="Calibri" pitchFamily="34" charset="0"/>
                <a:cs typeface="Calibri" pitchFamily="34" charset="0"/>
              </a:rPr>
              <a:t> </a:t>
            </a:r>
            <a:r>
              <a:rPr lang="en-US" dirty="0" smtClean="0">
                <a:latin typeface="Calibri" pitchFamily="34" charset="0"/>
                <a:cs typeface="Calibri" pitchFamily="34" charset="0"/>
              </a:rPr>
              <a:t>to transfer the piece of DNA attached to </a:t>
            </a:r>
            <a:r>
              <a:rPr lang="en-US" dirty="0" smtClean="0">
                <a:latin typeface="Calibri" pitchFamily="34" charset="0"/>
                <a:cs typeface="Calibri" pitchFamily="34" charset="0"/>
              </a:rPr>
              <a:t>it . A </a:t>
            </a:r>
            <a:r>
              <a:rPr lang="en-US" dirty="0" smtClean="0">
                <a:latin typeface="Calibri" pitchFamily="34" charset="0"/>
                <a:cs typeface="Calibri" pitchFamily="34" charset="0"/>
              </a:rPr>
              <a:t>plasmid can be used as vector to deliver an alien piece of DNA into the host organism</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 linking of antibiotic resistance gene with the plasmid vector become possible with the enzyme ligase, which acts on cut DNA molecules and joins their ends. This makes a new combination of autonomously replicating DNA created in vitro and known as recombinant DNA</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434338"/>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TOOLS FOR r-DNA TECHNOLOGY</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8" y="1119673"/>
            <a:ext cx="8276253" cy="3754874"/>
          </a:xfrm>
          <a:prstGeom prst="rect">
            <a:avLst/>
          </a:prstGeom>
          <a:noFill/>
        </p:spPr>
        <p:txBody>
          <a:bodyPr wrap="square" rtlCol="0">
            <a:spAutoFit/>
          </a:bodyPr>
          <a:lstStyle/>
          <a:p>
            <a:endParaRPr lang="en-US" b="1" dirty="0" smtClean="0"/>
          </a:p>
          <a:p>
            <a:pPr algn="just"/>
            <a:r>
              <a:rPr lang="en-US" dirty="0" smtClean="0">
                <a:latin typeface="Calibri" pitchFamily="34" charset="0"/>
                <a:cs typeface="Calibri" pitchFamily="34" charset="0"/>
              </a:rPr>
              <a:t>Tools </a:t>
            </a:r>
            <a:r>
              <a:rPr lang="en-US" dirty="0" smtClean="0">
                <a:latin typeface="Calibri" pitchFamily="34" charset="0"/>
                <a:cs typeface="Calibri" pitchFamily="34" charset="0"/>
              </a:rPr>
              <a:t>of Recombinant DNA Technology</a:t>
            </a:r>
            <a:r>
              <a:rPr lang="en-US" b="1" dirty="0" smtClean="0">
                <a:latin typeface="Calibri" pitchFamily="34" charset="0"/>
                <a:cs typeface="Calibri" pitchFamily="34" charset="0"/>
              </a:rPr>
              <a:t> </a:t>
            </a:r>
            <a:r>
              <a:rPr lang="en-US" dirty="0" smtClean="0">
                <a:latin typeface="Calibri" pitchFamily="34" charset="0"/>
                <a:cs typeface="Calibri" pitchFamily="34" charset="0"/>
              </a:rPr>
              <a:t>includes:</a:t>
            </a:r>
          </a:p>
          <a:p>
            <a:pPr algn="just"/>
            <a:endParaRPr lang="en-US" dirty="0" smtClean="0">
              <a:latin typeface="Calibri" pitchFamily="34" charset="0"/>
              <a:cs typeface="Calibri" pitchFamily="34" charset="0"/>
            </a:endParaRPr>
          </a:p>
          <a:p>
            <a:pPr algn="just">
              <a:buFont typeface="Arial" pitchFamily="34" charset="0"/>
              <a:buChar char="•"/>
            </a:pPr>
            <a:r>
              <a:rPr lang="en-US" dirty="0" smtClean="0">
                <a:latin typeface="Calibri" pitchFamily="34" charset="0"/>
                <a:cs typeface="Calibri" pitchFamily="34" charset="0"/>
              </a:rPr>
              <a:t> Target or desired or alien gene or gene of interest – The specific gene which has to be cloned.</a:t>
            </a:r>
          </a:p>
          <a:p>
            <a:pPr algn="just">
              <a:buFont typeface="Arial" pitchFamily="34" charset="0"/>
              <a:buChar char="•"/>
            </a:pP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Restriction </a:t>
            </a:r>
            <a:r>
              <a:rPr lang="en-US" dirty="0" smtClean="0">
                <a:latin typeface="Calibri" pitchFamily="34" charset="0"/>
                <a:cs typeface="Calibri" pitchFamily="34" charset="0"/>
              </a:rPr>
              <a:t>Enzymes- The enzyme which specifically cleaves the target gene from genome.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Polymerase </a:t>
            </a:r>
            <a:r>
              <a:rPr lang="en-US" dirty="0" smtClean="0">
                <a:latin typeface="Calibri" pitchFamily="34" charset="0"/>
                <a:cs typeface="Calibri" pitchFamily="34" charset="0"/>
              </a:rPr>
              <a:t>enzymes – The target gene is often multiplied with PCR which requires polymerase.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Ligases – The target DNA is ligated with vector by ligase enzyme.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Vectors – Acts as vehicle or carrier which transfers the target gene to host cell.</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Host </a:t>
            </a:r>
            <a:r>
              <a:rPr lang="en-US" dirty="0" smtClean="0">
                <a:latin typeface="Calibri" pitchFamily="34" charset="0"/>
                <a:cs typeface="Calibri" pitchFamily="34" charset="0"/>
              </a:rPr>
              <a:t>organisms – It allows formation of multiple copies of target gene.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Out of all the major role is played by restriction endonuclease.</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434338"/>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TOOL FOR r-DNA TECHNOLOGY  </a:t>
            </a:r>
            <a:r>
              <a:rPr lang="en-GB" sz="2200" b="1" dirty="0" smtClean="0">
                <a:solidFill>
                  <a:srgbClr val="FF0000"/>
                </a:solidFill>
                <a:latin typeface="Calibri" pitchFamily="34" charset="0"/>
                <a:cs typeface="Calibri" pitchFamily="34" charset="0"/>
              </a:rPr>
              <a:t>:</a:t>
            </a:r>
          </a:p>
          <a:p>
            <a:pPr>
              <a:buSzPts val="1800"/>
            </a:pPr>
            <a:r>
              <a:rPr lang="en-US" sz="1800" b="1" dirty="0" smtClean="0">
                <a:latin typeface="Calibri" pitchFamily="34" charset="0"/>
                <a:cs typeface="Calibri" pitchFamily="34" charset="0"/>
              </a:rPr>
              <a:t>RESTRICTION ENZYMES (MOLECULAR SCISSORS):</a:t>
            </a:r>
            <a:r>
              <a:rPr lang="en-US" sz="1800" b="1" dirty="0" smtClean="0"/>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8" y="1119673"/>
            <a:ext cx="8276253" cy="3539430"/>
          </a:xfrm>
          <a:prstGeom prst="rect">
            <a:avLst/>
          </a:prstGeom>
          <a:noFill/>
        </p:spPr>
        <p:txBody>
          <a:bodyPr wrap="square" rtlCol="0">
            <a:spAutoFit/>
          </a:bodyPr>
          <a:lstStyle/>
          <a:p>
            <a:pPr algn="just"/>
            <a:r>
              <a:rPr lang="en-US" dirty="0" smtClean="0"/>
              <a:t/>
            </a:r>
            <a:br>
              <a:rPr lang="en-US" dirty="0" smtClean="0"/>
            </a:br>
            <a:r>
              <a:rPr lang="en-US" dirty="0" smtClean="0">
                <a:latin typeface="Calibri" pitchFamily="34" charset="0"/>
                <a:cs typeface="Calibri" pitchFamily="34" charset="0"/>
              </a:rPr>
              <a:t>Restriction enzymes belong to a larger class of enzymes called Nucleases.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a:t>
            </a:r>
            <a:r>
              <a:rPr lang="en-US" dirty="0" smtClean="0">
                <a:latin typeface="Calibri" pitchFamily="34" charset="0"/>
                <a:cs typeface="Calibri" pitchFamily="34" charset="0"/>
              </a:rPr>
              <a:t>are of two </a:t>
            </a:r>
            <a:r>
              <a:rPr lang="en-US" dirty="0" smtClean="0">
                <a:latin typeface="Calibri" pitchFamily="34" charset="0"/>
                <a:cs typeface="Calibri" pitchFamily="34" charset="0"/>
              </a:rPr>
              <a:t>kinds: </a:t>
            </a:r>
            <a:r>
              <a:rPr lang="en-US" dirty="0" smtClean="0">
                <a:latin typeface="Calibri" pitchFamily="34" charset="0"/>
                <a:cs typeface="Calibri" pitchFamily="34" charset="0"/>
              </a:rPr>
              <a:t> Exonucleases and Endonucleases.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Exonucleases remove nucleotides from the ends of the DNA whereas, endonucleases make cuts at specific position within the DNA.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Over 900 restriction enzymes have been isolated, all of which </a:t>
            </a:r>
            <a:r>
              <a:rPr lang="en-US" dirty="0" smtClean="0">
                <a:latin typeface="Calibri" pitchFamily="34" charset="0"/>
                <a:cs typeface="Calibri" pitchFamily="34" charset="0"/>
              </a:rPr>
              <a:t>recognize </a:t>
            </a:r>
            <a:r>
              <a:rPr lang="en-US" dirty="0" smtClean="0">
                <a:latin typeface="Calibri" pitchFamily="34" charset="0"/>
                <a:cs typeface="Calibri" pitchFamily="34" charset="0"/>
              </a:rPr>
              <a:t>different sequences.</a:t>
            </a:r>
          </a:p>
          <a:p>
            <a:pPr algn="just"/>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Example, the first restriction endonuclease – Hind II, always cut DNA molecules at a particular point by recognizing a specific sequence of six base pairs</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This specific base </a:t>
            </a:r>
            <a:r>
              <a:rPr lang="en-US" dirty="0" smtClean="0">
                <a:latin typeface="Calibri" pitchFamily="34" charset="0"/>
                <a:cs typeface="Calibri" pitchFamily="34" charset="0"/>
              </a:rPr>
              <a:t>sequence (6 base pair) </a:t>
            </a:r>
            <a:r>
              <a:rPr lang="en-US" dirty="0" smtClean="0">
                <a:latin typeface="Calibri" pitchFamily="34" charset="0"/>
                <a:cs typeface="Calibri" pitchFamily="34" charset="0"/>
              </a:rPr>
              <a:t>is known as the Recognition Sequence for Hind II.</a:t>
            </a:r>
          </a:p>
          <a:p>
            <a:pPr algn="just"/>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434338"/>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TOOL FOR r-DNA TECHNOLOGY  </a:t>
            </a:r>
            <a:r>
              <a:rPr lang="en-GB" sz="2200" b="1" dirty="0" smtClean="0">
                <a:solidFill>
                  <a:srgbClr val="FF0000"/>
                </a:solidFill>
                <a:latin typeface="Calibri" pitchFamily="34" charset="0"/>
                <a:cs typeface="Calibri" pitchFamily="34" charset="0"/>
              </a:rPr>
              <a:t>:</a:t>
            </a:r>
          </a:p>
          <a:p>
            <a:pPr>
              <a:buSzPts val="1800"/>
            </a:pPr>
            <a:r>
              <a:rPr lang="en-US" sz="1800" b="1" dirty="0" smtClean="0">
                <a:latin typeface="Calibri" pitchFamily="34" charset="0"/>
                <a:cs typeface="Calibri" pitchFamily="34" charset="0"/>
              </a:rPr>
              <a:t>RESTRICTION ENZYMES (MOLECULAR SCISSORS):</a:t>
            </a:r>
            <a:r>
              <a:rPr lang="en-US" sz="1800" b="1" dirty="0" smtClean="0"/>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8" y="1119673"/>
            <a:ext cx="8276253" cy="3970318"/>
          </a:xfrm>
          <a:prstGeom prst="rect">
            <a:avLst/>
          </a:prstGeom>
          <a:noFill/>
        </p:spPr>
        <p:txBody>
          <a:bodyPr wrap="square" rtlCol="0">
            <a:spAutoFit/>
          </a:bodyPr>
          <a:lstStyle/>
          <a:p>
            <a:r>
              <a:rPr lang="en-US" dirty="0" smtClean="0"/>
              <a:t/>
            </a:r>
            <a:br>
              <a:rPr lang="en-US" dirty="0" smtClean="0"/>
            </a:br>
            <a:r>
              <a:rPr lang="en-US" dirty="0" smtClean="0">
                <a:latin typeface="Calibri" pitchFamily="34" charset="0"/>
                <a:cs typeface="Calibri" pitchFamily="34" charset="0"/>
              </a:rPr>
              <a:t>Each </a:t>
            </a:r>
            <a:r>
              <a:rPr lang="en-US" dirty="0" smtClean="0">
                <a:latin typeface="Calibri" pitchFamily="34" charset="0"/>
                <a:cs typeface="Calibri" pitchFamily="34" charset="0"/>
              </a:rPr>
              <a:t>restriction endonuclease </a:t>
            </a:r>
            <a:r>
              <a:rPr lang="en-US" dirty="0" smtClean="0">
                <a:latin typeface="Calibri" pitchFamily="34" charset="0"/>
                <a:cs typeface="Calibri" pitchFamily="34" charset="0"/>
              </a:rPr>
              <a:t>recognizes </a:t>
            </a:r>
            <a:r>
              <a:rPr lang="en-US" dirty="0" smtClean="0">
                <a:latin typeface="Calibri" pitchFamily="34" charset="0"/>
                <a:cs typeface="Calibri" pitchFamily="34" charset="0"/>
              </a:rPr>
              <a:t>a specific </a:t>
            </a:r>
            <a:r>
              <a:rPr lang="en-US" dirty="0" smtClean="0">
                <a:latin typeface="Calibri" pitchFamily="34" charset="0"/>
                <a:cs typeface="Calibri" pitchFamily="34" charset="0"/>
              </a:rPr>
              <a:t>pallindromic </a:t>
            </a:r>
            <a:r>
              <a:rPr lang="en-US" dirty="0" smtClean="0">
                <a:latin typeface="Calibri" pitchFamily="34" charset="0"/>
                <a:cs typeface="Calibri" pitchFamily="34" charset="0"/>
              </a:rPr>
              <a:t>nucleotide sequence in the DNA</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 </a:t>
            </a:r>
            <a:r>
              <a:rPr lang="en-US" dirty="0" smtClean="0">
                <a:latin typeface="Calibri" pitchFamily="34" charset="0"/>
                <a:cs typeface="Calibri" pitchFamily="34" charset="0"/>
              </a:rPr>
              <a:t>Palindromes are group of letters that form the same words when read both forward and backward for example “MALYALAM</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 Like in case of EcoRI the pallindromic sequence is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5' —— GAATTC —— 3'</a:t>
            </a:r>
          </a:p>
          <a:p>
            <a:r>
              <a:rPr lang="en-US" dirty="0" smtClean="0">
                <a:latin typeface="Calibri" pitchFamily="34" charset="0"/>
                <a:cs typeface="Calibri" pitchFamily="34" charset="0"/>
              </a:rPr>
              <a:t>3' —— CTTAAG —— 5' </a:t>
            </a:r>
          </a:p>
          <a:p>
            <a:r>
              <a:rPr lang="en-US" dirty="0" smtClean="0">
                <a:latin typeface="Calibri" pitchFamily="34" charset="0"/>
                <a:cs typeface="Calibri" pitchFamily="34" charset="0"/>
              </a:rPr>
              <a:t>The palindrome in DNA is a sequence of base pairs that reads same on two stands when orientation of reading is kept the same</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r>
              <a:rPr lang="en-US" dirty="0" smtClean="0"/>
              <a:t> </a:t>
            </a:r>
            <a:r>
              <a:rPr lang="en-US" dirty="0" smtClean="0">
                <a:latin typeface="Calibri" pitchFamily="34" charset="0"/>
                <a:cs typeface="Calibri" pitchFamily="34" charset="0"/>
              </a:rPr>
              <a:t>Restriction enzymes cut the strand of DNA a little away from the centre of the palindrome site between the same two bases on the opposite strands having sticky strand</a:t>
            </a:r>
            <a:r>
              <a:rPr lang="en-US" dirty="0" smtClean="0">
                <a:latin typeface="Calibri" pitchFamily="34" charset="0"/>
                <a:cs typeface="Calibri" pitchFamily="34" charset="0"/>
              </a:rPr>
              <a:t>.</a:t>
            </a:r>
          </a:p>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enzymes cut </a:t>
            </a:r>
            <a:r>
              <a:rPr lang="en-US" dirty="0" smtClean="0">
                <a:latin typeface="Calibri" pitchFamily="34" charset="0"/>
                <a:cs typeface="Calibri" pitchFamily="34" charset="0"/>
              </a:rPr>
              <a:t>each of the two </a:t>
            </a:r>
            <a:r>
              <a:rPr lang="en-US" dirty="0" smtClean="0">
                <a:latin typeface="Calibri" pitchFamily="34" charset="0"/>
                <a:cs typeface="Calibri" pitchFamily="34" charset="0"/>
              </a:rPr>
              <a:t>strands </a:t>
            </a:r>
            <a:r>
              <a:rPr lang="en-US" dirty="0" smtClean="0">
                <a:latin typeface="Calibri" pitchFamily="34" charset="0"/>
                <a:cs typeface="Calibri" pitchFamily="34" charset="0"/>
              </a:rPr>
              <a:t>of the double helix at specific points in their sugar -phosphate backbones .</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434338"/>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TOOL FOR r-DNA TECHNOLOGY  </a:t>
            </a:r>
            <a:r>
              <a:rPr lang="en-GB" sz="2200" b="1" dirty="0" smtClean="0">
                <a:solidFill>
                  <a:srgbClr val="FF0000"/>
                </a:solidFill>
                <a:latin typeface="Calibri" pitchFamily="34" charset="0"/>
                <a:cs typeface="Calibri" pitchFamily="34" charset="0"/>
              </a:rPr>
              <a:t>:</a:t>
            </a:r>
          </a:p>
          <a:p>
            <a:pPr>
              <a:buSzPts val="1800"/>
            </a:pPr>
            <a:r>
              <a:rPr lang="en-US" sz="1800" b="1" dirty="0" smtClean="0">
                <a:latin typeface="Calibri" pitchFamily="34" charset="0"/>
                <a:cs typeface="Calibri" pitchFamily="34" charset="0"/>
              </a:rPr>
              <a:t>CONVENTIONAL NAMING OF RESTRICTION ENZYMES : </a:t>
            </a:r>
            <a:r>
              <a:rPr lang="en-US" sz="1800" b="1" dirty="0" smtClean="0"/>
              <a:t>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7" y="1492897"/>
            <a:ext cx="8276253" cy="3016210"/>
          </a:xfrm>
          <a:prstGeom prst="rect">
            <a:avLst/>
          </a:prstGeom>
          <a:noFill/>
        </p:spPr>
        <p:txBody>
          <a:bodyPr wrap="square" rtlCol="0">
            <a:spAutoFit/>
          </a:bodyPr>
          <a:lstStyle/>
          <a:p>
            <a:pPr lvl="0" algn="just" fontAlgn="base"/>
            <a:r>
              <a:rPr lang="en-US" dirty="0" smtClean="0"/>
              <a:t/>
            </a:r>
            <a:br>
              <a:rPr lang="en-US" dirty="0" smtClean="0"/>
            </a:br>
            <a:r>
              <a:rPr lang="en-US" dirty="0" smtClean="0">
                <a:latin typeface="Calibri" pitchFamily="34" charset="0"/>
                <a:cs typeface="Calibri" pitchFamily="34" charset="0"/>
              </a:rPr>
              <a:t>Naming restriction </a:t>
            </a:r>
            <a:r>
              <a:rPr lang="en-US" dirty="0" smtClean="0">
                <a:latin typeface="Calibri" pitchFamily="34" charset="0"/>
                <a:cs typeface="Calibri" pitchFamily="34" charset="0"/>
              </a:rPr>
              <a:t>enzyme :</a:t>
            </a:r>
          </a:p>
          <a:p>
            <a:pPr lvl="0"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Ist  </a:t>
            </a:r>
            <a:r>
              <a:rPr lang="en-US" dirty="0" smtClean="0">
                <a:latin typeface="Calibri" pitchFamily="34" charset="0"/>
                <a:cs typeface="Calibri" pitchFamily="34" charset="0"/>
              </a:rPr>
              <a:t>letter − Genus of the organism from which the enzyme is </a:t>
            </a:r>
            <a:r>
              <a:rPr lang="en-US" dirty="0" smtClean="0">
                <a:latin typeface="Calibri" pitchFamily="34" charset="0"/>
                <a:cs typeface="Calibri" pitchFamily="34" charset="0"/>
              </a:rPr>
              <a:t>derived.</a:t>
            </a:r>
          </a:p>
          <a:p>
            <a:pPr lvl="1"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IInd and IIIrd letters </a:t>
            </a:r>
            <a:r>
              <a:rPr lang="en-US" dirty="0" smtClean="0">
                <a:latin typeface="Calibri" pitchFamily="34" charset="0"/>
                <a:cs typeface="Calibri" pitchFamily="34" charset="0"/>
              </a:rPr>
              <a:t>− Species of the </a:t>
            </a:r>
            <a:r>
              <a:rPr lang="en-US" dirty="0" smtClean="0">
                <a:latin typeface="Calibri" pitchFamily="34" charset="0"/>
                <a:cs typeface="Calibri" pitchFamily="34" charset="0"/>
              </a:rPr>
              <a:t>organism.</a:t>
            </a:r>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IVth </a:t>
            </a:r>
            <a:r>
              <a:rPr lang="en-US" dirty="0" smtClean="0">
                <a:latin typeface="Calibri" pitchFamily="34" charset="0"/>
                <a:cs typeface="Calibri" pitchFamily="34" charset="0"/>
              </a:rPr>
              <a:t>letter − Name of the </a:t>
            </a:r>
            <a:r>
              <a:rPr lang="en-US" dirty="0" smtClean="0">
                <a:latin typeface="Calibri" pitchFamily="34" charset="0"/>
                <a:cs typeface="Calibri" pitchFamily="34" charset="0"/>
              </a:rPr>
              <a:t>strain.</a:t>
            </a:r>
          </a:p>
          <a:p>
            <a:pPr lvl="1" algn="just" fontAlgn="base"/>
            <a:endParaRPr lang="en-US" sz="1200"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Roman number − Order of </a:t>
            </a:r>
            <a:r>
              <a:rPr lang="en-US" dirty="0" smtClean="0">
                <a:latin typeface="Calibri" pitchFamily="34" charset="0"/>
                <a:cs typeface="Calibri" pitchFamily="34" charset="0"/>
              </a:rPr>
              <a:t>isolation.</a:t>
            </a:r>
          </a:p>
          <a:p>
            <a:pPr lvl="1" algn="just" fontAlgn="base"/>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E.g</a:t>
            </a:r>
            <a:r>
              <a:rPr lang="en-US" dirty="0" smtClean="0">
                <a:latin typeface="Calibri" pitchFamily="34" charset="0"/>
                <a:cs typeface="Calibri" pitchFamily="34" charset="0"/>
              </a:rPr>
              <a:t>.-  </a:t>
            </a:r>
            <a:r>
              <a:rPr lang="en-US" dirty="0" smtClean="0">
                <a:latin typeface="Calibri" pitchFamily="34" charset="0"/>
                <a:cs typeface="Calibri" pitchFamily="34" charset="0"/>
              </a:rPr>
              <a:t>In EcoRI − </a:t>
            </a:r>
            <a:r>
              <a:rPr lang="en-US" dirty="0" smtClean="0">
                <a:latin typeface="Calibri" pitchFamily="34" charset="0"/>
                <a:cs typeface="Calibri" pitchFamily="34" charset="0"/>
              </a:rPr>
              <a:t> Derived </a:t>
            </a:r>
            <a:r>
              <a:rPr lang="en-US" dirty="0" smtClean="0">
                <a:latin typeface="Calibri" pitchFamily="34" charset="0"/>
                <a:cs typeface="Calibri" pitchFamily="34" charset="0"/>
              </a:rPr>
              <a:t>from </a:t>
            </a:r>
            <a:r>
              <a:rPr lang="en-US" i="1" dirty="0" smtClean="0">
                <a:latin typeface="Calibri" pitchFamily="34" charset="0"/>
                <a:cs typeface="Calibri" pitchFamily="34" charset="0"/>
              </a:rPr>
              <a:t>E.coli</a:t>
            </a:r>
            <a:r>
              <a:rPr lang="en-US" dirty="0" smtClean="0">
                <a:latin typeface="Calibri" pitchFamily="34" charset="0"/>
                <a:cs typeface="Calibri" pitchFamily="34" charset="0"/>
              </a:rPr>
              <a:t>, strain R</a:t>
            </a:r>
            <a:r>
              <a:rPr lang="en-US" dirty="0" smtClean="0">
                <a:latin typeface="Calibri" pitchFamily="34" charset="0"/>
                <a:cs typeface="Calibri" pitchFamily="34" charset="0"/>
              </a:rPr>
              <a:t>.</a:t>
            </a:r>
          </a:p>
          <a:p>
            <a:pPr lvl="1" algn="just" fontAlgn="base"/>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It is the </a:t>
            </a:r>
            <a:r>
              <a:rPr lang="en-US" dirty="0" smtClean="0">
                <a:latin typeface="Calibri" pitchFamily="34" charset="0"/>
                <a:cs typeface="Calibri" pitchFamily="34" charset="0"/>
              </a:rPr>
              <a:t>Ist </a:t>
            </a:r>
            <a:r>
              <a:rPr lang="en-US" dirty="0" smtClean="0">
                <a:latin typeface="Calibri" pitchFamily="34" charset="0"/>
                <a:cs typeface="Calibri" pitchFamily="34" charset="0"/>
              </a:rPr>
              <a:t>to be discovered.</a:t>
            </a:r>
            <a:endParaRPr lang="en-US" sz="1200" dirty="0" smtClean="0">
              <a:latin typeface="Calibri" pitchFamily="34" charset="0"/>
              <a:cs typeface="Calibri" pitchFamily="34" charset="0"/>
            </a:endParaRPr>
          </a:p>
          <a:p>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3569</TotalTime>
  <Words>391</Words>
  <Application>Microsoft Office PowerPoint</Application>
  <PresentationFormat>On-screen Show (16:9)</PresentationFormat>
  <Paragraphs>123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358</cp:revision>
  <dcterms:modified xsi:type="dcterms:W3CDTF">2020-07-19T10:31:43Z</dcterms:modified>
</cp:coreProperties>
</file>