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0"/>
  </p:notesMasterIdLst>
  <p:sldIdLst>
    <p:sldId id="256" r:id="rId2"/>
    <p:sldId id="309" r:id="rId3"/>
    <p:sldId id="311" r:id="rId4"/>
    <p:sldId id="324" r:id="rId5"/>
    <p:sldId id="321" r:id="rId6"/>
    <p:sldId id="322" r:id="rId7"/>
    <p:sldId id="323" r:id="rId8"/>
    <p:sldId id="259" r:id="rId9"/>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xmlns="">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p:scale>
          <a:sx n="102" d="100"/>
          <a:sy n="102" d="100"/>
        </p:scale>
        <p:origin x="-456" y="90"/>
      </p:cViewPr>
      <p:guideLst>
        <p:guide orient="horz" pos="162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6:04.720" idx="2">
    <p:pos x="6000" y="100"/>
    <p:text>+amanrouniyar@odmegroup.org How come the website here is ODM Egroup and not ODM PS?
_Assigned to you_
-Swoyan Satyendu</p:text>
  </p:cm>
  <p:cm authorId="0" dt="2020-06-17T16:36:04.724" idx="1">
    <p:pos x="6000" y="0"/>
    <p:text>1. The logo in the centre looks bad. take it to TOP-LEFT
2. Where in ODM E Group Logo, here? 
3. What about, Closing Slide? 
Similar changes, pending in Kids World PPT as well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xmlns=""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1"/>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0" y="105700"/>
            <a:ext cx="1170475" cy="1170475"/>
          </a:xfrm>
          <a:prstGeom prst="rect">
            <a:avLst/>
          </a:prstGeom>
          <a:noFill/>
          <a:ln>
            <a:noFill/>
          </a:ln>
        </p:spPr>
      </p:pic>
      <p:sp>
        <p:nvSpPr>
          <p:cNvPr id="56" name="Google Shape;56;p13"/>
          <p:cNvSpPr txBox="1"/>
          <p:nvPr/>
        </p:nvSpPr>
        <p:spPr>
          <a:xfrm>
            <a:off x="214604" y="1354423"/>
            <a:ext cx="8770775" cy="1398107"/>
          </a:xfrm>
          <a:prstGeom prst="rect">
            <a:avLst/>
          </a:prstGeom>
          <a:noFill/>
          <a:ln>
            <a:noFill/>
          </a:ln>
        </p:spPr>
        <p:txBody>
          <a:bodyPr spcFirstLastPara="1" wrap="square" lIns="91425" tIns="91425" rIns="91425" bIns="91425" anchor="t" anchorCtr="0">
            <a:noAutofit/>
          </a:bodyPr>
          <a:lstStyle/>
          <a:p>
            <a:pPr lvl="0" algn="ctr">
              <a:buSzPts val="3100"/>
            </a:pPr>
            <a:r>
              <a:rPr lang="en-IN" sz="3000" b="1" dirty="0" smtClean="0">
                <a:solidFill>
                  <a:srgbClr val="FF0000"/>
                </a:solidFill>
                <a:latin typeface="Calibri" pitchFamily="34" charset="0"/>
                <a:cs typeface="Calibri" pitchFamily="34" charset="0"/>
              </a:rPr>
              <a:t>GEL ELECTROPHORESIS, CLONING VECTORS</a:t>
            </a:r>
            <a:endParaRPr lang="en-IN" sz="3000" b="1" dirty="0" smtClean="0">
              <a:solidFill>
                <a:srgbClr val="FF0000"/>
              </a:solidFill>
              <a:latin typeface="Calibri" pitchFamily="34" charset="0"/>
              <a:cs typeface="Calibri" pitchFamily="34" charset="0"/>
            </a:endParaRPr>
          </a:p>
          <a:p>
            <a:pPr lvl="0" algn="ctr">
              <a:buSzPts val="3100"/>
            </a:pPr>
            <a:r>
              <a:rPr lang="en-US" sz="2500" b="1" dirty="0" smtClean="0">
                <a:latin typeface="Arial Black" pitchFamily="34" charset="0"/>
              </a:rPr>
              <a:t>	</a:t>
            </a:r>
            <a:endParaRPr lang="en-US" sz="2500" b="1" dirty="0" smtClean="0">
              <a:latin typeface="Calibri" pitchFamily="34" charset="0"/>
              <a:cs typeface="Calibri" pitchFamily="34" charset="0"/>
            </a:endParaRPr>
          </a:p>
          <a:p>
            <a:r>
              <a:rPr lang="en-US" sz="2800" b="1" dirty="0" smtClean="0">
                <a:latin typeface="Calibri" pitchFamily="34" charset="0"/>
                <a:cs typeface="Calibri" pitchFamily="34" charset="0"/>
              </a:rPr>
              <a:t>	</a:t>
            </a:r>
          </a:p>
          <a:p>
            <a:r>
              <a:rPr lang="en-US" sz="2800" b="1" dirty="0" smtClean="0">
                <a:latin typeface="Calibri" pitchFamily="34" charset="0"/>
                <a:cs typeface="Calibri" pitchFamily="34" charset="0"/>
              </a:rPr>
              <a:t>	</a:t>
            </a:r>
          </a:p>
          <a:p>
            <a:endParaRPr lang="en-US" sz="2800" b="1" dirty="0" smtClean="0">
              <a:latin typeface="Calibri" pitchFamily="34" charset="0"/>
              <a:cs typeface="Calibri" pitchFamily="34" charset="0"/>
            </a:endParaRPr>
          </a:p>
          <a:p>
            <a:r>
              <a:rPr lang="en-US" sz="2800" b="1" dirty="0" smtClean="0">
                <a:latin typeface="Calibri" pitchFamily="34" charset="0"/>
                <a:cs typeface="Calibri" pitchFamily="34" charset="0"/>
              </a:rPr>
              <a:t>	</a:t>
            </a:r>
          </a:p>
          <a:p>
            <a:pPr algn="ctr">
              <a:buSzPts val="3100"/>
            </a:pPr>
            <a:endParaRPr sz="2900" b="1" i="0" u="none" strike="noStrike" cap="none">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endParaRPr sz="2500" b="0" i="0" u="none" strike="noStrike" cap="none">
              <a:solidFill>
                <a:srgbClr val="000000"/>
              </a:solidFill>
              <a:latin typeface="Calibri"/>
              <a:ea typeface="Calibri"/>
              <a:cs typeface="Calibri"/>
              <a:sym typeface="Calibri"/>
            </a:endParaRPr>
          </a:p>
        </p:txBody>
      </p:sp>
      <p:sp>
        <p:nvSpPr>
          <p:cNvPr id="57" name="Google Shape;57;p13"/>
          <p:cNvSpPr txBox="1"/>
          <p:nvPr/>
        </p:nvSpPr>
        <p:spPr>
          <a:xfrm>
            <a:off x="1716833" y="2888979"/>
            <a:ext cx="6270172" cy="1188499"/>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lang="en" b="1" dirty="0" smtClean="0"/>
          </a:p>
          <a:p>
            <a:pPr marL="0" lvl="0" indent="0" algn="l" rtl="0">
              <a:spcBef>
                <a:spcPts val="0"/>
              </a:spcBef>
              <a:spcAft>
                <a:spcPts val="0"/>
              </a:spcAft>
              <a:buNone/>
            </a:pPr>
            <a:r>
              <a:rPr lang="en" b="1" dirty="0" smtClean="0"/>
              <a:t>SUBJECT </a:t>
            </a:r>
            <a:r>
              <a:rPr lang="en" b="1" dirty="0"/>
              <a:t>: </a:t>
            </a:r>
            <a:r>
              <a:rPr lang="en" b="1" dirty="0" smtClean="0"/>
              <a:t>BIOLOGY</a:t>
            </a:r>
            <a:endParaRPr b="1"/>
          </a:p>
          <a:p>
            <a:pPr marL="0" lvl="0" indent="0" algn="l" rtl="0">
              <a:spcBef>
                <a:spcPts val="0"/>
              </a:spcBef>
              <a:spcAft>
                <a:spcPts val="0"/>
              </a:spcAft>
              <a:buNone/>
            </a:pPr>
            <a:r>
              <a:rPr lang="en" b="1" dirty="0"/>
              <a:t>CHAPTER </a:t>
            </a:r>
            <a:r>
              <a:rPr lang="en" b="1" dirty="0" smtClean="0"/>
              <a:t>NUMBER: 11</a:t>
            </a:r>
          </a:p>
          <a:p>
            <a:pPr marL="0" lvl="0" indent="0" algn="l" rtl="0">
              <a:spcBef>
                <a:spcPts val="0"/>
              </a:spcBef>
              <a:spcAft>
                <a:spcPts val="0"/>
              </a:spcAft>
              <a:buNone/>
            </a:pPr>
            <a:r>
              <a:rPr lang="en" b="1" dirty="0" smtClean="0"/>
              <a:t>CHAPTER </a:t>
            </a:r>
            <a:r>
              <a:rPr lang="en" b="1" dirty="0"/>
              <a:t>NAME </a:t>
            </a:r>
            <a:r>
              <a:rPr lang="en" b="1" dirty="0" smtClean="0"/>
              <a:t>: BIOTECHNOLOGY : PRINCIPLE AND PROCESSES </a:t>
            </a:r>
            <a:endParaRPr b="1"/>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306411" y="453000"/>
            <a:ext cx="7130087" cy="508053"/>
          </a:xfrm>
          <a:prstGeom prst="rect">
            <a:avLst/>
          </a:prstGeom>
          <a:noFill/>
          <a:ln>
            <a:noFill/>
          </a:ln>
        </p:spPr>
        <p:txBody>
          <a:bodyPr spcFirstLastPara="1" wrap="square" lIns="91425" tIns="91425" rIns="91425" bIns="91425" anchor="t" anchorCtr="0">
            <a:noAutofit/>
          </a:bodyPr>
          <a:lstStyle/>
          <a:p>
            <a:pPr>
              <a:buSzPts val="1800"/>
            </a:pPr>
            <a:r>
              <a:rPr lang="en-IN" sz="2200" b="1" dirty="0" smtClean="0">
                <a:solidFill>
                  <a:srgbClr val="FF0000"/>
                </a:solidFill>
                <a:latin typeface="Calibri" pitchFamily="34" charset="0"/>
                <a:cs typeface="Calibri" pitchFamily="34" charset="0"/>
              </a:rPr>
              <a:t>GEL ELECTROPHORESIS </a:t>
            </a:r>
            <a:r>
              <a:rPr lang="en-GB" sz="2200" b="1" dirty="0" smtClean="0">
                <a:solidFill>
                  <a:srgbClr val="FF0000"/>
                </a:solidFill>
                <a:latin typeface="Calibri" pitchFamily="34" charset="0"/>
                <a:cs typeface="Calibri" pitchFamily="34" charset="0"/>
              </a:rPr>
              <a:t>:</a:t>
            </a:r>
            <a:endParaRPr lang="en-GB" sz="2200" b="1" dirty="0" smtClean="0">
              <a:solidFill>
                <a:srgbClr val="FF0000"/>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867747"/>
            <a:ext cx="8369560" cy="375487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lvl="0" algn="just" fontAlgn="base"/>
            <a:r>
              <a:rPr lang="en-US" dirty="0" smtClean="0">
                <a:latin typeface="Calibri" pitchFamily="34" charset="0"/>
                <a:cs typeface="Calibri" pitchFamily="34" charset="0"/>
              </a:rPr>
              <a:t>The fragments obtained after cutting with restriction enzymes are separated by using gel electrophoresis</a:t>
            </a:r>
            <a:r>
              <a:rPr lang="en-US" dirty="0" smtClean="0">
                <a:latin typeface="Calibri" pitchFamily="34" charset="0"/>
                <a:cs typeface="Calibri" pitchFamily="34" charset="0"/>
              </a:rPr>
              <a:t>.</a:t>
            </a:r>
          </a:p>
          <a:p>
            <a:pPr lvl="0" algn="just" fontAlgn="base"/>
            <a:endParaRPr lang="en-US" dirty="0" smtClean="0">
              <a:latin typeface="Calibri" pitchFamily="34" charset="0"/>
              <a:cs typeface="Calibri" pitchFamily="34" charset="0"/>
            </a:endParaRPr>
          </a:p>
          <a:p>
            <a:pPr lvl="0" algn="just" fontAlgn="base"/>
            <a:r>
              <a:rPr lang="en-US" dirty="0" smtClean="0">
                <a:latin typeface="Calibri" pitchFamily="34" charset="0"/>
                <a:cs typeface="Calibri" pitchFamily="34" charset="0"/>
              </a:rPr>
              <a:t>Electric field is applied to the electrophoresis matrix (commonly agarose gel) and negatively charged DNA fragments move towards the anode</a:t>
            </a:r>
            <a:r>
              <a:rPr lang="en-US" dirty="0" smtClean="0">
                <a:latin typeface="Calibri" pitchFamily="34" charset="0"/>
                <a:cs typeface="Calibri" pitchFamily="34" charset="0"/>
              </a:rPr>
              <a:t>.</a:t>
            </a:r>
          </a:p>
          <a:p>
            <a:pPr lvl="0" algn="just" fontAlgn="base"/>
            <a:endParaRPr lang="en-US" dirty="0" smtClean="0">
              <a:latin typeface="Calibri" pitchFamily="34" charset="0"/>
              <a:cs typeface="Calibri" pitchFamily="34" charset="0"/>
            </a:endParaRPr>
          </a:p>
          <a:p>
            <a:pPr lvl="0" algn="just" fontAlgn="base"/>
            <a:r>
              <a:rPr lang="en-US" dirty="0" smtClean="0">
                <a:latin typeface="Calibri" pitchFamily="34" charset="0"/>
                <a:cs typeface="Calibri" pitchFamily="34" charset="0"/>
              </a:rPr>
              <a:t>Fragments separate according to their size by the sieving properties of agarose </a:t>
            </a:r>
            <a:r>
              <a:rPr lang="en-US" dirty="0" smtClean="0">
                <a:latin typeface="Calibri" pitchFamily="34" charset="0"/>
                <a:cs typeface="Calibri" pitchFamily="34" charset="0"/>
              </a:rPr>
              <a:t>gel. Smaller </a:t>
            </a:r>
            <a:r>
              <a:rPr lang="en-US" dirty="0" smtClean="0">
                <a:latin typeface="Calibri" pitchFamily="34" charset="0"/>
                <a:cs typeface="Calibri" pitchFamily="34" charset="0"/>
              </a:rPr>
              <a:t>the fragment, farther it moves</a:t>
            </a:r>
            <a:r>
              <a:rPr lang="en-US" dirty="0" smtClean="0">
                <a:latin typeface="Calibri" pitchFamily="34" charset="0"/>
                <a:cs typeface="Calibri" pitchFamily="34" charset="0"/>
              </a:rPr>
              <a:t>.</a:t>
            </a:r>
          </a:p>
          <a:p>
            <a:pPr lvl="0" algn="just" fontAlgn="base"/>
            <a:endParaRPr lang="en-US" dirty="0" smtClean="0">
              <a:latin typeface="Calibri" pitchFamily="34" charset="0"/>
              <a:cs typeface="Calibri" pitchFamily="34" charset="0"/>
            </a:endParaRPr>
          </a:p>
          <a:p>
            <a:pPr algn="just" fontAlgn="base"/>
            <a:r>
              <a:rPr lang="en-US" dirty="0" smtClean="0">
                <a:latin typeface="Calibri" pitchFamily="34" charset="0"/>
                <a:cs typeface="Calibri" pitchFamily="34" charset="0"/>
              </a:rPr>
              <a:t>Staining dyes such as ethidium bromide followed by exposure to UV radiations are used to </a:t>
            </a:r>
            <a:r>
              <a:rPr lang="en-US" dirty="0" smtClean="0">
                <a:latin typeface="Calibri" pitchFamily="34" charset="0"/>
                <a:cs typeface="Calibri" pitchFamily="34" charset="0"/>
              </a:rPr>
              <a:t>visualize </a:t>
            </a:r>
            <a:r>
              <a:rPr lang="en-US" dirty="0" smtClean="0">
                <a:latin typeface="Calibri" pitchFamily="34" charset="0"/>
                <a:cs typeface="Calibri" pitchFamily="34" charset="0"/>
              </a:rPr>
              <a:t>the DNA fragments. DNA fragments are visible as bright orange coloured bands in the agarose matrix.</a:t>
            </a:r>
          </a:p>
          <a:p>
            <a:pPr lvl="0" algn="just" fontAlgn="base"/>
            <a:endParaRPr lang="en-US" dirty="0" smtClean="0">
              <a:latin typeface="Calibri" pitchFamily="34" charset="0"/>
              <a:cs typeface="Calibri" pitchFamily="34" charset="0"/>
            </a:endParaRPr>
          </a:p>
          <a:p>
            <a:pPr lvl="0" algn="just" fontAlgn="base"/>
            <a:r>
              <a:rPr lang="en-US" dirty="0" smtClean="0">
                <a:latin typeface="Calibri" pitchFamily="34" charset="0"/>
                <a:cs typeface="Calibri" pitchFamily="34" charset="0"/>
              </a:rPr>
              <a:t>Separated bands of DNA are separated from agarose gel and extracted from gel, called </a:t>
            </a:r>
            <a:r>
              <a:rPr lang="en-US" dirty="0" smtClean="0">
                <a:latin typeface="Calibri" pitchFamily="34" charset="0"/>
                <a:cs typeface="Calibri" pitchFamily="34" charset="0"/>
              </a:rPr>
              <a:t>elution .</a:t>
            </a:r>
          </a:p>
          <a:p>
            <a:pPr lvl="0" algn="just" fontAlgn="base"/>
            <a:endParaRPr lang="en-US" dirty="0" smtClean="0">
              <a:latin typeface="Calibri" pitchFamily="34" charset="0"/>
              <a:cs typeface="Calibri" pitchFamily="34" charset="0"/>
            </a:endParaRPr>
          </a:p>
          <a:p>
            <a:pPr lvl="0" algn="just" fontAlgn="base"/>
            <a:r>
              <a:rPr lang="en-US" dirty="0" smtClean="0">
                <a:latin typeface="Calibri" pitchFamily="34" charset="0"/>
                <a:cs typeface="Calibri" pitchFamily="34" charset="0"/>
              </a:rPr>
              <a:t>The </a:t>
            </a:r>
            <a:r>
              <a:rPr lang="en-US" dirty="0" smtClean="0">
                <a:latin typeface="Calibri" pitchFamily="34" charset="0"/>
                <a:cs typeface="Calibri" pitchFamily="34" charset="0"/>
              </a:rPr>
              <a:t>DNA fragment purified </a:t>
            </a:r>
            <a:r>
              <a:rPr lang="en-US" dirty="0" smtClean="0">
                <a:latin typeface="Calibri" pitchFamily="34" charset="0"/>
                <a:cs typeface="Calibri" pitchFamily="34" charset="0"/>
              </a:rPr>
              <a:t>this way is used in r – DNA technology. </a:t>
            </a:r>
            <a:endParaRPr lang="en-US" dirty="0" smtClean="0">
              <a:latin typeface="Calibri" pitchFamily="34" charset="0"/>
              <a:cs typeface="Calibri" pitchFamily="34" charset="0"/>
            </a:endParaRPr>
          </a:p>
          <a:p>
            <a:pPr lvl="0" algn="just" fontAlgn="base"/>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483692" y="415676"/>
            <a:ext cx="7130087" cy="592030"/>
          </a:xfrm>
          <a:prstGeom prst="rect">
            <a:avLst/>
          </a:prstGeom>
          <a:noFill/>
          <a:ln>
            <a:noFill/>
          </a:ln>
        </p:spPr>
        <p:txBody>
          <a:bodyPr spcFirstLastPara="1" wrap="square" lIns="91425" tIns="91425" rIns="91425" bIns="91425" anchor="t" anchorCtr="0">
            <a:noAutofit/>
          </a:bodyPr>
          <a:lstStyle/>
          <a:p>
            <a:pPr>
              <a:buSzPts val="1800"/>
            </a:pPr>
            <a:r>
              <a:rPr lang="en-GB" sz="2200" b="1" dirty="0" smtClean="0">
                <a:solidFill>
                  <a:srgbClr val="FF0000"/>
                </a:solidFill>
                <a:latin typeface="Calibri" pitchFamily="34" charset="0"/>
                <a:cs typeface="Calibri" pitchFamily="34" charset="0"/>
              </a:rPr>
              <a:t>FIGURE SHOWING GEL ELECTROPHORESIS </a:t>
            </a:r>
            <a:r>
              <a:rPr lang="en-GB" sz="2200" b="1" dirty="0" smtClean="0">
                <a:solidFill>
                  <a:srgbClr val="FF0000"/>
                </a:solidFill>
                <a:latin typeface="Calibri" pitchFamily="34" charset="0"/>
                <a:cs typeface="Calibri" pitchFamily="34" charset="0"/>
              </a:rPr>
              <a:t>:</a:t>
            </a:r>
            <a:endParaRPr lang="en-GB" sz="2200" b="1" dirty="0" smtClean="0">
              <a:solidFill>
                <a:srgbClr val="FF0000"/>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7" name="TextBox 6"/>
          <p:cNvSpPr txBox="1"/>
          <p:nvPr/>
        </p:nvSpPr>
        <p:spPr>
          <a:xfrm>
            <a:off x="466531" y="1343608"/>
            <a:ext cx="8033658" cy="523220"/>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algn="just"/>
            <a:endParaRPr lang="en-US" dirty="0">
              <a:latin typeface="Calibri" pitchFamily="34" charset="0"/>
              <a:cs typeface="Calibri" pitchFamily="34" charset="0"/>
            </a:endParaRPr>
          </a:p>
        </p:txBody>
      </p:sp>
      <p:pic>
        <p:nvPicPr>
          <p:cNvPr id="1026" name="Picture 2" descr="C:\Users\User\Pictures\biology images\gel electrophoresis.jpg"/>
          <p:cNvPicPr>
            <a:picLocks noChangeAspect="1" noChangeArrowheads="1"/>
          </p:cNvPicPr>
          <p:nvPr/>
        </p:nvPicPr>
        <p:blipFill>
          <a:blip r:embed="rId4"/>
          <a:srcRect/>
          <a:stretch>
            <a:fillRect/>
          </a:stretch>
        </p:blipFill>
        <p:spPr bwMode="auto">
          <a:xfrm>
            <a:off x="0" y="1156996"/>
            <a:ext cx="4926562" cy="3312368"/>
          </a:xfrm>
          <a:prstGeom prst="rect">
            <a:avLst/>
          </a:prstGeom>
          <a:noFill/>
        </p:spPr>
      </p:pic>
      <p:pic>
        <p:nvPicPr>
          <p:cNvPr id="1028" name="Picture 4" descr="C:\Users\User\Pictures\biology images\gel electrophoresis tech machine.jpg"/>
          <p:cNvPicPr>
            <a:picLocks noChangeAspect="1" noChangeArrowheads="1"/>
          </p:cNvPicPr>
          <p:nvPr/>
        </p:nvPicPr>
        <p:blipFill>
          <a:blip r:embed="rId5"/>
          <a:srcRect/>
          <a:stretch>
            <a:fillRect/>
          </a:stretch>
        </p:blipFill>
        <p:spPr bwMode="auto">
          <a:xfrm>
            <a:off x="4988919" y="1399591"/>
            <a:ext cx="3893796" cy="2976466"/>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409048" y="704926"/>
            <a:ext cx="7130087" cy="508053"/>
          </a:xfrm>
          <a:prstGeom prst="rect">
            <a:avLst/>
          </a:prstGeom>
          <a:noFill/>
          <a:ln>
            <a:noFill/>
          </a:ln>
        </p:spPr>
        <p:txBody>
          <a:bodyPr spcFirstLastPara="1" wrap="square" lIns="91425" tIns="91425" rIns="91425" bIns="91425" anchor="t" anchorCtr="0">
            <a:noAutofit/>
          </a:bodyPr>
          <a:lstStyle/>
          <a:p>
            <a:pPr>
              <a:buSzPts val="1800"/>
            </a:pPr>
            <a:r>
              <a:rPr lang="en-GB" sz="2200" b="1" dirty="0" smtClean="0">
                <a:solidFill>
                  <a:srgbClr val="FF0000"/>
                </a:solidFill>
                <a:latin typeface="Calibri" pitchFamily="34" charset="0"/>
                <a:cs typeface="Calibri" pitchFamily="34" charset="0"/>
              </a:rPr>
              <a:t>CLONING VECTORS</a:t>
            </a:r>
            <a:r>
              <a:rPr lang="en-GB" sz="2200" b="1" dirty="0" smtClean="0">
                <a:solidFill>
                  <a:srgbClr val="FF0000"/>
                </a:solidFill>
                <a:latin typeface="Calibri" pitchFamily="34" charset="0"/>
                <a:cs typeface="Calibri" pitchFamily="34" charset="0"/>
              </a:rPr>
              <a:t>:</a:t>
            </a:r>
            <a:endParaRPr lang="en-GB" sz="2200" b="1" dirty="0" smtClean="0">
              <a:solidFill>
                <a:srgbClr val="FF0000"/>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867747"/>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lvl="0" algn="just" fontAlgn="base"/>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p:txBody>
      </p:sp>
      <p:sp>
        <p:nvSpPr>
          <p:cNvPr id="6" name="TextBox 5"/>
          <p:cNvSpPr txBox="1"/>
          <p:nvPr/>
        </p:nvSpPr>
        <p:spPr>
          <a:xfrm>
            <a:off x="382556" y="1278293"/>
            <a:ext cx="8425542" cy="2893100"/>
          </a:xfrm>
          <a:prstGeom prst="rect">
            <a:avLst/>
          </a:prstGeom>
          <a:noFill/>
        </p:spPr>
        <p:txBody>
          <a:bodyPr wrap="square" rtlCol="0">
            <a:spAutoFit/>
          </a:bodyPr>
          <a:lstStyle/>
          <a:p>
            <a:pPr lvl="0" fontAlgn="base"/>
            <a:endParaRPr lang="en-US" dirty="0" smtClean="0">
              <a:latin typeface="Calibri" pitchFamily="34" charset="0"/>
              <a:cs typeface="Calibri" pitchFamily="34" charset="0"/>
            </a:endParaRPr>
          </a:p>
          <a:p>
            <a:pPr lvl="0" algn="just" fontAlgn="base"/>
            <a:r>
              <a:rPr lang="en-US" dirty="0" smtClean="0">
                <a:latin typeface="Calibri" pitchFamily="34" charset="0"/>
                <a:cs typeface="Calibri" pitchFamily="34" charset="0"/>
              </a:rPr>
              <a:t>P</a:t>
            </a:r>
            <a:r>
              <a:rPr lang="en-US" smtClean="0">
                <a:latin typeface="Calibri" pitchFamily="34" charset="0"/>
                <a:cs typeface="Calibri" pitchFamily="34" charset="0"/>
              </a:rPr>
              <a:t>lasmids </a:t>
            </a:r>
            <a:r>
              <a:rPr lang="en-US" dirty="0" smtClean="0">
                <a:latin typeface="Calibri" pitchFamily="34" charset="0"/>
                <a:cs typeface="Calibri" pitchFamily="34" charset="0"/>
              </a:rPr>
              <a:t>and </a:t>
            </a:r>
            <a:r>
              <a:rPr lang="en-US" dirty="0" smtClean="0">
                <a:latin typeface="Calibri" pitchFamily="34" charset="0"/>
                <a:cs typeface="Calibri" pitchFamily="34" charset="0"/>
              </a:rPr>
              <a:t>bacteriophages </a:t>
            </a:r>
            <a:r>
              <a:rPr lang="en-US" dirty="0" smtClean="0">
                <a:latin typeface="Calibri" pitchFamily="34" charset="0"/>
                <a:cs typeface="Calibri" pitchFamily="34" charset="0"/>
              </a:rPr>
              <a:t>have the ability to replicate </a:t>
            </a:r>
            <a:r>
              <a:rPr lang="en-US" dirty="0" smtClean="0">
                <a:latin typeface="Calibri" pitchFamily="34" charset="0"/>
                <a:cs typeface="Calibri" pitchFamily="34" charset="0"/>
              </a:rPr>
              <a:t>within </a:t>
            </a:r>
            <a:r>
              <a:rPr lang="en-US" dirty="0" smtClean="0">
                <a:latin typeface="Calibri" pitchFamily="34" charset="0"/>
                <a:cs typeface="Calibri" pitchFamily="34" charset="0"/>
              </a:rPr>
              <a:t>bacterial cells independent of </a:t>
            </a:r>
            <a:r>
              <a:rPr lang="en-US" dirty="0" smtClean="0">
                <a:latin typeface="Calibri" pitchFamily="34" charset="0"/>
                <a:cs typeface="Calibri" pitchFamily="34" charset="0"/>
              </a:rPr>
              <a:t>the </a:t>
            </a:r>
            <a:r>
              <a:rPr lang="en-US" dirty="0" smtClean="0">
                <a:latin typeface="Calibri" pitchFamily="34" charset="0"/>
                <a:cs typeface="Calibri" pitchFamily="34" charset="0"/>
              </a:rPr>
              <a:t>control of </a:t>
            </a:r>
            <a:r>
              <a:rPr lang="en-US" dirty="0" smtClean="0">
                <a:latin typeface="Calibri" pitchFamily="34" charset="0"/>
                <a:cs typeface="Calibri" pitchFamily="34" charset="0"/>
              </a:rPr>
              <a:t>chromosomal </a:t>
            </a:r>
            <a:r>
              <a:rPr lang="en-US" dirty="0" smtClean="0">
                <a:latin typeface="Calibri" pitchFamily="34" charset="0"/>
                <a:cs typeface="Calibri" pitchFamily="34" charset="0"/>
              </a:rPr>
              <a:t>DNA</a:t>
            </a:r>
            <a:r>
              <a:rPr lang="en-US" dirty="0" smtClean="0">
                <a:latin typeface="Calibri" pitchFamily="34" charset="0"/>
                <a:cs typeface="Calibri" pitchFamily="34" charset="0"/>
              </a:rPr>
              <a:t>.</a:t>
            </a:r>
          </a:p>
          <a:p>
            <a:pPr lvl="0" algn="just" fontAlgn="base"/>
            <a:endParaRPr lang="en-US" dirty="0" smtClean="0">
              <a:latin typeface="Calibri" pitchFamily="34" charset="0"/>
              <a:cs typeface="Calibri" pitchFamily="34" charset="0"/>
            </a:endParaRPr>
          </a:p>
          <a:p>
            <a:pPr lvl="0" algn="just" fontAlgn="base"/>
            <a:r>
              <a:rPr lang="en-US" dirty="0" smtClean="0">
                <a:latin typeface="Calibri" pitchFamily="34" charset="0"/>
                <a:cs typeface="Calibri" pitchFamily="34" charset="0"/>
              </a:rPr>
              <a:t>Plasmids </a:t>
            </a:r>
            <a:r>
              <a:rPr lang="en-US" dirty="0" smtClean="0">
                <a:latin typeface="Calibri" pitchFamily="34" charset="0"/>
                <a:cs typeface="Calibri" pitchFamily="34" charset="0"/>
              </a:rPr>
              <a:t>and bacteriophages are commonly used as cloning vectors.</a:t>
            </a:r>
          </a:p>
          <a:p>
            <a:pPr lvl="0" algn="just" fontAlgn="base"/>
            <a:endParaRPr lang="en-US" dirty="0" smtClean="0">
              <a:latin typeface="Calibri" pitchFamily="34" charset="0"/>
              <a:cs typeface="Calibri" pitchFamily="34" charset="0"/>
            </a:endParaRPr>
          </a:p>
          <a:p>
            <a:pPr lvl="0" algn="just" fontAlgn="base"/>
            <a:r>
              <a:rPr lang="en-US" dirty="0" smtClean="0">
                <a:latin typeface="Calibri" pitchFamily="34" charset="0"/>
                <a:cs typeface="Calibri" pitchFamily="34" charset="0"/>
              </a:rPr>
              <a:t>Bacteriophages − Have high copy number (of genome) within the bacterial </a:t>
            </a:r>
            <a:r>
              <a:rPr lang="en-US" dirty="0" smtClean="0">
                <a:latin typeface="Calibri" pitchFamily="34" charset="0"/>
                <a:cs typeface="Calibri" pitchFamily="34" charset="0"/>
              </a:rPr>
              <a:t>cell .</a:t>
            </a:r>
          </a:p>
          <a:p>
            <a:pPr lvl="0" algn="just" fontAlgn="base"/>
            <a:endParaRPr lang="en-US" dirty="0" smtClean="0">
              <a:latin typeface="Calibri" pitchFamily="34" charset="0"/>
              <a:cs typeface="Calibri" pitchFamily="34" charset="0"/>
            </a:endParaRPr>
          </a:p>
          <a:p>
            <a:pPr lvl="0" algn="just" fontAlgn="base"/>
            <a:r>
              <a:rPr lang="en-US" dirty="0" smtClean="0">
                <a:latin typeface="Calibri" pitchFamily="34" charset="0"/>
                <a:cs typeface="Calibri" pitchFamily="34" charset="0"/>
              </a:rPr>
              <a:t>Plasmids − May have 1 − 2 copy number to 15 − 100 copy number per </a:t>
            </a:r>
            <a:r>
              <a:rPr lang="en-US" dirty="0" smtClean="0">
                <a:latin typeface="Calibri" pitchFamily="34" charset="0"/>
                <a:cs typeface="Calibri" pitchFamily="34" charset="0"/>
              </a:rPr>
              <a:t>cell .</a:t>
            </a:r>
          </a:p>
          <a:p>
            <a:pPr lvl="0" algn="just" fontAlgn="base"/>
            <a:endParaRPr lang="en-US" dirty="0" smtClean="0">
              <a:latin typeface="Calibri" pitchFamily="34" charset="0"/>
              <a:cs typeface="Calibri" pitchFamily="34" charset="0"/>
            </a:endParaRPr>
          </a:p>
          <a:p>
            <a:pPr lvl="0" algn="just" fontAlgn="base"/>
            <a:r>
              <a:rPr lang="en-US" dirty="0" smtClean="0">
                <a:latin typeface="Calibri" pitchFamily="34" charset="0"/>
                <a:cs typeface="Calibri" pitchFamily="34" charset="0"/>
              </a:rPr>
              <a:t>If foreign DNA is linked to these vectors, then it is multiplied to the number equal to the copy number of vector.</a:t>
            </a:r>
          </a:p>
          <a:p>
            <a:pPr lvl="0" algn="just" fontAlgn="base"/>
            <a:r>
              <a:rPr lang="en-US" dirty="0" smtClean="0">
                <a:latin typeface="Calibri" pitchFamily="34" charset="0"/>
                <a:cs typeface="Calibri" pitchFamily="34" charset="0"/>
              </a:rPr>
              <a:t>Features present in the vector itself help in the easy isolation of recombinants from the non-recombinants</a:t>
            </a:r>
            <a:r>
              <a:rPr lang="en-US" dirty="0" smtClean="0">
                <a:latin typeface="Calibri" pitchFamily="34" charset="0"/>
                <a:cs typeface="Calibri" pitchFamily="34" charset="0"/>
              </a:rPr>
              <a:t>.</a:t>
            </a:r>
          </a:p>
          <a:p>
            <a:endParaRPr lang="en-US"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437040" y="434338"/>
            <a:ext cx="7130087" cy="741319"/>
          </a:xfrm>
          <a:prstGeom prst="rect">
            <a:avLst/>
          </a:prstGeom>
          <a:noFill/>
          <a:ln>
            <a:noFill/>
          </a:ln>
        </p:spPr>
        <p:txBody>
          <a:bodyPr spcFirstLastPara="1" wrap="square" lIns="91425" tIns="91425" rIns="91425" bIns="91425" anchor="t" anchorCtr="0">
            <a:noAutofit/>
          </a:bodyPr>
          <a:lstStyle/>
          <a:p>
            <a:pPr>
              <a:buSzPts val="1800"/>
            </a:pPr>
            <a:r>
              <a:rPr lang="en-GB" sz="2200" b="1" dirty="0" smtClean="0">
                <a:solidFill>
                  <a:srgbClr val="FF0000"/>
                </a:solidFill>
                <a:latin typeface="Calibri" pitchFamily="34" charset="0"/>
                <a:cs typeface="Calibri" pitchFamily="34" charset="0"/>
              </a:rPr>
              <a:t>CLONING VECTORS</a:t>
            </a:r>
            <a:r>
              <a:rPr lang="en-GB" sz="2200" b="1" dirty="0" smtClean="0">
                <a:solidFill>
                  <a:srgbClr val="FF0000"/>
                </a:solidFill>
                <a:latin typeface="Calibri" pitchFamily="34" charset="0"/>
                <a:cs typeface="Calibri" pitchFamily="34" charset="0"/>
              </a:rPr>
              <a:t>:</a:t>
            </a: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FEATURES :</a:t>
            </a:r>
            <a:endParaRPr lang="en-GB" sz="1800" b="1" dirty="0" smtClean="0">
              <a:solidFill>
                <a:schemeClr val="tx1"/>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867747"/>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lvl="0" algn="just" fontAlgn="base"/>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p:txBody>
      </p:sp>
      <p:sp>
        <p:nvSpPr>
          <p:cNvPr id="6" name="TextBox 5"/>
          <p:cNvSpPr txBox="1"/>
          <p:nvPr/>
        </p:nvSpPr>
        <p:spPr>
          <a:xfrm>
            <a:off x="382556" y="1129003"/>
            <a:ext cx="8425542" cy="3539430"/>
          </a:xfrm>
          <a:prstGeom prst="rect">
            <a:avLst/>
          </a:prstGeom>
          <a:noFill/>
        </p:spPr>
        <p:txBody>
          <a:bodyPr wrap="square" rtlCol="0">
            <a:spAutoFit/>
          </a:bodyPr>
          <a:lstStyle/>
          <a:p>
            <a:endParaRPr lang="en-US" dirty="0" smtClean="0"/>
          </a:p>
          <a:p>
            <a:pPr algn="just"/>
            <a:r>
              <a:rPr lang="en-US" dirty="0" smtClean="0">
                <a:latin typeface="Calibri" pitchFamily="34" charset="0"/>
                <a:cs typeface="Calibri" pitchFamily="34" charset="0"/>
              </a:rPr>
              <a:t>Following features are required to facilitate cloning into a </a:t>
            </a:r>
            <a:r>
              <a:rPr lang="en-US" dirty="0" smtClean="0">
                <a:latin typeface="Calibri" pitchFamily="34" charset="0"/>
                <a:cs typeface="Calibri" pitchFamily="34" charset="0"/>
              </a:rPr>
              <a:t>vector-</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Origin </a:t>
            </a:r>
            <a:r>
              <a:rPr lang="en-US" dirty="0" smtClean="0">
                <a:latin typeface="Calibri" pitchFamily="34" charset="0"/>
                <a:cs typeface="Calibri" pitchFamily="34" charset="0"/>
              </a:rPr>
              <a:t>of replication (ori) – T</a:t>
            </a:r>
            <a:r>
              <a:rPr lang="en-US" dirty="0" smtClean="0">
                <a:latin typeface="Calibri" pitchFamily="34" charset="0"/>
                <a:cs typeface="Calibri" pitchFamily="34" charset="0"/>
              </a:rPr>
              <a:t>he </a:t>
            </a:r>
            <a:r>
              <a:rPr lang="en-US" dirty="0" smtClean="0">
                <a:latin typeface="Calibri" pitchFamily="34" charset="0"/>
                <a:cs typeface="Calibri" pitchFamily="34" charset="0"/>
              </a:rPr>
              <a:t>sequence from where replication starts and any piece of DNA when linked to this sequence can be made to replicate within the host cells</a:t>
            </a:r>
            <a:r>
              <a:rPr lang="en-US" dirty="0" smtClean="0">
                <a:latin typeface="Calibri" pitchFamily="34" charset="0"/>
                <a:cs typeface="Calibri" pitchFamily="34" charset="0"/>
              </a:rPr>
              <a:t>.</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This </a:t>
            </a:r>
            <a:r>
              <a:rPr lang="en-US" dirty="0" smtClean="0">
                <a:latin typeface="Calibri" pitchFamily="34" charset="0"/>
                <a:cs typeface="Calibri" pitchFamily="34" charset="0"/>
              </a:rPr>
              <a:t>sequence is responsible for controlling the copy number of the linked DNA</a:t>
            </a:r>
            <a:r>
              <a:rPr lang="en-US" dirty="0" smtClean="0">
                <a:latin typeface="Calibri" pitchFamily="34" charset="0"/>
                <a:cs typeface="Calibri" pitchFamily="34" charset="0"/>
              </a:rPr>
              <a:t>.</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Selectable marker- Help </a:t>
            </a:r>
            <a:r>
              <a:rPr lang="en-US" dirty="0" smtClean="0">
                <a:latin typeface="Calibri" pitchFamily="34" charset="0"/>
                <a:cs typeface="Calibri" pitchFamily="34" charset="0"/>
              </a:rPr>
              <a:t>in the identifying and eliminating non transformants and selectively permitting the growth of the transformants</a:t>
            </a:r>
            <a:r>
              <a:rPr lang="en-US" dirty="0" smtClean="0">
                <a:latin typeface="Calibri" pitchFamily="34" charset="0"/>
                <a:cs typeface="Calibri" pitchFamily="34" charset="0"/>
              </a:rPr>
              <a:t>.</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Transformation</a:t>
            </a:r>
            <a:r>
              <a:rPr lang="en-US" dirty="0" smtClean="0">
                <a:latin typeface="Calibri" pitchFamily="34" charset="0"/>
                <a:cs typeface="Calibri" pitchFamily="34" charset="0"/>
              </a:rPr>
              <a:t> is a procedure through which a piece of DNA is introduced in a host bacterium</a:t>
            </a:r>
            <a:r>
              <a:rPr lang="en-US" dirty="0" smtClean="0">
                <a:latin typeface="Calibri" pitchFamily="34" charset="0"/>
                <a:cs typeface="Calibri" pitchFamily="34" charset="0"/>
              </a:rPr>
              <a:t>.</a:t>
            </a:r>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Generally, the </a:t>
            </a:r>
            <a:r>
              <a:rPr lang="en-US" dirty="0" smtClean="0">
                <a:latin typeface="Calibri" pitchFamily="34" charset="0"/>
                <a:cs typeface="Calibri" pitchFamily="34" charset="0"/>
              </a:rPr>
              <a:t>genes encoding resistance to antibiotics such as ampicillin, chloramphenicol, tetracycline or kanamycin, etc., are considered useful selectable markers for E. coli</a:t>
            </a:r>
            <a:r>
              <a:rPr lang="en-US" dirty="0" smtClean="0">
                <a:latin typeface="Calibri" pitchFamily="34" charset="0"/>
                <a:cs typeface="Calibri" pitchFamily="34" charset="0"/>
              </a:rPr>
              <a:t>.</a:t>
            </a:r>
          </a:p>
          <a:p>
            <a:pPr algn="just"/>
            <a:r>
              <a:rPr lang="en-US" dirty="0" smtClean="0">
                <a:latin typeface="Calibri" pitchFamily="34" charset="0"/>
                <a:cs typeface="Calibri" pitchFamily="34" charset="0"/>
              </a:rPr>
              <a:t>E. coli cloning vector pBR322 </a:t>
            </a:r>
            <a:r>
              <a:rPr lang="en-US" dirty="0" smtClean="0">
                <a:latin typeface="Calibri" pitchFamily="34" charset="0"/>
                <a:cs typeface="Calibri" pitchFamily="34" charset="0"/>
              </a:rPr>
              <a:t>antibiotic </a:t>
            </a:r>
            <a:r>
              <a:rPr lang="en-US" dirty="0" smtClean="0">
                <a:latin typeface="Calibri" pitchFamily="34" charset="0"/>
                <a:cs typeface="Calibri" pitchFamily="34" charset="0"/>
              </a:rPr>
              <a:t>resistance genes (amp</a:t>
            </a:r>
            <a:r>
              <a:rPr lang="en-US" baseline="30000" dirty="0" smtClean="0">
                <a:latin typeface="Calibri" pitchFamily="34" charset="0"/>
                <a:cs typeface="Calibri" pitchFamily="34" charset="0"/>
              </a:rPr>
              <a:t>R</a:t>
            </a:r>
            <a:r>
              <a:rPr lang="en-US" dirty="0" smtClean="0">
                <a:latin typeface="Calibri" pitchFamily="34" charset="0"/>
                <a:cs typeface="Calibri" pitchFamily="34" charset="0"/>
              </a:rPr>
              <a:t> and tet</a:t>
            </a:r>
            <a:r>
              <a:rPr lang="en-US" baseline="30000" dirty="0" smtClean="0">
                <a:latin typeface="Calibri" pitchFamily="34" charset="0"/>
                <a:cs typeface="Calibri" pitchFamily="34" charset="0"/>
              </a:rPr>
              <a:t>R</a:t>
            </a:r>
            <a:r>
              <a:rPr lang="en-US" dirty="0" smtClean="0">
                <a:latin typeface="Calibri" pitchFamily="34" charset="0"/>
                <a:cs typeface="Calibri" pitchFamily="34" charset="0"/>
              </a:rPr>
              <a:t> )</a:t>
            </a:r>
          </a:p>
          <a:p>
            <a:pPr algn="just"/>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399718" y="350363"/>
            <a:ext cx="7130087" cy="685335"/>
          </a:xfrm>
          <a:prstGeom prst="rect">
            <a:avLst/>
          </a:prstGeom>
          <a:noFill/>
          <a:ln>
            <a:noFill/>
          </a:ln>
        </p:spPr>
        <p:txBody>
          <a:bodyPr spcFirstLastPara="1" wrap="square" lIns="91425" tIns="91425" rIns="91425" bIns="91425" anchor="t" anchorCtr="0">
            <a:noAutofit/>
          </a:bodyPr>
          <a:lstStyle/>
          <a:p>
            <a:pPr>
              <a:buSzPts val="1800"/>
            </a:pPr>
            <a:r>
              <a:rPr lang="en-GB" sz="2200" b="1" dirty="0" smtClean="0">
                <a:solidFill>
                  <a:srgbClr val="FF0000"/>
                </a:solidFill>
                <a:latin typeface="Calibri" pitchFamily="34" charset="0"/>
                <a:cs typeface="Calibri" pitchFamily="34" charset="0"/>
              </a:rPr>
              <a:t>FIGURE SHOWING PLASMID AS A CLONING VECTORS </a:t>
            </a:r>
            <a:r>
              <a:rPr lang="en-GB" sz="2200" b="1" dirty="0" smtClean="0">
                <a:solidFill>
                  <a:srgbClr val="FF0000"/>
                </a:solidFill>
                <a:latin typeface="Calibri" pitchFamily="34" charset="0"/>
                <a:cs typeface="Calibri" pitchFamily="34" charset="0"/>
              </a:rPr>
              <a:t>:</a:t>
            </a:r>
          </a:p>
          <a:p>
            <a:pPr>
              <a:buSzPts val="1800"/>
            </a:pPr>
            <a:r>
              <a:rPr lang="en-US" sz="1800" b="1" dirty="0" smtClean="0">
                <a:latin typeface="Calibri" pitchFamily="34" charset="0"/>
                <a:cs typeface="Calibri" pitchFamily="34" charset="0"/>
              </a:rPr>
              <a:t>pBR322 :</a:t>
            </a:r>
            <a:endParaRPr lang="en-GB" sz="1800" b="1" dirty="0" smtClean="0">
              <a:solidFill>
                <a:srgbClr val="FF0000"/>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867747"/>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lvl="0" algn="just" fontAlgn="base"/>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p:txBody>
      </p:sp>
      <p:sp>
        <p:nvSpPr>
          <p:cNvPr id="6" name="TextBox 5"/>
          <p:cNvSpPr txBox="1"/>
          <p:nvPr/>
        </p:nvSpPr>
        <p:spPr>
          <a:xfrm>
            <a:off x="382556" y="1278293"/>
            <a:ext cx="8425542" cy="523220"/>
          </a:xfrm>
          <a:prstGeom prst="rect">
            <a:avLst/>
          </a:prstGeom>
          <a:noFill/>
        </p:spPr>
        <p:txBody>
          <a:bodyPr wrap="square" rtlCol="0">
            <a:spAutoFit/>
          </a:bodyPr>
          <a:lstStyle/>
          <a:p>
            <a:endParaRPr lang="en-US" dirty="0" smtClean="0"/>
          </a:p>
          <a:p>
            <a:endParaRPr lang="en-US" dirty="0"/>
          </a:p>
        </p:txBody>
      </p:sp>
      <p:pic>
        <p:nvPicPr>
          <p:cNvPr id="8" name="Picture 7" descr="Image result for pbr322 ncert diagram"/>
          <p:cNvPicPr/>
          <p:nvPr/>
        </p:nvPicPr>
        <p:blipFill>
          <a:blip r:embed="rId4"/>
          <a:srcRect/>
          <a:stretch>
            <a:fillRect/>
          </a:stretch>
        </p:blipFill>
        <p:spPr bwMode="auto">
          <a:xfrm>
            <a:off x="1474236" y="1101013"/>
            <a:ext cx="5859625" cy="3657599"/>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409048" y="704926"/>
            <a:ext cx="7130087" cy="508053"/>
          </a:xfrm>
          <a:prstGeom prst="rect">
            <a:avLst/>
          </a:prstGeom>
          <a:noFill/>
          <a:ln>
            <a:noFill/>
          </a:ln>
        </p:spPr>
        <p:txBody>
          <a:bodyPr spcFirstLastPara="1" wrap="square" lIns="91425" tIns="91425" rIns="91425" bIns="91425" anchor="t" anchorCtr="0">
            <a:noAutofit/>
          </a:bodyPr>
          <a:lstStyle/>
          <a:p>
            <a:pPr>
              <a:buSzPts val="1800"/>
            </a:pPr>
            <a:r>
              <a:rPr lang="en-GB" sz="2200" b="1" dirty="0" smtClean="0">
                <a:solidFill>
                  <a:srgbClr val="FF0000"/>
                </a:solidFill>
                <a:latin typeface="Calibri" pitchFamily="34" charset="0"/>
                <a:cs typeface="Calibri" pitchFamily="34" charset="0"/>
              </a:rPr>
              <a:t>CLONING VECTORS</a:t>
            </a:r>
            <a:r>
              <a:rPr lang="en-GB" sz="2200" b="1" dirty="0" smtClean="0">
                <a:solidFill>
                  <a:srgbClr val="FF0000"/>
                </a:solidFill>
                <a:latin typeface="Calibri" pitchFamily="34" charset="0"/>
                <a:cs typeface="Calibri" pitchFamily="34" charset="0"/>
              </a:rPr>
              <a:t>:</a:t>
            </a:r>
            <a:endParaRPr lang="en-GB" sz="2200" b="1" dirty="0" smtClean="0">
              <a:solidFill>
                <a:srgbClr val="FF0000"/>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867747"/>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lvl="0" algn="just" fontAlgn="base"/>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p:txBody>
      </p:sp>
      <p:sp>
        <p:nvSpPr>
          <p:cNvPr id="6" name="TextBox 5"/>
          <p:cNvSpPr txBox="1"/>
          <p:nvPr/>
        </p:nvSpPr>
        <p:spPr>
          <a:xfrm>
            <a:off x="382556" y="1278293"/>
            <a:ext cx="8425542" cy="3323987"/>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Cloning </a:t>
            </a:r>
            <a:r>
              <a:rPr lang="en-US" dirty="0" smtClean="0">
                <a:latin typeface="Calibri" pitchFamily="34" charset="0"/>
                <a:cs typeface="Calibri" pitchFamily="34" charset="0"/>
              </a:rPr>
              <a:t>sites- T</a:t>
            </a:r>
            <a:r>
              <a:rPr lang="en-US" dirty="0" smtClean="0">
                <a:latin typeface="Calibri" pitchFamily="34" charset="0"/>
                <a:cs typeface="Calibri" pitchFamily="34" charset="0"/>
              </a:rPr>
              <a:t>o </a:t>
            </a:r>
            <a:r>
              <a:rPr lang="en-US" dirty="0" smtClean="0">
                <a:latin typeface="Calibri" pitchFamily="34" charset="0"/>
                <a:cs typeface="Calibri" pitchFamily="34" charset="0"/>
              </a:rPr>
              <a:t>link the foreign DNA, the vector need to have single recognition sites for the commonly used restriction enzymes as presence of more than one recognition sites within the vector will generate several fragments, which will complicate the gene cloning. </a:t>
            </a:r>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E.g.- </a:t>
            </a:r>
            <a:r>
              <a:rPr lang="en-US" dirty="0" smtClean="0">
                <a:latin typeface="Calibri" pitchFamily="34" charset="0"/>
                <a:cs typeface="Calibri" pitchFamily="34" charset="0"/>
              </a:rPr>
              <a:t>E. coli cloning vector pBR322 showing restriction sites </a:t>
            </a:r>
            <a:r>
              <a:rPr lang="en-US" dirty="0" smtClean="0">
                <a:latin typeface="Calibri" pitchFamily="34" charset="0"/>
                <a:cs typeface="Calibri" pitchFamily="34" charset="0"/>
              </a:rPr>
              <a:t>Hind </a:t>
            </a:r>
            <a:r>
              <a:rPr lang="en-US" dirty="0" smtClean="0">
                <a:latin typeface="Calibri" pitchFamily="34" charset="0"/>
                <a:cs typeface="Calibri" pitchFamily="34" charset="0"/>
              </a:rPr>
              <a:t>III, EcoR I, BamH I, Sal I, Pvu II, Pst I, Cla </a:t>
            </a:r>
            <a:r>
              <a:rPr lang="en-US" dirty="0" smtClean="0">
                <a:latin typeface="Calibri" pitchFamily="34" charset="0"/>
                <a:cs typeface="Calibri" pitchFamily="34" charset="0"/>
              </a:rPr>
              <a:t>I</a:t>
            </a:r>
            <a:endParaRPr lang="en-US" dirty="0" smtClean="0">
              <a:latin typeface="Calibri" pitchFamily="34" charset="0"/>
              <a:cs typeface="Calibri" pitchFamily="34" charset="0"/>
            </a:endParaRPr>
          </a:p>
          <a:p>
            <a:pPr lvl="1" algn="just" fontAlgn="base"/>
            <a:r>
              <a:rPr lang="en-US" dirty="0" smtClean="0">
                <a:latin typeface="Calibri" pitchFamily="34" charset="0"/>
                <a:cs typeface="Calibri" pitchFamily="34" charset="0"/>
              </a:rPr>
              <a:t>These are the sites where restriction enzymes cut the DNA</a:t>
            </a:r>
            <a:r>
              <a:rPr lang="en-US" dirty="0" smtClean="0">
                <a:latin typeface="Calibri" pitchFamily="34" charset="0"/>
                <a:cs typeface="Calibri" pitchFamily="34" charset="0"/>
              </a:rPr>
              <a:t>.</a:t>
            </a:r>
          </a:p>
          <a:p>
            <a:pPr lvl="1" algn="just" fontAlgn="base"/>
            <a:endParaRPr lang="en-US" dirty="0" smtClean="0">
              <a:latin typeface="Calibri" pitchFamily="34" charset="0"/>
              <a:cs typeface="Calibri" pitchFamily="34" charset="0"/>
            </a:endParaRPr>
          </a:p>
          <a:p>
            <a:pPr lvl="1" algn="just" fontAlgn="base"/>
            <a:r>
              <a:rPr lang="en-US" dirty="0" smtClean="0">
                <a:latin typeface="Calibri" pitchFamily="34" charset="0"/>
                <a:cs typeface="Calibri" pitchFamily="34" charset="0"/>
              </a:rPr>
              <a:t>Cloning process becomes completed when more than one recognition </a:t>
            </a:r>
            <a:r>
              <a:rPr lang="en-US" dirty="0" smtClean="0">
                <a:latin typeface="Calibri" pitchFamily="34" charset="0"/>
                <a:cs typeface="Calibri" pitchFamily="34" charset="0"/>
              </a:rPr>
              <a:t>sites (</a:t>
            </a:r>
            <a:r>
              <a:rPr lang="en-US" dirty="0" smtClean="0">
                <a:latin typeface="Calibri" pitchFamily="34" charset="0"/>
                <a:cs typeface="Calibri" pitchFamily="34" charset="0"/>
              </a:rPr>
              <a:t>MCS – Multiple cloning site </a:t>
            </a:r>
            <a:r>
              <a:rPr lang="en-US" dirty="0" smtClean="0">
                <a:latin typeface="Calibri" pitchFamily="34" charset="0"/>
                <a:cs typeface="Calibri" pitchFamily="34" charset="0"/>
              </a:rPr>
              <a:t>) </a:t>
            </a:r>
            <a:r>
              <a:rPr lang="en-US" dirty="0" smtClean="0">
                <a:latin typeface="Calibri" pitchFamily="34" charset="0"/>
                <a:cs typeface="Calibri" pitchFamily="34" charset="0"/>
              </a:rPr>
              <a:t>are present</a:t>
            </a:r>
            <a:r>
              <a:rPr lang="en-US" dirty="0" smtClean="0">
                <a:latin typeface="Calibri" pitchFamily="34" charset="0"/>
                <a:cs typeface="Calibri" pitchFamily="34" charset="0"/>
              </a:rPr>
              <a:t>.</a:t>
            </a:r>
          </a:p>
          <a:p>
            <a:pPr lvl="1" algn="just" fontAlgn="base"/>
            <a:endParaRPr lang="en-US" dirty="0" smtClean="0">
              <a:latin typeface="Calibri" pitchFamily="34" charset="0"/>
              <a:cs typeface="Calibri" pitchFamily="34" charset="0"/>
            </a:endParaRPr>
          </a:p>
          <a:p>
            <a:pPr lvl="1" algn="just" fontAlgn="base"/>
            <a:r>
              <a:rPr lang="en-US" dirty="0" smtClean="0">
                <a:latin typeface="Calibri" pitchFamily="34" charset="0"/>
                <a:cs typeface="Calibri" pitchFamily="34" charset="0"/>
              </a:rPr>
              <a:t>Therefore, ligation is carried out only at the restriction sites present on the antibiotic resistance genes</a:t>
            </a:r>
            <a:r>
              <a:rPr lang="en-US" dirty="0" smtClean="0">
                <a:latin typeface="Calibri" pitchFamily="34" charset="0"/>
                <a:cs typeface="Calibri" pitchFamily="34" charset="0"/>
              </a:rPr>
              <a:t>.</a:t>
            </a:r>
          </a:p>
          <a:p>
            <a:pPr lvl="1" algn="just" fontAlgn="base"/>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Rop - rop </a:t>
            </a:r>
            <a:r>
              <a:rPr lang="en-US" dirty="0" smtClean="0">
                <a:latin typeface="Calibri" pitchFamily="34" charset="0"/>
                <a:cs typeface="Calibri" pitchFamily="34" charset="0"/>
              </a:rPr>
              <a:t>codes for the proteins involved in the replication of the plasmid</a:t>
            </a:r>
            <a:r>
              <a:rPr lang="en-US" dirty="0" smtClean="0">
                <a:latin typeface="Calibri" pitchFamily="34" charset="0"/>
                <a:cs typeface="Calibri" pitchFamily="34" charset="0"/>
              </a:rPr>
              <a:t>.</a:t>
            </a:r>
            <a:endParaRPr lang="en-US" dirty="0" smtClean="0">
              <a:latin typeface="Calibri" pitchFamily="34" charset="0"/>
              <a:cs typeface="Calibri" pitchFamily="34" charset="0"/>
            </a:endParaRPr>
          </a:p>
          <a:p>
            <a:endParaRPr lang="en-US"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8350" y="150490"/>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3678</TotalTime>
  <Words>399</Words>
  <Application>Microsoft Office PowerPoint</Application>
  <PresentationFormat>On-screen Show (16:9)</PresentationFormat>
  <Paragraphs>82</Paragraphs>
  <Slides>8</Slides>
  <Notes>8</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Simple Light</vt:lpstr>
      <vt:lpstr>Slide 1</vt:lpstr>
      <vt:lpstr>Slide 2</vt:lpstr>
      <vt:lpstr>Slide 3</vt:lpstr>
      <vt:lpstr>Slide 4</vt:lpstr>
      <vt:lpstr>Slide 5</vt:lpstr>
      <vt:lpstr>Slide 6</vt:lpstr>
      <vt:lpstr>Slide 7</vt:lpstr>
      <vt:lpstr>Slide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378</cp:revision>
  <dcterms:modified xsi:type="dcterms:W3CDTF">2020-07-19T15:11:44Z</dcterms:modified>
</cp:coreProperties>
</file>