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8" roundtripDataSignature="AMtx7mgc6g42B04c7KY+twntFjHdskhj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title"/>
          </p:nvPr>
        </p:nvSpPr>
        <p:spPr>
          <a:xfrm>
            <a:off x="1012189" y="2252979"/>
            <a:ext cx="7119620" cy="17805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body"/>
          </p:nvPr>
        </p:nvSpPr>
        <p:spPr>
          <a:xfrm>
            <a:off x="383540" y="1397000"/>
            <a:ext cx="8376919" cy="4336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1012189" y="2252979"/>
            <a:ext cx="7119620" cy="17805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/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" type="subTitle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/>
          <p:nvPr>
            <p:ph type="title"/>
          </p:nvPr>
        </p:nvSpPr>
        <p:spPr>
          <a:xfrm>
            <a:off x="1012189" y="2252979"/>
            <a:ext cx="7119620" cy="17805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" type="body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2" type="body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1012189" y="2252979"/>
            <a:ext cx="7119620" cy="17805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383540" y="1397000"/>
            <a:ext cx="8376919" cy="4336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3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5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2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21.png"/><Relationship Id="rId11" Type="http://schemas.openxmlformats.org/officeDocument/2006/relationships/image" Target="../media/image4.png"/><Relationship Id="rId10" Type="http://schemas.openxmlformats.org/officeDocument/2006/relationships/image" Target="../media/image17.png"/><Relationship Id="rId21" Type="http://schemas.openxmlformats.org/officeDocument/2006/relationships/image" Target="../media/image28.jpg"/><Relationship Id="rId13" Type="http://schemas.openxmlformats.org/officeDocument/2006/relationships/image" Target="../media/image15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20.png"/><Relationship Id="rId15" Type="http://schemas.openxmlformats.org/officeDocument/2006/relationships/image" Target="../media/image6.png"/><Relationship Id="rId14" Type="http://schemas.openxmlformats.org/officeDocument/2006/relationships/image" Target="../media/image2.png"/><Relationship Id="rId17" Type="http://schemas.openxmlformats.org/officeDocument/2006/relationships/image" Target="../media/image11.png"/><Relationship Id="rId16" Type="http://schemas.openxmlformats.org/officeDocument/2006/relationships/image" Target="../media/image12.png"/><Relationship Id="rId5" Type="http://schemas.openxmlformats.org/officeDocument/2006/relationships/image" Target="../media/image19.png"/><Relationship Id="rId19" Type="http://schemas.openxmlformats.org/officeDocument/2006/relationships/image" Target="../media/image3.png"/><Relationship Id="rId6" Type="http://schemas.openxmlformats.org/officeDocument/2006/relationships/image" Target="../media/image1.png"/><Relationship Id="rId18" Type="http://schemas.openxmlformats.org/officeDocument/2006/relationships/image" Target="../media/image13.png"/><Relationship Id="rId7" Type="http://schemas.openxmlformats.org/officeDocument/2006/relationships/image" Target="../media/image10.png"/><Relationship Id="rId8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5.png"/><Relationship Id="rId5" Type="http://schemas.openxmlformats.org/officeDocument/2006/relationships/image" Target="../media/image2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/>
          <p:nvPr/>
        </p:nvSpPr>
        <p:spPr>
          <a:xfrm>
            <a:off x="383540" y="2407793"/>
            <a:ext cx="4422140" cy="2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9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latin typeface="Calibri"/>
                <a:ea typeface="Calibri"/>
                <a:cs typeface="Calibri"/>
                <a:sym typeface="Calibri"/>
              </a:rPr>
              <a:t>STD-IX</a:t>
            </a:r>
            <a:endParaRPr b="0" i="0" sz="25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154178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latin typeface="Calibri"/>
                <a:ea typeface="Calibri"/>
                <a:cs typeface="Calibri"/>
                <a:sym typeface="Calibri"/>
              </a:rPr>
              <a:t>SUBJECT- LITERATURE  CHAPTER - 4</a:t>
            </a:r>
            <a:endParaRPr b="0" i="0" sz="2500" u="none" cap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latin typeface="Calibri"/>
                <a:ea typeface="Calibri"/>
                <a:cs typeface="Calibri"/>
                <a:sym typeface="Calibri"/>
              </a:rPr>
              <a:t>TOPIC- A TRULY BEAUTIFUL MIND  PERIOD-1</a:t>
            </a:r>
            <a:endParaRPr b="0" i="0" sz="25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" name="Google Shape;44;p1"/>
          <p:cNvGrpSpPr/>
          <p:nvPr/>
        </p:nvGrpSpPr>
        <p:grpSpPr>
          <a:xfrm>
            <a:off x="304800" y="457199"/>
            <a:ext cx="8610600" cy="6096001"/>
            <a:chOff x="304800" y="457199"/>
            <a:chExt cx="8610600" cy="6096001"/>
          </a:xfrm>
        </p:grpSpPr>
        <p:pic>
          <p:nvPicPr>
            <p:cNvPr id="45" name="Google Shape;45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61833" y="1632849"/>
              <a:ext cx="1330319" cy="277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1"/>
            <p:cNvPicPr preferRelativeResize="0"/>
            <p:nvPr/>
          </p:nvPicPr>
          <p:blipFill rotWithShape="1">
            <a:blip r:embed="rId4">
              <a:alphaModFix/>
            </a:blip>
            <a:srcRect b="-58380" l="-444360" r="444360" t="58380"/>
            <a:stretch/>
          </p:blipFill>
          <p:spPr>
            <a:xfrm>
              <a:off x="533399" y="457199"/>
              <a:ext cx="1578864" cy="7833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47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04800" y="4648200"/>
              <a:ext cx="8610600" cy="1905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/>
          <p:nvPr>
            <p:ph type="title"/>
          </p:nvPr>
        </p:nvSpPr>
        <p:spPr>
          <a:xfrm>
            <a:off x="535940" y="394969"/>
            <a:ext cx="226250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LEFT SCHOOL</a:t>
            </a:r>
            <a:endParaRPr sz="3200"/>
          </a:p>
        </p:txBody>
      </p:sp>
      <p:sp>
        <p:nvSpPr>
          <p:cNvPr id="142" name="Google Shape;142;p10"/>
          <p:cNvSpPr txBox="1"/>
          <p:nvPr/>
        </p:nvSpPr>
        <p:spPr>
          <a:xfrm>
            <a:off x="535940" y="1318894"/>
            <a:ext cx="4302125" cy="4842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42900" lvl="0" marL="355600" marR="82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Albert Einstein was a very good  student. He went to a school in  Munich because his family had moved  from Ulm to Munich when he was 15  months old and scored good marks in  almost every subject.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0"/>
              <a:buFont typeface="Arial"/>
              <a:buNone/>
            </a:pPr>
            <a:r>
              <a:t/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Einstein hated the school’s  regimentation, and often clashed with  his teachers.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2750"/>
              <a:buFont typeface="Arial"/>
              <a:buNone/>
            </a:pPr>
            <a:r>
              <a:t/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400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Einstein was so suffocated in that  school, he could not follow the strict  discipline and so he left the school for  ever.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10"/>
          <p:cNvGrpSpPr/>
          <p:nvPr/>
        </p:nvGrpSpPr>
        <p:grpSpPr>
          <a:xfrm>
            <a:off x="5257800" y="0"/>
            <a:ext cx="3886200" cy="6583679"/>
            <a:chOff x="5257800" y="-1600200"/>
            <a:chExt cx="3886200" cy="6583679"/>
          </a:xfrm>
        </p:grpSpPr>
        <p:pic>
          <p:nvPicPr>
            <p:cNvPr id="144" name="Google Shape;144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0" y="-1600200"/>
              <a:ext cx="2286000" cy="114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257800" y="457199"/>
              <a:ext cx="3558540" cy="45262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/>
          <p:nvPr>
            <p:ph type="title"/>
          </p:nvPr>
        </p:nvSpPr>
        <p:spPr>
          <a:xfrm>
            <a:off x="383540" y="297179"/>
            <a:ext cx="2625725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VOCABULARY</a:t>
            </a:r>
            <a:endParaRPr sz="3600"/>
          </a:p>
        </p:txBody>
      </p:sp>
      <p:sp>
        <p:nvSpPr>
          <p:cNvPr id="151" name="Google Shape;151;p11"/>
          <p:cNvSpPr txBox="1"/>
          <p:nvPr/>
        </p:nvSpPr>
        <p:spPr>
          <a:xfrm>
            <a:off x="383540" y="1397000"/>
            <a:ext cx="8295005" cy="4336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342900" lvl="0" marL="355600" marR="0" rtl="0" algn="l">
              <a:lnSpc>
                <a:spcPct val="119772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Stifled: unable to breathe; suffocated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0" rtl="0" algn="l">
              <a:lnSpc>
                <a:spcPct val="119772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Left the school for good: left school forever.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0" rtl="0" algn="l">
              <a:lnSpc>
                <a:spcPct val="119772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regimentation: order or discipline taken to an extreme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0" rtl="0" algn="l">
              <a:lnSpc>
                <a:spcPct val="119772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pupil: student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5080" rtl="0" algn="l">
              <a:lnSpc>
                <a:spcPct val="79900"/>
              </a:lnSpc>
              <a:spcBef>
                <a:spcPts val="525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amateur: doing something for personal enjoyment rather than as a  profession, something which is your hobby and you do it as a pastime.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0" rtl="0" algn="l">
              <a:lnSpc>
                <a:spcPct val="119545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Uttered: spoke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351790" rtl="0" algn="l">
              <a:lnSpc>
                <a:spcPct val="79900"/>
              </a:lnSpc>
              <a:spcBef>
                <a:spcPts val="53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destined: fate, a predetermined set of events that has to happen in  the future.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425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Find out 5 synonyms and antonyms from the chapter and practice vocabulary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8875" y="19636"/>
            <a:ext cx="2325125" cy="10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/>
          <p:nvPr>
            <p:ph type="title"/>
          </p:nvPr>
        </p:nvSpPr>
        <p:spPr>
          <a:xfrm>
            <a:off x="365077" y="3187500"/>
            <a:ext cx="8457600" cy="18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0">
            <a:spAutoFit/>
          </a:bodyPr>
          <a:lstStyle/>
          <a:p>
            <a:pPr indent="0" lvl="0" marL="0" marR="596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/>
              <a:t>THANKING YOU</a:t>
            </a:r>
            <a:endParaRPr sz="5100"/>
          </a:p>
          <a:p>
            <a:pPr indent="0" lvl="0" marL="0" rtl="0" algn="ctr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None/>
            </a:pPr>
            <a:r>
              <a:rPr lang="en-US" sz="5100"/>
              <a:t>ODM EDUCATIONAL GROUP</a:t>
            </a:r>
            <a:endParaRPr sz="5100"/>
          </a:p>
        </p:txBody>
      </p:sp>
      <p:pic>
        <p:nvPicPr>
          <p:cNvPr id="158" name="Google Shape;15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0" y="0"/>
            <a:ext cx="2286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0" y="17964"/>
            <a:ext cx="2286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6170" y="609282"/>
            <a:ext cx="420985" cy="4584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2"/>
          <p:cNvGrpSpPr/>
          <p:nvPr/>
        </p:nvGrpSpPr>
        <p:grpSpPr>
          <a:xfrm>
            <a:off x="1112202" y="609282"/>
            <a:ext cx="1144270" cy="464819"/>
            <a:chOff x="1112202" y="609282"/>
            <a:chExt cx="1144270" cy="464819"/>
          </a:xfrm>
        </p:grpSpPr>
        <p:pic>
          <p:nvPicPr>
            <p:cNvPr id="55" name="Google Shape;55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12202" y="611822"/>
              <a:ext cx="353059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94472" y="611822"/>
              <a:ext cx="343456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880552" y="609282"/>
              <a:ext cx="375920" cy="46481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8" name="Google Shape;58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28237" y="609282"/>
            <a:ext cx="554662" cy="458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4517" y="1434782"/>
            <a:ext cx="336428" cy="4546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2"/>
          <p:cNvGrpSpPr/>
          <p:nvPr/>
        </p:nvGrpSpPr>
        <p:grpSpPr>
          <a:xfrm>
            <a:off x="968692" y="1432242"/>
            <a:ext cx="1626870" cy="464820"/>
            <a:chOff x="968692" y="1432242"/>
            <a:chExt cx="1626870" cy="464820"/>
          </a:xfrm>
        </p:grpSpPr>
        <p:pic>
          <p:nvPicPr>
            <p:cNvPr id="61" name="Google Shape;61;p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68692" y="1432242"/>
              <a:ext cx="1104900" cy="4648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102802" y="1432242"/>
              <a:ext cx="492760" cy="4597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3" name="Google Shape;63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667952" y="1434782"/>
            <a:ext cx="26543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982912" y="1432242"/>
            <a:ext cx="375920" cy="46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430597" y="1432242"/>
            <a:ext cx="260340" cy="45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84565" y="2257742"/>
            <a:ext cx="527002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183965" y="2255202"/>
            <a:ext cx="110482" cy="45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366939" y="2255837"/>
            <a:ext cx="379628" cy="458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818322" y="2257742"/>
            <a:ext cx="382269" cy="454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554039" y="5007293"/>
            <a:ext cx="3772880" cy="370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73100" y="5616893"/>
            <a:ext cx="1893897" cy="374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5257800" y="1752600"/>
            <a:ext cx="3395472" cy="452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/>
          <p:nvPr>
            <p:ph type="title"/>
          </p:nvPr>
        </p:nvSpPr>
        <p:spPr>
          <a:xfrm>
            <a:off x="193039" y="302895"/>
            <a:ext cx="64377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EXPECTED LEARNING OUTCOMES:</a:t>
            </a:r>
            <a:endParaRPr sz="3600"/>
          </a:p>
        </p:txBody>
      </p:sp>
      <p:grpSp>
        <p:nvGrpSpPr>
          <p:cNvPr id="78" name="Google Shape;78;p3"/>
          <p:cNvGrpSpPr/>
          <p:nvPr/>
        </p:nvGrpSpPr>
        <p:grpSpPr>
          <a:xfrm>
            <a:off x="251450" y="0"/>
            <a:ext cx="8892550" cy="6819621"/>
            <a:chOff x="251450" y="-152400"/>
            <a:chExt cx="8892550" cy="6819621"/>
          </a:xfrm>
        </p:grpSpPr>
        <p:pic>
          <p:nvPicPr>
            <p:cNvPr id="79" name="Google Shape;7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0" y="-152400"/>
              <a:ext cx="2286000" cy="1143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Google Shape;80;p3"/>
            <p:cNvSpPr/>
            <p:nvPr/>
          </p:nvSpPr>
          <p:spPr>
            <a:xfrm>
              <a:off x="251450" y="1175450"/>
              <a:ext cx="4763770" cy="5491771"/>
            </a:xfrm>
            <a:custGeom>
              <a:rect b="b" l="l" r="r" t="t"/>
              <a:pathLst>
                <a:path extrusionOk="0" h="5306059" w="4763770">
                  <a:moveTo>
                    <a:pt x="4763770" y="6350"/>
                  </a:moveTo>
                  <a:lnTo>
                    <a:pt x="4757420" y="6350"/>
                  </a:lnTo>
                  <a:lnTo>
                    <a:pt x="4757420" y="0"/>
                  </a:lnTo>
                  <a:lnTo>
                    <a:pt x="4751070" y="0"/>
                  </a:lnTo>
                  <a:lnTo>
                    <a:pt x="4751070" y="12700"/>
                  </a:lnTo>
                  <a:lnTo>
                    <a:pt x="4751070" y="2646680"/>
                  </a:lnTo>
                  <a:lnTo>
                    <a:pt x="4751070" y="2659380"/>
                  </a:lnTo>
                  <a:lnTo>
                    <a:pt x="4751070" y="5293360"/>
                  </a:lnTo>
                  <a:lnTo>
                    <a:pt x="12700" y="5293360"/>
                  </a:lnTo>
                  <a:lnTo>
                    <a:pt x="12700" y="2659380"/>
                  </a:lnTo>
                  <a:lnTo>
                    <a:pt x="4751070" y="2659380"/>
                  </a:lnTo>
                  <a:lnTo>
                    <a:pt x="4751070" y="2646680"/>
                  </a:lnTo>
                  <a:lnTo>
                    <a:pt x="12700" y="2646680"/>
                  </a:lnTo>
                  <a:lnTo>
                    <a:pt x="12700" y="12700"/>
                  </a:lnTo>
                  <a:lnTo>
                    <a:pt x="4751070" y="12700"/>
                  </a:lnTo>
                  <a:lnTo>
                    <a:pt x="4751070" y="0"/>
                  </a:lnTo>
                  <a:lnTo>
                    <a:pt x="6350" y="0"/>
                  </a:lnTo>
                  <a:lnTo>
                    <a:pt x="6350" y="6350"/>
                  </a:lnTo>
                  <a:lnTo>
                    <a:pt x="0" y="6350"/>
                  </a:lnTo>
                  <a:lnTo>
                    <a:pt x="0" y="5299710"/>
                  </a:lnTo>
                  <a:lnTo>
                    <a:pt x="6350" y="5299710"/>
                  </a:lnTo>
                  <a:lnTo>
                    <a:pt x="6350" y="5306060"/>
                  </a:lnTo>
                  <a:lnTo>
                    <a:pt x="4757420" y="5306060"/>
                  </a:lnTo>
                  <a:lnTo>
                    <a:pt x="4757420" y="5299710"/>
                  </a:lnTo>
                  <a:lnTo>
                    <a:pt x="4763770" y="5299710"/>
                  </a:lnTo>
                  <a:lnTo>
                    <a:pt x="4763770" y="63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81" name="Google Shape;81;p3"/>
          <p:cNvSpPr txBox="1"/>
          <p:nvPr/>
        </p:nvSpPr>
        <p:spPr>
          <a:xfrm>
            <a:off x="308609" y="1400175"/>
            <a:ext cx="4241700" cy="54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GENERAL OBJECTIVES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355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900"/>
              <a:buFont typeface="Noto Sans Symbols"/>
              <a:buChar char="∙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Understanding the concept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355600" marR="18415" rtl="0" algn="l">
              <a:lnSpc>
                <a:spcPct val="114799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Char char="∙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Being acquainted with prose and author’s  biography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355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900"/>
              <a:buFont typeface="Noto Sans Symbols"/>
              <a:buChar char="∙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Understanding the idea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355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900"/>
              <a:buFont typeface="Noto Sans Symbols"/>
              <a:buChar char="∙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Appreciate the language of the prose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355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900"/>
              <a:buFont typeface="Noto Sans Symbols"/>
              <a:buChar char="∙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Developing LSRW Skills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SzPts val="3100"/>
              <a:buFont typeface="Noto Sans Symbols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SPECIFIC OBJECTIVES/ EXTENDED OBJECTIVES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355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900"/>
              <a:buFont typeface="Noto Sans Symbols"/>
              <a:buChar char="∙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Understanding the concept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355600" marR="18415" rtl="0" algn="l">
              <a:lnSpc>
                <a:spcPct val="114799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Char char="∙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Being acquainted with prose and author’s  biography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355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900"/>
              <a:buFont typeface="Noto Sans Symbols"/>
              <a:buChar char="∙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Understanding the idea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355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900"/>
              <a:buFont typeface="Noto Sans Symbols"/>
              <a:buChar char="∙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Appreciate the language of the prose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355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900"/>
              <a:buFont typeface="Noto Sans Symbols"/>
              <a:buChar char="∙"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Developing LSRW Skills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9800" y="2667000"/>
            <a:ext cx="2697478" cy="369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/>
          <p:nvPr>
            <p:ph type="title"/>
          </p:nvPr>
        </p:nvSpPr>
        <p:spPr>
          <a:xfrm>
            <a:off x="325446" y="804550"/>
            <a:ext cx="45096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0795" lvl="0" marL="2286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THEME OF THE  STORY:</a:t>
            </a:r>
            <a:endParaRPr sz="3600"/>
          </a:p>
        </p:txBody>
      </p:sp>
      <p:sp>
        <p:nvSpPr>
          <p:cNvPr id="88" name="Google Shape;88;p4"/>
          <p:cNvSpPr txBox="1"/>
          <p:nvPr/>
        </p:nvSpPr>
        <p:spPr>
          <a:xfrm>
            <a:off x="513715" y="1809114"/>
            <a:ext cx="4080600" cy="38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49250" lvl="0" marL="3556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A Truly Beautiful Mind is a summary  of the biography of famous scientist  Albert Einstein.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0"/>
              <a:buFont typeface="Arial"/>
              <a:buNone/>
            </a:pPr>
            <a:r>
              <a:t/>
            </a:r>
            <a:endParaRPr sz="285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355600" marR="819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The story portrays the other side of  his life that he concerns and  promote human welfare.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2750"/>
              <a:buFont typeface="Arial"/>
              <a:buNone/>
            </a:pPr>
            <a:r>
              <a:t/>
            </a:r>
            <a:endParaRPr sz="2850"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355600" marR="857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That is the reason why the title of  the story is ‘A Truly Beautiful Mind’.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4"/>
          <p:cNvGrpSpPr/>
          <p:nvPr/>
        </p:nvGrpSpPr>
        <p:grpSpPr>
          <a:xfrm>
            <a:off x="5317224" y="0"/>
            <a:ext cx="3826776" cy="6108201"/>
            <a:chOff x="5317224" y="-1295400"/>
            <a:chExt cx="3826776" cy="6108201"/>
          </a:xfrm>
        </p:grpSpPr>
        <p:pic>
          <p:nvPicPr>
            <p:cNvPr id="90" name="Google Shape;90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0" y="-1295400"/>
              <a:ext cx="2286000" cy="114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17224" y="321326"/>
              <a:ext cx="3558350" cy="4491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 txBox="1"/>
          <p:nvPr>
            <p:ph type="title"/>
          </p:nvPr>
        </p:nvSpPr>
        <p:spPr>
          <a:xfrm>
            <a:off x="720090" y="518160"/>
            <a:ext cx="165544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THE TITLE</a:t>
            </a:r>
            <a:endParaRPr sz="3200"/>
          </a:p>
        </p:txBody>
      </p:sp>
      <p:sp>
        <p:nvSpPr>
          <p:cNvPr id="97" name="Google Shape;97;p5"/>
          <p:cNvSpPr txBox="1"/>
          <p:nvPr/>
        </p:nvSpPr>
        <p:spPr>
          <a:xfrm>
            <a:off x="535940" y="1442085"/>
            <a:ext cx="3773804" cy="3928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42900" lvl="0" marL="3556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‘A Truly Beautiful Mind’ makes  one wonder how can a scientist’s  mind be beautiful.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0"/>
              <a:buFont typeface="Arial"/>
              <a:buNone/>
            </a:pPr>
            <a:r>
              <a:t/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463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It is so because in this lesson we  come across another aspect of  Einstein. He was a humanitarian.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2750"/>
              <a:buFont typeface="Arial"/>
              <a:buNone/>
            </a:pPr>
            <a:r>
              <a:t/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222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He advocated world peace, non -  violence and that is why the title  refers to him as a truly beautiful  mind.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5"/>
          <p:cNvGrpSpPr/>
          <p:nvPr/>
        </p:nvGrpSpPr>
        <p:grpSpPr>
          <a:xfrm>
            <a:off x="4876800" y="0"/>
            <a:ext cx="4267200" cy="6629399"/>
            <a:chOff x="4724400" y="-2057400"/>
            <a:chExt cx="4267200" cy="6629399"/>
          </a:xfrm>
        </p:grpSpPr>
        <p:pic>
          <p:nvPicPr>
            <p:cNvPr id="99" name="Google Shape;99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05600" y="-2057400"/>
              <a:ext cx="2286000" cy="114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24400" y="533399"/>
              <a:ext cx="4038600" cy="4038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"/>
          <p:cNvSpPr txBox="1"/>
          <p:nvPr/>
        </p:nvSpPr>
        <p:spPr>
          <a:xfrm>
            <a:off x="535940" y="1553844"/>
            <a:ext cx="4989195" cy="4354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42900" lvl="0" marL="355600" marR="3435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Albert Einstein was born on 14th March  1879. He was born in a city named Ulm in  Germany.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0"/>
              <a:buFont typeface="Arial"/>
              <a:buNone/>
            </a:pPr>
            <a:r>
              <a:t/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Albert’s mother thought that Albert was a  freak because he did not behave, talk or look  like normal people did.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2750"/>
              <a:buFont typeface="Arial"/>
              <a:buNone/>
            </a:pPr>
            <a:r>
              <a:t/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2470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He was different from other children of his  age. He behaved abnormally.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0"/>
              <a:buFont typeface="Arial"/>
              <a:buNone/>
            </a:pPr>
            <a:r>
              <a:t/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16891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	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It seemed as if he had lesser intelligence in  comparison to other children.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" name="Google Shape;106;p6"/>
          <p:cNvGrpSpPr/>
          <p:nvPr/>
        </p:nvGrpSpPr>
        <p:grpSpPr>
          <a:xfrm>
            <a:off x="555896" y="0"/>
            <a:ext cx="8588104" cy="6505950"/>
            <a:chOff x="555896" y="0"/>
            <a:chExt cx="8588104" cy="6505950"/>
          </a:xfrm>
        </p:grpSpPr>
        <p:pic>
          <p:nvPicPr>
            <p:cNvPr id="107" name="Google Shape;107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5896" y="778901"/>
              <a:ext cx="2076117" cy="3017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858000" y="0"/>
              <a:ext cx="2286000" cy="114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07599" y="2595274"/>
              <a:ext cx="2727875" cy="39106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/>
          <p:nvPr>
            <p:ph type="title"/>
          </p:nvPr>
        </p:nvSpPr>
        <p:spPr>
          <a:xfrm>
            <a:off x="535940" y="629919"/>
            <a:ext cx="308737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BROTHER BORING</a:t>
            </a:r>
            <a:endParaRPr sz="3200"/>
          </a:p>
        </p:txBody>
      </p:sp>
      <p:sp>
        <p:nvSpPr>
          <p:cNvPr id="115" name="Google Shape;115;p7"/>
          <p:cNvSpPr txBox="1"/>
          <p:nvPr/>
        </p:nvSpPr>
        <p:spPr>
          <a:xfrm>
            <a:off x="535940" y="1553844"/>
            <a:ext cx="4946015" cy="3318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42900" lvl="0" marL="355600" marR="24002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Finally, when Einstein started speaking, he  used to repeat the words.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0"/>
              <a:buFont typeface="Arial"/>
              <a:buNone/>
            </a:pPr>
            <a:r>
              <a:t/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12636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His playmates used to call him ‘brother  boring’ because he remained to himself, he  did not play or talk to them.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2750"/>
              <a:buFont typeface="Arial"/>
              <a:buNone/>
            </a:pPr>
            <a:r>
              <a:t/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Einstein remained to himself all the time. He  used to play with himself only with  mechanial toys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" name="Google Shape;116;p7"/>
          <p:cNvGrpSpPr/>
          <p:nvPr/>
        </p:nvGrpSpPr>
        <p:grpSpPr>
          <a:xfrm>
            <a:off x="5715000" y="0"/>
            <a:ext cx="3429000" cy="6431279"/>
            <a:chOff x="5715000" y="-1447800"/>
            <a:chExt cx="3429000" cy="6431279"/>
          </a:xfrm>
        </p:grpSpPr>
        <p:pic>
          <p:nvPicPr>
            <p:cNvPr id="117" name="Google Shape;117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0" y="-1447800"/>
              <a:ext cx="2286000" cy="114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715000" y="457199"/>
              <a:ext cx="3215640" cy="45262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/>
          <p:nvPr>
            <p:ph type="title"/>
          </p:nvPr>
        </p:nvSpPr>
        <p:spPr>
          <a:xfrm>
            <a:off x="535940" y="629919"/>
            <a:ext cx="448246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WHERE ARE HER WHEELS?</a:t>
            </a:r>
            <a:endParaRPr sz="3200"/>
          </a:p>
        </p:txBody>
      </p:sp>
      <p:sp>
        <p:nvSpPr>
          <p:cNvPr id="124" name="Google Shape;124;p8"/>
          <p:cNvSpPr txBox="1"/>
          <p:nvPr/>
        </p:nvSpPr>
        <p:spPr>
          <a:xfrm>
            <a:off x="535940" y="1553844"/>
            <a:ext cx="4926965" cy="3318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42900" lvl="0" marL="355600" marR="1479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When his sister was born, and he looked at  her, he could not see her feet.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0"/>
              <a:buFont typeface="Arial"/>
              <a:buNone/>
            </a:pPr>
            <a:r>
              <a:t/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514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He was wondering where the baby’s wheels  were, that means the feet of the baby.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2750"/>
              <a:buFont typeface="Arial"/>
              <a:buNone/>
            </a:pPr>
            <a:r>
              <a:t/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As Albert Einstein used to play with toys and  all the toys had a set of wheels, to him Maja  seemed to be a toy too and so, he might  have thought that where were her wheels.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5" name="Google Shape;125;p8"/>
          <p:cNvGrpSpPr/>
          <p:nvPr/>
        </p:nvGrpSpPr>
        <p:grpSpPr>
          <a:xfrm>
            <a:off x="6172200" y="-13038"/>
            <a:ext cx="2971800" cy="6048077"/>
            <a:chOff x="6172200" y="-13038"/>
            <a:chExt cx="2971800" cy="6048077"/>
          </a:xfrm>
        </p:grpSpPr>
        <p:pic>
          <p:nvPicPr>
            <p:cNvPr id="126" name="Google Shape;126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0" y="-13038"/>
              <a:ext cx="2286000" cy="114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72200" y="1828799"/>
              <a:ext cx="2391155" cy="42062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/>
          <p:nvPr>
            <p:ph type="title"/>
          </p:nvPr>
        </p:nvSpPr>
        <p:spPr>
          <a:xfrm>
            <a:off x="535940" y="768985"/>
            <a:ext cx="4104004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AN AMATEUR VIOLINIST</a:t>
            </a:r>
            <a:endParaRPr sz="3200"/>
          </a:p>
        </p:txBody>
      </p:sp>
      <p:sp>
        <p:nvSpPr>
          <p:cNvPr id="133" name="Google Shape;133;p9"/>
          <p:cNvSpPr txBox="1"/>
          <p:nvPr/>
        </p:nvSpPr>
        <p:spPr>
          <a:xfrm>
            <a:off x="535940" y="1692910"/>
            <a:ext cx="4514850" cy="4232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42900" lvl="0" marL="3556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The headmaster of Einstein’s school told  Einstein’s father that Einstein would  never be successful in whatever  profession he chose.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0"/>
              <a:buFont typeface="Arial"/>
              <a:buNone/>
            </a:pPr>
            <a:r>
              <a:t/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2000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Einstein was a very good violinist, he  learned playing the violin at the age of  six because his mother wanted him to  learn to play it.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2750"/>
              <a:buFont typeface="Arial"/>
              <a:buNone/>
            </a:pPr>
            <a:r>
              <a:t/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55600" marR="10858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All his life, he was an amateur violinist,  he played the violin as a hobby not as a  profession.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9"/>
          <p:cNvGrpSpPr/>
          <p:nvPr/>
        </p:nvGrpSpPr>
        <p:grpSpPr>
          <a:xfrm>
            <a:off x="5224271" y="0"/>
            <a:ext cx="3919729" cy="6519672"/>
            <a:chOff x="5148071" y="-1905000"/>
            <a:chExt cx="3919729" cy="6519672"/>
          </a:xfrm>
        </p:grpSpPr>
        <p:pic>
          <p:nvPicPr>
            <p:cNvPr id="135" name="Google Shape;135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81800" y="-1905000"/>
              <a:ext cx="2286000" cy="114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48071" y="838200"/>
              <a:ext cx="3776472" cy="377647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2022-04-01T17:34:22Z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2021-07-01T00:00:00Z</vt:filetime>
  </property>
  <property fmtid="{D5CDD505-2E9C-101B-9397-08002B2CF9AE}" pid="3" name="Creator">
    <vt:lpwstr>WPS Presentation</vt:lpwstr>
  </property>
  <property fmtid="{D5CDD505-2E9C-101B-9397-08002B2CF9AE}" pid="4" name="LastSaved">
    <vt:filetime>2022-04-01T00:00:00Z</vt:filetime>
  </property>
</Properties>
</file>