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1"/>
  </p:notesMasterIdLst>
  <p:sldIdLst>
    <p:sldId id="256"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59" r:id="rId4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5" d="100"/>
          <a:sy n="65" d="100"/>
        </p:scale>
        <p:origin x="1320" y="3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6-17T16:36:04.720" idx="2">
    <p:pos x="6000" y="100"/>
    <p:text>+amanrouniyar@odmegroup.org How come the website here is ODM Egroup and not ODM PS?
_Assigned to you_
-Swoyan Satyendu</p:text>
  </p:cm>
  <p:cm authorId="0" dt="2020-06-17T16:36:04.724" idx="1">
    <p:pos x="6000" y="0"/>
    <p:text>1. The logo in the centre looks bad. take it to TOP-LEFT
2. Where in ODM E Group Logo, here? 
3. What about, Closing Slide? 
Similar changes, pending in Kids World PPT as well +amanrouniyar@odmegroup.org
_Assigned to you_
-Swoyan Satyendu</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5161577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gif"/></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gif"/></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gif"/></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gif"/></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6.gif"/></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7.jfif"/></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8.gif"/></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0.gif"/></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6.gif"/></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gif"/><Relationship Id="rId4" Type="http://schemas.openxmlformats.org/officeDocument/2006/relationships/hyperlink" Target="https://www.topendsports.com/testing/sit-and-reach-box.ht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3777621"/>
            <a:ext cx="9144000" cy="1365879"/>
          </a:xfrm>
          <a:prstGeom prst="rect">
            <a:avLst/>
          </a:prstGeom>
          <a:noFill/>
          <a:ln>
            <a:noFill/>
          </a:ln>
        </p:spPr>
      </p:pic>
      <p:pic>
        <p:nvPicPr>
          <p:cNvPr id="55" name="Google Shape;55;p13"/>
          <p:cNvPicPr preferRelativeResize="0"/>
          <p:nvPr/>
        </p:nvPicPr>
        <p:blipFill rotWithShape="1">
          <a:blip r:embed="rId4">
            <a:alphaModFix/>
          </a:blip>
          <a:srcRect/>
          <a:stretch/>
        </p:blipFill>
        <p:spPr>
          <a:xfrm>
            <a:off x="7904900" y="105700"/>
            <a:ext cx="1170475" cy="1170475"/>
          </a:xfrm>
          <a:prstGeom prst="rect">
            <a:avLst/>
          </a:prstGeom>
          <a:noFill/>
          <a:ln>
            <a:noFill/>
          </a:ln>
        </p:spPr>
      </p:pic>
      <p:sp>
        <p:nvSpPr>
          <p:cNvPr id="56" name="Google Shape;56;p13"/>
          <p:cNvSpPr txBox="1"/>
          <p:nvPr/>
        </p:nvSpPr>
        <p:spPr>
          <a:xfrm>
            <a:off x="222675" y="1606350"/>
            <a:ext cx="8763000" cy="193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100"/>
              <a:buFont typeface="Arial"/>
              <a:buNone/>
            </a:pPr>
            <a:r>
              <a:rPr lang="en-IN" sz="3200" b="1" dirty="0">
                <a:solidFill>
                  <a:srgbClr val="FF0000"/>
                </a:solidFill>
                <a:latin typeface="Calibri" panose="020F0502020204030204" pitchFamily="34" charset="0"/>
                <a:cs typeface="Calibri" panose="020F0502020204030204" pitchFamily="34" charset="0"/>
              </a:rPr>
              <a:t>TEST AND MEASUREMENT IN SPORTS</a:t>
            </a:r>
            <a:endParaRPr sz="3200" b="1" i="0" u="none" strike="noStrike" cap="none" dirty="0">
              <a:solidFill>
                <a:srgbClr val="FF0000"/>
              </a:solidFill>
              <a:latin typeface="Calibri" panose="020F0502020204030204" pitchFamily="34" charset="0"/>
              <a:ea typeface="Calibri"/>
              <a:cs typeface="Calibri" panose="020F0502020204030204" pitchFamily="34" charset="0"/>
              <a:sym typeface="Calibri"/>
            </a:endParaRPr>
          </a:p>
        </p:txBody>
      </p:sp>
      <p:sp>
        <p:nvSpPr>
          <p:cNvPr id="57" name="Google Shape;57;p13"/>
          <p:cNvSpPr txBox="1"/>
          <p:nvPr/>
        </p:nvSpPr>
        <p:spPr>
          <a:xfrm>
            <a:off x="2023934" y="2570250"/>
            <a:ext cx="5160481" cy="96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t>SUBJECT : (PHYSICAL EDUCATION)</a:t>
            </a:r>
            <a:endParaRPr b="1" dirty="0"/>
          </a:p>
          <a:p>
            <a:pPr marL="0" lvl="0" indent="0" algn="l" rtl="0">
              <a:spcBef>
                <a:spcPts val="0"/>
              </a:spcBef>
              <a:spcAft>
                <a:spcPts val="0"/>
              </a:spcAft>
              <a:buNone/>
            </a:pPr>
            <a:r>
              <a:rPr lang="en" b="1" dirty="0"/>
              <a:t>CHAPTER NUMBER: 6</a:t>
            </a:r>
            <a:endParaRPr b="1" dirty="0"/>
          </a:p>
          <a:p>
            <a:pPr marL="0" lvl="0" indent="0" algn="l" rtl="0">
              <a:spcBef>
                <a:spcPts val="0"/>
              </a:spcBef>
              <a:spcAft>
                <a:spcPts val="0"/>
              </a:spcAft>
              <a:buNone/>
            </a:pPr>
            <a:r>
              <a:rPr lang="en" b="1" dirty="0"/>
              <a:t>CHAPTER NAME : TEST AND MEASUREMENT IN SPORTS</a:t>
            </a:r>
            <a:endParaRPr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3370426" y="0"/>
            <a:ext cx="2403148" cy="501170"/>
          </a:xfrm>
          <a:prstGeom prst="rect">
            <a:avLst/>
          </a:prstGeom>
          <a:noFill/>
          <a:ln>
            <a:noFill/>
          </a:ln>
        </p:spPr>
        <p:txBody>
          <a:bodyPr spcFirstLastPara="1" wrap="square" lIns="91425" tIns="91425" rIns="91425" bIns="91425" anchor="t" anchorCtr="0">
            <a:noAutofit/>
          </a:bodyPr>
          <a:lstStyle/>
          <a:p>
            <a:r>
              <a:rPr lang="en-US" sz="2400" b="1" dirty="0">
                <a:solidFill>
                  <a:srgbClr val="FF0000"/>
                </a:solidFill>
                <a:latin typeface="Calibri" pitchFamily="34" charset="0"/>
                <a:ea typeface="Calibri" pitchFamily="34" charset="0"/>
                <a:cs typeface="Times New Roman" pitchFamily="18" charset="0"/>
              </a:rPr>
              <a:t>PARTIAL CURL UP</a:t>
            </a:r>
          </a:p>
        </p:txBody>
      </p:sp>
      <p:sp>
        <p:nvSpPr>
          <p:cNvPr id="64" name="Google Shape;64;p14"/>
          <p:cNvSpPr txBox="1"/>
          <p:nvPr/>
        </p:nvSpPr>
        <p:spPr>
          <a:xfrm>
            <a:off x="224549" y="591780"/>
            <a:ext cx="4876841" cy="4422981"/>
          </a:xfrm>
          <a:prstGeom prst="rect">
            <a:avLst/>
          </a:prstGeom>
          <a:noFill/>
          <a:ln>
            <a:noFill/>
          </a:ln>
        </p:spPr>
        <p:txBody>
          <a:bodyPr spcFirstLastPara="1" wrap="square" lIns="91425" tIns="91425" rIns="91425" bIns="91425" anchor="t" anchorCtr="0">
            <a:noAutofit/>
          </a:bodyPr>
          <a:lstStyle/>
          <a:p>
            <a:pPr marL="342900" lvl="0" indent="-342900" algn="just" eaLnBrk="0" fontAlgn="base" hangingPunct="0">
              <a:spcBef>
                <a:spcPct val="0"/>
              </a:spcBef>
              <a:spcAft>
                <a:spcPct val="0"/>
              </a:spcAft>
              <a:buFont typeface="Wingdings" panose="05000000000000000000" pitchFamily="2" charset="2"/>
              <a:buChar char="Ø"/>
            </a:pPr>
            <a:r>
              <a:rPr lang="en-US" sz="1800" b="1" dirty="0">
                <a:solidFill>
                  <a:schemeClr val="tx1"/>
                </a:solidFill>
                <a:latin typeface="Calibri" pitchFamily="34" charset="0"/>
                <a:cs typeface="Times New Roman" pitchFamily="18" charset="0"/>
              </a:rPr>
              <a:t>Purpose:- </a:t>
            </a:r>
            <a:r>
              <a:rPr lang="en-US" b="1" dirty="0">
                <a:solidFill>
                  <a:schemeClr val="tx1"/>
                </a:solidFill>
                <a:latin typeface="Calibri" pitchFamily="34" charset="0"/>
                <a:cs typeface="Times New Roman" pitchFamily="18" charset="0"/>
              </a:rPr>
              <a:t>to test the strength &amp; endurance  of abdominal muscles.</a:t>
            </a:r>
          </a:p>
          <a:p>
            <a:pPr marL="285750" lvl="0" indent="-285750" algn="just" eaLnBrk="0" fontAlgn="base" hangingPunct="0">
              <a:spcBef>
                <a:spcPct val="0"/>
              </a:spcBef>
              <a:spcAft>
                <a:spcPct val="0"/>
              </a:spcAft>
              <a:buFont typeface="Wingdings" panose="05000000000000000000" pitchFamily="2" charset="2"/>
              <a:buChar char="Ø"/>
            </a:pPr>
            <a:r>
              <a:rPr lang="en-US" sz="1800" b="1" dirty="0">
                <a:solidFill>
                  <a:schemeClr val="tx1"/>
                </a:solidFill>
                <a:latin typeface="Calibri" pitchFamily="34" charset="0"/>
                <a:cs typeface="Times New Roman" pitchFamily="18" charset="0"/>
              </a:rPr>
              <a:t>Equipment:- </a:t>
            </a:r>
            <a:r>
              <a:rPr lang="en-US" b="1" dirty="0">
                <a:solidFill>
                  <a:schemeClr val="tx1"/>
                </a:solidFill>
                <a:latin typeface="Calibri" pitchFamily="34" charset="0"/>
                <a:cs typeface="Times New Roman" pitchFamily="18" charset="0"/>
              </a:rPr>
              <a:t>A flat clean mat, paper, pen.</a:t>
            </a:r>
          </a:p>
          <a:p>
            <a:pPr marL="285750" lvl="0" indent="-285750" algn="just" eaLnBrk="0" fontAlgn="base" hangingPunct="0">
              <a:spcBef>
                <a:spcPct val="0"/>
              </a:spcBef>
              <a:spcAft>
                <a:spcPct val="0"/>
              </a:spcAft>
              <a:buFont typeface="Wingdings" panose="05000000000000000000" pitchFamily="2" charset="2"/>
              <a:buChar char="Ø"/>
            </a:pPr>
            <a:r>
              <a:rPr lang="en-US" sz="1800" b="1" dirty="0">
                <a:solidFill>
                  <a:schemeClr val="tx1"/>
                </a:solidFill>
                <a:latin typeface="Calibri" pitchFamily="34" charset="0"/>
                <a:cs typeface="Times New Roman" pitchFamily="18" charset="0"/>
              </a:rPr>
              <a:t>Procedure:- </a:t>
            </a:r>
            <a:r>
              <a:rPr lang="en-US" b="1" dirty="0">
                <a:solidFill>
                  <a:schemeClr val="tx1"/>
                </a:solidFill>
                <a:latin typeface="Calibri" pitchFamily="34" charset="0"/>
                <a:cs typeface="Times New Roman" pitchFamily="18" charset="0"/>
              </a:rPr>
              <a:t>After warming up ,subject lies in supine position on cushioned surface.  feet should be 12 inches from the buttocks. Both the feet be slightly apart. The head  should be in neutral position. In this  starting position, the object curl up with a slow controlled movement, until  the shoulders come off the cushioned surface/mat two inches, then back down again. One complete curl up, every three seconds. It should be a continuous process in a rhythm way as per capacities.</a:t>
            </a:r>
          </a:p>
          <a:p>
            <a:pPr marL="342900" lvl="0" indent="-342900" algn="just" eaLnBrk="0" fontAlgn="base" hangingPunct="0">
              <a:spcBef>
                <a:spcPct val="0"/>
              </a:spcBef>
              <a:spcAft>
                <a:spcPct val="0"/>
              </a:spcAft>
              <a:buFont typeface="Wingdings" panose="05000000000000000000" pitchFamily="2" charset="2"/>
              <a:buChar char="Ø"/>
            </a:pPr>
            <a:r>
              <a:rPr lang="en-US" sz="1800" b="1" dirty="0">
                <a:solidFill>
                  <a:schemeClr val="tx1"/>
                </a:solidFill>
                <a:latin typeface="Calibri" pitchFamily="34" charset="0"/>
                <a:cs typeface="Times New Roman" pitchFamily="18" charset="0"/>
              </a:rPr>
              <a:t>Advantages:- </a:t>
            </a:r>
          </a:p>
          <a:p>
            <a:pPr marL="285750" lvl="0" indent="-285750" algn="just" eaLnBrk="0" fontAlgn="base" hangingPunct="0">
              <a:spcBef>
                <a:spcPct val="0"/>
              </a:spcBef>
              <a:spcAft>
                <a:spcPct val="0"/>
              </a:spcAft>
              <a:buFont typeface="Wingdings" panose="05000000000000000000" pitchFamily="2" charset="2"/>
              <a:buChar char="ü"/>
            </a:pPr>
            <a:r>
              <a:rPr lang="en-US" b="1" dirty="0">
                <a:solidFill>
                  <a:schemeClr val="tx1"/>
                </a:solidFill>
                <a:latin typeface="Calibri" pitchFamily="34" charset="0"/>
                <a:cs typeface="Times New Roman" pitchFamily="18" charset="0"/>
              </a:rPr>
              <a:t>1- This test is simple and quick to perform.</a:t>
            </a:r>
          </a:p>
          <a:p>
            <a:pPr marL="285750" lvl="0" indent="-285750" algn="just" eaLnBrk="0" fontAlgn="base" hangingPunct="0">
              <a:spcBef>
                <a:spcPct val="0"/>
              </a:spcBef>
              <a:spcAft>
                <a:spcPct val="0"/>
              </a:spcAft>
              <a:buFont typeface="Wingdings" panose="05000000000000000000" pitchFamily="2" charset="2"/>
              <a:buChar char="ü"/>
            </a:pPr>
            <a:r>
              <a:rPr lang="en-US" b="1" dirty="0">
                <a:solidFill>
                  <a:schemeClr val="tx1"/>
                </a:solidFill>
                <a:latin typeface="Calibri" pitchFamily="34" charset="0"/>
                <a:cs typeface="Times New Roman" pitchFamily="18" charset="0"/>
              </a:rPr>
              <a:t>2- It requires minimum equipment.</a:t>
            </a:r>
          </a:p>
          <a:p>
            <a:pPr marL="285750" lvl="0" indent="-285750" algn="just" eaLnBrk="0" fontAlgn="base" hangingPunct="0">
              <a:spcBef>
                <a:spcPct val="0"/>
              </a:spcBef>
              <a:spcAft>
                <a:spcPct val="0"/>
              </a:spcAft>
              <a:buFont typeface="Wingdings" panose="05000000000000000000" pitchFamily="2" charset="2"/>
              <a:buChar char="ü"/>
            </a:pPr>
            <a:r>
              <a:rPr lang="en-US" b="1" dirty="0">
                <a:solidFill>
                  <a:schemeClr val="tx1"/>
                </a:solidFill>
                <a:latin typeface="Calibri" pitchFamily="34" charset="0"/>
                <a:cs typeface="Times New Roman" pitchFamily="18" charset="0"/>
              </a:rPr>
              <a:t>3- A numbers of subject/students be tasted at a time.</a:t>
            </a:r>
            <a:endParaRPr lang="en-US" dirty="0">
              <a:solidFill>
                <a:schemeClr val="tx1"/>
              </a:solidFill>
              <a:latin typeface="Arial" pitchFamily="34" charset="0"/>
              <a:cs typeface="Arial" pitchFamily="34" charset="0"/>
            </a:endParaRPr>
          </a:p>
        </p:txBody>
      </p:sp>
      <p:pic>
        <p:nvPicPr>
          <p:cNvPr id="5" name="Picture 4" descr="A picture containing person, person, indoor, table&#10;&#10;Description automatically generated">
            <a:extLst>
              <a:ext uri="{FF2B5EF4-FFF2-40B4-BE49-F238E27FC236}">
                <a16:creationId xmlns:a16="http://schemas.microsoft.com/office/drawing/2014/main" id="{085F5BD9-03DC-4D73-8E61-6D3218E3E1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371" y="666556"/>
            <a:ext cx="3688080" cy="3389040"/>
          </a:xfrm>
          <a:prstGeom prst="rect">
            <a:avLst/>
          </a:prstGeom>
          <a:ln>
            <a:noFill/>
          </a:ln>
          <a:effectLst>
            <a:softEdge rad="112500"/>
          </a:effectLst>
        </p:spPr>
      </p:pic>
    </p:spTree>
    <p:extLst>
      <p:ext uri="{BB962C8B-B14F-4D97-AF65-F5344CB8AC3E}">
        <p14:creationId xmlns:p14="http://schemas.microsoft.com/office/powerpoint/2010/main" val="3318686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2893975" y="0"/>
            <a:ext cx="3356049" cy="501170"/>
          </a:xfrm>
          <a:prstGeom prst="rect">
            <a:avLst/>
          </a:prstGeom>
          <a:noFill/>
          <a:ln>
            <a:noFill/>
          </a:ln>
        </p:spPr>
        <p:txBody>
          <a:bodyPr spcFirstLastPara="1" wrap="square" lIns="91425" tIns="91425" rIns="91425" bIns="91425" anchor="t" anchorCtr="0">
            <a:noAutofit/>
          </a:bodyPr>
          <a:lstStyle/>
          <a:p>
            <a:pPr lvl="0" eaLnBrk="0" fontAlgn="base" hangingPunct="0">
              <a:spcBef>
                <a:spcPct val="0"/>
              </a:spcBef>
              <a:spcAft>
                <a:spcPct val="0"/>
              </a:spcAft>
            </a:pPr>
            <a:r>
              <a:rPr lang="en-US" sz="2400" b="1" dirty="0">
                <a:solidFill>
                  <a:srgbClr val="FF0000"/>
                </a:solidFill>
                <a:latin typeface="Calibri" panose="020F0502020204030204" pitchFamily="34" charset="0"/>
                <a:ea typeface="Calibri" panose="020F0502020204030204" pitchFamily="34" charset="0"/>
                <a:cs typeface="Calibri" panose="020F0502020204030204" pitchFamily="34" charset="0"/>
              </a:rPr>
              <a:t>STANDING BOARD JUMP</a:t>
            </a:r>
          </a:p>
        </p:txBody>
      </p:sp>
      <p:sp>
        <p:nvSpPr>
          <p:cNvPr id="64" name="Google Shape;64;p14"/>
          <p:cNvSpPr txBox="1"/>
          <p:nvPr/>
        </p:nvSpPr>
        <p:spPr>
          <a:xfrm>
            <a:off x="368928" y="909415"/>
            <a:ext cx="3510053" cy="2889600"/>
          </a:xfrm>
          <a:prstGeom prst="rect">
            <a:avLst/>
          </a:prstGeom>
          <a:noFill/>
          <a:ln>
            <a:noFill/>
          </a:ln>
        </p:spPr>
        <p:txBody>
          <a:bodyPr spcFirstLastPara="1" wrap="square" lIns="91425" tIns="91425" rIns="91425" bIns="91425" anchor="t" anchorCtr="0">
            <a:noAutofit/>
          </a:bodyPr>
          <a:lstStyle/>
          <a:p>
            <a:pPr marL="457200" lvl="0" indent="-457200" eaLnBrk="0" fontAlgn="base" hangingPunct="0">
              <a:spcBef>
                <a:spcPct val="0"/>
              </a:spcBef>
              <a:spcAft>
                <a:spcPct val="0"/>
              </a:spcAft>
              <a:buFont typeface="Wingdings" panose="05000000000000000000" pitchFamily="2" charset="2"/>
              <a:buChar char="Ø"/>
            </a:pPr>
            <a:r>
              <a:rPr lang="en-US"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b="1" dirty="0">
                <a:solidFill>
                  <a:schemeClr val="tx1"/>
                </a:solidFill>
                <a:latin typeface="Calibri" panose="020F0502020204030204" pitchFamily="34" charset="0"/>
                <a:cs typeface="Calibri" panose="020F0502020204030204" pitchFamily="34" charset="0"/>
              </a:rPr>
              <a:t>Purpose:-</a:t>
            </a:r>
          </a:p>
          <a:p>
            <a:pPr lvl="0" eaLnBrk="0" fontAlgn="base" hangingPunct="0">
              <a:spcBef>
                <a:spcPct val="0"/>
              </a:spcBef>
              <a:spcAft>
                <a:spcPct val="0"/>
              </a:spcAft>
            </a:pPr>
            <a:r>
              <a:rPr lang="en-US"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400" b="1" i="1" dirty="0">
                <a:solidFill>
                  <a:schemeClr val="tx1"/>
                </a:solidFill>
                <a:latin typeface="Calibri" panose="020F0502020204030204" pitchFamily="34" charset="0"/>
                <a:ea typeface="Calibri" panose="020F0502020204030204" pitchFamily="34" charset="0"/>
                <a:cs typeface="Calibri" panose="020F0502020204030204" pitchFamily="34" charset="0"/>
              </a:rPr>
              <a:t>(for measuring leg strength)</a:t>
            </a:r>
            <a:r>
              <a:rPr lang="en-US" sz="1400" b="1" dirty="0">
                <a:solidFill>
                  <a:schemeClr val="tx1"/>
                </a:solidFill>
                <a:latin typeface="Calibri" panose="020F0502020204030204" pitchFamily="34" charset="0"/>
                <a:ea typeface="Calibri" panose="020F0502020204030204" pitchFamily="34" charset="0"/>
                <a:cs typeface="Calibri" panose="020F0502020204030204" pitchFamily="34" charset="0"/>
              </a:rPr>
              <a:t> – This test measures the explosive leg power. </a:t>
            </a:r>
          </a:p>
          <a:p>
            <a:pPr marL="457200" lvl="0" indent="-457200" eaLnBrk="0" fontAlgn="base" hangingPunct="0">
              <a:spcBef>
                <a:spcPct val="0"/>
              </a:spcBef>
              <a:spcAft>
                <a:spcPct val="0"/>
              </a:spcAft>
              <a:buFont typeface="Wingdings" panose="05000000000000000000" pitchFamily="2" charset="2"/>
              <a:buChar char="Ø"/>
            </a:pPr>
            <a:r>
              <a:rPr lang="en-US" sz="1800" b="1" dirty="0">
                <a:solidFill>
                  <a:schemeClr val="tx1"/>
                </a:solidFill>
                <a:latin typeface="Calibri" panose="020F0502020204030204" pitchFamily="34" charset="0"/>
                <a:cs typeface="Calibri" panose="020F0502020204030204" pitchFamily="34" charset="0"/>
              </a:rPr>
              <a:t>Equipment:- </a:t>
            </a:r>
          </a:p>
          <a:p>
            <a:pPr lvl="0" eaLnBrk="0" fontAlgn="base" hangingPunct="0">
              <a:spcBef>
                <a:spcPct val="0"/>
              </a:spcBef>
              <a:spcAft>
                <a:spcPct val="0"/>
              </a:spcAft>
            </a:pPr>
            <a:r>
              <a:rPr lang="en-US" b="1" dirty="0">
                <a:solidFill>
                  <a:schemeClr val="tx1"/>
                </a:solidFill>
                <a:latin typeface="Calibri" panose="020F0502020204030204" pitchFamily="34" charset="0"/>
                <a:cs typeface="Calibri" panose="020F0502020204030204" pitchFamily="34" charset="0"/>
              </a:rPr>
              <a:t>	</a:t>
            </a:r>
            <a:r>
              <a:rPr lang="en-US" sz="1400" b="1" dirty="0">
                <a:solidFill>
                  <a:schemeClr val="tx1"/>
                </a:solidFill>
                <a:latin typeface="Calibri" panose="020F0502020204030204" pitchFamily="34" charset="0"/>
                <a:cs typeface="Calibri" panose="020F0502020204030204" pitchFamily="34" charset="0"/>
              </a:rPr>
              <a:t>a sandy long jump pit and measuring steel tape.</a:t>
            </a:r>
          </a:p>
          <a:p>
            <a:pPr marL="457200" lvl="0" indent="-457200" eaLnBrk="0" fontAlgn="base" hangingPunct="0">
              <a:spcBef>
                <a:spcPct val="0"/>
              </a:spcBef>
              <a:spcAft>
                <a:spcPct val="0"/>
              </a:spcAft>
              <a:buFont typeface="Wingdings" panose="05000000000000000000" pitchFamily="2" charset="2"/>
              <a:buChar char="Ø"/>
            </a:pPr>
            <a:r>
              <a:rPr lang="en-US" sz="1800" b="1" dirty="0">
                <a:solidFill>
                  <a:schemeClr val="tx1"/>
                </a:solidFill>
                <a:latin typeface="Calibri" panose="020F0502020204030204" pitchFamily="34" charset="0"/>
                <a:cs typeface="Calibri" panose="020F0502020204030204" pitchFamily="34" charset="0"/>
              </a:rPr>
              <a:t>Procedure:- </a:t>
            </a:r>
          </a:p>
          <a:p>
            <a:pPr lvl="0" eaLnBrk="0" fontAlgn="base" hangingPunct="0">
              <a:spcBef>
                <a:spcPct val="0"/>
              </a:spcBef>
              <a:spcAft>
                <a:spcPct val="0"/>
              </a:spcAft>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400" b="1" dirty="0">
                <a:solidFill>
                  <a:schemeClr val="tx1"/>
                </a:solidFill>
                <a:latin typeface="Calibri" panose="020F0502020204030204" pitchFamily="34" charset="0"/>
                <a:ea typeface="Calibri" panose="020F0502020204030204" pitchFamily="34" charset="0"/>
                <a:cs typeface="Calibri" panose="020F0502020204030204" pitchFamily="34" charset="0"/>
              </a:rPr>
              <a:t>If the athlete is fit and has explosive strength then he can use leg poser to jump forward. By this test, the fitness of lower limbs is measured.</a:t>
            </a:r>
            <a:endParaRPr lang="en-US" sz="1400" dirty="0">
              <a:solidFill>
                <a:schemeClr val="tx1"/>
              </a:solidFill>
              <a:latin typeface="Calibri" panose="020F0502020204030204" pitchFamily="34" charset="0"/>
              <a:cs typeface="Calibri" panose="020F0502020204030204" pitchFamily="34" charset="0"/>
            </a:endParaRPr>
          </a:p>
        </p:txBody>
      </p:sp>
      <p:pic>
        <p:nvPicPr>
          <p:cNvPr id="5" name="Picture 4" descr="A picture containing person, outdoor, riding, board&#10;&#10;Description automatically generated">
            <a:extLst>
              <a:ext uri="{FF2B5EF4-FFF2-40B4-BE49-F238E27FC236}">
                <a16:creationId xmlns:a16="http://schemas.microsoft.com/office/drawing/2014/main" id="{DC0E49A8-3B9C-4D48-B47D-71D12FC5D2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3639" y="741145"/>
            <a:ext cx="3909462" cy="3224464"/>
          </a:xfrm>
          <a:prstGeom prst="rect">
            <a:avLst/>
          </a:prstGeom>
        </p:spPr>
      </p:pic>
    </p:spTree>
    <p:extLst>
      <p:ext uri="{BB962C8B-B14F-4D97-AF65-F5344CB8AC3E}">
        <p14:creationId xmlns:p14="http://schemas.microsoft.com/office/powerpoint/2010/main" val="846826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2739971" y="0"/>
            <a:ext cx="3664058" cy="501170"/>
          </a:xfrm>
          <a:prstGeom prst="rect">
            <a:avLst/>
          </a:prstGeom>
          <a:noFill/>
          <a:ln>
            <a:noFill/>
          </a:ln>
        </p:spPr>
        <p:txBody>
          <a:bodyPr spcFirstLastPara="1" wrap="square" lIns="91425" tIns="91425" rIns="91425" bIns="91425" anchor="t" anchorCtr="0">
            <a:noAutofit/>
          </a:bodyPr>
          <a:lstStyle/>
          <a:p>
            <a:pPr lvl="0" eaLnBrk="0" fontAlgn="base" hangingPunct="0">
              <a:spcBef>
                <a:spcPct val="0"/>
              </a:spcBef>
              <a:spcAft>
                <a:spcPct val="0"/>
              </a:spcAft>
            </a:pPr>
            <a:r>
              <a:rPr lang="en-US" sz="2400" b="1" dirty="0">
                <a:solidFill>
                  <a:srgbClr val="FF0000"/>
                </a:solidFill>
                <a:latin typeface="Calibri" pitchFamily="34" charset="0"/>
                <a:ea typeface="Calibri" pitchFamily="34" charset="0"/>
                <a:cs typeface="Times New Roman" pitchFamily="18" charset="0"/>
              </a:rPr>
              <a:t>4 X10 METER SHUTTLE RUN</a:t>
            </a:r>
          </a:p>
        </p:txBody>
      </p:sp>
      <p:sp>
        <p:nvSpPr>
          <p:cNvPr id="64" name="Google Shape;64;p14"/>
          <p:cNvSpPr txBox="1"/>
          <p:nvPr/>
        </p:nvSpPr>
        <p:spPr>
          <a:xfrm>
            <a:off x="418704" y="501169"/>
            <a:ext cx="8534796" cy="2463411"/>
          </a:xfrm>
          <a:prstGeom prst="rect">
            <a:avLst/>
          </a:prstGeom>
          <a:noFill/>
          <a:ln>
            <a:noFill/>
          </a:ln>
        </p:spPr>
        <p:txBody>
          <a:bodyPr spcFirstLastPara="1" wrap="square" lIns="91425" tIns="91425" rIns="91425" bIns="91425" anchor="t" anchorCtr="0">
            <a:noAutofit/>
          </a:bodyPr>
          <a:lstStyle/>
          <a:p>
            <a:pPr marL="342900" lvl="0" indent="-342900" algn="just" eaLnBrk="0" fontAlgn="base" hangingPunct="0">
              <a:spcBef>
                <a:spcPct val="0"/>
              </a:spcBef>
              <a:spcAft>
                <a:spcPct val="0"/>
              </a:spcAft>
              <a:buFont typeface="Wingdings" panose="05000000000000000000" pitchFamily="2" charset="2"/>
              <a:buChar char="Ø"/>
            </a:pPr>
            <a:r>
              <a:rPr lang="en-US" sz="1800" b="1" dirty="0">
                <a:solidFill>
                  <a:schemeClr val="tx1"/>
                </a:solidFill>
                <a:latin typeface="Calibri" pitchFamily="34" charset="0"/>
                <a:cs typeface="Times New Roman" pitchFamily="18" charset="0"/>
              </a:rPr>
              <a:t>Purpose :- </a:t>
            </a:r>
          </a:p>
          <a:p>
            <a:pPr lvl="0" algn="just" eaLnBrk="0" fontAlgn="base" hangingPunct="0">
              <a:spcBef>
                <a:spcPct val="0"/>
              </a:spcBef>
              <a:spcAft>
                <a:spcPct val="0"/>
              </a:spcAft>
            </a:pPr>
            <a:r>
              <a:rPr lang="en-US" b="1" dirty="0">
                <a:solidFill>
                  <a:schemeClr val="tx1"/>
                </a:solidFill>
                <a:latin typeface="Calibri" pitchFamily="34" charset="0"/>
                <a:cs typeface="Times New Roman" pitchFamily="18" charset="0"/>
              </a:rPr>
              <a:t>	T</a:t>
            </a:r>
            <a:r>
              <a:rPr lang="en-US" sz="1400" b="1" dirty="0">
                <a:solidFill>
                  <a:schemeClr val="tx1"/>
                </a:solidFill>
                <a:latin typeface="Calibri" pitchFamily="34" charset="0"/>
                <a:cs typeface="Times New Roman" pitchFamily="18" charset="0"/>
              </a:rPr>
              <a:t>o measure agility</a:t>
            </a:r>
          </a:p>
          <a:p>
            <a:pPr marL="342900" lvl="0" indent="-342900" algn="just" eaLnBrk="0" fontAlgn="base" hangingPunct="0">
              <a:spcBef>
                <a:spcPct val="0"/>
              </a:spcBef>
              <a:spcAft>
                <a:spcPct val="0"/>
              </a:spcAft>
              <a:buFont typeface="Wingdings" panose="05000000000000000000" pitchFamily="2" charset="2"/>
              <a:buChar char="Ø"/>
            </a:pPr>
            <a:r>
              <a:rPr lang="en-US" sz="1800" b="1" dirty="0">
                <a:solidFill>
                  <a:schemeClr val="tx1"/>
                </a:solidFill>
                <a:latin typeface="Calibri" pitchFamily="34" charset="0"/>
                <a:cs typeface="Times New Roman" pitchFamily="18" charset="0"/>
              </a:rPr>
              <a:t>Equipment’s :- </a:t>
            </a:r>
          </a:p>
          <a:p>
            <a:pPr lvl="0" algn="just" eaLnBrk="0" fontAlgn="base" hangingPunct="0">
              <a:spcBef>
                <a:spcPct val="0"/>
              </a:spcBef>
              <a:spcAft>
                <a:spcPct val="0"/>
              </a:spcAft>
            </a:pPr>
            <a:r>
              <a:rPr lang="en-US" b="1" dirty="0">
                <a:solidFill>
                  <a:schemeClr val="tx1"/>
                </a:solidFill>
                <a:latin typeface="Calibri" pitchFamily="34" charset="0"/>
                <a:cs typeface="Times New Roman" pitchFamily="18" charset="0"/>
              </a:rPr>
              <a:t>	</a:t>
            </a:r>
            <a:r>
              <a:rPr lang="en-US" sz="1400" b="1" dirty="0">
                <a:solidFill>
                  <a:schemeClr val="tx1"/>
                </a:solidFill>
                <a:latin typeface="Calibri" pitchFamily="34" charset="0"/>
                <a:cs typeface="Times New Roman" pitchFamily="18" charset="0"/>
              </a:rPr>
              <a:t>Field/Arena/Markers/cones</a:t>
            </a:r>
          </a:p>
          <a:p>
            <a:pPr marL="342900" lvl="0" indent="-342900" algn="just" eaLnBrk="0" fontAlgn="base" hangingPunct="0">
              <a:spcBef>
                <a:spcPct val="0"/>
              </a:spcBef>
              <a:spcAft>
                <a:spcPct val="0"/>
              </a:spcAft>
              <a:buFont typeface="Wingdings" panose="05000000000000000000" pitchFamily="2" charset="2"/>
              <a:buChar char="Ø"/>
            </a:pPr>
            <a:r>
              <a:rPr lang="en-US" sz="1800" b="1" dirty="0">
                <a:solidFill>
                  <a:schemeClr val="tx1"/>
                </a:solidFill>
                <a:latin typeface="Calibri" pitchFamily="34" charset="0"/>
                <a:cs typeface="Times New Roman" pitchFamily="18" charset="0"/>
              </a:rPr>
              <a:t>Procedure :-</a:t>
            </a:r>
          </a:p>
          <a:p>
            <a:pPr lvl="0" algn="just" eaLnBrk="0" fontAlgn="base" hangingPunct="0">
              <a:spcBef>
                <a:spcPct val="0"/>
              </a:spcBef>
              <a:spcAft>
                <a:spcPct val="0"/>
              </a:spcAft>
            </a:pPr>
            <a:r>
              <a:rPr lang="en-US" b="1" dirty="0">
                <a:solidFill>
                  <a:schemeClr val="tx1"/>
                </a:solidFill>
                <a:latin typeface="Calibri" pitchFamily="34" charset="0"/>
                <a:cs typeface="Times New Roman" pitchFamily="18" charset="0"/>
              </a:rPr>
              <a:t>	</a:t>
            </a:r>
            <a:r>
              <a:rPr lang="en-US" sz="1400" b="1" dirty="0">
                <a:solidFill>
                  <a:schemeClr val="tx1"/>
                </a:solidFill>
                <a:latin typeface="Calibri" pitchFamily="34" charset="0"/>
                <a:cs typeface="Times New Roman" pitchFamily="18" charset="0"/>
              </a:rPr>
              <a:t> Mark two parallel lines 3 meters in length, 10 meters apart using marking tape/cones. The subjects stands at  starting line/points. On the signal go the subjects run to the lines , touch the end line , return to the stating point.</a:t>
            </a:r>
          </a:p>
          <a:p>
            <a:pPr marL="342900" lvl="0" indent="-342900" algn="just" eaLnBrk="0" fontAlgn="base" hangingPunct="0">
              <a:spcBef>
                <a:spcPct val="0"/>
              </a:spcBef>
              <a:spcAft>
                <a:spcPct val="0"/>
              </a:spcAft>
              <a:buFont typeface="Wingdings" panose="05000000000000000000" pitchFamily="2" charset="2"/>
              <a:buChar char="Ø"/>
            </a:pPr>
            <a:r>
              <a:rPr lang="en-US" sz="1800" b="1" dirty="0">
                <a:solidFill>
                  <a:schemeClr val="tx1"/>
                </a:solidFill>
                <a:latin typeface="Calibri" pitchFamily="34" charset="0"/>
                <a:cs typeface="Times New Roman" pitchFamily="18" charset="0"/>
              </a:rPr>
              <a:t>Scoring :- </a:t>
            </a:r>
          </a:p>
          <a:p>
            <a:pPr lvl="0" algn="just" eaLnBrk="0" fontAlgn="base" hangingPunct="0">
              <a:spcBef>
                <a:spcPct val="0"/>
              </a:spcBef>
              <a:spcAft>
                <a:spcPct val="0"/>
              </a:spcAft>
            </a:pPr>
            <a:r>
              <a:rPr lang="en-US" b="1" dirty="0">
                <a:solidFill>
                  <a:schemeClr val="tx1"/>
                </a:solidFill>
                <a:latin typeface="Calibri" pitchFamily="34" charset="0"/>
                <a:cs typeface="Times New Roman" pitchFamily="18" charset="0"/>
              </a:rPr>
              <a:t>	</a:t>
            </a:r>
            <a:r>
              <a:rPr lang="en-US" sz="1400" b="1" dirty="0">
                <a:solidFill>
                  <a:schemeClr val="tx1"/>
                </a:solidFill>
                <a:latin typeface="Calibri" pitchFamily="34" charset="0"/>
                <a:cs typeface="Times New Roman" pitchFamily="18" charset="0"/>
              </a:rPr>
              <a:t>Time be recorded in this process.</a:t>
            </a:r>
          </a:p>
        </p:txBody>
      </p:sp>
      <p:pic>
        <p:nvPicPr>
          <p:cNvPr id="5" name="Picture 4" descr="A close up of a logo&#10;&#10;Description automatically generated">
            <a:extLst>
              <a:ext uri="{FF2B5EF4-FFF2-40B4-BE49-F238E27FC236}">
                <a16:creationId xmlns:a16="http://schemas.microsoft.com/office/drawing/2014/main" id="{A170C4AB-FBC9-419E-ADB1-E48767E1B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2987656"/>
            <a:ext cx="8020050" cy="2065607"/>
          </a:xfrm>
          <a:prstGeom prst="rect">
            <a:avLst/>
          </a:prstGeom>
        </p:spPr>
      </p:pic>
    </p:spTree>
    <p:extLst>
      <p:ext uri="{BB962C8B-B14F-4D97-AF65-F5344CB8AC3E}">
        <p14:creationId xmlns:p14="http://schemas.microsoft.com/office/powerpoint/2010/main" val="3444138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227850" y="0"/>
            <a:ext cx="8688300" cy="780900"/>
          </a:xfrm>
          <a:prstGeom prst="rect">
            <a:avLst/>
          </a:prstGeom>
          <a:noFill/>
          <a:ln>
            <a:noFill/>
          </a:ln>
        </p:spPr>
        <p:txBody>
          <a:bodyPr spcFirstLastPara="1" wrap="square" lIns="91425" tIns="91425" rIns="91425" bIns="91425" anchor="t" anchorCtr="0">
            <a:noAutofit/>
          </a:bodyPr>
          <a:lstStyle/>
          <a:p>
            <a:pPr marL="0" marR="0" lvl="0" indent="0" algn="ctr" fontAlgn="base">
              <a:lnSpc>
                <a:spcPct val="90000"/>
              </a:lnSpc>
              <a:spcBef>
                <a:spcPct val="0"/>
              </a:spcBef>
              <a:spcAft>
                <a:spcPts val="600"/>
              </a:spcAft>
              <a:buClrTx/>
              <a:buSzTx/>
            </a:pPr>
            <a:r>
              <a:rPr kumimoji="0" lang="en-US" sz="2400" b="1" i="0" strike="noStrike" cap="none" normalizeH="0" baseline="0" dirty="0">
                <a:ln>
                  <a:noFill/>
                </a:ln>
                <a:solidFill>
                  <a:srgbClr val="FF0000"/>
                </a:solidFill>
                <a:effectLst/>
                <a:latin typeface="Calibri" panose="020F0502020204030204" pitchFamily="34" charset="0"/>
                <a:ea typeface="+mj-ea"/>
                <a:cs typeface="Calibri" panose="020F0502020204030204" pitchFamily="34" charset="0"/>
              </a:rPr>
              <a:t>GENERAL MOTOR FITNESS TEST: BARROW THREE- ITEM GENERAL MOTOR ABILITY</a:t>
            </a:r>
            <a:endParaRPr lang="en-US" sz="2400" b="1" i="1" dirty="0">
              <a:solidFill>
                <a:srgbClr val="FF0000"/>
              </a:solidFill>
              <a:latin typeface="Calibri" panose="020F0502020204030204" pitchFamily="34" charset="0"/>
              <a:ea typeface="+mj-ea"/>
              <a:cs typeface="Calibri" panose="020F0502020204030204" pitchFamily="34" charset="0"/>
            </a:endParaRPr>
          </a:p>
        </p:txBody>
      </p:sp>
      <p:sp>
        <p:nvSpPr>
          <p:cNvPr id="64" name="Google Shape;64;p14"/>
          <p:cNvSpPr txBox="1"/>
          <p:nvPr/>
        </p:nvSpPr>
        <p:spPr>
          <a:xfrm>
            <a:off x="423511" y="3647940"/>
            <a:ext cx="8412481" cy="456469"/>
          </a:xfrm>
          <a:prstGeom prst="rect">
            <a:avLst/>
          </a:prstGeom>
          <a:noFill/>
          <a:ln>
            <a:noFill/>
          </a:ln>
        </p:spPr>
        <p:txBody>
          <a:bodyPr spcFirstLastPara="1" wrap="square" lIns="91425" tIns="91425" rIns="91425" bIns="91425" anchor="t" anchorCtr="0">
            <a:noAutofit/>
          </a:bodyPr>
          <a:lstStyle/>
          <a:p>
            <a:pPr fontAlgn="base">
              <a:lnSpc>
                <a:spcPct val="90000"/>
              </a:lnSpc>
              <a:spcBef>
                <a:spcPct val="0"/>
              </a:spcBef>
              <a:spcAft>
                <a:spcPts val="600"/>
              </a:spcAft>
            </a:pPr>
            <a:r>
              <a:rPr lang="en-US" sz="1400" b="1" dirty="0">
                <a:solidFill>
                  <a:schemeClr val="tx1"/>
                </a:solidFill>
                <a:latin typeface="Calibri" panose="020F0502020204030204" pitchFamily="34" charset="0"/>
                <a:ea typeface="+mj-ea"/>
                <a:cs typeface="Calibri" panose="020F0502020204030204" pitchFamily="34" charset="0"/>
              </a:rPr>
              <a:t>Standing Board Jump			 Medicine Ball Put 		Zigzag Run</a:t>
            </a:r>
            <a:endParaRPr kumimoji="0" lang="en-US" b="0" u="none" strike="noStrike" cap="none" normalizeH="0" baseline="0" dirty="0">
              <a:ln>
                <a:noFill/>
              </a:ln>
              <a:solidFill>
                <a:schemeClr val="tx1"/>
              </a:solidFill>
              <a:effectLst/>
              <a:latin typeface="Calibri" panose="020F0502020204030204" pitchFamily="34" charset="0"/>
              <a:ea typeface="+mj-ea"/>
              <a:cs typeface="Calibri" panose="020F0502020204030204" pitchFamily="34" charset="0"/>
            </a:endParaRPr>
          </a:p>
        </p:txBody>
      </p:sp>
      <p:pic>
        <p:nvPicPr>
          <p:cNvPr id="5" name="Picture 4" descr="A picture containing skiing&#10;&#10;Description automatically generated">
            <a:extLst>
              <a:ext uri="{FF2B5EF4-FFF2-40B4-BE49-F238E27FC236}">
                <a16:creationId xmlns:a16="http://schemas.microsoft.com/office/drawing/2014/main" id="{8DFA6F23-938C-4877-82D8-8864034572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16" y="1242148"/>
            <a:ext cx="2105118" cy="2261448"/>
          </a:xfrm>
          <a:prstGeom prst="rect">
            <a:avLst/>
          </a:prstGeom>
          <a:ln>
            <a:noFill/>
          </a:ln>
          <a:effectLst>
            <a:softEdge rad="112500"/>
          </a:effectLst>
        </p:spPr>
      </p:pic>
      <p:pic>
        <p:nvPicPr>
          <p:cNvPr id="6" name="Picture 5" descr="A picture containing snow, skiing, outdoor, person&#10;&#10;Description automatically generated">
            <a:extLst>
              <a:ext uri="{FF2B5EF4-FFF2-40B4-BE49-F238E27FC236}">
                <a16:creationId xmlns:a16="http://schemas.microsoft.com/office/drawing/2014/main" id="{A5F8F55D-C4F3-4523-952F-E6BAFF63E7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2287" y="1225664"/>
            <a:ext cx="2105118" cy="1820927"/>
          </a:xfrm>
          <a:prstGeom prst="rect">
            <a:avLst/>
          </a:prstGeom>
          <a:ln>
            <a:noFill/>
          </a:ln>
          <a:effectLst>
            <a:softEdge rad="112500"/>
          </a:effectLst>
        </p:spPr>
      </p:pic>
      <p:pic>
        <p:nvPicPr>
          <p:cNvPr id="7" name="Picture 6" descr="A large map&#10;&#10;Description automatically generated">
            <a:extLst>
              <a:ext uri="{FF2B5EF4-FFF2-40B4-BE49-F238E27FC236}">
                <a16:creationId xmlns:a16="http://schemas.microsoft.com/office/drawing/2014/main" id="{313DFE28-CA43-41C0-9EC4-DCF370EDA8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9855" y="1381713"/>
            <a:ext cx="2106000" cy="1664878"/>
          </a:xfrm>
          <a:prstGeom prst="rect">
            <a:avLst/>
          </a:prstGeom>
          <a:ln>
            <a:noFill/>
          </a:ln>
          <a:effectLst>
            <a:softEdge rad="112500"/>
          </a:effectLst>
        </p:spPr>
      </p:pic>
    </p:spTree>
    <p:extLst>
      <p:ext uri="{BB962C8B-B14F-4D97-AF65-F5344CB8AC3E}">
        <p14:creationId xmlns:p14="http://schemas.microsoft.com/office/powerpoint/2010/main" val="2317528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2821786" y="0"/>
            <a:ext cx="3500428" cy="50117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400" b="1" dirty="0">
                <a:solidFill>
                  <a:srgbClr val="FF0000"/>
                </a:solidFill>
                <a:latin typeface="Calibri" panose="020F0502020204030204" pitchFamily="34" charset="0"/>
                <a:ea typeface="Calibri" panose="020F0502020204030204" pitchFamily="34" charset="0"/>
                <a:cs typeface="Calibri" panose="020F0502020204030204" pitchFamily="34" charset="0"/>
              </a:rPr>
              <a:t>STANDING BOARD JUMP</a:t>
            </a:r>
            <a:endParaRPr sz="2200" b="1" u="none" strike="noStrike" cap="none" dirty="0">
              <a:solidFill>
                <a:srgbClr val="FF0000"/>
              </a:solidFill>
              <a:latin typeface="Calibri" panose="020F0502020204030204" pitchFamily="34" charset="0"/>
              <a:cs typeface="Calibri" panose="020F0502020204030204" pitchFamily="34" charset="0"/>
              <a:sym typeface="Arial"/>
            </a:endParaRPr>
          </a:p>
        </p:txBody>
      </p:sp>
      <p:sp>
        <p:nvSpPr>
          <p:cNvPr id="64" name="Google Shape;64;p14"/>
          <p:cNvSpPr txBox="1"/>
          <p:nvPr/>
        </p:nvSpPr>
        <p:spPr>
          <a:xfrm>
            <a:off x="282300" y="639906"/>
            <a:ext cx="3500428" cy="2825189"/>
          </a:xfrm>
          <a:prstGeom prst="rect">
            <a:avLst/>
          </a:prstGeom>
          <a:noFill/>
          <a:ln>
            <a:noFill/>
          </a:ln>
        </p:spPr>
        <p:txBody>
          <a:bodyPr spcFirstLastPara="1" wrap="square" lIns="91425" tIns="91425" rIns="91425" bIns="91425" anchor="t" anchorCtr="0">
            <a:noAutofit/>
          </a:bodyPr>
          <a:lstStyle/>
          <a:p>
            <a:pPr marL="285750" indent="-285750">
              <a:buFont typeface="Wingdings" panose="05000000000000000000" pitchFamily="2" charset="2"/>
              <a:buChar char="Ø"/>
            </a:pPr>
            <a:r>
              <a:rPr lang="en-US" sz="1800" b="1" dirty="0">
                <a:solidFill>
                  <a:schemeClr val="tx1"/>
                </a:solidFill>
                <a:latin typeface="Calibri" panose="020F0502020204030204" pitchFamily="34" charset="0"/>
                <a:cs typeface="Calibri" panose="020F0502020204030204" pitchFamily="34" charset="0"/>
              </a:rPr>
              <a:t>Purpose:- </a:t>
            </a:r>
          </a:p>
          <a:p>
            <a:r>
              <a:rPr lang="en-US"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400" b="1" i="1" dirty="0">
                <a:solidFill>
                  <a:schemeClr val="tx1"/>
                </a:solidFill>
                <a:latin typeface="Calibri" panose="020F0502020204030204" pitchFamily="34" charset="0"/>
                <a:ea typeface="Calibri" panose="020F0502020204030204" pitchFamily="34" charset="0"/>
                <a:cs typeface="Calibri" panose="020F0502020204030204" pitchFamily="34" charset="0"/>
              </a:rPr>
              <a:t>for measuring leg strength</a:t>
            </a:r>
            <a:r>
              <a:rPr lang="en-US" sz="1400" b="1" dirty="0">
                <a:solidFill>
                  <a:schemeClr val="tx1"/>
                </a:solidFill>
                <a:latin typeface="Calibri" panose="020F0502020204030204" pitchFamily="34" charset="0"/>
                <a:ea typeface="Calibri" panose="020F0502020204030204" pitchFamily="34" charset="0"/>
                <a:cs typeface="Calibri" panose="020F0502020204030204" pitchFamily="34" charset="0"/>
              </a:rPr>
              <a:t>– This test measures the explosive leg power. </a:t>
            </a:r>
          </a:p>
          <a:p>
            <a:pPr marL="285750" indent="-285750">
              <a:buFont typeface="Wingdings" panose="05000000000000000000" pitchFamily="2" charset="2"/>
              <a:buChar char="Ø"/>
            </a:pPr>
            <a:r>
              <a:rPr lang="en-US" sz="1800" b="1" dirty="0">
                <a:solidFill>
                  <a:schemeClr val="tx1"/>
                </a:solidFill>
                <a:latin typeface="Calibri" panose="020F0502020204030204" pitchFamily="34" charset="0"/>
                <a:cs typeface="Calibri" panose="020F0502020204030204" pitchFamily="34" charset="0"/>
              </a:rPr>
              <a:t>Equipment:- </a:t>
            </a:r>
          </a:p>
          <a:p>
            <a:pPr lvl="1"/>
            <a:r>
              <a:rPr lang="en-US" b="1" dirty="0">
                <a:solidFill>
                  <a:schemeClr val="tx1"/>
                </a:solidFill>
                <a:latin typeface="Calibri" panose="020F0502020204030204" pitchFamily="34" charset="0"/>
                <a:cs typeface="Calibri" panose="020F0502020204030204" pitchFamily="34" charset="0"/>
              </a:rPr>
              <a:t>	a sandy long jump pit and measuring steel tape.</a:t>
            </a:r>
          </a:p>
          <a:p>
            <a:pPr marL="285750" indent="-285750">
              <a:buFont typeface="Wingdings" panose="05000000000000000000" pitchFamily="2" charset="2"/>
              <a:buChar char="Ø"/>
            </a:pPr>
            <a:r>
              <a:rPr lang="en-US" sz="1800" b="1" dirty="0">
                <a:solidFill>
                  <a:schemeClr val="tx1"/>
                </a:solidFill>
                <a:latin typeface="Calibri" panose="020F0502020204030204" pitchFamily="34" charset="0"/>
                <a:cs typeface="Calibri" panose="020F0502020204030204" pitchFamily="34" charset="0"/>
              </a:rPr>
              <a:t>Procedure:- </a:t>
            </a:r>
          </a:p>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400" b="1" dirty="0">
                <a:solidFill>
                  <a:schemeClr val="tx1"/>
                </a:solidFill>
                <a:latin typeface="Calibri" panose="020F0502020204030204" pitchFamily="34" charset="0"/>
                <a:ea typeface="Calibri" panose="020F0502020204030204" pitchFamily="34" charset="0"/>
                <a:cs typeface="Calibri" panose="020F0502020204030204" pitchFamily="34" charset="0"/>
              </a:rPr>
              <a:t>If the athlete is fit and has explosive strength then he can use leg poser to jump forward. By this test, the fitness of lower limbs is measured.</a:t>
            </a:r>
            <a:endParaRPr lang="en-US" sz="1400" dirty="0">
              <a:solidFill>
                <a:schemeClr val="tx1"/>
              </a:solidFill>
              <a:latin typeface="Calibri" panose="020F0502020204030204" pitchFamily="34" charset="0"/>
              <a:cs typeface="Calibri" panose="020F0502020204030204" pitchFamily="34" charset="0"/>
            </a:endParaRPr>
          </a:p>
        </p:txBody>
      </p:sp>
      <p:pic>
        <p:nvPicPr>
          <p:cNvPr id="5" name="Content Placeholder 5" descr="A picture containing outdoor, riding, person, young&#10;&#10;Description automatically generated">
            <a:extLst>
              <a:ext uri="{FF2B5EF4-FFF2-40B4-BE49-F238E27FC236}">
                <a16:creationId xmlns:a16="http://schemas.microsoft.com/office/drawing/2014/main" id="{A1DDF4B3-177D-4760-A0BA-4B3D1C3859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0550" y="528462"/>
            <a:ext cx="4121150" cy="3398645"/>
          </a:xfrm>
          <a:prstGeom prst="rect">
            <a:avLst/>
          </a:prstGeom>
          <a:noFill/>
          <a:ln>
            <a:noFill/>
          </a:ln>
          <a:effectLst>
            <a:softEdge rad="112500"/>
          </a:effectLst>
        </p:spPr>
      </p:pic>
    </p:spTree>
    <p:extLst>
      <p:ext uri="{BB962C8B-B14F-4D97-AF65-F5344CB8AC3E}">
        <p14:creationId xmlns:p14="http://schemas.microsoft.com/office/powerpoint/2010/main" val="3478983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3197171" y="0"/>
            <a:ext cx="2749658" cy="50117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400" b="1" dirty="0">
                <a:solidFill>
                  <a:srgbClr val="FF0000"/>
                </a:solidFill>
                <a:latin typeface="Calibri" panose="020F0502020204030204" pitchFamily="34" charset="0"/>
                <a:ea typeface="Calibri" panose="020F0502020204030204" pitchFamily="34" charset="0"/>
                <a:cs typeface="Calibri" panose="020F0502020204030204" pitchFamily="34" charset="0"/>
              </a:rPr>
              <a:t>MEDICINE BALL PUT</a:t>
            </a:r>
            <a:endParaRPr sz="2200" b="1" u="none" strike="noStrike" cap="none" dirty="0">
              <a:solidFill>
                <a:srgbClr val="FF0000"/>
              </a:solidFill>
              <a:latin typeface="Calibri" panose="020F0502020204030204" pitchFamily="34" charset="0"/>
              <a:cs typeface="Calibri" panose="020F0502020204030204" pitchFamily="34" charset="0"/>
              <a:sym typeface="Arial"/>
            </a:endParaRPr>
          </a:p>
        </p:txBody>
      </p:sp>
      <p:sp>
        <p:nvSpPr>
          <p:cNvPr id="64" name="Google Shape;64;p14"/>
          <p:cNvSpPr txBox="1"/>
          <p:nvPr/>
        </p:nvSpPr>
        <p:spPr>
          <a:xfrm>
            <a:off x="272675" y="1467680"/>
            <a:ext cx="3798811" cy="2889600"/>
          </a:xfrm>
          <a:prstGeom prst="rect">
            <a:avLst/>
          </a:prstGeom>
          <a:noFill/>
          <a:ln>
            <a:noFill/>
          </a:ln>
        </p:spPr>
        <p:txBody>
          <a:bodyPr spcFirstLastPara="1" wrap="square" lIns="91425" tIns="91425" rIns="91425" bIns="91425" anchor="t" anchorCtr="0">
            <a:noAutofit/>
          </a:bodyPr>
          <a:lstStyle/>
          <a:p>
            <a:pPr marL="342900" indent="-342900">
              <a:buFont typeface="Wingdings" panose="05000000000000000000" pitchFamily="2" charset="2"/>
              <a:buChar char="Ø"/>
            </a:pPr>
            <a:r>
              <a:rPr lang="en-US" sz="1800" b="1" dirty="0">
                <a:solidFill>
                  <a:schemeClr val="tx1"/>
                </a:solidFill>
                <a:latin typeface="Calibri" panose="020F0502020204030204" pitchFamily="34" charset="0"/>
                <a:cs typeface="Calibri" panose="020F0502020204030204" pitchFamily="34" charset="0"/>
              </a:rPr>
              <a:t>Purpose:- </a:t>
            </a:r>
          </a:p>
          <a:p>
            <a:r>
              <a:rPr lang="en-US"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400" b="1" i="1" dirty="0">
                <a:solidFill>
                  <a:schemeClr val="tx1"/>
                </a:solidFill>
                <a:latin typeface="Calibri" panose="020F0502020204030204" pitchFamily="34" charset="0"/>
                <a:ea typeface="Calibri" panose="020F0502020204030204" pitchFamily="34" charset="0"/>
                <a:cs typeface="Calibri" panose="020F0502020204030204" pitchFamily="34" charset="0"/>
              </a:rPr>
              <a:t>For measuring arm and shoulder strength) -</a:t>
            </a:r>
            <a:r>
              <a:rPr lang="en-US" sz="1400" b="1" dirty="0">
                <a:solidFill>
                  <a:schemeClr val="tx1"/>
                </a:solidFill>
                <a:latin typeface="Calibri" panose="020F0502020204030204" pitchFamily="34" charset="0"/>
                <a:ea typeface="Calibri" panose="020F0502020204030204" pitchFamily="34" charset="0"/>
                <a:cs typeface="Calibri" panose="020F0502020204030204" pitchFamily="34" charset="0"/>
              </a:rPr>
              <a:t> This test measures the arm and shoulder girdle explosive strength. </a:t>
            </a:r>
          </a:p>
          <a:p>
            <a:pPr marL="342900" indent="-342900">
              <a:buFont typeface="Wingdings" panose="05000000000000000000" pitchFamily="2" charset="2"/>
              <a:buChar char="Ø"/>
            </a:pPr>
            <a:r>
              <a:rPr lang="en-US" sz="1800" b="1" dirty="0">
                <a:solidFill>
                  <a:schemeClr val="tx1"/>
                </a:solidFill>
                <a:latin typeface="Calibri" panose="020F0502020204030204" pitchFamily="34" charset="0"/>
                <a:cs typeface="Calibri" panose="020F0502020204030204" pitchFamily="34" charset="0"/>
              </a:rPr>
              <a:t>Equipment:-</a:t>
            </a:r>
          </a:p>
          <a:p>
            <a:r>
              <a:rPr lang="en-US" b="1" dirty="0">
                <a:solidFill>
                  <a:schemeClr val="tx1"/>
                </a:solidFill>
                <a:latin typeface="Calibri" panose="020F0502020204030204" pitchFamily="34" charset="0"/>
                <a:cs typeface="Calibri" panose="020F0502020204030204" pitchFamily="34" charset="0"/>
              </a:rPr>
              <a:t>	</a:t>
            </a:r>
            <a:r>
              <a:rPr lang="en-US" sz="1400" b="1" dirty="0">
                <a:solidFill>
                  <a:schemeClr val="tx1"/>
                </a:solidFill>
                <a:latin typeface="Calibri" panose="020F0502020204030204" pitchFamily="34" charset="0"/>
                <a:cs typeface="Calibri" panose="020F0502020204030204" pitchFamily="34" charset="0"/>
              </a:rPr>
              <a:t> </a:t>
            </a:r>
            <a:r>
              <a:rPr lang="en-US" sz="1400" b="1" dirty="0">
                <a:solidFill>
                  <a:schemeClr val="tx1"/>
                </a:solidFill>
                <a:latin typeface="Calibri" panose="020F0502020204030204" pitchFamily="34" charset="0"/>
                <a:ea typeface="Calibri" panose="020F0502020204030204" pitchFamily="34" charset="0"/>
                <a:cs typeface="Calibri" panose="020F0502020204030204" pitchFamily="34" charset="0"/>
              </a:rPr>
              <a:t>The athletes are required to throw the medicine ball with specific weight age as far as possible. For boys it is 3kg, for girls it is 1 kg. </a:t>
            </a:r>
            <a:endParaRPr lang="en-US" sz="1000" dirty="0">
              <a:solidFill>
                <a:schemeClr val="tx1"/>
              </a:solidFill>
              <a:latin typeface="Calibri" panose="020F0502020204030204" pitchFamily="34" charset="0"/>
              <a:cs typeface="Calibri" panose="020F0502020204030204" pitchFamily="34" charset="0"/>
            </a:endParaRPr>
          </a:p>
        </p:txBody>
      </p:sp>
      <p:pic>
        <p:nvPicPr>
          <p:cNvPr id="5" name="Content Placeholder 5" descr="A picture containing person, person, sport, building&#10;&#10;Description automatically generated">
            <a:extLst>
              <a:ext uri="{FF2B5EF4-FFF2-40B4-BE49-F238E27FC236}">
                <a16:creationId xmlns:a16="http://schemas.microsoft.com/office/drawing/2014/main" id="{4FE016BF-E087-46A6-86A6-02A46E31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1486" y="523424"/>
            <a:ext cx="4716379" cy="3676551"/>
          </a:xfrm>
          <a:prstGeom prst="rect">
            <a:avLst/>
          </a:prstGeom>
          <a:ln>
            <a:noFill/>
          </a:ln>
          <a:effectLst>
            <a:softEdge rad="112500"/>
          </a:effectLst>
        </p:spPr>
      </p:pic>
    </p:spTree>
    <p:extLst>
      <p:ext uri="{BB962C8B-B14F-4D97-AF65-F5344CB8AC3E}">
        <p14:creationId xmlns:p14="http://schemas.microsoft.com/office/powerpoint/2010/main" val="2292076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3577369" y="0"/>
            <a:ext cx="1989262" cy="501170"/>
          </a:xfrm>
          <a:prstGeom prst="rect">
            <a:avLst/>
          </a:prstGeom>
          <a:noFill/>
          <a:ln>
            <a:noFill/>
          </a:ln>
        </p:spPr>
        <p:txBody>
          <a:bodyPr spcFirstLastPara="1" wrap="square" lIns="91425" tIns="91425" rIns="91425" bIns="91425" anchor="t" anchorCtr="0">
            <a:noAutofit/>
          </a:bodyPr>
          <a:lstStyle/>
          <a:p>
            <a:r>
              <a:rPr lang="en-US" sz="2400" b="1" dirty="0">
                <a:solidFill>
                  <a:srgbClr val="FF0000"/>
                </a:solidFill>
                <a:latin typeface="Calibri" panose="020F0502020204030204" pitchFamily="34" charset="0"/>
                <a:ea typeface="Calibri" panose="020F0502020204030204" pitchFamily="34" charset="0"/>
                <a:cs typeface="Calibri" panose="020F0502020204030204" pitchFamily="34" charset="0"/>
              </a:rPr>
              <a:t> ZIG-ZAG RUN </a:t>
            </a:r>
            <a:endParaRPr lang="en-IN" sz="2400" dirty="0">
              <a:latin typeface="Calibri" panose="020F0502020204030204" pitchFamily="34" charset="0"/>
              <a:cs typeface="Calibri" panose="020F0502020204030204" pitchFamily="34" charset="0"/>
            </a:endParaRPr>
          </a:p>
        </p:txBody>
      </p:sp>
      <p:sp>
        <p:nvSpPr>
          <p:cNvPr id="64" name="Google Shape;64;p14"/>
          <p:cNvSpPr txBox="1"/>
          <p:nvPr/>
        </p:nvSpPr>
        <p:spPr>
          <a:xfrm>
            <a:off x="272675" y="1053793"/>
            <a:ext cx="4299325" cy="2889600"/>
          </a:xfrm>
          <a:prstGeom prst="rect">
            <a:avLst/>
          </a:prstGeom>
          <a:noFill/>
          <a:ln>
            <a:noFill/>
          </a:ln>
        </p:spPr>
        <p:txBody>
          <a:bodyPr spcFirstLastPara="1" wrap="square" lIns="91425" tIns="91425" rIns="91425" bIns="91425" anchor="t" anchorCtr="0">
            <a:noAutofit/>
          </a:bodyPr>
          <a:lstStyle/>
          <a:p>
            <a:pPr marL="342900" lvl="0" indent="-342900" eaLnBrk="0" fontAlgn="base" hangingPunct="0">
              <a:spcBef>
                <a:spcPct val="0"/>
              </a:spcBef>
              <a:spcAft>
                <a:spcPct val="0"/>
              </a:spcAft>
              <a:buFont typeface="Wingdings" panose="05000000000000000000" pitchFamily="2" charset="2"/>
              <a:buChar char="Ø"/>
            </a:pPr>
            <a:r>
              <a:rPr lang="en-US" sz="1800" b="1" dirty="0">
                <a:solidFill>
                  <a:schemeClr val="tx1"/>
                </a:solidFill>
                <a:latin typeface="Calibri" panose="020F0502020204030204" pitchFamily="34" charset="0"/>
                <a:cs typeface="Calibri" panose="020F0502020204030204" pitchFamily="34" charset="0"/>
              </a:rPr>
              <a:t>Purpose:-</a:t>
            </a:r>
          </a:p>
          <a:p>
            <a:pPr lvl="0" eaLnBrk="0" fontAlgn="base" hangingPunct="0">
              <a:spcBef>
                <a:spcPct val="0"/>
              </a:spcBef>
              <a:spcAft>
                <a:spcPct val="0"/>
              </a:spcAft>
            </a:pPr>
            <a:r>
              <a:rPr lang="en-US" b="1" i="1" dirty="0">
                <a:solidFill>
                  <a:schemeClr val="tx1"/>
                </a:solidFill>
                <a:latin typeface="Calibri" panose="020F0502020204030204" pitchFamily="34" charset="0"/>
                <a:ea typeface="Calibri" panose="020F0502020204030204" pitchFamily="34" charset="0"/>
                <a:cs typeface="Calibri" panose="020F0502020204030204" pitchFamily="34" charset="0"/>
              </a:rPr>
              <a:t>	for measuring agility and speed </a:t>
            </a:r>
          </a:p>
          <a:p>
            <a:pPr marL="457200" lvl="1" indent="-457200" eaLnBrk="0" fontAlgn="base" hangingPunct="0">
              <a:spcBef>
                <a:spcPct val="0"/>
              </a:spcBef>
              <a:spcAft>
                <a:spcPct val="0"/>
              </a:spcAft>
              <a:buFont typeface="Wingdings" panose="05000000000000000000" pitchFamily="2" charset="2"/>
              <a:buChar char="Ø"/>
            </a:pPr>
            <a:r>
              <a:rPr lang="en-US" sz="1800" b="1" dirty="0">
                <a:solidFill>
                  <a:schemeClr val="tx1"/>
                </a:solidFill>
                <a:latin typeface="Calibri" panose="020F0502020204030204" pitchFamily="34" charset="0"/>
                <a:cs typeface="Calibri" panose="020F0502020204030204" pitchFamily="34" charset="0"/>
              </a:rPr>
              <a:t>Equipment:- </a:t>
            </a:r>
          </a:p>
          <a:p>
            <a:pPr lvl="0" eaLnBrk="0" fontAlgn="base" hangingPunct="0">
              <a:spcBef>
                <a:spcPct val="0"/>
              </a:spcBef>
              <a:spcAft>
                <a:spcPct val="0"/>
              </a:spcAft>
            </a:pPr>
            <a:r>
              <a:rPr lang="en-US" b="1" dirty="0">
                <a:solidFill>
                  <a:schemeClr val="tx1"/>
                </a:solidFill>
                <a:latin typeface="Calibri" panose="020F0502020204030204" pitchFamily="34" charset="0"/>
                <a:cs typeface="Calibri" panose="020F0502020204030204" pitchFamily="34" charset="0"/>
              </a:rPr>
              <a:t>	Five Cones, stopwatch. </a:t>
            </a:r>
          </a:p>
          <a:p>
            <a:pPr marL="457200" indent="-457200" eaLnBrk="0" fontAlgn="base" hangingPunct="0">
              <a:spcBef>
                <a:spcPct val="0"/>
              </a:spcBef>
              <a:spcAft>
                <a:spcPct val="0"/>
              </a:spcAft>
              <a:buFont typeface="Wingdings" panose="05000000000000000000" pitchFamily="2" charset="2"/>
              <a:buChar char="Ø"/>
            </a:pP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Procedure:-</a:t>
            </a:r>
          </a:p>
          <a:p>
            <a:pPr eaLnBrk="0" fontAlgn="base" hangingPunct="0">
              <a:spcBef>
                <a:spcPct val="0"/>
              </a:spcBef>
              <a:spcAft>
                <a:spcPct val="0"/>
              </a:spcAft>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	This test measures the agility of the athlete as they are required to run through the zigzag path created by placing cones. Athletes are not to touch or knock the cones while running. </a:t>
            </a:r>
          </a:p>
        </p:txBody>
      </p:sp>
      <p:pic>
        <p:nvPicPr>
          <p:cNvPr id="5" name="Picture 4" descr="A picture containing orange, outdoor, toy, cat&#10;&#10;Description automatically generated">
            <a:extLst>
              <a:ext uri="{FF2B5EF4-FFF2-40B4-BE49-F238E27FC236}">
                <a16:creationId xmlns:a16="http://schemas.microsoft.com/office/drawing/2014/main" id="{D4DB3118-081D-47D0-BCC1-5BBBB7BD7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0106" y="501170"/>
            <a:ext cx="4299325" cy="3531815"/>
          </a:xfrm>
          <a:prstGeom prst="rect">
            <a:avLst/>
          </a:prstGeom>
          <a:ln>
            <a:noFill/>
          </a:ln>
          <a:effectLst>
            <a:softEdge rad="112500"/>
          </a:effectLst>
        </p:spPr>
      </p:pic>
    </p:spTree>
    <p:extLst>
      <p:ext uri="{BB962C8B-B14F-4D97-AF65-F5344CB8AC3E}">
        <p14:creationId xmlns:p14="http://schemas.microsoft.com/office/powerpoint/2010/main" val="2766535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2422337" y="0"/>
            <a:ext cx="4299325" cy="501170"/>
          </a:xfrm>
          <a:prstGeom prst="rect">
            <a:avLst/>
          </a:prstGeom>
          <a:noFill/>
          <a:ln>
            <a:noFill/>
          </a:ln>
        </p:spPr>
        <p:txBody>
          <a:bodyPr spcFirstLastPara="1" wrap="square" lIns="91425" tIns="91425" rIns="91425" bIns="91425" anchor="t" anchorCtr="0">
            <a:noAutofit/>
          </a:bodyPr>
          <a:lstStyle/>
          <a:p>
            <a:pPr>
              <a:lnSpc>
                <a:spcPct val="90000"/>
              </a:lnSpc>
              <a:spcBef>
                <a:spcPct val="0"/>
              </a:spcBef>
              <a:spcAft>
                <a:spcPts val="600"/>
              </a:spcAft>
            </a:pPr>
            <a:r>
              <a:rPr kumimoji="0" lang="en-US" sz="2400" b="1" i="0" strike="noStrike" kern="1200" cap="none" normalizeH="0" baseline="0" dirty="0">
                <a:ln>
                  <a:noFill/>
                </a:ln>
                <a:solidFill>
                  <a:srgbClr val="FF0000"/>
                </a:solidFill>
                <a:effectLst/>
                <a:latin typeface="Calibri" panose="020F0502020204030204" pitchFamily="34" charset="0"/>
                <a:ea typeface="+mj-ea"/>
                <a:cs typeface="Calibri" panose="020F0502020204030204" pitchFamily="34" charset="0"/>
              </a:rPr>
              <a:t>CARDIOVASCULAR FITNESS TEST</a:t>
            </a:r>
            <a:endParaRPr kumimoji="0" lang="en-US" sz="2400" b="0" i="0" strike="noStrike" kern="1200" cap="none" normalizeH="0" baseline="0" dirty="0">
              <a:ln>
                <a:noFill/>
              </a:ln>
              <a:solidFill>
                <a:srgbClr val="FF0000"/>
              </a:solidFill>
              <a:effectLst/>
              <a:latin typeface="Calibri" panose="020F0502020204030204" pitchFamily="34" charset="0"/>
              <a:ea typeface="+mj-ea"/>
              <a:cs typeface="Calibri" panose="020F0502020204030204" pitchFamily="34" charset="0"/>
            </a:endParaRPr>
          </a:p>
        </p:txBody>
      </p:sp>
      <p:sp>
        <p:nvSpPr>
          <p:cNvPr id="64" name="Google Shape;64;p14"/>
          <p:cNvSpPr txBox="1"/>
          <p:nvPr/>
        </p:nvSpPr>
        <p:spPr>
          <a:xfrm>
            <a:off x="272674" y="1101920"/>
            <a:ext cx="4299325" cy="2295798"/>
          </a:xfrm>
          <a:prstGeom prst="rect">
            <a:avLst/>
          </a:prstGeom>
          <a:noFill/>
          <a:ln>
            <a:noFill/>
          </a:ln>
        </p:spPr>
        <p:txBody>
          <a:bodyPr spcFirstLastPara="1" wrap="square" lIns="91425" tIns="91425" rIns="91425" bIns="91425" anchor="t" anchorCtr="0">
            <a:noAutofit/>
          </a:bodyPr>
          <a:lstStyle/>
          <a:p>
            <a:pPr marL="0" marR="0" lvl="0" indent="-228600" algn="just" fontAlgn="base">
              <a:lnSpc>
                <a:spcPct val="90000"/>
              </a:lnSpc>
              <a:spcBef>
                <a:spcPct val="0"/>
              </a:spcBef>
              <a:spcAft>
                <a:spcPts val="600"/>
              </a:spcAft>
              <a:buClrTx/>
              <a:buSzTx/>
              <a:buFont typeface="Arial" panose="020B0604020202020204" pitchFamily="34" charset="0"/>
              <a:buChar char="•"/>
            </a:pPr>
            <a:r>
              <a:rPr kumimoji="0" lang="en-US"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Cardiovascular fitness is the ability of the heart and lungs to supply oxygen rich blood to the working muscle tissues and the ability of the muscles to use oxygen to produce energy for movement.</a:t>
            </a:r>
          </a:p>
          <a:p>
            <a:pPr marL="342900" indent="-228600" algn="just" fontAlgn="base">
              <a:lnSpc>
                <a:spcPct val="90000"/>
              </a:lnSpc>
              <a:spcBef>
                <a:spcPct val="0"/>
              </a:spcBef>
              <a:spcAft>
                <a:spcPts val="600"/>
              </a:spcAft>
              <a:buFont typeface="Arial" panose="020B0604020202020204" pitchFamily="34" charset="0"/>
              <a:buChar char="•"/>
            </a:pPr>
            <a:r>
              <a:rPr kumimoji="0" lang="en-US" b="1" i="0" strike="noStrike" cap="none" normalizeH="0" baseline="0" dirty="0">
                <a:ln>
                  <a:noFill/>
                </a:ln>
                <a:solidFill>
                  <a:srgbClr val="000000"/>
                </a:solidFill>
                <a:effectLst/>
                <a:latin typeface="Calibri" panose="020F0502020204030204" pitchFamily="34" charset="0"/>
                <a:cs typeface="Calibri" panose="020F0502020204030204" pitchFamily="34" charset="0"/>
              </a:rPr>
              <a:t>HARVARD STEP TEST</a:t>
            </a:r>
          </a:p>
          <a:p>
            <a:pPr marL="342900" indent="-228600" algn="just" fontAlgn="base">
              <a:lnSpc>
                <a:spcPct val="90000"/>
              </a:lnSpc>
              <a:spcBef>
                <a:spcPct val="0"/>
              </a:spcBef>
              <a:spcAft>
                <a:spcPts val="600"/>
              </a:spcAft>
              <a:buFont typeface="Arial" panose="020B0604020202020204" pitchFamily="34" charset="0"/>
              <a:buChar char="•"/>
            </a:pPr>
            <a:r>
              <a:rPr lang="en-US" b="1" dirty="0">
                <a:solidFill>
                  <a:srgbClr val="000000"/>
                </a:solidFill>
                <a:latin typeface="Calibri" panose="020F0502020204030204" pitchFamily="34" charset="0"/>
                <a:cs typeface="Calibri" panose="020F0502020204030204" pitchFamily="34" charset="0"/>
              </a:rPr>
              <a:t>ROCKPORT ONE MILE TEST</a:t>
            </a:r>
            <a:endParaRPr kumimoji="0" lang="en-US" b="0" i="0" strike="noStrike" cap="none" normalizeH="0" baseline="0" dirty="0">
              <a:ln>
                <a:noFill/>
              </a:ln>
              <a:solidFill>
                <a:srgbClr val="000000"/>
              </a:solidFill>
              <a:effectLst/>
              <a:latin typeface="Calibri" panose="020F0502020204030204" pitchFamily="34" charset="0"/>
              <a:cs typeface="Calibri" panose="020F0502020204030204" pitchFamily="34" charset="0"/>
            </a:endParaRPr>
          </a:p>
        </p:txBody>
      </p:sp>
      <p:pic>
        <p:nvPicPr>
          <p:cNvPr id="5" name="Picture 4" descr="A picture containing sport, device&#10;&#10;Description automatically generated">
            <a:extLst>
              <a:ext uri="{FF2B5EF4-FFF2-40B4-BE49-F238E27FC236}">
                <a16:creationId xmlns:a16="http://schemas.microsoft.com/office/drawing/2014/main" id="{E438BE94-B125-4EEB-9ED9-3055E74276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2257" y="424314"/>
            <a:ext cx="4049069" cy="3406541"/>
          </a:xfrm>
          <a:prstGeom prst="rect">
            <a:avLst/>
          </a:prstGeom>
          <a:ln>
            <a:noFill/>
          </a:ln>
          <a:effectLst>
            <a:softEdge rad="112500"/>
          </a:effectLst>
        </p:spPr>
      </p:pic>
    </p:spTree>
    <p:extLst>
      <p:ext uri="{BB962C8B-B14F-4D97-AF65-F5344CB8AC3E}">
        <p14:creationId xmlns:p14="http://schemas.microsoft.com/office/powerpoint/2010/main" val="2052247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3173108" y="0"/>
            <a:ext cx="2797784" cy="501170"/>
          </a:xfrm>
          <a:prstGeom prst="rect">
            <a:avLst/>
          </a:prstGeom>
          <a:noFill/>
          <a:ln>
            <a:noFill/>
          </a:ln>
        </p:spPr>
        <p:txBody>
          <a:bodyPr spcFirstLastPara="1" wrap="square" lIns="91425" tIns="91425" rIns="91425" bIns="91425" anchor="t" anchorCtr="0">
            <a:noAutofit/>
          </a:bodyPr>
          <a:lstStyle/>
          <a:p>
            <a:pPr marL="0" marR="0" lvl="0" indent="0" fontAlgn="base">
              <a:lnSpc>
                <a:spcPct val="90000"/>
              </a:lnSpc>
              <a:spcBef>
                <a:spcPct val="0"/>
              </a:spcBef>
              <a:spcAft>
                <a:spcPts val="600"/>
              </a:spcAft>
              <a:buClrTx/>
              <a:buSzTx/>
            </a:pPr>
            <a:r>
              <a:rPr kumimoji="0" lang="en-US" sz="2400" b="1" i="0" strike="noStrike" kern="1200" cap="none" normalizeH="0" baseline="0" dirty="0">
                <a:ln>
                  <a:noFill/>
                </a:ln>
                <a:solidFill>
                  <a:srgbClr val="FF0000"/>
                </a:solidFill>
                <a:effectLst/>
                <a:latin typeface="Calibri" panose="020F0502020204030204" pitchFamily="34" charset="0"/>
                <a:ea typeface="+mj-ea"/>
                <a:cs typeface="Calibri" panose="020F0502020204030204" pitchFamily="34" charset="0"/>
              </a:rPr>
              <a:t>HARVARD STEP TEST</a:t>
            </a:r>
            <a:endParaRPr kumimoji="0" lang="en-US" sz="2400" b="0" i="0" strike="noStrike" kern="1200" cap="none" normalizeH="0" baseline="0" dirty="0">
              <a:ln>
                <a:noFill/>
              </a:ln>
              <a:solidFill>
                <a:srgbClr val="FF0000"/>
              </a:solidFill>
              <a:effectLst/>
              <a:latin typeface="Calibri" panose="020F0502020204030204" pitchFamily="34" charset="0"/>
              <a:ea typeface="+mj-ea"/>
              <a:cs typeface="Calibri" panose="020F0502020204030204" pitchFamily="34" charset="0"/>
            </a:endParaRPr>
          </a:p>
        </p:txBody>
      </p:sp>
      <p:sp>
        <p:nvSpPr>
          <p:cNvPr id="64" name="Google Shape;64;p14"/>
          <p:cNvSpPr txBox="1"/>
          <p:nvPr/>
        </p:nvSpPr>
        <p:spPr>
          <a:xfrm>
            <a:off x="227850" y="501171"/>
            <a:ext cx="4632908" cy="4624454"/>
          </a:xfrm>
          <a:prstGeom prst="rect">
            <a:avLst/>
          </a:prstGeom>
          <a:noFill/>
          <a:ln>
            <a:noFill/>
          </a:ln>
        </p:spPr>
        <p:txBody>
          <a:bodyPr spcFirstLastPara="1" wrap="square" lIns="91425" tIns="91425" rIns="91425" bIns="91425" anchor="t" anchorCtr="0">
            <a:noAutofit/>
          </a:bodyPr>
          <a:lstStyle/>
          <a:p>
            <a:pPr algn="just">
              <a:lnSpc>
                <a:spcPct val="90000"/>
              </a:lnSpc>
              <a:spcAft>
                <a:spcPts val="600"/>
              </a:spcAft>
            </a:pPr>
            <a:r>
              <a:rPr lang="en-US" sz="1400" b="1" dirty="0">
                <a:solidFill>
                  <a:schemeClr val="tx1"/>
                </a:solidFill>
                <a:latin typeface="Calibri" panose="020F0502020204030204" pitchFamily="34" charset="0"/>
                <a:cs typeface="Calibri" panose="020F0502020204030204" pitchFamily="34" charset="0"/>
              </a:rPr>
              <a:t>Harvard Step Test is a cardiovascular fitness test. It is also called Aerobic Fitness Test. It was developed by "</a:t>
            </a:r>
            <a:r>
              <a:rPr lang="en-US" sz="1400" b="1" dirty="0" err="1">
                <a:solidFill>
                  <a:schemeClr val="tx1"/>
                </a:solidFill>
                <a:latin typeface="Calibri" panose="020F0502020204030204" pitchFamily="34" charset="0"/>
                <a:cs typeface="Calibri" panose="020F0502020204030204" pitchFamily="34" charset="0"/>
              </a:rPr>
              <a:t>Brouha</a:t>
            </a:r>
            <a:r>
              <a:rPr lang="en-US" sz="1400" b="1" dirty="0">
                <a:solidFill>
                  <a:schemeClr val="tx1"/>
                </a:solidFill>
                <a:latin typeface="Calibri" panose="020F0502020204030204" pitchFamily="34" charset="0"/>
                <a:cs typeface="Calibri" panose="020F0502020204030204" pitchFamily="34" charset="0"/>
              </a:rPr>
              <a:t> in 1943. </a:t>
            </a:r>
          </a:p>
          <a:p>
            <a:pPr marL="400050" indent="-285750" algn="just">
              <a:lnSpc>
                <a:spcPct val="90000"/>
              </a:lnSpc>
              <a:spcAft>
                <a:spcPts val="600"/>
              </a:spcAft>
              <a:buFont typeface="Wingdings" panose="05000000000000000000" pitchFamily="2" charset="2"/>
              <a:buChar char="Ø"/>
            </a:pPr>
            <a:r>
              <a:rPr lang="en-US" sz="1800" b="1" dirty="0">
                <a:solidFill>
                  <a:schemeClr val="tx1"/>
                </a:solidFill>
                <a:latin typeface="Calibri" panose="020F0502020204030204" pitchFamily="34" charset="0"/>
                <a:cs typeface="Calibri" panose="020F0502020204030204" pitchFamily="34" charset="0"/>
              </a:rPr>
              <a:t>Purpose:-</a:t>
            </a:r>
          </a:p>
          <a:p>
            <a:pPr marL="114300" algn="just">
              <a:lnSpc>
                <a:spcPct val="90000"/>
              </a:lnSpc>
              <a:spcAft>
                <a:spcPts val="600"/>
              </a:spcAft>
            </a:pPr>
            <a:r>
              <a:rPr lang="en-US" b="1" dirty="0">
                <a:solidFill>
                  <a:schemeClr val="tx1"/>
                </a:solidFill>
                <a:latin typeface="Calibri" panose="020F0502020204030204" pitchFamily="34" charset="0"/>
                <a:cs typeface="Calibri" panose="020F0502020204030204" pitchFamily="34" charset="0"/>
              </a:rPr>
              <a:t>	I</a:t>
            </a:r>
            <a:r>
              <a:rPr lang="en-US" sz="1400" b="1" dirty="0">
                <a:solidFill>
                  <a:schemeClr val="tx1"/>
                </a:solidFill>
                <a:latin typeface="Calibri" panose="020F0502020204030204" pitchFamily="34" charset="0"/>
                <a:cs typeface="Calibri" panose="020F0502020204030204" pitchFamily="34" charset="0"/>
              </a:rPr>
              <a:t>t is used to measure the cardiovascular fitness/Aerobic fitness by checking the recovery rate.</a:t>
            </a:r>
          </a:p>
          <a:p>
            <a:pPr marL="400050" indent="-285750" algn="just">
              <a:lnSpc>
                <a:spcPct val="90000"/>
              </a:lnSpc>
              <a:spcAft>
                <a:spcPts val="600"/>
              </a:spcAft>
              <a:buFont typeface="Wingdings" panose="05000000000000000000" pitchFamily="2" charset="2"/>
              <a:buChar char="Ø"/>
            </a:pPr>
            <a:r>
              <a:rPr lang="en-US" sz="1800" b="1" dirty="0">
                <a:solidFill>
                  <a:schemeClr val="tx1"/>
                </a:solidFill>
                <a:latin typeface="Calibri" panose="020F0502020204030204" pitchFamily="34" charset="0"/>
                <a:cs typeface="Calibri" panose="020F0502020204030204" pitchFamily="34" charset="0"/>
              </a:rPr>
              <a:t>Equipment Requirement:- </a:t>
            </a:r>
          </a:p>
          <a:p>
            <a:pPr marL="114300" algn="just">
              <a:lnSpc>
                <a:spcPct val="90000"/>
              </a:lnSpc>
              <a:spcAft>
                <a:spcPts val="600"/>
              </a:spcAft>
            </a:pPr>
            <a:r>
              <a:rPr lang="en-US" b="1" dirty="0">
                <a:solidFill>
                  <a:schemeClr val="tx1"/>
                </a:solidFill>
                <a:latin typeface="Calibri" panose="020F0502020204030204" pitchFamily="34" charset="0"/>
                <a:cs typeface="Calibri" panose="020F0502020204030204" pitchFamily="34" charset="0"/>
              </a:rPr>
              <a:t>	</a:t>
            </a:r>
            <a:r>
              <a:rPr lang="en-US" sz="1400" b="1" dirty="0">
                <a:solidFill>
                  <a:schemeClr val="tx1"/>
                </a:solidFill>
                <a:latin typeface="Calibri" panose="020F0502020204030204" pitchFamily="34" charset="0"/>
                <a:cs typeface="Calibri" panose="020F0502020204030204" pitchFamily="34" charset="0"/>
              </a:rPr>
              <a:t>A gym bench /box of 20 inches high for men &amp; 16 inches for women,   stopwatch and a tape</a:t>
            </a:r>
          </a:p>
          <a:p>
            <a:pPr marL="400050" indent="-285750" algn="just">
              <a:lnSpc>
                <a:spcPct val="90000"/>
              </a:lnSpc>
              <a:spcAft>
                <a:spcPts val="600"/>
              </a:spcAft>
              <a:buFont typeface="Wingdings" panose="05000000000000000000" pitchFamily="2" charset="2"/>
              <a:buChar char="Ø"/>
            </a:pPr>
            <a:r>
              <a:rPr lang="en-US" sz="1800" b="1" dirty="0">
                <a:solidFill>
                  <a:schemeClr val="tx1"/>
                </a:solidFill>
                <a:latin typeface="Calibri" panose="020F0502020204030204" pitchFamily="34" charset="0"/>
                <a:cs typeface="Calibri" panose="020F0502020204030204" pitchFamily="34" charset="0"/>
              </a:rPr>
              <a:t>Procedure:-</a:t>
            </a:r>
            <a:endParaRPr lang="en-US" sz="1800" dirty="0">
              <a:solidFill>
                <a:schemeClr val="tx1"/>
              </a:solidFill>
              <a:latin typeface="Calibri" panose="020F0502020204030204" pitchFamily="34" charset="0"/>
              <a:cs typeface="Calibri" panose="020F0502020204030204" pitchFamily="34" charset="0"/>
            </a:endParaRPr>
          </a:p>
          <a:p>
            <a:pPr marL="114300" algn="just">
              <a:lnSpc>
                <a:spcPct val="90000"/>
              </a:lnSpc>
              <a:spcAft>
                <a:spcPts val="600"/>
              </a:spcAft>
            </a:pPr>
            <a:r>
              <a:rPr lang="en-US" sz="1400" b="1" dirty="0">
                <a:solidFill>
                  <a:schemeClr val="tx1"/>
                </a:solidFill>
                <a:latin typeface="Calibri" panose="020F0502020204030204" pitchFamily="34" charset="0"/>
                <a:cs typeface="Calibri" panose="020F0502020204030204" pitchFamily="34" charset="0"/>
              </a:rPr>
              <a:t>	Calculation of the Score: (100 x test duration in second)divided by (2 x sum of heart beats in recovery periods) Example: , if the total test duration was 300 seconds and the number of heart beats between 1 to 1.5 minutes was 70 then the fitness index score will be  100 x300/2 x 240 =62.5</a:t>
            </a:r>
          </a:p>
          <a:p>
            <a:pPr marL="342900" indent="-228600" algn="just">
              <a:lnSpc>
                <a:spcPct val="90000"/>
              </a:lnSpc>
              <a:spcAft>
                <a:spcPts val="600"/>
              </a:spcAft>
              <a:buFont typeface="Arial" panose="020B0604020202020204" pitchFamily="34" charset="0"/>
              <a:buChar char="•"/>
            </a:pPr>
            <a:r>
              <a:rPr lang="en-US" sz="1800" b="1" dirty="0">
                <a:solidFill>
                  <a:schemeClr val="tx1"/>
                </a:solidFill>
                <a:latin typeface="Calibri" panose="020F0502020204030204" pitchFamily="34" charset="0"/>
                <a:cs typeface="Calibri" panose="020F0502020204030204" pitchFamily="34" charset="0"/>
              </a:rPr>
              <a:t>Advantages:-  </a:t>
            </a:r>
          </a:p>
          <a:p>
            <a:pPr marL="114300" algn="just">
              <a:lnSpc>
                <a:spcPct val="90000"/>
              </a:lnSpc>
              <a:spcAft>
                <a:spcPts val="600"/>
              </a:spcAft>
            </a:pPr>
            <a:r>
              <a:rPr lang="en-US" b="1" dirty="0">
                <a:solidFill>
                  <a:schemeClr val="tx1"/>
                </a:solidFill>
                <a:latin typeface="Calibri" panose="020F0502020204030204" pitchFamily="34" charset="0"/>
                <a:cs typeface="Calibri" panose="020F0502020204030204" pitchFamily="34" charset="0"/>
              </a:rPr>
              <a:t>	</a:t>
            </a:r>
            <a:r>
              <a:rPr lang="en-US" sz="1400" b="1" dirty="0">
                <a:solidFill>
                  <a:schemeClr val="tx1"/>
                </a:solidFill>
                <a:latin typeface="Calibri" panose="020F0502020204030204" pitchFamily="34" charset="0"/>
                <a:cs typeface="Calibri" panose="020F0502020204030204" pitchFamily="34" charset="0"/>
              </a:rPr>
              <a:t>  ( minimum equipment required, it required minimal cost, it is simple to set up and conduct)</a:t>
            </a:r>
            <a:endParaRPr lang="en-US" sz="1400" dirty="0">
              <a:solidFill>
                <a:schemeClr val="tx1"/>
              </a:solidFill>
              <a:latin typeface="Calibri" panose="020F0502020204030204" pitchFamily="34" charset="0"/>
              <a:cs typeface="Calibri" panose="020F0502020204030204" pitchFamily="34" charset="0"/>
            </a:endParaRPr>
          </a:p>
        </p:txBody>
      </p:sp>
      <p:pic>
        <p:nvPicPr>
          <p:cNvPr id="5" name="Picture 4" descr="A picture containing person, person, sport, game&#10;&#10;Description automatically generated">
            <a:extLst>
              <a:ext uri="{FF2B5EF4-FFF2-40B4-BE49-F238E27FC236}">
                <a16:creationId xmlns:a16="http://schemas.microsoft.com/office/drawing/2014/main" id="{41875518-7865-4A14-8ABD-595BD0434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3262" y="501170"/>
            <a:ext cx="3512888" cy="3512565"/>
          </a:xfrm>
          <a:prstGeom prst="rect">
            <a:avLst/>
          </a:prstGeom>
          <a:ln>
            <a:noFill/>
          </a:ln>
          <a:effectLst>
            <a:softEdge rad="112500"/>
          </a:effectLst>
        </p:spPr>
      </p:pic>
    </p:spTree>
    <p:extLst>
      <p:ext uri="{BB962C8B-B14F-4D97-AF65-F5344CB8AC3E}">
        <p14:creationId xmlns:p14="http://schemas.microsoft.com/office/powerpoint/2010/main" val="551934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3134607" y="0"/>
            <a:ext cx="2874786" cy="50117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kumimoji="0" lang="en-US" sz="2400" b="1" i="0" strike="noStrike" kern="1200" cap="none" normalizeH="0" baseline="0" dirty="0">
                <a:ln>
                  <a:noFill/>
                </a:ln>
                <a:solidFill>
                  <a:srgbClr val="FF0000"/>
                </a:solidFill>
                <a:effectLst/>
                <a:latin typeface="Calibri" panose="020F0502020204030204" pitchFamily="34" charset="0"/>
                <a:ea typeface="+mj-ea"/>
                <a:cs typeface="Calibri" panose="020F0502020204030204" pitchFamily="34" charset="0"/>
              </a:rPr>
              <a:t>HARVARD STEP TEST</a:t>
            </a:r>
            <a:endParaRPr sz="2200" b="1" i="0" u="none" strike="noStrike" cap="none" dirty="0">
              <a:solidFill>
                <a:srgbClr val="FF0000"/>
              </a:solidFill>
              <a:latin typeface="Calibri" panose="020F0502020204030204" pitchFamily="34" charset="0"/>
              <a:cs typeface="Calibri" panose="020F0502020204030204" pitchFamily="34" charset="0"/>
              <a:sym typeface="Arial"/>
            </a:endParaRPr>
          </a:p>
        </p:txBody>
      </p:sp>
      <mc:AlternateContent xmlns:mc="http://schemas.openxmlformats.org/markup-compatibility/2006" xmlns:a14="http://schemas.microsoft.com/office/drawing/2010/main">
        <mc:Choice Requires="a14">
          <p:sp>
            <p:nvSpPr>
              <p:cNvPr id="64" name="Google Shape;64;p14"/>
              <p:cNvSpPr txBox="1"/>
              <p:nvPr/>
            </p:nvSpPr>
            <p:spPr>
              <a:xfrm>
                <a:off x="272675" y="972152"/>
                <a:ext cx="8688300" cy="3385128"/>
              </a:xfrm>
              <a:prstGeom prst="rect">
                <a:avLst/>
              </a:prstGeom>
              <a:noFill/>
              <a:ln>
                <a:noFill/>
              </a:ln>
            </p:spPr>
            <p:txBody>
              <a:bodyPr spcFirstLastPara="1" wrap="square" lIns="91425" tIns="91425" rIns="91425" bIns="91425" anchor="t" anchorCtr="0">
                <a:noAutofit/>
              </a:bodyPr>
              <a:lstStyle/>
              <a:p>
                <a:pPr marL="0" indent="0">
                  <a:buNone/>
                </a:pPr>
                <a:r>
                  <a:rPr lang="en-IN" b="1" dirty="0">
                    <a:solidFill>
                      <a:schemeClr val="tx1"/>
                    </a:solidFill>
                    <a:latin typeface="Calibri" panose="020F0502020204030204" pitchFamily="34" charset="0"/>
                    <a:cs typeface="Calibri" panose="020F0502020204030204" pitchFamily="34" charset="0"/>
                  </a:rPr>
                  <a:t>FITNESS INDEX SCORE =</a:t>
                </a:r>
              </a:p>
              <a:p>
                <a:pPr marL="0" indent="0">
                  <a:buNone/>
                </a:pPr>
                <a:r>
                  <a:rPr lang="en-IN" b="1" dirty="0">
                    <a:solidFill>
                      <a:schemeClr val="tx1"/>
                    </a:solidFill>
                    <a:latin typeface="Calibri" panose="020F0502020204030204" pitchFamily="34" charset="0"/>
                    <a:cs typeface="Calibri" panose="020F0502020204030204" pitchFamily="34" charset="0"/>
                  </a:rPr>
                  <a:t>			 </a:t>
                </a:r>
                <a14:m>
                  <m:oMath xmlns:m="http://schemas.openxmlformats.org/officeDocument/2006/math">
                    <m:f>
                      <m:fPr>
                        <m:ctrlPr>
                          <a:rPr lang="en-IN" b="1" i="1" smtClean="0">
                            <a:solidFill>
                              <a:schemeClr val="tx1"/>
                            </a:solidFill>
                            <a:effectLst/>
                            <a:latin typeface="Cambria Math" panose="02040503050406030204" pitchFamily="18" charset="0"/>
                          </a:rPr>
                        </m:ctrlPr>
                      </m:fPr>
                      <m:num>
                        <m:r>
                          <a:rPr lang="en-US" b="1" i="1" smtClean="0">
                            <a:solidFill>
                              <a:schemeClr val="tx1"/>
                            </a:solidFill>
                            <a:effectLst/>
                            <a:latin typeface="Cambria Math" panose="02040503050406030204" pitchFamily="18" charset="0"/>
                          </a:rPr>
                          <m:t>(</m:t>
                        </m:r>
                        <m:r>
                          <a:rPr lang="en-US" b="1" i="1" smtClean="0">
                            <a:solidFill>
                              <a:schemeClr val="tx1"/>
                            </a:solidFill>
                            <a:effectLst/>
                            <a:latin typeface="Cambria Math" panose="02040503050406030204" pitchFamily="18" charset="0"/>
                          </a:rPr>
                          <m:t>𝟏𝟎𝟎</m:t>
                        </m:r>
                        <m:r>
                          <a:rPr lang="en-US" b="1" i="1" smtClean="0">
                            <a:solidFill>
                              <a:schemeClr val="tx1"/>
                            </a:solidFill>
                            <a:effectLst/>
                            <a:latin typeface="Cambria Math" panose="02040503050406030204" pitchFamily="18" charset="0"/>
                          </a:rPr>
                          <m:t> </m:t>
                        </m:r>
                        <m:r>
                          <a:rPr lang="en-US" b="1" i="1" smtClean="0">
                            <a:solidFill>
                              <a:schemeClr val="tx1"/>
                            </a:solidFill>
                            <a:effectLst/>
                            <a:latin typeface="Cambria Math" panose="02040503050406030204" pitchFamily="18" charset="0"/>
                          </a:rPr>
                          <m:t>𝑿</m:t>
                        </m:r>
                        <m:r>
                          <a:rPr lang="en-US" b="1" i="1" smtClean="0">
                            <a:solidFill>
                              <a:schemeClr val="tx1"/>
                            </a:solidFill>
                            <a:effectLst/>
                            <a:latin typeface="Cambria Math" panose="02040503050406030204" pitchFamily="18" charset="0"/>
                          </a:rPr>
                          <m:t> </m:t>
                        </m:r>
                        <m:r>
                          <a:rPr lang="en-US" b="1" i="1" smtClean="0">
                            <a:solidFill>
                              <a:schemeClr val="tx1"/>
                            </a:solidFill>
                            <a:effectLst/>
                            <a:latin typeface="Cambria Math" panose="02040503050406030204" pitchFamily="18" charset="0"/>
                          </a:rPr>
                          <m:t>𝒕𝒆𝒔𝒕</m:t>
                        </m:r>
                        <m:r>
                          <a:rPr lang="en-US" b="1" i="1" smtClean="0">
                            <a:solidFill>
                              <a:schemeClr val="tx1"/>
                            </a:solidFill>
                            <a:effectLst/>
                            <a:latin typeface="Cambria Math" panose="02040503050406030204" pitchFamily="18" charset="0"/>
                          </a:rPr>
                          <m:t> </m:t>
                        </m:r>
                        <m:r>
                          <a:rPr lang="en-US" b="1" i="1" smtClean="0">
                            <a:solidFill>
                              <a:schemeClr val="tx1"/>
                            </a:solidFill>
                            <a:effectLst/>
                            <a:latin typeface="Cambria Math" panose="02040503050406030204" pitchFamily="18" charset="0"/>
                          </a:rPr>
                          <m:t>𝒅𝒖𝒓𝒂𝒕𝒊𝒐𝒏</m:t>
                        </m:r>
                        <m:r>
                          <a:rPr lang="en-US" b="1" i="1" smtClean="0">
                            <a:solidFill>
                              <a:schemeClr val="tx1"/>
                            </a:solidFill>
                            <a:effectLst/>
                            <a:latin typeface="Cambria Math" panose="02040503050406030204" pitchFamily="18" charset="0"/>
                          </a:rPr>
                          <m:t> </m:t>
                        </m:r>
                        <m:r>
                          <a:rPr lang="en-US" b="1" i="1" smtClean="0">
                            <a:solidFill>
                              <a:schemeClr val="tx1"/>
                            </a:solidFill>
                            <a:effectLst/>
                            <a:latin typeface="Cambria Math" panose="02040503050406030204" pitchFamily="18" charset="0"/>
                          </a:rPr>
                          <m:t>𝒊𝒏</m:t>
                        </m:r>
                        <m:r>
                          <a:rPr lang="en-US" b="1" i="1" smtClean="0">
                            <a:solidFill>
                              <a:schemeClr val="tx1"/>
                            </a:solidFill>
                            <a:effectLst/>
                            <a:latin typeface="Cambria Math" panose="02040503050406030204" pitchFamily="18" charset="0"/>
                          </a:rPr>
                          <m:t> </m:t>
                        </m:r>
                        <m:r>
                          <a:rPr lang="en-US" b="1" i="1" smtClean="0">
                            <a:solidFill>
                              <a:schemeClr val="tx1"/>
                            </a:solidFill>
                            <a:effectLst/>
                            <a:latin typeface="Cambria Math" panose="02040503050406030204" pitchFamily="18" charset="0"/>
                          </a:rPr>
                          <m:t>𝒔𝒆𝒄</m:t>
                        </m:r>
                        <m:r>
                          <a:rPr lang="en-US" b="1" i="1" smtClean="0">
                            <a:solidFill>
                              <a:schemeClr val="tx1"/>
                            </a:solidFill>
                            <a:effectLst/>
                            <a:latin typeface="Cambria Math" panose="02040503050406030204" pitchFamily="18" charset="0"/>
                          </a:rPr>
                          <m:t>.)</m:t>
                        </m:r>
                      </m:num>
                      <m:den>
                        <m:r>
                          <a:rPr lang="en-US" b="1" i="1" smtClean="0">
                            <a:solidFill>
                              <a:schemeClr val="tx1"/>
                            </a:solidFill>
                            <a:effectLst/>
                            <a:latin typeface="Cambria Math" panose="02040503050406030204" pitchFamily="18" charset="0"/>
                          </a:rPr>
                          <m:t>(</m:t>
                        </m:r>
                        <m:r>
                          <a:rPr lang="en-US" b="1" i="1" smtClean="0">
                            <a:solidFill>
                              <a:schemeClr val="tx1"/>
                            </a:solidFill>
                            <a:effectLst/>
                            <a:latin typeface="Cambria Math" panose="02040503050406030204" pitchFamily="18" charset="0"/>
                          </a:rPr>
                          <m:t>𝟐</m:t>
                        </m:r>
                        <m:r>
                          <a:rPr lang="en-US" b="1" i="1" smtClean="0">
                            <a:solidFill>
                              <a:schemeClr val="tx1"/>
                            </a:solidFill>
                            <a:effectLst/>
                            <a:latin typeface="Cambria Math" panose="02040503050406030204" pitchFamily="18" charset="0"/>
                          </a:rPr>
                          <m:t> </m:t>
                        </m:r>
                        <m:r>
                          <a:rPr lang="en-US" b="1" i="1" smtClean="0">
                            <a:solidFill>
                              <a:schemeClr val="tx1"/>
                            </a:solidFill>
                            <a:effectLst/>
                            <a:latin typeface="Cambria Math" panose="02040503050406030204" pitchFamily="18" charset="0"/>
                          </a:rPr>
                          <m:t>𝑿</m:t>
                        </m:r>
                        <m:r>
                          <a:rPr lang="en-US" b="1" i="1" smtClean="0">
                            <a:solidFill>
                              <a:schemeClr val="tx1"/>
                            </a:solidFill>
                            <a:effectLst/>
                            <a:latin typeface="Cambria Math" panose="02040503050406030204" pitchFamily="18" charset="0"/>
                          </a:rPr>
                          <m:t> </m:t>
                        </m:r>
                        <m:r>
                          <a:rPr lang="en-US" b="1" i="1" smtClean="0">
                            <a:solidFill>
                              <a:schemeClr val="tx1"/>
                            </a:solidFill>
                            <a:effectLst/>
                            <a:latin typeface="Cambria Math" panose="02040503050406030204" pitchFamily="18" charset="0"/>
                          </a:rPr>
                          <m:t>𝒔𝒖𝒎</m:t>
                        </m:r>
                        <m:r>
                          <a:rPr lang="en-US" b="1" i="1" smtClean="0">
                            <a:solidFill>
                              <a:schemeClr val="tx1"/>
                            </a:solidFill>
                            <a:effectLst/>
                            <a:latin typeface="Cambria Math" panose="02040503050406030204" pitchFamily="18" charset="0"/>
                          </a:rPr>
                          <m:t> </m:t>
                        </m:r>
                        <m:r>
                          <a:rPr lang="en-US" b="1" i="1" smtClean="0">
                            <a:solidFill>
                              <a:schemeClr val="tx1"/>
                            </a:solidFill>
                            <a:effectLst/>
                            <a:latin typeface="Cambria Math" panose="02040503050406030204" pitchFamily="18" charset="0"/>
                          </a:rPr>
                          <m:t>𝒐𝒇</m:t>
                        </m:r>
                        <m:r>
                          <a:rPr lang="en-US" b="1" i="1" smtClean="0">
                            <a:solidFill>
                              <a:schemeClr val="tx1"/>
                            </a:solidFill>
                            <a:effectLst/>
                            <a:latin typeface="Cambria Math" panose="02040503050406030204" pitchFamily="18" charset="0"/>
                          </a:rPr>
                          <m:t> </m:t>
                        </m:r>
                        <m:r>
                          <a:rPr lang="en-US" b="1" i="1" smtClean="0">
                            <a:solidFill>
                              <a:schemeClr val="tx1"/>
                            </a:solidFill>
                            <a:effectLst/>
                            <a:latin typeface="Cambria Math" panose="02040503050406030204" pitchFamily="18" charset="0"/>
                          </a:rPr>
                          <m:t>𝒉𝒆𝒂𝒓𝒕𝒃𝒆𝒂𝒕𝒔</m:t>
                        </m:r>
                        <m:r>
                          <a:rPr lang="en-US" b="1" i="1" smtClean="0">
                            <a:solidFill>
                              <a:schemeClr val="tx1"/>
                            </a:solidFill>
                            <a:effectLst/>
                            <a:latin typeface="Cambria Math" panose="02040503050406030204" pitchFamily="18" charset="0"/>
                          </a:rPr>
                          <m:t> </m:t>
                        </m:r>
                        <m:r>
                          <a:rPr lang="en-US" b="1" i="1" smtClean="0">
                            <a:solidFill>
                              <a:schemeClr val="tx1"/>
                            </a:solidFill>
                            <a:effectLst/>
                            <a:latin typeface="Cambria Math" panose="02040503050406030204" pitchFamily="18" charset="0"/>
                          </a:rPr>
                          <m:t>𝒊𝒏</m:t>
                        </m:r>
                        <m:r>
                          <a:rPr lang="en-US" b="1" i="1" smtClean="0">
                            <a:solidFill>
                              <a:schemeClr val="tx1"/>
                            </a:solidFill>
                            <a:effectLst/>
                            <a:latin typeface="Cambria Math" panose="02040503050406030204" pitchFamily="18" charset="0"/>
                          </a:rPr>
                          <m:t> </m:t>
                        </m:r>
                        <m:r>
                          <a:rPr lang="en-US" b="1" i="1" smtClean="0">
                            <a:solidFill>
                              <a:schemeClr val="tx1"/>
                            </a:solidFill>
                            <a:effectLst/>
                            <a:latin typeface="Cambria Math" panose="02040503050406030204" pitchFamily="18" charset="0"/>
                          </a:rPr>
                          <m:t>𝒓𝒆𝒄𝒐𝒗𝒆𝒓𝒕</m:t>
                        </m:r>
                        <m:r>
                          <a:rPr lang="en-US" b="1" i="1" smtClean="0">
                            <a:solidFill>
                              <a:schemeClr val="tx1"/>
                            </a:solidFill>
                            <a:effectLst/>
                            <a:latin typeface="Cambria Math" panose="02040503050406030204" pitchFamily="18" charset="0"/>
                          </a:rPr>
                          <m:t> </m:t>
                        </m:r>
                        <m:r>
                          <a:rPr lang="en-US" b="1" i="1" smtClean="0">
                            <a:solidFill>
                              <a:schemeClr val="tx1"/>
                            </a:solidFill>
                            <a:effectLst/>
                            <a:latin typeface="Cambria Math" panose="02040503050406030204" pitchFamily="18" charset="0"/>
                          </a:rPr>
                          <m:t>𝒑𝒆𝒓𝒊𝒐𝒅𝒔</m:t>
                        </m:r>
                        <m:r>
                          <a:rPr lang="en-US" b="1" i="1" smtClean="0">
                            <a:solidFill>
                              <a:schemeClr val="tx1"/>
                            </a:solidFill>
                            <a:effectLst/>
                            <a:latin typeface="Cambria Math" panose="02040503050406030204" pitchFamily="18" charset="0"/>
                          </a:rPr>
                          <m:t>)</m:t>
                        </m:r>
                      </m:den>
                    </m:f>
                  </m:oMath>
                </a14:m>
                <a:endParaRPr lang="en-IN" b="1" dirty="0">
                  <a:solidFill>
                    <a:schemeClr val="tx1"/>
                  </a:solidFill>
                  <a:latin typeface="Calibri" panose="020F0502020204030204" pitchFamily="34" charset="0"/>
                  <a:cs typeface="Calibri" panose="020F0502020204030204" pitchFamily="34" charset="0"/>
                </a:endParaRPr>
              </a:p>
              <a:p>
                <a:pPr marL="0" indent="0">
                  <a:buNone/>
                </a:pPr>
                <a:endParaRPr lang="en-IN" b="1" dirty="0">
                  <a:solidFill>
                    <a:schemeClr val="tx1"/>
                  </a:solidFill>
                  <a:latin typeface="Calibri" panose="020F0502020204030204" pitchFamily="34" charset="0"/>
                  <a:cs typeface="Calibri" panose="020F0502020204030204" pitchFamily="34" charset="0"/>
                </a:endParaRPr>
              </a:p>
              <a:p>
                <a:pPr marL="0" indent="0">
                  <a:buNone/>
                </a:pPr>
                <a:r>
                  <a:rPr lang="en-IN" b="1" dirty="0">
                    <a:solidFill>
                      <a:schemeClr val="tx1"/>
                    </a:solidFill>
                    <a:latin typeface="Calibri" panose="020F0502020204030204" pitchFamily="34" charset="0"/>
                    <a:cs typeface="Calibri" panose="020F0502020204030204" pitchFamily="34" charset="0"/>
                  </a:rPr>
                  <a:t>I.e. Test duration was 300 sec. and the number of heartbeats between:-</a:t>
                </a:r>
              </a:p>
              <a:p>
                <a:pPr marL="0" indent="0">
                  <a:buNone/>
                </a:pPr>
                <a:r>
                  <a:rPr lang="en-IN" b="1" dirty="0">
                    <a:solidFill>
                      <a:schemeClr val="tx1"/>
                    </a:solidFill>
                    <a:latin typeface="Calibri" panose="020F0502020204030204" pitchFamily="34" charset="0"/>
                    <a:cs typeface="Calibri" panose="020F0502020204030204" pitchFamily="34" charset="0"/>
                  </a:rPr>
                  <a:t> 1 to 1.5m. =60</a:t>
                </a:r>
              </a:p>
              <a:p>
                <a:pPr marL="0" indent="0">
                  <a:buNone/>
                </a:pPr>
                <a:r>
                  <a:rPr lang="en-IN" b="1" dirty="0">
                    <a:solidFill>
                      <a:schemeClr val="tx1"/>
                    </a:solidFill>
                    <a:latin typeface="Calibri" panose="020F0502020204030204" pitchFamily="34" charset="0"/>
                    <a:cs typeface="Calibri" panose="020F0502020204030204" pitchFamily="34" charset="0"/>
                  </a:rPr>
                  <a:t>2 to 2.5 m. =50</a:t>
                </a:r>
              </a:p>
              <a:p>
                <a:pPr marL="0" indent="0">
                  <a:buNone/>
                </a:pPr>
                <a:r>
                  <a:rPr lang="en-IN" b="1" dirty="0">
                    <a:solidFill>
                      <a:schemeClr val="tx1"/>
                    </a:solidFill>
                    <a:latin typeface="Calibri" panose="020F0502020204030204" pitchFamily="34" charset="0"/>
                    <a:cs typeface="Calibri" panose="020F0502020204030204" pitchFamily="34" charset="0"/>
                  </a:rPr>
                  <a:t>3 to 3.5 m. = 40</a:t>
                </a:r>
              </a:p>
              <a:p>
                <a:pPr marL="0" indent="0">
                  <a:buNone/>
                </a:pPr>
                <a:r>
                  <a:rPr lang="en-IN" b="1" dirty="0">
                    <a:solidFill>
                      <a:schemeClr val="tx1"/>
                    </a:solidFill>
                    <a:latin typeface="Calibri" panose="020F0502020204030204" pitchFamily="34" charset="0"/>
                    <a:cs typeface="Calibri" panose="020F0502020204030204" pitchFamily="34" charset="0"/>
                  </a:rPr>
                  <a:t>So, fitness Index Score is =</a:t>
                </a:r>
              </a:p>
              <a:p>
                <a:pPr marL="0" indent="0">
                  <a:buNone/>
                </a:pPr>
                <a:r>
                  <a:rPr lang="en-IN" b="1" dirty="0">
                    <a:solidFill>
                      <a:schemeClr val="tx1"/>
                    </a:solidFill>
                    <a:latin typeface="Calibri" panose="020F0502020204030204" pitchFamily="34" charset="0"/>
                    <a:cs typeface="Calibri" panose="020F0502020204030204" pitchFamily="34" charset="0"/>
                  </a:rPr>
                  <a:t> 				</a:t>
                </a:r>
                <a14:m>
                  <m:oMath xmlns:m="http://schemas.openxmlformats.org/officeDocument/2006/math">
                    <m:f>
                      <m:fPr>
                        <m:ctrlPr>
                          <a:rPr lang="en-IN" b="1" i="1" smtClean="0">
                            <a:solidFill>
                              <a:schemeClr val="tx1"/>
                            </a:solidFill>
                            <a:effectLst/>
                            <a:latin typeface="Cambria Math" panose="02040503050406030204" pitchFamily="18" charset="0"/>
                          </a:rPr>
                        </m:ctrlPr>
                      </m:fPr>
                      <m:num>
                        <m:r>
                          <a:rPr lang="en-US" b="1" i="1" smtClean="0">
                            <a:solidFill>
                              <a:schemeClr val="tx1"/>
                            </a:solidFill>
                            <a:effectLst/>
                            <a:latin typeface="Cambria Math" panose="02040503050406030204" pitchFamily="18" charset="0"/>
                          </a:rPr>
                          <m:t>(</m:t>
                        </m:r>
                        <m:r>
                          <a:rPr lang="en-US" b="1" i="1" smtClean="0">
                            <a:solidFill>
                              <a:schemeClr val="tx1"/>
                            </a:solidFill>
                            <a:effectLst/>
                            <a:latin typeface="Cambria Math" panose="02040503050406030204" pitchFamily="18" charset="0"/>
                          </a:rPr>
                          <m:t>𝟏𝟎𝟎</m:t>
                        </m:r>
                        <m:r>
                          <a:rPr lang="en-US" b="1" i="1" smtClean="0">
                            <a:solidFill>
                              <a:schemeClr val="tx1"/>
                            </a:solidFill>
                            <a:effectLst/>
                            <a:latin typeface="Cambria Math" panose="02040503050406030204" pitchFamily="18" charset="0"/>
                          </a:rPr>
                          <m:t> </m:t>
                        </m:r>
                        <m:r>
                          <a:rPr lang="en-US" b="1" i="1" smtClean="0">
                            <a:solidFill>
                              <a:schemeClr val="tx1"/>
                            </a:solidFill>
                            <a:effectLst/>
                            <a:latin typeface="Cambria Math" panose="02040503050406030204" pitchFamily="18" charset="0"/>
                          </a:rPr>
                          <m:t>𝑿</m:t>
                        </m:r>
                        <m:r>
                          <a:rPr lang="en-US" b="1" i="1" smtClean="0">
                            <a:solidFill>
                              <a:schemeClr val="tx1"/>
                            </a:solidFill>
                            <a:effectLst/>
                            <a:latin typeface="Cambria Math" panose="02040503050406030204" pitchFamily="18" charset="0"/>
                          </a:rPr>
                          <m:t> </m:t>
                        </m:r>
                        <m:r>
                          <a:rPr lang="en-US" b="1" i="1" smtClean="0">
                            <a:solidFill>
                              <a:schemeClr val="tx1"/>
                            </a:solidFill>
                            <a:effectLst/>
                            <a:latin typeface="Cambria Math" panose="02040503050406030204" pitchFamily="18" charset="0"/>
                          </a:rPr>
                          <m:t>𝟑𝟎𝟎</m:t>
                        </m:r>
                        <m:r>
                          <a:rPr lang="en-US" b="1" i="1" smtClean="0">
                            <a:solidFill>
                              <a:schemeClr val="tx1"/>
                            </a:solidFill>
                            <a:effectLst/>
                            <a:latin typeface="Cambria Math" panose="02040503050406030204" pitchFamily="18" charset="0"/>
                          </a:rPr>
                          <m:t>)</m:t>
                        </m:r>
                      </m:num>
                      <m:den>
                        <m:r>
                          <a:rPr lang="en-US" b="1" i="1" smtClean="0">
                            <a:solidFill>
                              <a:schemeClr val="tx1"/>
                            </a:solidFill>
                            <a:effectLst/>
                            <a:latin typeface="Cambria Math" panose="02040503050406030204" pitchFamily="18" charset="0"/>
                          </a:rPr>
                          <m:t>(</m:t>
                        </m:r>
                        <m:r>
                          <a:rPr lang="en-US" b="1" i="1" smtClean="0">
                            <a:solidFill>
                              <a:schemeClr val="tx1"/>
                            </a:solidFill>
                            <a:effectLst/>
                            <a:latin typeface="Cambria Math" panose="02040503050406030204" pitchFamily="18" charset="0"/>
                          </a:rPr>
                          <m:t>𝟐</m:t>
                        </m:r>
                        <m:r>
                          <a:rPr lang="en-US" b="1" i="1" smtClean="0">
                            <a:solidFill>
                              <a:schemeClr val="tx1"/>
                            </a:solidFill>
                            <a:effectLst/>
                            <a:latin typeface="Cambria Math" panose="02040503050406030204" pitchFamily="18" charset="0"/>
                          </a:rPr>
                          <m:t> </m:t>
                        </m:r>
                        <m:r>
                          <a:rPr lang="en-US" b="1" i="1" smtClean="0">
                            <a:solidFill>
                              <a:schemeClr val="tx1"/>
                            </a:solidFill>
                            <a:effectLst/>
                            <a:latin typeface="Cambria Math" panose="02040503050406030204" pitchFamily="18" charset="0"/>
                          </a:rPr>
                          <m:t>𝑿</m:t>
                        </m:r>
                        <m:r>
                          <a:rPr lang="en-US" b="1" i="1" smtClean="0">
                            <a:solidFill>
                              <a:schemeClr val="tx1"/>
                            </a:solidFill>
                            <a:effectLst/>
                            <a:latin typeface="Cambria Math" panose="02040503050406030204" pitchFamily="18" charset="0"/>
                          </a:rPr>
                          <m:t> </m:t>
                        </m:r>
                        <m:r>
                          <a:rPr lang="en-US" b="1" i="1" smtClean="0">
                            <a:solidFill>
                              <a:schemeClr val="tx1"/>
                            </a:solidFill>
                            <a:effectLst/>
                            <a:latin typeface="Cambria Math" panose="02040503050406030204" pitchFamily="18" charset="0"/>
                          </a:rPr>
                          <m:t>𝟏𝟓𝟎</m:t>
                        </m:r>
                        <m:r>
                          <a:rPr lang="en-US" b="1" i="1" smtClean="0">
                            <a:solidFill>
                              <a:schemeClr val="tx1"/>
                            </a:solidFill>
                            <a:effectLst/>
                            <a:latin typeface="Cambria Math" panose="02040503050406030204" pitchFamily="18" charset="0"/>
                          </a:rPr>
                          <m:t>)</m:t>
                        </m:r>
                      </m:den>
                    </m:f>
                  </m:oMath>
                </a14:m>
                <a:r>
                  <a:rPr lang="en-IN" b="1" dirty="0">
                    <a:solidFill>
                      <a:schemeClr val="tx1"/>
                    </a:solidFill>
                    <a:latin typeface="Calibri" panose="020F0502020204030204" pitchFamily="34" charset="0"/>
                    <a:cs typeface="Calibri" panose="020F0502020204030204" pitchFamily="34" charset="0"/>
                  </a:rPr>
                  <a:t> = 100 (Excellent)</a:t>
                </a:r>
              </a:p>
            </p:txBody>
          </p:sp>
        </mc:Choice>
        <mc:Fallback xmlns="">
          <p:sp>
            <p:nvSpPr>
              <p:cNvPr id="64" name="Google Shape;64;p14"/>
              <p:cNvSpPr txBox="1">
                <a:spLocks noRot="1" noChangeAspect="1" noMove="1" noResize="1" noEditPoints="1" noAdjustHandles="1" noChangeArrowheads="1" noChangeShapeType="1" noTextEdit="1"/>
              </p:cNvSpPr>
              <p:nvPr/>
            </p:nvSpPr>
            <p:spPr>
              <a:xfrm>
                <a:off x="272675" y="972152"/>
                <a:ext cx="8688300" cy="3385128"/>
              </a:xfrm>
              <a:prstGeom prst="rect">
                <a:avLst/>
              </a:prstGeom>
              <a:blipFill>
                <a:blip r:embed="rId4"/>
                <a:stretch>
                  <a:fillRect l="-211"/>
                </a:stretch>
              </a:blipFill>
              <a:ln>
                <a:noFill/>
              </a:ln>
            </p:spPr>
            <p:txBody>
              <a:bodyPr/>
              <a:lstStyle/>
              <a:p>
                <a:r>
                  <a:rPr lang="en-IN">
                    <a:noFill/>
                  </a:rPr>
                  <a:t> </a:t>
                </a:r>
              </a:p>
            </p:txBody>
          </p:sp>
        </mc:Fallback>
      </mc:AlternateContent>
    </p:spTree>
    <p:extLst>
      <p:ext uri="{BB962C8B-B14F-4D97-AF65-F5344CB8AC3E}">
        <p14:creationId xmlns:p14="http://schemas.microsoft.com/office/powerpoint/2010/main" val="4246179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3070516" y="0"/>
            <a:ext cx="3092617" cy="53115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2400" b="1" i="0" strike="noStrike" cap="none" normalizeH="0" baseline="0" dirty="0">
                <a:ln>
                  <a:noFill/>
                </a:ln>
                <a:solidFill>
                  <a:srgbClr val="FF0000"/>
                </a:solidFill>
                <a:latin typeface="Calibri" panose="020F0502020204030204" pitchFamily="34" charset="0"/>
                <a:ea typeface="Calibri" panose="020F0502020204030204" pitchFamily="34" charset="0"/>
                <a:cs typeface="Calibri" panose="020F0502020204030204" pitchFamily="34" charset="0"/>
              </a:rPr>
              <a:t>LEARNING OBJECTIVES</a:t>
            </a:r>
            <a:endParaRPr kumimoji="0" lang="en-US" sz="2400" b="1" i="0" strike="noStrike" cap="none" normalizeH="0" baseline="0" dirty="0">
              <a:ln>
                <a:noFill/>
              </a:ln>
              <a:solidFill>
                <a:srgbClr val="FF0000"/>
              </a:solidFill>
              <a:latin typeface="Calibri" panose="020F0502020204030204" pitchFamily="34" charset="0"/>
              <a:cs typeface="Calibri" panose="020F0502020204030204" pitchFamily="34" charset="0"/>
            </a:endParaRPr>
          </a:p>
        </p:txBody>
      </p:sp>
      <p:sp>
        <p:nvSpPr>
          <p:cNvPr id="64" name="Google Shape;64;p14"/>
          <p:cNvSpPr txBox="1"/>
          <p:nvPr/>
        </p:nvSpPr>
        <p:spPr>
          <a:xfrm>
            <a:off x="897088" y="539503"/>
            <a:ext cx="7349824" cy="4123297"/>
          </a:xfrm>
          <a:prstGeom prst="rect">
            <a:avLst/>
          </a:prstGeom>
          <a:noFill/>
          <a:ln>
            <a:noFill/>
          </a:ln>
        </p:spPr>
        <p:txBody>
          <a:bodyPr spcFirstLastPara="1" wrap="square" lIns="91425" tIns="91425" rIns="91425" bIns="91425" anchor="t" anchorCtr="0">
            <a:noAutofit/>
          </a:bodyPr>
          <a:lstStyle/>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Ø"/>
            </a:pPr>
            <a:r>
              <a:rPr kumimoji="0" 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Motor Fitness Test-</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v"/>
            </a:pPr>
            <a:r>
              <a:rPr kumimoji="0" lang="en-US"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50 M Standing Start</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v"/>
            </a:pPr>
            <a:r>
              <a:rPr lang="en-US" b="1" dirty="0">
                <a:solidFill>
                  <a:schemeClr val="tx1"/>
                </a:solidFill>
                <a:latin typeface="Calibri" panose="020F0502020204030204" pitchFamily="34" charset="0"/>
                <a:cs typeface="Calibri" panose="020F0502020204030204" pitchFamily="34" charset="0"/>
              </a:rPr>
              <a:t>600 M Run/Walk</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v"/>
            </a:pPr>
            <a:r>
              <a:rPr kumimoji="0" lang="en-US"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Sit &amp; Reach</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v"/>
            </a:pPr>
            <a:r>
              <a:rPr lang="en-US" b="1" dirty="0">
                <a:solidFill>
                  <a:schemeClr val="tx1"/>
                </a:solidFill>
                <a:latin typeface="Calibri" panose="020F0502020204030204" pitchFamily="34" charset="0"/>
                <a:cs typeface="Calibri" panose="020F0502020204030204" pitchFamily="34" charset="0"/>
              </a:rPr>
              <a:t>Partial Curl Up</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v"/>
            </a:pPr>
            <a:r>
              <a:rPr kumimoji="0" lang="en-US"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Push Ups (boys) </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v"/>
            </a:pPr>
            <a:r>
              <a:rPr lang="en-US" b="1" dirty="0">
                <a:solidFill>
                  <a:schemeClr val="tx1"/>
                </a:solidFill>
                <a:latin typeface="Calibri" panose="020F0502020204030204" pitchFamily="34" charset="0"/>
                <a:cs typeface="Calibri" panose="020F0502020204030204" pitchFamily="34" charset="0"/>
              </a:rPr>
              <a:t>Modified Push Ups(girls)</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v"/>
            </a:pPr>
            <a:r>
              <a:rPr kumimoji="0" lang="en-US"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Standing Broad Jump</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v"/>
            </a:pPr>
            <a:r>
              <a:rPr lang="en-US" b="1" dirty="0">
                <a:solidFill>
                  <a:schemeClr val="tx1"/>
                </a:solidFill>
                <a:latin typeface="Calibri" panose="020F0502020204030204" pitchFamily="34" charset="0"/>
                <a:cs typeface="Calibri" panose="020F0502020204030204" pitchFamily="34" charset="0"/>
              </a:rPr>
              <a:t>Agility- 4 X 10 M Shuttle Run</a:t>
            </a:r>
            <a:endParaRPr kumimoji="0" 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Ø"/>
            </a:pPr>
            <a:r>
              <a:rPr kumimoji="0" 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General Motor Fitness Test - [ Standing Board Jump, Zig Zag Running, Medicine Ball Throw]</a:t>
            </a:r>
            <a:endParaRPr kumimoji="0" 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Ø"/>
            </a:pPr>
            <a:r>
              <a:rPr kumimoji="0" 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Measurement of Cardiovascular Fitness Test -[Harvard Step Test, Rockford One Mile Test]</a:t>
            </a:r>
            <a:endParaRPr kumimoji="0" 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Ø"/>
            </a:pPr>
            <a:r>
              <a:rPr kumimoji="0" lang="en-US"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Rikli</a:t>
            </a:r>
            <a:r>
              <a:rPr kumimoji="0" 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&amp; Jones : Senior Citizen Fitness Test –</a:t>
            </a:r>
          </a:p>
          <a:p>
            <a:pPr marL="285750" marR="0" indent="-285750" algn="l" rtl="0" eaLnBrk="1" fontAlgn="b" latinLnBrk="0" hangingPunct="1">
              <a:lnSpc>
                <a:spcPct val="115000"/>
              </a:lnSpc>
              <a:spcBef>
                <a:spcPts val="0"/>
              </a:spcBef>
              <a:spcAft>
                <a:spcPts val="0"/>
              </a:spcAft>
              <a:buFont typeface="Wingdings" panose="05000000000000000000" pitchFamily="2" charset="2"/>
              <a:buChar char="v"/>
            </a:pPr>
            <a:r>
              <a:rPr lang="en-US" b="1" i="1" u="none" strike="noStrike"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Chair Stand Test: To Measure Lower Body Strength</a:t>
            </a:r>
            <a:endParaRPr lang="en-IN"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L="285750" marR="0" indent="-285750" algn="l" rtl="0" eaLnBrk="1" fontAlgn="b" latinLnBrk="0" hangingPunct="1">
              <a:lnSpc>
                <a:spcPct val="115000"/>
              </a:lnSpc>
              <a:spcBef>
                <a:spcPts val="0"/>
              </a:spcBef>
              <a:spcAft>
                <a:spcPts val="0"/>
              </a:spcAft>
              <a:buFont typeface="Wingdings" panose="05000000000000000000" pitchFamily="2" charset="2"/>
              <a:buChar char="v"/>
            </a:pPr>
            <a:r>
              <a:rPr lang="en-US" b="1" i="0" u="none" strike="noStrike"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Arm Curl test: To Measure Upper Body Strength</a:t>
            </a:r>
            <a:endParaRPr lang="en-IN"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L="285750" marR="0" indent="-285750" algn="l" rtl="0" eaLnBrk="1" fontAlgn="b" latinLnBrk="0" hangingPunct="1">
              <a:lnSpc>
                <a:spcPct val="115000"/>
              </a:lnSpc>
              <a:spcBef>
                <a:spcPts val="0"/>
              </a:spcBef>
              <a:spcAft>
                <a:spcPts val="0"/>
              </a:spcAft>
              <a:buFont typeface="Wingdings" panose="05000000000000000000" pitchFamily="2" charset="2"/>
              <a:buChar char="v"/>
            </a:pPr>
            <a:r>
              <a:rPr lang="en-US" b="1" i="0" u="none" strike="noStrike"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Chair Sit &amp; Reach Test: To Measure Lower Body Flexibility</a:t>
            </a:r>
            <a:endParaRPr lang="en-IN"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L="285750" marR="0" indent="-285750" algn="l" rtl="0" eaLnBrk="1" fontAlgn="b" latinLnBrk="0" hangingPunct="1">
              <a:lnSpc>
                <a:spcPct val="115000"/>
              </a:lnSpc>
              <a:spcBef>
                <a:spcPts val="0"/>
              </a:spcBef>
              <a:spcAft>
                <a:spcPts val="0"/>
              </a:spcAft>
              <a:buFont typeface="Wingdings" panose="05000000000000000000" pitchFamily="2" charset="2"/>
              <a:buChar char="v"/>
            </a:pPr>
            <a:r>
              <a:rPr lang="en-US" b="1" i="0" u="none" strike="noStrike"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Back Scratch Test: To Measure Upper Body Flexibility</a:t>
            </a:r>
            <a:endParaRPr lang="en-IN"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L="285750" marR="0" indent="-285750" algn="l" rtl="0" eaLnBrk="1" fontAlgn="b" latinLnBrk="0" hangingPunct="1">
              <a:lnSpc>
                <a:spcPct val="115000"/>
              </a:lnSpc>
              <a:spcBef>
                <a:spcPts val="0"/>
              </a:spcBef>
              <a:spcAft>
                <a:spcPts val="0"/>
              </a:spcAft>
              <a:buFont typeface="Wingdings" panose="05000000000000000000" pitchFamily="2" charset="2"/>
              <a:buChar char="v"/>
            </a:pPr>
            <a:r>
              <a:rPr lang="en-US" b="1" i="0" u="none" strike="noStrike"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Eight Foot Up &amp; Go Test: To Measure Coordination and Agility</a:t>
            </a:r>
            <a:endParaRPr lang="en-IN"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L="285750" marR="0" indent="-285750" algn="l" rtl="0" eaLnBrk="1" fontAlgn="b" latinLnBrk="0" hangingPunct="1">
              <a:lnSpc>
                <a:spcPct val="115000"/>
              </a:lnSpc>
              <a:spcBef>
                <a:spcPts val="0"/>
              </a:spcBef>
              <a:spcAft>
                <a:spcPts val="0"/>
              </a:spcAft>
              <a:buFont typeface="Wingdings" panose="05000000000000000000" pitchFamily="2" charset="2"/>
              <a:buChar char="v"/>
            </a:pPr>
            <a:r>
              <a:rPr lang="en-US" b="1" i="0" u="none" strike="noStrike"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Six Minute Walk Test: To Measure Functional Fitness</a:t>
            </a:r>
            <a:endParaRPr lang="en-IN" b="0" i="0" u="none" strike="noStrike" dirty="0">
              <a:solidFill>
                <a:schemeClr val="tx1"/>
              </a:solidFill>
              <a:effectLst/>
              <a:latin typeface="Calibri" panose="020F0502020204030204" pitchFamily="34" charset="0"/>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2696657" y="0"/>
            <a:ext cx="3750685" cy="50117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400" b="1" i="0" strike="noStrike" cap="none" normalizeH="0" baseline="0" dirty="0">
                <a:ln>
                  <a:noFill/>
                </a:ln>
                <a:solidFill>
                  <a:srgbClr val="FF0000"/>
                </a:solidFill>
                <a:effectLst/>
                <a:latin typeface="Calibri" pitchFamily="34" charset="0"/>
                <a:ea typeface="Calibri" pitchFamily="34" charset="0"/>
                <a:cs typeface="Times New Roman" pitchFamily="18" charset="0"/>
              </a:rPr>
              <a:t>HARVARD STEP TEST SCORE </a:t>
            </a:r>
            <a:endParaRPr kumimoji="0" lang="en-US" sz="2400" b="0" i="0" strike="noStrike" cap="none" normalizeH="0" baseline="0" dirty="0">
              <a:ln>
                <a:noFill/>
              </a:ln>
              <a:solidFill>
                <a:srgbClr val="FF0000"/>
              </a:solidFill>
              <a:effectLst/>
              <a:latin typeface="Arial" pitchFamily="34" charset="0"/>
              <a:cs typeface="Arial" pitchFamily="34" charset="0"/>
            </a:endParaRPr>
          </a:p>
        </p:txBody>
      </p:sp>
      <p:graphicFrame>
        <p:nvGraphicFramePr>
          <p:cNvPr id="5" name="Table 1">
            <a:extLst>
              <a:ext uri="{FF2B5EF4-FFF2-40B4-BE49-F238E27FC236}">
                <a16:creationId xmlns:a16="http://schemas.microsoft.com/office/drawing/2014/main" id="{21E2FE31-AAF2-40D1-AC36-C5F2A7AAD993}"/>
              </a:ext>
            </a:extLst>
          </p:cNvPr>
          <p:cNvGraphicFramePr>
            <a:graphicFrameLocks noGrp="1"/>
          </p:cNvGraphicFramePr>
          <p:nvPr>
            <p:extLst>
              <p:ext uri="{D42A27DB-BD31-4B8C-83A1-F6EECF244321}">
                <p14:modId xmlns:p14="http://schemas.microsoft.com/office/powerpoint/2010/main" val="4171514417"/>
              </p:ext>
            </p:extLst>
          </p:nvPr>
        </p:nvGraphicFramePr>
        <p:xfrm>
          <a:off x="1043999" y="779976"/>
          <a:ext cx="7056000" cy="3419999"/>
        </p:xfrm>
        <a:graphic>
          <a:graphicData uri="http://schemas.openxmlformats.org/drawingml/2006/table">
            <a:tbl>
              <a:tblPr/>
              <a:tblGrid>
                <a:gridCol w="1886840">
                  <a:extLst>
                    <a:ext uri="{9D8B030D-6E8A-4147-A177-3AD203B41FA5}">
                      <a16:colId xmlns:a16="http://schemas.microsoft.com/office/drawing/2014/main" val="20000"/>
                    </a:ext>
                  </a:extLst>
                </a:gridCol>
                <a:gridCol w="1642515">
                  <a:extLst>
                    <a:ext uri="{9D8B030D-6E8A-4147-A177-3AD203B41FA5}">
                      <a16:colId xmlns:a16="http://schemas.microsoft.com/office/drawing/2014/main" val="20001"/>
                    </a:ext>
                  </a:extLst>
                </a:gridCol>
                <a:gridCol w="3526645">
                  <a:extLst>
                    <a:ext uri="{9D8B030D-6E8A-4147-A177-3AD203B41FA5}">
                      <a16:colId xmlns:a16="http://schemas.microsoft.com/office/drawing/2014/main" val="20002"/>
                    </a:ext>
                  </a:extLst>
                </a:gridCol>
              </a:tblGrid>
              <a:tr h="492113">
                <a:tc gridSpan="2">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Fitness Scoring</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US"/>
                    </a:p>
                  </a:txBody>
                  <a:tcPr/>
                </a:tc>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Rating</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headEnd type="none" w="med" len="med"/>
                      <a:tailEnd type="none" w="med" len="med"/>
                    </a:lnB>
                    <a:solidFill>
                      <a:srgbClr val="92D050"/>
                    </a:solidFill>
                  </a:tcPr>
                </a:tc>
                <a:extLst>
                  <a:ext uri="{0D108BD9-81ED-4DB2-BD59-A6C34878D82A}">
                    <a16:rowId xmlns:a16="http://schemas.microsoft.com/office/drawing/2014/main" val="10000"/>
                  </a:ext>
                </a:extLst>
              </a:tr>
              <a:tr h="487981">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Male</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Female</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CDDD"/>
                    </a:solidFill>
                  </a:tcPr>
                </a:tc>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 </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487981">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&gt; 90.0</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&gt;86.0</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CDDD"/>
                    </a:solidFill>
                  </a:tcPr>
                </a:tc>
                <a:tc>
                  <a:txBody>
                    <a:bodyPr/>
                    <a:lstStyle/>
                    <a:p>
                      <a:pPr marL="0" marR="0">
                        <a:lnSpc>
                          <a:spcPct val="115000"/>
                        </a:lnSpc>
                        <a:spcBef>
                          <a:spcPts val="0"/>
                        </a:spcBef>
                        <a:spcAft>
                          <a:spcPts val="0"/>
                        </a:spcAft>
                      </a:pPr>
                      <a:r>
                        <a:rPr lang="en-US" sz="2400" b="1" dirty="0">
                          <a:solidFill>
                            <a:schemeClr val="tx1"/>
                          </a:solidFill>
                          <a:latin typeface="Calibri"/>
                          <a:ea typeface="Times New Roman"/>
                          <a:cs typeface="Times New Roman"/>
                        </a:rPr>
                        <a:t>Excellent</a:t>
                      </a:r>
                      <a:endParaRPr lang="en-US" sz="2400" dirty="0">
                        <a:solidFill>
                          <a:schemeClr val="tx1"/>
                        </a:solidFill>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7981">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80.0-90.0</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76.0-85.9</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CDDD"/>
                    </a:solidFill>
                  </a:tcPr>
                </a:tc>
                <a:tc>
                  <a:txBody>
                    <a:bodyPr/>
                    <a:lstStyle/>
                    <a:p>
                      <a:pPr marL="0" marR="0">
                        <a:lnSpc>
                          <a:spcPct val="115000"/>
                        </a:lnSpc>
                        <a:spcBef>
                          <a:spcPts val="0"/>
                        </a:spcBef>
                        <a:spcAft>
                          <a:spcPts val="0"/>
                        </a:spcAft>
                      </a:pPr>
                      <a:r>
                        <a:rPr lang="en-US" sz="2400" b="1" dirty="0">
                          <a:solidFill>
                            <a:schemeClr val="tx1"/>
                          </a:solidFill>
                          <a:latin typeface="Calibri"/>
                          <a:ea typeface="Times New Roman"/>
                          <a:cs typeface="Times New Roman"/>
                        </a:rPr>
                        <a:t>Good[Above Average]</a:t>
                      </a:r>
                      <a:endParaRPr lang="en-US" sz="2400" dirty="0">
                        <a:solidFill>
                          <a:schemeClr val="tx1"/>
                        </a:solidFill>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87981">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65.0-79.9</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61.0-75.9</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CDDD"/>
                    </a:solidFill>
                  </a:tcPr>
                </a:tc>
                <a:tc>
                  <a:txBody>
                    <a:bodyPr/>
                    <a:lstStyle/>
                    <a:p>
                      <a:pPr marL="0" marR="0">
                        <a:lnSpc>
                          <a:spcPct val="115000"/>
                        </a:lnSpc>
                        <a:spcBef>
                          <a:spcPts val="0"/>
                        </a:spcBef>
                        <a:spcAft>
                          <a:spcPts val="0"/>
                        </a:spcAft>
                      </a:pPr>
                      <a:r>
                        <a:rPr lang="en-US" sz="2400" b="1" dirty="0">
                          <a:solidFill>
                            <a:schemeClr val="tx1"/>
                          </a:solidFill>
                          <a:latin typeface="Calibri"/>
                          <a:ea typeface="Times New Roman"/>
                          <a:cs typeface="Times New Roman"/>
                        </a:rPr>
                        <a:t>Average</a:t>
                      </a:r>
                      <a:endParaRPr lang="en-US" sz="2400" dirty="0">
                        <a:solidFill>
                          <a:schemeClr val="tx1"/>
                        </a:solidFill>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87981">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55.0-64.9</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50.0-60.9</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CDDD"/>
                    </a:solidFill>
                  </a:tcPr>
                </a:tc>
                <a:tc>
                  <a:txBody>
                    <a:bodyPr/>
                    <a:lstStyle/>
                    <a:p>
                      <a:pPr marL="0" marR="0">
                        <a:lnSpc>
                          <a:spcPct val="115000"/>
                        </a:lnSpc>
                        <a:spcBef>
                          <a:spcPts val="0"/>
                        </a:spcBef>
                        <a:spcAft>
                          <a:spcPts val="0"/>
                        </a:spcAft>
                      </a:pPr>
                      <a:r>
                        <a:rPr lang="en-US" sz="2400" b="1" dirty="0">
                          <a:solidFill>
                            <a:schemeClr val="tx1"/>
                          </a:solidFill>
                          <a:latin typeface="Calibri"/>
                          <a:ea typeface="Times New Roman"/>
                          <a:cs typeface="Times New Roman"/>
                        </a:rPr>
                        <a:t>Below Average</a:t>
                      </a:r>
                      <a:endParaRPr lang="en-US" sz="2400" dirty="0">
                        <a:solidFill>
                          <a:schemeClr val="tx1"/>
                        </a:solidFill>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87981">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&lt;55</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&lt;50</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CDDD"/>
                    </a:solidFill>
                  </a:tcPr>
                </a:tc>
                <a:tc>
                  <a:txBody>
                    <a:bodyPr/>
                    <a:lstStyle/>
                    <a:p>
                      <a:pPr marL="0" marR="0">
                        <a:lnSpc>
                          <a:spcPct val="115000"/>
                        </a:lnSpc>
                        <a:spcBef>
                          <a:spcPts val="0"/>
                        </a:spcBef>
                        <a:spcAft>
                          <a:spcPts val="0"/>
                        </a:spcAft>
                      </a:pPr>
                      <a:r>
                        <a:rPr lang="en-US" sz="2400" b="1" dirty="0">
                          <a:solidFill>
                            <a:schemeClr val="tx1"/>
                          </a:solidFill>
                          <a:latin typeface="Calibri"/>
                          <a:ea typeface="Times New Roman"/>
                          <a:cs typeface="Times New Roman"/>
                        </a:rPr>
                        <a:t>Poor</a:t>
                      </a:r>
                      <a:endParaRPr lang="en-US" sz="2400" dirty="0">
                        <a:solidFill>
                          <a:schemeClr val="tx1"/>
                        </a:solidFill>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7979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2784287" y="0"/>
            <a:ext cx="3575425" cy="50117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kumimoji="0" lang="en-US" sz="2400" b="1" i="0" strike="noStrike" cap="none" normalizeH="0" baseline="0" dirty="0">
                <a:ln>
                  <a:noFill/>
                </a:ln>
                <a:solidFill>
                  <a:srgbClr val="0070C0"/>
                </a:solidFill>
                <a:effectLst/>
                <a:latin typeface="Calibri" pitchFamily="34" charset="0"/>
                <a:ea typeface="Calibri" pitchFamily="34" charset="0"/>
                <a:cs typeface="Times New Roman" pitchFamily="18" charset="0"/>
              </a:rPr>
              <a:t> </a:t>
            </a:r>
            <a:r>
              <a:rPr lang="en-US" sz="2400" b="1" dirty="0">
                <a:solidFill>
                  <a:srgbClr val="FF0000"/>
                </a:solidFill>
                <a:latin typeface="Calibri" pitchFamily="34" charset="0"/>
                <a:ea typeface="Calibri" pitchFamily="34" charset="0"/>
                <a:cs typeface="Times New Roman" pitchFamily="18" charset="0"/>
              </a:rPr>
              <a:t>ROCKPORT ONEMILE TEST</a:t>
            </a:r>
            <a:r>
              <a:rPr kumimoji="0" lang="en-US" sz="2400" b="1" i="0" strike="noStrike" cap="none" normalizeH="0" baseline="0" dirty="0">
                <a:ln>
                  <a:noFill/>
                </a:ln>
                <a:solidFill>
                  <a:srgbClr val="0070C0"/>
                </a:solidFill>
                <a:effectLst/>
                <a:latin typeface="Calibri" pitchFamily="34" charset="0"/>
                <a:ea typeface="Calibri" pitchFamily="34" charset="0"/>
                <a:cs typeface="Times New Roman" pitchFamily="18" charset="0"/>
              </a:rPr>
              <a:t>        </a:t>
            </a:r>
            <a:endParaRPr sz="2400" b="1" i="0" strike="noStrike" cap="none" dirty="0">
              <a:solidFill>
                <a:srgbClr val="FF0000"/>
              </a:solidFill>
              <a:latin typeface="Arial"/>
              <a:ea typeface="Arial"/>
              <a:cs typeface="Arial"/>
              <a:sym typeface="Arial"/>
            </a:endParaRPr>
          </a:p>
        </p:txBody>
      </p:sp>
      <p:sp>
        <p:nvSpPr>
          <p:cNvPr id="64" name="Google Shape;64;p14"/>
          <p:cNvSpPr txBox="1"/>
          <p:nvPr/>
        </p:nvSpPr>
        <p:spPr>
          <a:xfrm>
            <a:off x="329449" y="653143"/>
            <a:ext cx="7283294" cy="3296557"/>
          </a:xfrm>
          <a:prstGeom prst="rect">
            <a:avLst/>
          </a:prstGeom>
          <a:noFill/>
          <a:ln>
            <a:noFill/>
          </a:ln>
        </p:spPr>
        <p:txBody>
          <a:bodyPr spcFirstLastPara="1" wrap="square" lIns="91425" tIns="91425" rIns="91425" bIns="91425" anchor="t" anchorCtr="0">
            <a:no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This test is very good to measure Cardio-Respiratory fitness of the individual. Thus the objective of this test is to monitor the development of the athlete’s maximum Cardio-Respiratory ability (VO2).</a:t>
            </a:r>
            <a:endPar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Ø"/>
            </a:pPr>
            <a:r>
              <a:rPr kumimoji="0" lang="en-US" sz="1800" b="1" i="0"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Requirements of Test: </a:t>
            </a:r>
          </a:p>
          <a:p>
            <a:pPr marL="514350" marR="0" lvl="0" indent="-514350" algn="just" defTabSz="914400" rtl="0" eaLnBrk="0" fontAlgn="base" latinLnBrk="0" hangingPunct="0">
              <a:lnSpc>
                <a:spcPct val="100000"/>
              </a:lnSpc>
              <a:spcBef>
                <a:spcPct val="0"/>
              </a:spcBef>
              <a:spcAft>
                <a:spcPct val="0"/>
              </a:spcAft>
              <a:buClrTx/>
              <a:buSzTx/>
              <a:buFontTx/>
              <a:buAutoNum type="romanLcParenBoth"/>
            </a:pPr>
            <a:r>
              <a:rPr kumimoji="0" 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Running track (200 m or 400 m), </a:t>
            </a:r>
          </a:p>
          <a:p>
            <a:pPr marL="514350" marR="0" lvl="0" indent="-514350" algn="just" defTabSz="914400" rtl="0" eaLnBrk="0" fontAlgn="base" latinLnBrk="0" hangingPunct="0">
              <a:lnSpc>
                <a:spcPct val="100000"/>
              </a:lnSpc>
              <a:spcBef>
                <a:spcPct val="0"/>
              </a:spcBef>
              <a:spcAft>
                <a:spcPct val="0"/>
              </a:spcAft>
              <a:buClrTx/>
              <a:buSzTx/>
              <a:buFontTx/>
              <a:buAutoNum type="romanLcParenBoth"/>
            </a:pPr>
            <a:r>
              <a:rPr kumimoji="0" 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Stopwatch, </a:t>
            </a:r>
          </a:p>
          <a:p>
            <a:pPr marL="514350" marR="0" lvl="0" indent="-514350" algn="just" defTabSz="914400" rtl="0" eaLnBrk="0" fontAlgn="base" latinLnBrk="0" hangingPunct="0">
              <a:lnSpc>
                <a:spcPct val="100000"/>
              </a:lnSpc>
              <a:spcBef>
                <a:spcPct val="0"/>
              </a:spcBef>
              <a:spcAft>
                <a:spcPct val="0"/>
              </a:spcAft>
              <a:buClrTx/>
              <a:buSzTx/>
              <a:buFontTx/>
              <a:buAutoNum type="romanLcParenBoth"/>
            </a:pPr>
            <a:r>
              <a:rPr kumimoji="0" 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An Assistant/Helper.</a:t>
            </a:r>
            <a:endPar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Ø"/>
            </a:pPr>
            <a:r>
              <a:rPr kumimoji="0" lang="en-US" sz="1800" b="1" i="0"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Administration of Test: </a:t>
            </a:r>
            <a:endParaRPr kumimoji="0" lang="en-US" sz="1800" b="0" i="0"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pPr>
            <a:r>
              <a:rPr kumimoji="0" 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Choose a windless day to conduct the test.  </a:t>
            </a:r>
            <a:endPar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pPr>
            <a:r>
              <a:rPr kumimoji="0" 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Record your weight in pounds (</a:t>
            </a:r>
            <a:r>
              <a:rPr kumimoji="0" lang="en-US" sz="14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lbs</a:t>
            </a:r>
            <a:r>
              <a:rPr kumimoji="0" 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pPr>
            <a:r>
              <a:rPr kumimoji="0" 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Walk one mile (1609 mt) as fast as possible</a:t>
            </a:r>
            <a:endPar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pPr>
            <a:r>
              <a:rPr kumimoji="0" 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Record the time to complete the one miles walk.</a:t>
            </a:r>
            <a:endPar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pPr>
            <a:r>
              <a:rPr kumimoji="0" 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Immediately on finishing the walk record your heart rate (beats per minute).</a:t>
            </a:r>
            <a:endPar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pPr>
            <a:r>
              <a:rPr kumimoji="0" 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Determine your Maximum Cardio-Respiratory ability (VO2) from the calculation given below.</a:t>
            </a:r>
            <a:endPar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3229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4" name="Google Shape;64;p14"/>
          <p:cNvSpPr txBox="1"/>
          <p:nvPr/>
        </p:nvSpPr>
        <p:spPr>
          <a:xfrm>
            <a:off x="272675" y="348343"/>
            <a:ext cx="8688300" cy="4008937"/>
          </a:xfrm>
          <a:prstGeom prst="rect">
            <a:avLst/>
          </a:prstGeom>
          <a:noFill/>
          <a:ln>
            <a:noFill/>
          </a:ln>
        </p:spPr>
        <p:txBody>
          <a:bodyPr spcFirstLastPara="1" wrap="square" lIns="91425" tIns="91425" rIns="91425" bIns="91425" anchor="t" anchorCtr="0">
            <a:noAutofit/>
          </a:bodyPr>
          <a:lstStyle/>
          <a:p>
            <a:pPr marL="285750" marR="0" lvl="0" indent="-285750" algn="just" defTabSz="914400" rtl="0" eaLnBrk="1" fontAlgn="base" latinLnBrk="0" hangingPunct="1">
              <a:lnSpc>
                <a:spcPct val="100000"/>
              </a:lnSpc>
              <a:spcBef>
                <a:spcPct val="0"/>
              </a:spcBef>
              <a:spcAft>
                <a:spcPct val="0"/>
              </a:spcAft>
              <a:buClrTx/>
              <a:buSzTx/>
              <a:buFont typeface="Wingdings" panose="05000000000000000000" pitchFamily="2" charset="2"/>
              <a:buChar char="Ø"/>
            </a:pPr>
            <a:r>
              <a:rPr kumimoji="0" lang="en-US" sz="1800" b="1" i="0"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Calculation Procedure :-</a:t>
            </a:r>
          </a:p>
          <a:p>
            <a:pPr marR="0" lvl="0" algn="just" defTabSz="914400" rtl="0" eaLnBrk="1" fontAlgn="base" latinLnBrk="0" hangingPunct="1">
              <a:lnSpc>
                <a:spcPct val="100000"/>
              </a:lnSpc>
              <a:spcBef>
                <a:spcPct val="0"/>
              </a:spcBef>
              <a:spcAft>
                <a:spcPct val="0"/>
              </a:spcAft>
              <a:buClrTx/>
              <a:buSzTx/>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kumimoji="0" lang="en-US" sz="1400" b="1" i="0"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Analysis of the result is done by comparing it with the result of previous test. It is expected that, appropriate training between each test should be done to show improvement. </a:t>
            </a:r>
          </a:p>
          <a:p>
            <a:r>
              <a:rPr lang="en-US" sz="1400" b="1" dirty="0">
                <a:solidFill>
                  <a:schemeClr val="tx1"/>
                </a:solidFill>
                <a:latin typeface="Calibri" panose="020F0502020204030204" pitchFamily="34" charset="0"/>
                <a:cs typeface="Calibri" panose="020F0502020204030204" pitchFamily="34" charset="0"/>
              </a:rPr>
              <a:t>The formula used to calculate VO2 Max is: 132·853 – (0·0769 × weight) – (0·3877 × Age) + (6·315 × Gender) – (3·2649 × Time) – (0·1565 × Heart rate) Where:- </a:t>
            </a:r>
            <a:endParaRPr lang="en-US" sz="1400"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US" sz="1800" b="1" dirty="0">
                <a:solidFill>
                  <a:schemeClr val="tx1"/>
                </a:solidFill>
                <a:latin typeface="Calibri" panose="020F0502020204030204" pitchFamily="34" charset="0"/>
                <a:cs typeface="Calibri" panose="020F0502020204030204" pitchFamily="34" charset="0"/>
              </a:rPr>
              <a:t>Weight is in pounds (</a:t>
            </a:r>
            <a:r>
              <a:rPr lang="en-US" sz="1800" b="1" dirty="0" err="1">
                <a:solidFill>
                  <a:schemeClr val="tx1"/>
                </a:solidFill>
                <a:latin typeface="Calibri" panose="020F0502020204030204" pitchFamily="34" charset="0"/>
                <a:cs typeface="Calibri" panose="020F0502020204030204" pitchFamily="34" charset="0"/>
              </a:rPr>
              <a:t>lbs</a:t>
            </a:r>
            <a:r>
              <a:rPr lang="en-US" sz="1800" b="1" dirty="0">
                <a:solidFill>
                  <a:schemeClr val="tx1"/>
                </a:solidFill>
                <a:latin typeface="Calibri" panose="020F0502020204030204" pitchFamily="34" charset="0"/>
                <a:cs typeface="Calibri" panose="020F0502020204030204" pitchFamily="34" charset="0"/>
              </a:rPr>
              <a:t>), (b) Gender: Male = 1 and Female = 0 </a:t>
            </a:r>
          </a:p>
          <a:p>
            <a:pPr marL="285750" indent="-285750">
              <a:buFont typeface="Wingdings" panose="05000000000000000000" pitchFamily="2" charset="2"/>
              <a:buChar char="§"/>
            </a:pPr>
            <a:r>
              <a:rPr lang="en-US" sz="1800" b="1" dirty="0">
                <a:solidFill>
                  <a:schemeClr val="tx1"/>
                </a:solidFill>
                <a:latin typeface="Calibri" panose="020F0502020204030204" pitchFamily="34" charset="0"/>
                <a:cs typeface="Calibri" panose="020F0502020204030204" pitchFamily="34" charset="0"/>
              </a:rPr>
              <a:t>Time is expressed in minutes and seconds, </a:t>
            </a:r>
            <a:endParaRPr lang="en-US" sz="18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n-US" sz="1800" b="1" dirty="0">
                <a:solidFill>
                  <a:schemeClr val="tx1"/>
                </a:solidFill>
                <a:latin typeface="Calibri" panose="020F0502020204030204" pitchFamily="34" charset="0"/>
                <a:cs typeface="Calibri" panose="020F0502020204030204" pitchFamily="34" charset="0"/>
              </a:rPr>
              <a:t>Heart rate is in beats/minute. (e) Age in years.</a:t>
            </a:r>
            <a:endParaRPr lang="en-US" sz="18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sz="1800" b="1" dirty="0">
                <a:solidFill>
                  <a:schemeClr val="tx1"/>
                </a:solidFill>
                <a:latin typeface="Calibri" panose="020F0502020204030204" pitchFamily="34" charset="0"/>
                <a:cs typeface="Calibri" panose="020F0502020204030204" pitchFamily="34" charset="0"/>
              </a:rPr>
              <a:t>Evaluation of Test :- </a:t>
            </a:r>
          </a:p>
          <a:p>
            <a:r>
              <a:rPr lang="en-US" b="1" dirty="0">
                <a:solidFill>
                  <a:schemeClr val="tx1"/>
                </a:solidFill>
                <a:latin typeface="Calibri" panose="020F0502020204030204" pitchFamily="34" charset="0"/>
                <a:cs typeface="Calibri" panose="020F0502020204030204" pitchFamily="34" charset="0"/>
              </a:rPr>
              <a:t>	</a:t>
            </a:r>
            <a:r>
              <a:rPr lang="en-US" sz="1400" b="1" dirty="0">
                <a:solidFill>
                  <a:schemeClr val="tx1"/>
                </a:solidFill>
                <a:latin typeface="Calibri" panose="020F0502020204030204" pitchFamily="34" charset="0"/>
                <a:cs typeface="Calibri" panose="020F0502020204030204" pitchFamily="34" charset="0"/>
              </a:rPr>
              <a:t>Students who are fit will have better scoring in test as compared to unfit individual. </a:t>
            </a:r>
            <a:endParaRPr lang="en-US" sz="14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sz="1800" b="1" dirty="0">
                <a:solidFill>
                  <a:schemeClr val="tx1"/>
                </a:solidFill>
                <a:latin typeface="Calibri" panose="020F0502020204030204" pitchFamily="34" charset="0"/>
                <a:cs typeface="Calibri" panose="020F0502020204030204" pitchFamily="34" charset="0"/>
              </a:rPr>
              <a:t>Advantages :-</a:t>
            </a:r>
          </a:p>
          <a:p>
            <a:r>
              <a:rPr lang="en-US" sz="1400" b="1" dirty="0">
                <a:solidFill>
                  <a:schemeClr val="tx1"/>
                </a:solidFill>
                <a:latin typeface="Calibri" panose="020F0502020204030204" pitchFamily="34" charset="0"/>
                <a:cs typeface="Calibri" panose="020F0502020204030204" pitchFamily="34" charset="0"/>
              </a:rPr>
              <a:t>    minimum equipment required, it required minimal cost, it is simple to set up and conduct, It can be conducted by the athlete, this test can be conducted on more than one individual at a time</a:t>
            </a:r>
            <a:endParaRPr lang="en-US" sz="1400"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sz="1800" b="1" dirty="0">
                <a:solidFill>
                  <a:schemeClr val="tx1"/>
                </a:solidFill>
                <a:latin typeface="Calibri" panose="020F0502020204030204" pitchFamily="34" charset="0"/>
                <a:cs typeface="Calibri" panose="020F0502020204030204" pitchFamily="34" charset="0"/>
              </a:rPr>
              <a:t>Disadvantages :- </a:t>
            </a:r>
          </a:p>
          <a:p>
            <a:r>
              <a:rPr lang="en-US" b="1" dirty="0">
                <a:solidFill>
                  <a:schemeClr val="tx1"/>
                </a:solidFill>
                <a:latin typeface="Calibri" panose="020F0502020204030204" pitchFamily="34" charset="0"/>
                <a:cs typeface="Calibri" panose="020F0502020204030204" pitchFamily="34" charset="0"/>
              </a:rPr>
              <a:t>	</a:t>
            </a:r>
            <a:r>
              <a:rPr lang="en-US" sz="1400" b="1" dirty="0">
                <a:solidFill>
                  <a:schemeClr val="tx1"/>
                </a:solidFill>
                <a:latin typeface="Calibri" panose="020F0502020204030204" pitchFamily="34" charset="0"/>
                <a:cs typeface="Calibri" panose="020F0502020204030204" pitchFamily="34" charset="0"/>
              </a:rPr>
              <a:t>Specific facilities are required for the test.</a:t>
            </a:r>
          </a:p>
        </p:txBody>
      </p:sp>
    </p:spTree>
    <p:extLst>
      <p:ext uri="{BB962C8B-B14F-4D97-AF65-F5344CB8AC3E}">
        <p14:creationId xmlns:p14="http://schemas.microsoft.com/office/powerpoint/2010/main" val="3751811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1705162" y="0"/>
            <a:ext cx="5823325" cy="501170"/>
          </a:xfrm>
          <a:prstGeom prst="rect">
            <a:avLst/>
          </a:prstGeom>
          <a:noFill/>
          <a:ln>
            <a:noFill/>
          </a:ln>
        </p:spPr>
        <p:txBody>
          <a:bodyPr spcFirstLastPara="1" wrap="square" lIns="91425" tIns="91425" rIns="91425" bIns="91425" anchor="t" anchorCtr="0">
            <a:noAutofit/>
          </a:bodyPr>
          <a:lstStyle/>
          <a:p>
            <a:r>
              <a:rPr lang="en-US" sz="2400" b="1" dirty="0">
                <a:solidFill>
                  <a:srgbClr val="FF0000"/>
                </a:solidFill>
                <a:latin typeface="Calibri" pitchFamily="34" charset="0"/>
                <a:ea typeface="Calibri" pitchFamily="34" charset="0"/>
                <a:cs typeface="Times New Roman" pitchFamily="18" charset="0"/>
              </a:rPr>
              <a:t>ROCKPORT ONEMILE TEST FITNESS SCORING</a:t>
            </a:r>
            <a:endParaRPr lang="en-US" sz="2400" dirty="0">
              <a:solidFill>
                <a:srgbClr val="FF0000"/>
              </a:solidFill>
            </a:endParaRPr>
          </a:p>
        </p:txBody>
      </p:sp>
      <p:graphicFrame>
        <p:nvGraphicFramePr>
          <p:cNvPr id="5" name="Table 1">
            <a:extLst>
              <a:ext uri="{FF2B5EF4-FFF2-40B4-BE49-F238E27FC236}">
                <a16:creationId xmlns:a16="http://schemas.microsoft.com/office/drawing/2014/main" id="{00C369DC-9D49-4E8B-8FF7-934ECD5A7AFA}"/>
              </a:ext>
            </a:extLst>
          </p:cNvPr>
          <p:cNvGraphicFramePr>
            <a:graphicFrameLocks noGrp="1"/>
          </p:cNvGraphicFramePr>
          <p:nvPr>
            <p:extLst>
              <p:ext uri="{D42A27DB-BD31-4B8C-83A1-F6EECF244321}">
                <p14:modId xmlns:p14="http://schemas.microsoft.com/office/powerpoint/2010/main" val="2933877530"/>
              </p:ext>
            </p:extLst>
          </p:nvPr>
        </p:nvGraphicFramePr>
        <p:xfrm>
          <a:off x="1043999" y="779976"/>
          <a:ext cx="7056000" cy="3419999"/>
        </p:xfrm>
        <a:graphic>
          <a:graphicData uri="http://schemas.openxmlformats.org/drawingml/2006/table">
            <a:tbl>
              <a:tblPr/>
              <a:tblGrid>
                <a:gridCol w="1886840">
                  <a:extLst>
                    <a:ext uri="{9D8B030D-6E8A-4147-A177-3AD203B41FA5}">
                      <a16:colId xmlns:a16="http://schemas.microsoft.com/office/drawing/2014/main" val="20000"/>
                    </a:ext>
                  </a:extLst>
                </a:gridCol>
                <a:gridCol w="1642515">
                  <a:extLst>
                    <a:ext uri="{9D8B030D-6E8A-4147-A177-3AD203B41FA5}">
                      <a16:colId xmlns:a16="http://schemas.microsoft.com/office/drawing/2014/main" val="20001"/>
                    </a:ext>
                  </a:extLst>
                </a:gridCol>
                <a:gridCol w="3526645">
                  <a:extLst>
                    <a:ext uri="{9D8B030D-6E8A-4147-A177-3AD203B41FA5}">
                      <a16:colId xmlns:a16="http://schemas.microsoft.com/office/drawing/2014/main" val="20002"/>
                    </a:ext>
                  </a:extLst>
                </a:gridCol>
              </a:tblGrid>
              <a:tr h="492113">
                <a:tc gridSpan="2">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Fitness Scoring</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US"/>
                    </a:p>
                  </a:txBody>
                  <a:tcPr/>
                </a:tc>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Rating</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headEnd type="none" w="med" len="med"/>
                      <a:tailEnd type="none" w="med" len="med"/>
                    </a:lnB>
                    <a:solidFill>
                      <a:srgbClr val="92D050"/>
                    </a:solidFill>
                  </a:tcPr>
                </a:tc>
                <a:extLst>
                  <a:ext uri="{0D108BD9-81ED-4DB2-BD59-A6C34878D82A}">
                    <a16:rowId xmlns:a16="http://schemas.microsoft.com/office/drawing/2014/main" val="10000"/>
                  </a:ext>
                </a:extLst>
              </a:tr>
              <a:tr h="487981">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Male</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Female</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CDDD"/>
                    </a:solidFill>
                  </a:tcPr>
                </a:tc>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 </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487981">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&gt; 90.0</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&gt;86.0</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CDDD"/>
                    </a:solidFill>
                  </a:tcPr>
                </a:tc>
                <a:tc>
                  <a:txBody>
                    <a:bodyPr/>
                    <a:lstStyle/>
                    <a:p>
                      <a:pPr marL="0" marR="0">
                        <a:lnSpc>
                          <a:spcPct val="115000"/>
                        </a:lnSpc>
                        <a:spcBef>
                          <a:spcPts val="0"/>
                        </a:spcBef>
                        <a:spcAft>
                          <a:spcPts val="0"/>
                        </a:spcAft>
                      </a:pPr>
                      <a:r>
                        <a:rPr lang="en-US" sz="2400" b="1" dirty="0">
                          <a:solidFill>
                            <a:schemeClr val="tx1"/>
                          </a:solidFill>
                          <a:latin typeface="Calibri"/>
                          <a:ea typeface="Times New Roman"/>
                          <a:cs typeface="Times New Roman"/>
                        </a:rPr>
                        <a:t>Excellent</a:t>
                      </a:r>
                      <a:endParaRPr lang="en-US" sz="2400" dirty="0">
                        <a:solidFill>
                          <a:schemeClr val="tx1"/>
                        </a:solidFill>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7981">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80.0-90.0</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76.0-85.9</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CDDD"/>
                    </a:solidFill>
                  </a:tcPr>
                </a:tc>
                <a:tc>
                  <a:txBody>
                    <a:bodyPr/>
                    <a:lstStyle/>
                    <a:p>
                      <a:pPr marL="0" marR="0">
                        <a:lnSpc>
                          <a:spcPct val="115000"/>
                        </a:lnSpc>
                        <a:spcBef>
                          <a:spcPts val="0"/>
                        </a:spcBef>
                        <a:spcAft>
                          <a:spcPts val="0"/>
                        </a:spcAft>
                      </a:pPr>
                      <a:r>
                        <a:rPr lang="en-US" sz="2400" b="1" dirty="0">
                          <a:solidFill>
                            <a:schemeClr val="tx1"/>
                          </a:solidFill>
                          <a:latin typeface="Calibri"/>
                          <a:ea typeface="Times New Roman"/>
                          <a:cs typeface="Times New Roman"/>
                        </a:rPr>
                        <a:t>Good[Above Average]</a:t>
                      </a:r>
                      <a:endParaRPr lang="en-US" sz="2400" dirty="0">
                        <a:solidFill>
                          <a:schemeClr val="tx1"/>
                        </a:solidFill>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87981">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65.0-79.9</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61.0-75.9</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CDDD"/>
                    </a:solidFill>
                  </a:tcPr>
                </a:tc>
                <a:tc>
                  <a:txBody>
                    <a:bodyPr/>
                    <a:lstStyle/>
                    <a:p>
                      <a:pPr marL="0" marR="0">
                        <a:lnSpc>
                          <a:spcPct val="115000"/>
                        </a:lnSpc>
                        <a:spcBef>
                          <a:spcPts val="0"/>
                        </a:spcBef>
                        <a:spcAft>
                          <a:spcPts val="0"/>
                        </a:spcAft>
                      </a:pPr>
                      <a:r>
                        <a:rPr lang="en-US" sz="2400" b="1" dirty="0">
                          <a:solidFill>
                            <a:schemeClr val="tx1"/>
                          </a:solidFill>
                          <a:latin typeface="Calibri"/>
                          <a:ea typeface="Times New Roman"/>
                          <a:cs typeface="Times New Roman"/>
                        </a:rPr>
                        <a:t>Average</a:t>
                      </a:r>
                      <a:endParaRPr lang="en-US" sz="2400" dirty="0">
                        <a:solidFill>
                          <a:schemeClr val="tx1"/>
                        </a:solidFill>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87981">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55.0-64.9</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50.0-60.9</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CDDD"/>
                    </a:solidFill>
                  </a:tcPr>
                </a:tc>
                <a:tc>
                  <a:txBody>
                    <a:bodyPr/>
                    <a:lstStyle/>
                    <a:p>
                      <a:pPr marL="0" marR="0">
                        <a:lnSpc>
                          <a:spcPct val="115000"/>
                        </a:lnSpc>
                        <a:spcBef>
                          <a:spcPts val="0"/>
                        </a:spcBef>
                        <a:spcAft>
                          <a:spcPts val="0"/>
                        </a:spcAft>
                      </a:pPr>
                      <a:r>
                        <a:rPr lang="en-US" sz="2400" b="1" dirty="0">
                          <a:solidFill>
                            <a:schemeClr val="tx1"/>
                          </a:solidFill>
                          <a:latin typeface="Calibri"/>
                          <a:ea typeface="Times New Roman"/>
                          <a:cs typeface="Times New Roman"/>
                        </a:rPr>
                        <a:t>Below Average</a:t>
                      </a:r>
                      <a:endParaRPr lang="en-US" sz="2400" dirty="0">
                        <a:solidFill>
                          <a:schemeClr val="tx1"/>
                        </a:solidFill>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87981">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&lt;55</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15000"/>
                        </a:lnSpc>
                        <a:spcBef>
                          <a:spcPts val="0"/>
                        </a:spcBef>
                        <a:spcAft>
                          <a:spcPts val="0"/>
                        </a:spcAft>
                      </a:pPr>
                      <a:r>
                        <a:rPr lang="en-US" sz="2400" b="1" dirty="0">
                          <a:solidFill>
                            <a:srgbClr val="000000"/>
                          </a:solidFill>
                          <a:latin typeface="Calibri"/>
                          <a:ea typeface="Times New Roman"/>
                          <a:cs typeface="Times New Roman"/>
                        </a:rPr>
                        <a:t>&lt;50</a:t>
                      </a:r>
                      <a:endParaRPr lang="en-US" sz="24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CDDD"/>
                    </a:solidFill>
                  </a:tcPr>
                </a:tc>
                <a:tc>
                  <a:txBody>
                    <a:bodyPr/>
                    <a:lstStyle/>
                    <a:p>
                      <a:pPr marL="0" marR="0">
                        <a:lnSpc>
                          <a:spcPct val="115000"/>
                        </a:lnSpc>
                        <a:spcBef>
                          <a:spcPts val="0"/>
                        </a:spcBef>
                        <a:spcAft>
                          <a:spcPts val="0"/>
                        </a:spcAft>
                      </a:pPr>
                      <a:r>
                        <a:rPr lang="en-US" sz="2400" b="1" dirty="0">
                          <a:solidFill>
                            <a:schemeClr val="tx1"/>
                          </a:solidFill>
                          <a:latin typeface="Calibri"/>
                          <a:ea typeface="Times New Roman"/>
                          <a:cs typeface="Times New Roman"/>
                        </a:rPr>
                        <a:t>Poor</a:t>
                      </a:r>
                      <a:endParaRPr lang="en-US" sz="2400" dirty="0">
                        <a:solidFill>
                          <a:schemeClr val="tx1"/>
                        </a:solidFill>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39568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2205905" y="0"/>
            <a:ext cx="4821839" cy="501170"/>
          </a:xfrm>
          <a:prstGeom prst="rect">
            <a:avLst/>
          </a:prstGeom>
          <a:noFill/>
          <a:ln>
            <a:noFill/>
          </a:ln>
        </p:spPr>
        <p:txBody>
          <a:bodyPr spcFirstLastPara="1" wrap="square" lIns="91425" tIns="91425" rIns="91425" bIns="91425" anchor="t" anchorCtr="0">
            <a:noAutofit/>
          </a:bodyPr>
          <a:lstStyle/>
          <a:p>
            <a:pPr marL="0" marR="0" lvl="0" indent="0" defTabSz="914400" rtl="0" eaLnBrk="1" fontAlgn="base" latinLnBrk="0" hangingPunct="1">
              <a:lnSpc>
                <a:spcPct val="100000"/>
              </a:lnSpc>
              <a:spcBef>
                <a:spcPct val="0"/>
              </a:spcBef>
              <a:spcAft>
                <a:spcPct val="0"/>
              </a:spcAft>
              <a:buClrTx/>
              <a:buSzTx/>
              <a:buFontTx/>
              <a:buNone/>
            </a:pPr>
            <a:r>
              <a:rPr kumimoji="0" lang="en-US" sz="2400" b="1" i="0" strike="noStrike" cap="none" normalizeH="0" baseline="0" dirty="0">
                <a:ln>
                  <a:noFill/>
                </a:ln>
                <a:solidFill>
                  <a:srgbClr val="FF0000"/>
                </a:solidFill>
                <a:effectLst/>
                <a:latin typeface="Calibri" pitchFamily="34" charset="0"/>
                <a:ea typeface="Calibri" pitchFamily="34" charset="0"/>
                <a:cs typeface="Times New Roman" pitchFamily="18" charset="0"/>
              </a:rPr>
              <a:t>RIKLI &amp; JONES: SENIOR FITNESS TEST</a:t>
            </a:r>
            <a:endParaRPr kumimoji="0" lang="en-US" sz="2400" b="0" i="0" strike="noStrike" cap="none" normalizeH="0" baseline="0" dirty="0">
              <a:ln>
                <a:noFill/>
              </a:ln>
              <a:solidFill>
                <a:srgbClr val="FF0000"/>
              </a:solidFill>
              <a:effectLst/>
              <a:latin typeface="Arial" pitchFamily="34" charset="0"/>
              <a:cs typeface="Arial" pitchFamily="34" charset="0"/>
            </a:endParaRPr>
          </a:p>
        </p:txBody>
      </p:sp>
      <p:sp>
        <p:nvSpPr>
          <p:cNvPr id="64" name="Google Shape;64;p14"/>
          <p:cNvSpPr txBox="1"/>
          <p:nvPr/>
        </p:nvSpPr>
        <p:spPr>
          <a:xfrm>
            <a:off x="227850" y="501170"/>
            <a:ext cx="8688300" cy="571577"/>
          </a:xfrm>
          <a:prstGeom prst="rect">
            <a:avLst/>
          </a:prstGeom>
          <a:noFill/>
          <a:ln>
            <a:noFill/>
          </a:ln>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This test is known as 'Fullerton Functional Test of senior Citizens. </a:t>
            </a:r>
            <a:r>
              <a:rPr kumimoji="0" lang="en-US" sz="1400" b="1"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Rikli</a:t>
            </a:r>
            <a:r>
              <a:rPr kumimoji="0" lang="en-US"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 and Jones developed the senior Citizen Fitness test in 2001.  </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pic>
        <p:nvPicPr>
          <p:cNvPr id="5" name="Picture 4" descr="A group of people sitting in chairs&#10;&#10;Description automatically generated">
            <a:extLst>
              <a:ext uri="{FF2B5EF4-FFF2-40B4-BE49-F238E27FC236}">
                <a16:creationId xmlns:a16="http://schemas.microsoft.com/office/drawing/2014/main" id="{ED04C6AB-C75A-47A8-B7AB-3F89F74E23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457" y="1072748"/>
            <a:ext cx="6019800" cy="1789770"/>
          </a:xfrm>
          <a:prstGeom prst="rect">
            <a:avLst/>
          </a:prstGeom>
        </p:spPr>
      </p:pic>
      <p:sp>
        <p:nvSpPr>
          <p:cNvPr id="7" name="TextBox 6">
            <a:extLst>
              <a:ext uri="{FF2B5EF4-FFF2-40B4-BE49-F238E27FC236}">
                <a16:creationId xmlns:a16="http://schemas.microsoft.com/office/drawing/2014/main" id="{6DF113B8-9749-49A5-9666-FB1544B07394}"/>
              </a:ext>
            </a:extLst>
          </p:cNvPr>
          <p:cNvSpPr txBox="1"/>
          <p:nvPr/>
        </p:nvSpPr>
        <p:spPr>
          <a:xfrm>
            <a:off x="1371974" y="2956860"/>
            <a:ext cx="4992539" cy="1540806"/>
          </a:xfrm>
          <a:prstGeom prst="rect">
            <a:avLst/>
          </a:prstGeom>
          <a:noFill/>
        </p:spPr>
        <p:txBody>
          <a:bodyPr wrap="square">
            <a:spAutoFit/>
          </a:bodyPr>
          <a:lstStyle/>
          <a:p>
            <a:pPr marL="285750" marR="0" indent="-285750" algn="l" rtl="0" eaLnBrk="1" fontAlgn="b" latinLnBrk="0" hangingPunct="1">
              <a:lnSpc>
                <a:spcPct val="115000"/>
              </a:lnSpc>
              <a:spcBef>
                <a:spcPts val="0"/>
              </a:spcBef>
              <a:spcAft>
                <a:spcPts val="0"/>
              </a:spcAft>
              <a:buFont typeface="Wingdings" panose="05000000000000000000" pitchFamily="2" charset="2"/>
              <a:buChar char="v"/>
            </a:pPr>
            <a:r>
              <a:rPr lang="en-US" b="1" i="1" u="none" strike="noStrike"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Chair Stand Test: To Measure Lower Body Strength</a:t>
            </a:r>
            <a:endParaRPr lang="en-IN"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L="285750" marR="0" indent="-285750" algn="l" rtl="0" eaLnBrk="1" fontAlgn="b" latinLnBrk="0" hangingPunct="1">
              <a:lnSpc>
                <a:spcPct val="115000"/>
              </a:lnSpc>
              <a:spcBef>
                <a:spcPts val="0"/>
              </a:spcBef>
              <a:spcAft>
                <a:spcPts val="0"/>
              </a:spcAft>
              <a:buFont typeface="Wingdings" panose="05000000000000000000" pitchFamily="2" charset="2"/>
              <a:buChar char="v"/>
            </a:pPr>
            <a:r>
              <a:rPr lang="en-US" b="1" i="0" u="none" strike="noStrike"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Arm Curl test: To Measure Upper Body Strength</a:t>
            </a:r>
            <a:endParaRPr lang="en-IN"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L="285750" marR="0" indent="-285750" algn="l" rtl="0" eaLnBrk="1" fontAlgn="b" latinLnBrk="0" hangingPunct="1">
              <a:lnSpc>
                <a:spcPct val="115000"/>
              </a:lnSpc>
              <a:spcBef>
                <a:spcPts val="0"/>
              </a:spcBef>
              <a:spcAft>
                <a:spcPts val="0"/>
              </a:spcAft>
              <a:buFont typeface="Wingdings" panose="05000000000000000000" pitchFamily="2" charset="2"/>
              <a:buChar char="v"/>
            </a:pPr>
            <a:r>
              <a:rPr lang="en-US" b="1" i="0" u="none" strike="noStrike"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Chair Sit &amp; Reach Test: To Measure Lower Body Flexibility</a:t>
            </a:r>
            <a:endParaRPr lang="en-IN"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L="285750" marR="0" indent="-285750" algn="l" rtl="0" eaLnBrk="1" fontAlgn="b" latinLnBrk="0" hangingPunct="1">
              <a:lnSpc>
                <a:spcPct val="115000"/>
              </a:lnSpc>
              <a:spcBef>
                <a:spcPts val="0"/>
              </a:spcBef>
              <a:spcAft>
                <a:spcPts val="0"/>
              </a:spcAft>
              <a:buFont typeface="Wingdings" panose="05000000000000000000" pitchFamily="2" charset="2"/>
              <a:buChar char="v"/>
            </a:pPr>
            <a:r>
              <a:rPr lang="en-US" b="1" i="0" u="none" strike="noStrike"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Back Scratch Test: To Measure Upper Body Flexibility</a:t>
            </a:r>
            <a:endParaRPr lang="en-IN"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L="285750" marR="0" indent="-285750" algn="l" rtl="0" eaLnBrk="1" fontAlgn="b" latinLnBrk="0" hangingPunct="1">
              <a:lnSpc>
                <a:spcPct val="115000"/>
              </a:lnSpc>
              <a:spcBef>
                <a:spcPts val="0"/>
              </a:spcBef>
              <a:spcAft>
                <a:spcPts val="0"/>
              </a:spcAft>
              <a:buFont typeface="Wingdings" panose="05000000000000000000" pitchFamily="2" charset="2"/>
              <a:buChar char="v"/>
            </a:pPr>
            <a:r>
              <a:rPr lang="en-US" b="1" i="0" u="none" strike="noStrike"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Eight Foot Up &amp; Go Test: To Measure Coordination and Agility</a:t>
            </a:r>
            <a:endParaRPr lang="en-IN"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L="285750" marR="0" indent="-285750" algn="l" rtl="0" eaLnBrk="1" fontAlgn="b" latinLnBrk="0" hangingPunct="1">
              <a:lnSpc>
                <a:spcPct val="115000"/>
              </a:lnSpc>
              <a:spcBef>
                <a:spcPts val="0"/>
              </a:spcBef>
              <a:spcAft>
                <a:spcPts val="0"/>
              </a:spcAft>
              <a:buFont typeface="Wingdings" panose="05000000000000000000" pitchFamily="2" charset="2"/>
              <a:buChar char="v"/>
            </a:pPr>
            <a:r>
              <a:rPr lang="en-US" b="1" i="0" u="none" strike="noStrike"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Six Minute Walk Test: To Measure Functional Fitness</a:t>
            </a:r>
            <a:endParaRPr lang="en-IN" b="0" i="0" u="none" strike="noStrike" dirty="0">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9466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709652" y="17875"/>
            <a:ext cx="7724696" cy="501170"/>
          </a:xfrm>
          <a:prstGeom prst="rect">
            <a:avLst/>
          </a:prstGeom>
          <a:noFill/>
          <a:ln>
            <a:noFill/>
          </a:ln>
        </p:spPr>
        <p:txBody>
          <a:bodyPr spcFirstLastPara="1" wrap="square" lIns="91425" tIns="91425" rIns="91425" bIns="91425" anchor="t" anchorCtr="0">
            <a:noAutofit/>
          </a:bodyPr>
          <a:lstStyle/>
          <a:p>
            <a:r>
              <a:rPr lang="en-US" sz="2400" b="1" dirty="0">
                <a:solidFill>
                  <a:srgbClr val="FF0000"/>
                </a:solidFill>
                <a:latin typeface="Calibri" panose="020F0502020204030204" pitchFamily="34" charset="0"/>
                <a:ea typeface="Times New Roman"/>
                <a:cs typeface="Calibri" panose="020F0502020204030204" pitchFamily="34" charset="0"/>
              </a:rPr>
              <a:t>CHAIR STAND TEST: TO MEASURE LOWER BODY STRENGTH</a:t>
            </a:r>
            <a:endParaRPr lang="en-US" sz="3200" b="1" dirty="0">
              <a:solidFill>
                <a:srgbClr val="FF0000"/>
              </a:solidFill>
              <a:latin typeface="Calibri" panose="020F0502020204030204" pitchFamily="34" charset="0"/>
              <a:ea typeface="Times New Roman"/>
              <a:cs typeface="Calibri" panose="020F0502020204030204" pitchFamily="34" charset="0"/>
            </a:endParaRPr>
          </a:p>
        </p:txBody>
      </p:sp>
      <p:sp>
        <p:nvSpPr>
          <p:cNvPr id="64" name="Google Shape;64;p14"/>
          <p:cNvSpPr txBox="1"/>
          <p:nvPr/>
        </p:nvSpPr>
        <p:spPr>
          <a:xfrm>
            <a:off x="327805" y="519045"/>
            <a:ext cx="3808768" cy="2275913"/>
          </a:xfrm>
          <a:prstGeom prst="rect">
            <a:avLst/>
          </a:prstGeom>
          <a:noFill/>
          <a:ln>
            <a:noFill/>
          </a:ln>
        </p:spPr>
        <p:txBody>
          <a:bodyPr spcFirstLastPara="1" wrap="square" lIns="91425" tIns="91425" rIns="91425" bIns="91425" anchor="t" anchorCtr="0">
            <a:noAutofit/>
          </a:bodyPr>
          <a:lstStyle/>
          <a:p>
            <a:r>
              <a:rPr lang="en-US" b="1" i="1" dirty="0">
                <a:solidFill>
                  <a:schemeClr val="tx1"/>
                </a:solidFill>
                <a:latin typeface="Calibri" panose="020F0502020204030204" pitchFamily="34" charset="0"/>
                <a:ea typeface="Times New Roman"/>
                <a:cs typeface="Calibri" panose="020F0502020204030204" pitchFamily="34" charset="0"/>
              </a:rPr>
              <a:t>Equipment: A chair with straight back and a seat of at least 44 cm and stopwatch  </a:t>
            </a:r>
          </a:p>
          <a:p>
            <a:r>
              <a:rPr lang="en-US" b="1" i="1" dirty="0">
                <a:solidFill>
                  <a:schemeClr val="tx1"/>
                </a:solidFill>
                <a:latin typeface="Calibri" panose="020F0502020204030204" pitchFamily="34" charset="0"/>
                <a:cs typeface="Calibri" panose="020F0502020204030204" pitchFamily="34" charset="0"/>
              </a:rPr>
              <a:t>Instructions :</a:t>
            </a:r>
          </a:p>
          <a:p>
            <a:pPr>
              <a:buFontTx/>
              <a:buChar char="-"/>
            </a:pPr>
            <a:r>
              <a:rPr lang="en-US" b="1" i="1" dirty="0">
                <a:solidFill>
                  <a:schemeClr val="tx1"/>
                </a:solidFill>
                <a:latin typeface="Calibri" panose="020F0502020204030204" pitchFamily="34" charset="0"/>
                <a:cs typeface="Calibri" panose="020F0502020204030204" pitchFamily="34" charset="0"/>
              </a:rPr>
              <a:t>Participant should sit in the middle of the chair</a:t>
            </a:r>
          </a:p>
          <a:p>
            <a:pPr>
              <a:buFontTx/>
              <a:buChar char="-"/>
            </a:pPr>
            <a:r>
              <a:rPr lang="en-US" b="1" i="1" dirty="0">
                <a:solidFill>
                  <a:schemeClr val="tx1"/>
                </a:solidFill>
                <a:latin typeface="Calibri" panose="020F0502020204030204" pitchFamily="34" charset="0"/>
                <a:cs typeface="Calibri" panose="020F0502020204030204" pitchFamily="34" charset="0"/>
              </a:rPr>
              <a:t>hands on the opposite shoulder crossed at the wrist.</a:t>
            </a:r>
          </a:p>
          <a:p>
            <a:pPr>
              <a:buFontTx/>
              <a:buChar char="-"/>
            </a:pPr>
            <a:r>
              <a:rPr lang="en-US" b="1" i="1" dirty="0">
                <a:solidFill>
                  <a:schemeClr val="tx1"/>
                </a:solidFill>
                <a:latin typeface="Calibri" panose="020F0502020204030204" pitchFamily="34" charset="0"/>
                <a:cs typeface="Calibri" panose="020F0502020204030204" pitchFamily="34" charset="0"/>
              </a:rPr>
              <a:t>repeat standing up and sitting down for 30 seconds</a:t>
            </a:r>
          </a:p>
          <a:p>
            <a:r>
              <a:rPr lang="en-US" b="1" i="1" dirty="0">
                <a:solidFill>
                  <a:schemeClr val="tx1"/>
                </a:solidFill>
                <a:latin typeface="Calibri" panose="020F0502020204030204" pitchFamily="34" charset="0"/>
                <a:cs typeface="Calibri" panose="020F0502020204030204" pitchFamily="34" charset="0"/>
              </a:rPr>
              <a:t>Scoring: note total number of completed chair stand during the 3o seconds </a:t>
            </a:r>
            <a:endParaRPr lang="en-US" dirty="0">
              <a:solidFill>
                <a:schemeClr val="tx1"/>
              </a:solidFill>
              <a:latin typeface="Calibri" panose="020F0502020204030204" pitchFamily="34" charset="0"/>
              <a:cs typeface="Calibri" panose="020F0502020204030204" pitchFamily="34" charset="0"/>
            </a:endParaRPr>
          </a:p>
        </p:txBody>
      </p:sp>
      <p:pic>
        <p:nvPicPr>
          <p:cNvPr id="5" name="Picture 4" descr="A person sitting on a chair&#10;&#10;Description automatically generated">
            <a:extLst>
              <a:ext uri="{FF2B5EF4-FFF2-40B4-BE49-F238E27FC236}">
                <a16:creationId xmlns:a16="http://schemas.microsoft.com/office/drawing/2014/main" id="{5F42B5F5-A65E-40B7-A6C8-A40F0E0232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3231" y="519045"/>
            <a:ext cx="3810000" cy="2052705"/>
          </a:xfrm>
          <a:prstGeom prst="rect">
            <a:avLst/>
          </a:prstGeom>
          <a:ln>
            <a:noFill/>
          </a:ln>
          <a:effectLst>
            <a:softEdge rad="112500"/>
          </a:effectLst>
        </p:spPr>
      </p:pic>
      <p:graphicFrame>
        <p:nvGraphicFramePr>
          <p:cNvPr id="7" name="Table 3">
            <a:extLst>
              <a:ext uri="{FF2B5EF4-FFF2-40B4-BE49-F238E27FC236}">
                <a16:creationId xmlns:a16="http://schemas.microsoft.com/office/drawing/2014/main" id="{4185D734-75F9-441E-92CC-AEA04B9A7206}"/>
              </a:ext>
            </a:extLst>
          </p:cNvPr>
          <p:cNvGraphicFramePr>
            <a:graphicFrameLocks noGrp="1"/>
          </p:cNvGraphicFramePr>
          <p:nvPr>
            <p:extLst>
              <p:ext uri="{D42A27DB-BD31-4B8C-83A1-F6EECF244321}">
                <p14:modId xmlns:p14="http://schemas.microsoft.com/office/powerpoint/2010/main" val="1772250086"/>
              </p:ext>
            </p:extLst>
          </p:nvPr>
        </p:nvGraphicFramePr>
        <p:xfrm>
          <a:off x="241542" y="3072920"/>
          <a:ext cx="7306572" cy="1835998"/>
        </p:xfrm>
        <a:graphic>
          <a:graphicData uri="http://schemas.openxmlformats.org/drawingml/2006/table">
            <a:tbl>
              <a:tblPr/>
              <a:tblGrid>
                <a:gridCol w="440674">
                  <a:extLst>
                    <a:ext uri="{9D8B030D-6E8A-4147-A177-3AD203B41FA5}">
                      <a16:colId xmlns:a16="http://schemas.microsoft.com/office/drawing/2014/main" val="20000"/>
                    </a:ext>
                  </a:extLst>
                </a:gridCol>
                <a:gridCol w="1300901">
                  <a:extLst>
                    <a:ext uri="{9D8B030D-6E8A-4147-A177-3AD203B41FA5}">
                      <a16:colId xmlns:a16="http://schemas.microsoft.com/office/drawing/2014/main" val="20001"/>
                    </a:ext>
                  </a:extLst>
                </a:gridCol>
                <a:gridCol w="1038611">
                  <a:extLst>
                    <a:ext uri="{9D8B030D-6E8A-4147-A177-3AD203B41FA5}">
                      <a16:colId xmlns:a16="http://schemas.microsoft.com/office/drawing/2014/main" val="20002"/>
                    </a:ext>
                  </a:extLst>
                </a:gridCol>
                <a:gridCol w="1057298">
                  <a:extLst>
                    <a:ext uri="{9D8B030D-6E8A-4147-A177-3AD203B41FA5}">
                      <a16:colId xmlns:a16="http://schemas.microsoft.com/office/drawing/2014/main" val="20003"/>
                    </a:ext>
                  </a:extLst>
                </a:gridCol>
                <a:gridCol w="207225">
                  <a:extLst>
                    <a:ext uri="{9D8B030D-6E8A-4147-A177-3AD203B41FA5}">
                      <a16:colId xmlns:a16="http://schemas.microsoft.com/office/drawing/2014/main" val="20004"/>
                    </a:ext>
                  </a:extLst>
                </a:gridCol>
                <a:gridCol w="587134">
                  <a:extLst>
                    <a:ext uri="{9D8B030D-6E8A-4147-A177-3AD203B41FA5}">
                      <a16:colId xmlns:a16="http://schemas.microsoft.com/office/drawing/2014/main" val="20005"/>
                    </a:ext>
                  </a:extLst>
                </a:gridCol>
                <a:gridCol w="1043795">
                  <a:extLst>
                    <a:ext uri="{9D8B030D-6E8A-4147-A177-3AD203B41FA5}">
                      <a16:colId xmlns:a16="http://schemas.microsoft.com/office/drawing/2014/main" val="20006"/>
                    </a:ext>
                  </a:extLst>
                </a:gridCol>
                <a:gridCol w="652376">
                  <a:extLst>
                    <a:ext uri="{9D8B030D-6E8A-4147-A177-3AD203B41FA5}">
                      <a16:colId xmlns:a16="http://schemas.microsoft.com/office/drawing/2014/main" val="20007"/>
                    </a:ext>
                  </a:extLst>
                </a:gridCol>
                <a:gridCol w="978558">
                  <a:extLst>
                    <a:ext uri="{9D8B030D-6E8A-4147-A177-3AD203B41FA5}">
                      <a16:colId xmlns:a16="http://schemas.microsoft.com/office/drawing/2014/main" val="20008"/>
                    </a:ext>
                  </a:extLst>
                </a:gridCol>
              </a:tblGrid>
              <a:tr h="235755">
                <a:tc gridSpan="4">
                  <a:txBody>
                    <a:bodyPr/>
                    <a:lstStyle/>
                    <a:p>
                      <a:pPr algn="ctr" fontAlgn="b"/>
                      <a:r>
                        <a:rPr lang="en-US" sz="1100" b="0" i="0" u="none" strike="noStrike" dirty="0">
                          <a:solidFill>
                            <a:srgbClr val="000000"/>
                          </a:solidFill>
                          <a:latin typeface="Calibri"/>
                        </a:rPr>
                        <a:t>Norms for Men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en-US" sz="1100" b="0" i="0" u="none" strike="noStrike" dirty="0">
                          <a:solidFill>
                            <a:srgbClr val="000000"/>
                          </a:solidFill>
                          <a:latin typeface="Calibri"/>
                        </a:rPr>
                        <a:t>Norms for Women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50057">
                <a:tc>
                  <a:txBody>
                    <a:bodyPr/>
                    <a:lstStyle/>
                    <a:p>
                      <a:pPr algn="ctr" fontAlgn="b"/>
                      <a:r>
                        <a:rPr lang="en-US" sz="1100" b="1" i="0" u="none" strike="noStrike" dirty="0">
                          <a:solidFill>
                            <a:srgbClr val="FF0000"/>
                          </a:solidFill>
                          <a:latin typeface="Calibri"/>
                        </a:rPr>
                        <a:t>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FF0000"/>
                          </a:solidFill>
                          <a:latin typeface="Calibri"/>
                        </a:rPr>
                        <a:t>Below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FF0000"/>
                          </a:solidFill>
                          <a:latin typeface="Calibri"/>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FF0000"/>
                          </a:solidFill>
                          <a:latin typeface="Calibri"/>
                        </a:rPr>
                        <a:t>Above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FF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FF0000"/>
                          </a:solidFill>
                          <a:latin typeface="Calibri"/>
                        </a:rPr>
                        <a:t>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FF0000"/>
                          </a:solidFill>
                          <a:latin typeface="Calibri"/>
                        </a:rPr>
                        <a:t>Below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FF0000"/>
                          </a:solidFill>
                          <a:latin typeface="Calibri"/>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FF0000"/>
                          </a:solidFill>
                          <a:latin typeface="Calibri"/>
                        </a:rPr>
                        <a:t>Above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1"/>
                  </a:ext>
                </a:extLst>
              </a:tr>
              <a:tr h="178598">
                <a:tc>
                  <a:txBody>
                    <a:bodyPr/>
                    <a:lstStyle/>
                    <a:p>
                      <a:pPr algn="ctr" fontAlgn="b"/>
                      <a:r>
                        <a:rPr lang="en-US" sz="1100" b="1" i="0" u="none" strike="noStrike" dirty="0">
                          <a:solidFill>
                            <a:srgbClr val="000000"/>
                          </a:solidFill>
                          <a:latin typeface="Calibri"/>
                        </a:rPr>
                        <a:t>60-64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&lt;14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14 to 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&gt;19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Calibri"/>
                        </a:rPr>
                        <a:t>60-64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&lt;12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12 to 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&gt;17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2"/>
                  </a:ext>
                </a:extLst>
              </a:tr>
              <a:tr h="178598">
                <a:tc>
                  <a:txBody>
                    <a:bodyPr/>
                    <a:lstStyle/>
                    <a:p>
                      <a:pPr algn="ctr" fontAlgn="b"/>
                      <a:r>
                        <a:rPr lang="en-US" sz="1100" b="1" i="0" u="none" strike="noStrike" dirty="0">
                          <a:solidFill>
                            <a:srgbClr val="000000"/>
                          </a:solidFill>
                          <a:latin typeface="Calibri"/>
                        </a:rPr>
                        <a:t>65-69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&lt;12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12 to 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&gt;18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Calibri"/>
                        </a:rPr>
                        <a:t>65-69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&lt;11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11 to 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&gt;16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3"/>
                  </a:ext>
                </a:extLst>
              </a:tr>
              <a:tr h="178598">
                <a:tc>
                  <a:txBody>
                    <a:bodyPr/>
                    <a:lstStyle/>
                    <a:p>
                      <a:pPr algn="ctr" fontAlgn="b"/>
                      <a:r>
                        <a:rPr lang="en-US" sz="1100" b="1" i="0" u="none" strike="noStrike" dirty="0">
                          <a:solidFill>
                            <a:srgbClr val="000000"/>
                          </a:solidFill>
                          <a:latin typeface="Calibri"/>
                        </a:rPr>
                        <a:t>70-74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&lt;12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12 to 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&gt;17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Calibri"/>
                        </a:rPr>
                        <a:t>70-74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&lt;10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10 to 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&gt;15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4"/>
                  </a:ext>
                </a:extLst>
              </a:tr>
              <a:tr h="178598">
                <a:tc>
                  <a:txBody>
                    <a:bodyPr/>
                    <a:lstStyle/>
                    <a:p>
                      <a:pPr algn="ctr" fontAlgn="b"/>
                      <a:r>
                        <a:rPr lang="en-US" sz="1100" b="1" i="0" u="none" strike="noStrike" dirty="0">
                          <a:solidFill>
                            <a:srgbClr val="000000"/>
                          </a:solidFill>
                          <a:latin typeface="Calibri"/>
                        </a:rPr>
                        <a:t>75-79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&lt;11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11 to 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&gt;17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Calibri"/>
                        </a:rPr>
                        <a:t>75-79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&lt;10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10 to 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&gt;15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5"/>
                  </a:ext>
                </a:extLst>
              </a:tr>
              <a:tr h="178598">
                <a:tc>
                  <a:txBody>
                    <a:bodyPr/>
                    <a:lstStyle/>
                    <a:p>
                      <a:pPr algn="ctr" fontAlgn="b"/>
                      <a:r>
                        <a:rPr lang="en-US" sz="1100" b="1" i="0" u="none" strike="noStrike" dirty="0">
                          <a:solidFill>
                            <a:srgbClr val="000000"/>
                          </a:solidFill>
                          <a:latin typeface="Calibri"/>
                        </a:rPr>
                        <a:t>80-84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&lt;10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10 to 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&gt;15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Calibri"/>
                        </a:rPr>
                        <a:t>80-84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&lt;9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9 to 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&gt;14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6"/>
                  </a:ext>
                </a:extLst>
              </a:tr>
              <a:tr h="178598">
                <a:tc>
                  <a:txBody>
                    <a:bodyPr/>
                    <a:lstStyle/>
                    <a:p>
                      <a:pPr algn="ctr" fontAlgn="b"/>
                      <a:r>
                        <a:rPr lang="en-US" sz="1100" b="1" i="0" u="none" strike="noStrike" dirty="0">
                          <a:solidFill>
                            <a:srgbClr val="000000"/>
                          </a:solidFill>
                          <a:latin typeface="Calibri"/>
                        </a:rPr>
                        <a:t>85-89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&lt;8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8 to 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&gt;14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Calibri"/>
                        </a:rPr>
                        <a:t>85-89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&lt;8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8 to 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&gt;13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7"/>
                  </a:ext>
                </a:extLst>
              </a:tr>
              <a:tr h="178598">
                <a:tc>
                  <a:txBody>
                    <a:bodyPr/>
                    <a:lstStyle/>
                    <a:p>
                      <a:pPr algn="ctr" fontAlgn="b"/>
                      <a:r>
                        <a:rPr lang="en-US" sz="1100" b="1" i="0" u="none" strike="noStrike" dirty="0">
                          <a:solidFill>
                            <a:srgbClr val="000000"/>
                          </a:solidFill>
                          <a:latin typeface="Calibri"/>
                        </a:rPr>
                        <a:t>90-94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&lt;7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7 to 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&gt;12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Calibri"/>
                        </a:rPr>
                        <a:t>90-94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&lt;4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4 to 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a:rPr>
                        <a:t>&gt;11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574830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3404063" y="0"/>
            <a:ext cx="2211733" cy="501170"/>
          </a:xfrm>
          <a:prstGeom prst="rect">
            <a:avLst/>
          </a:prstGeom>
          <a:noFill/>
          <a:ln>
            <a:noFill/>
          </a:ln>
        </p:spPr>
        <p:txBody>
          <a:bodyPr spcFirstLastPara="1" wrap="square" lIns="91425" tIns="91425" rIns="91425" bIns="91425" anchor="t" anchorCtr="0">
            <a:noAutofit/>
          </a:bodyPr>
          <a:lstStyle/>
          <a:p>
            <a:r>
              <a:rPr lang="en-US" sz="2400" b="1" dirty="0">
                <a:solidFill>
                  <a:srgbClr val="FF0000"/>
                </a:solidFill>
                <a:latin typeface="Calibri" panose="020F0502020204030204" pitchFamily="34" charset="0"/>
                <a:ea typeface="Times New Roman"/>
                <a:cs typeface="Calibri" panose="020F0502020204030204" pitchFamily="34" charset="0"/>
              </a:rPr>
              <a:t>ARM CURL TEST</a:t>
            </a:r>
          </a:p>
        </p:txBody>
      </p:sp>
      <p:sp>
        <p:nvSpPr>
          <p:cNvPr id="64" name="Google Shape;64;p14"/>
          <p:cNvSpPr txBox="1"/>
          <p:nvPr/>
        </p:nvSpPr>
        <p:spPr>
          <a:xfrm>
            <a:off x="278466" y="336849"/>
            <a:ext cx="4024973" cy="3122343"/>
          </a:xfrm>
          <a:prstGeom prst="rect">
            <a:avLst/>
          </a:prstGeom>
          <a:noFill/>
          <a:ln>
            <a:noFill/>
          </a:ln>
        </p:spPr>
        <p:txBody>
          <a:bodyPr spcFirstLastPara="1" wrap="square" lIns="91425" tIns="91425" rIns="91425" bIns="91425" anchor="t" anchorCtr="0">
            <a:noAutofit/>
          </a:bodyPr>
          <a:lstStyle/>
          <a:p>
            <a:pPr marL="285750" indent="-285750">
              <a:buFont typeface="Wingdings" panose="05000000000000000000" pitchFamily="2" charset="2"/>
              <a:buChar char="Ø"/>
            </a:pPr>
            <a:r>
              <a:rPr lang="en-US" sz="1800" b="1" dirty="0">
                <a:solidFill>
                  <a:schemeClr val="tx1"/>
                </a:solidFill>
                <a:latin typeface="Calibri" panose="020F0502020204030204" pitchFamily="34" charset="0"/>
                <a:ea typeface="Times New Roman"/>
                <a:cs typeface="Calibri" panose="020F0502020204030204" pitchFamily="34" charset="0"/>
              </a:rPr>
              <a:t>Purpose :- </a:t>
            </a:r>
          </a:p>
          <a:p>
            <a:r>
              <a:rPr lang="en-US" b="1" dirty="0">
                <a:solidFill>
                  <a:schemeClr val="tx1"/>
                </a:solidFill>
                <a:latin typeface="Calibri" panose="020F0502020204030204" pitchFamily="34" charset="0"/>
                <a:ea typeface="Times New Roman"/>
                <a:cs typeface="Calibri" panose="020F0502020204030204" pitchFamily="34" charset="0"/>
              </a:rPr>
              <a:t>	To Measure Upper Body Strength. </a:t>
            </a:r>
          </a:p>
          <a:p>
            <a:pPr marL="285750" indent="-285750">
              <a:buFont typeface="Wingdings" panose="05000000000000000000" pitchFamily="2" charset="2"/>
              <a:buChar char="Ø"/>
            </a:pPr>
            <a:r>
              <a:rPr lang="en-US" sz="1800" b="1" dirty="0">
                <a:solidFill>
                  <a:schemeClr val="tx1"/>
                </a:solidFill>
                <a:latin typeface="Calibri" panose="020F0502020204030204" pitchFamily="34" charset="0"/>
                <a:cs typeface="Calibri" panose="020F0502020204030204" pitchFamily="34" charset="0"/>
              </a:rPr>
              <a:t>Equipment :- </a:t>
            </a:r>
          </a:p>
          <a:p>
            <a:r>
              <a:rPr lang="en-US" b="1" dirty="0">
                <a:solidFill>
                  <a:schemeClr val="tx1"/>
                </a:solidFill>
                <a:latin typeface="Calibri" panose="020F0502020204030204" pitchFamily="34" charset="0"/>
                <a:cs typeface="Calibri" panose="020F0502020204030204" pitchFamily="34" charset="0"/>
              </a:rPr>
              <a:t>	8 pound for men &amp; 5 pound for women. A chair with out arm and stopwatch</a:t>
            </a:r>
          </a:p>
          <a:p>
            <a:pPr marL="285750" indent="-285750">
              <a:buFont typeface="Wingdings" panose="05000000000000000000" pitchFamily="2" charset="2"/>
              <a:buChar char="Ø"/>
            </a:pPr>
            <a:r>
              <a:rPr lang="en-US" sz="1800" b="1" dirty="0">
                <a:solidFill>
                  <a:schemeClr val="tx1"/>
                </a:solidFill>
                <a:latin typeface="Calibri" panose="020F0502020204030204" pitchFamily="34" charset="0"/>
                <a:cs typeface="Calibri" panose="020F0502020204030204" pitchFamily="34" charset="0"/>
              </a:rPr>
              <a:t>Procedure :-</a:t>
            </a:r>
          </a:p>
          <a:p>
            <a:r>
              <a:rPr lang="en-US" b="1" dirty="0">
                <a:solidFill>
                  <a:schemeClr val="tx1"/>
                </a:solidFill>
                <a:latin typeface="Calibri" panose="020F0502020204030204" pitchFamily="34" charset="0"/>
                <a:cs typeface="Calibri" panose="020F0502020204030204" pitchFamily="34" charset="0"/>
              </a:rPr>
              <a:t>	 person lift the weight towards shoulder side , repeatedly both the hand for 30 second</a:t>
            </a:r>
          </a:p>
          <a:p>
            <a:pPr marL="285750" indent="-285750">
              <a:buFont typeface="Wingdings" panose="05000000000000000000" pitchFamily="2" charset="2"/>
              <a:buChar char="Ø"/>
            </a:pPr>
            <a:r>
              <a:rPr lang="en-US" sz="1800" b="1" dirty="0">
                <a:solidFill>
                  <a:schemeClr val="tx1"/>
                </a:solidFill>
                <a:latin typeface="Calibri" panose="020F0502020204030204" pitchFamily="34" charset="0"/>
                <a:cs typeface="Calibri" panose="020F0502020204030204" pitchFamily="34" charset="0"/>
              </a:rPr>
              <a:t>Scoring :-</a:t>
            </a:r>
          </a:p>
          <a:p>
            <a:r>
              <a:rPr lang="en-US" b="1" dirty="0">
                <a:solidFill>
                  <a:schemeClr val="tx1"/>
                </a:solidFill>
                <a:latin typeface="Calibri" panose="020F0502020204030204" pitchFamily="34" charset="0"/>
                <a:cs typeface="Calibri" panose="020F0502020204030204" pitchFamily="34" charset="0"/>
              </a:rPr>
              <a:t>	 Note down in a paper , during 30 second how many times ,the person lift the weights in the both side hands.</a:t>
            </a:r>
            <a:endParaRPr lang="en-US" dirty="0">
              <a:solidFill>
                <a:schemeClr val="tx1"/>
              </a:solidFill>
              <a:latin typeface="Calibri" panose="020F0502020204030204" pitchFamily="34" charset="0"/>
              <a:cs typeface="Calibri" panose="020F0502020204030204" pitchFamily="34" charset="0"/>
            </a:endParaRPr>
          </a:p>
        </p:txBody>
      </p:sp>
      <p:pic>
        <p:nvPicPr>
          <p:cNvPr id="5" name="Picture 10" descr="How To Perform Muscle Strength Testing | Strength Training">
            <a:extLst>
              <a:ext uri="{FF2B5EF4-FFF2-40B4-BE49-F238E27FC236}">
                <a16:creationId xmlns:a16="http://schemas.microsoft.com/office/drawing/2014/main" id="{00B5F7ED-C510-44EA-9141-22F1C4313D5C}"/>
              </a:ext>
            </a:extLst>
          </p:cNvPr>
          <p:cNvPicPr>
            <a:picLocks noChangeAspect="1" noChangeArrowheads="1"/>
          </p:cNvPicPr>
          <p:nvPr/>
        </p:nvPicPr>
        <p:blipFill>
          <a:blip r:embed="rId4" cstate="print"/>
          <a:srcRect/>
          <a:stretch>
            <a:fillRect/>
          </a:stretch>
        </p:blipFill>
        <p:spPr bwMode="auto">
          <a:xfrm>
            <a:off x="4572000" y="501170"/>
            <a:ext cx="4169393" cy="2604339"/>
          </a:xfrm>
          <a:prstGeom prst="rect">
            <a:avLst/>
          </a:prstGeom>
          <a:noFill/>
        </p:spPr>
      </p:pic>
      <p:graphicFrame>
        <p:nvGraphicFramePr>
          <p:cNvPr id="6" name="Table 7">
            <a:extLst>
              <a:ext uri="{FF2B5EF4-FFF2-40B4-BE49-F238E27FC236}">
                <a16:creationId xmlns:a16="http://schemas.microsoft.com/office/drawing/2014/main" id="{C6086F73-74A5-419A-8D91-4675CBF0F88B}"/>
              </a:ext>
            </a:extLst>
          </p:cNvPr>
          <p:cNvGraphicFramePr>
            <a:graphicFrameLocks noGrp="1"/>
          </p:cNvGraphicFramePr>
          <p:nvPr>
            <p:extLst>
              <p:ext uri="{D42A27DB-BD31-4B8C-83A1-F6EECF244321}">
                <p14:modId xmlns:p14="http://schemas.microsoft.com/office/powerpoint/2010/main" val="3640023476"/>
              </p:ext>
            </p:extLst>
          </p:nvPr>
        </p:nvGraphicFramePr>
        <p:xfrm>
          <a:off x="153352" y="3471312"/>
          <a:ext cx="7757070" cy="1457325"/>
        </p:xfrm>
        <a:graphic>
          <a:graphicData uri="http://schemas.openxmlformats.org/drawingml/2006/table">
            <a:tbl>
              <a:tblPr/>
              <a:tblGrid>
                <a:gridCol w="532347">
                  <a:extLst>
                    <a:ext uri="{9D8B030D-6E8A-4147-A177-3AD203B41FA5}">
                      <a16:colId xmlns:a16="http://schemas.microsoft.com/office/drawing/2014/main" val="20000"/>
                    </a:ext>
                  </a:extLst>
                </a:gridCol>
                <a:gridCol w="1368895">
                  <a:extLst>
                    <a:ext uri="{9D8B030D-6E8A-4147-A177-3AD203B41FA5}">
                      <a16:colId xmlns:a16="http://schemas.microsoft.com/office/drawing/2014/main" val="20001"/>
                    </a:ext>
                  </a:extLst>
                </a:gridCol>
                <a:gridCol w="1092886">
                  <a:extLst>
                    <a:ext uri="{9D8B030D-6E8A-4147-A177-3AD203B41FA5}">
                      <a16:colId xmlns:a16="http://schemas.microsoft.com/office/drawing/2014/main" val="20002"/>
                    </a:ext>
                  </a:extLst>
                </a:gridCol>
                <a:gridCol w="1112556">
                  <a:extLst>
                    <a:ext uri="{9D8B030D-6E8A-4147-A177-3AD203B41FA5}">
                      <a16:colId xmlns:a16="http://schemas.microsoft.com/office/drawing/2014/main" val="20003"/>
                    </a:ext>
                  </a:extLst>
                </a:gridCol>
                <a:gridCol w="218055">
                  <a:extLst>
                    <a:ext uri="{9D8B030D-6E8A-4147-A177-3AD203B41FA5}">
                      <a16:colId xmlns:a16="http://schemas.microsoft.com/office/drawing/2014/main" val="20004"/>
                    </a:ext>
                  </a:extLst>
                </a:gridCol>
                <a:gridCol w="617820">
                  <a:extLst>
                    <a:ext uri="{9D8B030D-6E8A-4147-A177-3AD203B41FA5}">
                      <a16:colId xmlns:a16="http://schemas.microsoft.com/office/drawing/2014/main" val="20005"/>
                    </a:ext>
                  </a:extLst>
                </a:gridCol>
                <a:gridCol w="1098346">
                  <a:extLst>
                    <a:ext uri="{9D8B030D-6E8A-4147-A177-3AD203B41FA5}">
                      <a16:colId xmlns:a16="http://schemas.microsoft.com/office/drawing/2014/main" val="20006"/>
                    </a:ext>
                  </a:extLst>
                </a:gridCol>
                <a:gridCol w="686466">
                  <a:extLst>
                    <a:ext uri="{9D8B030D-6E8A-4147-A177-3AD203B41FA5}">
                      <a16:colId xmlns:a16="http://schemas.microsoft.com/office/drawing/2014/main" val="20007"/>
                    </a:ext>
                  </a:extLst>
                </a:gridCol>
                <a:gridCol w="1029699">
                  <a:extLst>
                    <a:ext uri="{9D8B030D-6E8A-4147-A177-3AD203B41FA5}">
                      <a16:colId xmlns:a16="http://schemas.microsoft.com/office/drawing/2014/main" val="20008"/>
                    </a:ext>
                  </a:extLst>
                </a:gridCol>
              </a:tblGrid>
              <a:tr h="156000">
                <a:tc gridSpan="4">
                  <a:txBody>
                    <a:bodyPr/>
                    <a:lstStyle/>
                    <a:p>
                      <a:pPr algn="ctr" fontAlgn="b"/>
                      <a:r>
                        <a:rPr lang="en-US" sz="1000" b="0" i="0" u="none" strike="noStrike" dirty="0">
                          <a:solidFill>
                            <a:srgbClr val="000000"/>
                          </a:solidFill>
                          <a:latin typeface="Calibri" panose="020F0502020204030204" pitchFamily="34" charset="0"/>
                          <a:cs typeface="Calibri" panose="020F0502020204030204" pitchFamily="34" charset="0"/>
                        </a:rPr>
                        <a:t>Norms for Men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000" b="0"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en-US" sz="1000" b="0" i="0" u="none" strike="noStrike" dirty="0">
                          <a:solidFill>
                            <a:srgbClr val="000000"/>
                          </a:solidFill>
                          <a:latin typeface="Calibri" panose="020F0502020204030204" pitchFamily="34" charset="0"/>
                          <a:cs typeface="Calibri" panose="020F0502020204030204" pitchFamily="34" charset="0"/>
                        </a:rPr>
                        <a:t>Norms for Women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6000">
                <a:tc>
                  <a:txBody>
                    <a:bodyPr/>
                    <a:lstStyle/>
                    <a:p>
                      <a:pPr algn="ctr" fontAlgn="b"/>
                      <a:r>
                        <a:rPr lang="en-US" sz="1000" b="1" i="0" u="none" strike="noStrike" dirty="0">
                          <a:solidFill>
                            <a:srgbClr val="FF0000"/>
                          </a:solidFill>
                          <a:latin typeface="Calibri" panose="020F0502020204030204" pitchFamily="34" charset="0"/>
                          <a:cs typeface="Calibri" panose="020F0502020204030204" pitchFamily="34" charset="0"/>
                        </a:rPr>
                        <a:t>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FF0000"/>
                          </a:solidFill>
                          <a:latin typeface="Calibri" panose="020F0502020204030204" pitchFamily="34" charset="0"/>
                          <a:cs typeface="Calibri" panose="020F0502020204030204" pitchFamily="34" charset="0"/>
                        </a:rPr>
                        <a:t>Below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FF0000"/>
                          </a:solidFill>
                          <a:latin typeface="Calibri" panose="020F0502020204030204" pitchFamily="34" charset="0"/>
                          <a:cs typeface="Calibri" panose="020F050202020403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FF0000"/>
                          </a:solidFill>
                          <a:latin typeface="Calibri" panose="020F0502020204030204" pitchFamily="34" charset="0"/>
                          <a:cs typeface="Calibri" panose="020F0502020204030204" pitchFamily="34" charset="0"/>
                        </a:rPr>
                        <a:t>Above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FF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FF0000"/>
                          </a:solidFill>
                          <a:latin typeface="Calibri" panose="020F0502020204030204" pitchFamily="34" charset="0"/>
                          <a:cs typeface="Calibri" panose="020F0502020204030204" pitchFamily="34" charset="0"/>
                        </a:rPr>
                        <a:t>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FF0000"/>
                          </a:solidFill>
                          <a:latin typeface="Calibri" panose="020F0502020204030204" pitchFamily="34" charset="0"/>
                          <a:cs typeface="Calibri" panose="020F0502020204030204" pitchFamily="34" charset="0"/>
                        </a:rPr>
                        <a:t>Below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FF0000"/>
                          </a:solidFill>
                          <a:latin typeface="Calibri" panose="020F0502020204030204" pitchFamily="34" charset="0"/>
                          <a:cs typeface="Calibri" panose="020F050202020403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FF0000"/>
                          </a:solidFill>
                          <a:latin typeface="Calibri" panose="020F0502020204030204" pitchFamily="34" charset="0"/>
                          <a:cs typeface="Calibri" panose="020F0502020204030204" pitchFamily="34" charset="0"/>
                        </a:rPr>
                        <a:t>Above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1"/>
                  </a:ext>
                </a:extLst>
              </a:tr>
              <a:tr h="156000">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60-64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&lt;16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16 to 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&gt;22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60-64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&lt;13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13 to 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&gt;19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2"/>
                  </a:ext>
                </a:extLst>
              </a:tr>
              <a:tr h="156000">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65-69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&lt;15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125to 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&gt;21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65-69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&lt;12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12 to 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&gt;18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3"/>
                  </a:ext>
                </a:extLst>
              </a:tr>
              <a:tr h="156000">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70-74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&lt;14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14 to 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&gt;21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70-74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&lt;12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12 to 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&gt;17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4"/>
                  </a:ext>
                </a:extLst>
              </a:tr>
              <a:tr h="156000">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75-79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&lt;13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13 to 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&gt;19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75-79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&lt;11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11to 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&gt;17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5"/>
                  </a:ext>
                </a:extLst>
              </a:tr>
              <a:tr h="156000">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80-84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&lt;13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13 to 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&gt;19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80-84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&lt;10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10</a:t>
                      </a:r>
                      <a:r>
                        <a:rPr lang="en-US" sz="1000" b="1" i="0" u="none" strike="noStrike" baseline="0" dirty="0">
                          <a:solidFill>
                            <a:srgbClr val="000000"/>
                          </a:solidFill>
                          <a:latin typeface="Calibri" panose="020F0502020204030204" pitchFamily="34" charset="0"/>
                          <a:cs typeface="Calibri" panose="020F0502020204030204" pitchFamily="34" charset="0"/>
                        </a:rPr>
                        <a:t> </a:t>
                      </a:r>
                      <a:r>
                        <a:rPr lang="en-US" sz="1000" b="1" i="0" u="none" strike="noStrike" dirty="0">
                          <a:solidFill>
                            <a:srgbClr val="000000"/>
                          </a:solidFill>
                          <a:latin typeface="Calibri" panose="020F0502020204030204" pitchFamily="34" charset="0"/>
                          <a:cs typeface="Calibri" panose="020F0502020204030204" pitchFamily="34" charset="0"/>
                        </a:rPr>
                        <a:t>to 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&gt;16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6"/>
                  </a:ext>
                </a:extLst>
              </a:tr>
              <a:tr h="156000">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85-89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&lt;11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11 to 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&gt;17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85-89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&lt;10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10</a:t>
                      </a:r>
                      <a:r>
                        <a:rPr lang="en-US" sz="1000" b="1" i="0" u="none" strike="noStrike" baseline="0" dirty="0">
                          <a:solidFill>
                            <a:srgbClr val="000000"/>
                          </a:solidFill>
                          <a:latin typeface="Calibri" panose="020F0502020204030204" pitchFamily="34" charset="0"/>
                          <a:cs typeface="Calibri" panose="020F0502020204030204" pitchFamily="34" charset="0"/>
                        </a:rPr>
                        <a:t> </a:t>
                      </a:r>
                      <a:r>
                        <a:rPr lang="en-US" sz="1000" b="1" i="0" u="none" strike="noStrike" dirty="0">
                          <a:solidFill>
                            <a:srgbClr val="000000"/>
                          </a:solidFill>
                          <a:latin typeface="Calibri" panose="020F0502020204030204" pitchFamily="34" charset="0"/>
                          <a:cs typeface="Calibri" panose="020F0502020204030204" pitchFamily="34" charset="0"/>
                        </a:rPr>
                        <a:t>to 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&gt;15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7"/>
                  </a:ext>
                </a:extLst>
              </a:tr>
              <a:tr h="156000">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90-94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&lt;10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10 to 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&gt;14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90-94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&lt;8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8</a:t>
                      </a:r>
                      <a:r>
                        <a:rPr lang="en-US" sz="1000" b="1" i="0" u="none" strike="noStrike" baseline="0" dirty="0">
                          <a:solidFill>
                            <a:srgbClr val="000000"/>
                          </a:solidFill>
                          <a:latin typeface="Calibri" panose="020F0502020204030204" pitchFamily="34" charset="0"/>
                          <a:cs typeface="Calibri" panose="020F0502020204030204" pitchFamily="34" charset="0"/>
                        </a:rPr>
                        <a:t> </a:t>
                      </a:r>
                      <a:r>
                        <a:rPr lang="en-US" sz="1000" b="1" i="0" u="none" strike="noStrike" dirty="0">
                          <a:solidFill>
                            <a:srgbClr val="000000"/>
                          </a:solidFill>
                          <a:latin typeface="Calibri" panose="020F0502020204030204" pitchFamily="34" charset="0"/>
                          <a:cs typeface="Calibri" panose="020F0502020204030204" pitchFamily="34" charset="0"/>
                        </a:rPr>
                        <a:t>to 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000" b="1" i="0" u="none" strike="noStrike" dirty="0">
                          <a:solidFill>
                            <a:srgbClr val="000000"/>
                          </a:solidFill>
                          <a:latin typeface="Calibri" panose="020F0502020204030204" pitchFamily="34" charset="0"/>
                          <a:cs typeface="Calibri" panose="020F0502020204030204" pitchFamily="34" charset="0"/>
                        </a:rPr>
                        <a:t>&gt;13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220178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2958868" y="0"/>
            <a:ext cx="3315914" cy="501170"/>
          </a:xfrm>
          <a:prstGeom prst="rect">
            <a:avLst/>
          </a:prstGeom>
          <a:noFill/>
          <a:ln>
            <a:noFill/>
          </a:ln>
        </p:spPr>
        <p:txBody>
          <a:bodyPr spcFirstLastPara="1" wrap="square" lIns="91425" tIns="91425" rIns="91425" bIns="91425" anchor="t" anchorCtr="0">
            <a:noAutofit/>
          </a:bodyPr>
          <a:lstStyle/>
          <a:p>
            <a:r>
              <a:rPr lang="en-US" sz="2400" b="1" dirty="0">
                <a:solidFill>
                  <a:srgbClr val="FF0000"/>
                </a:solidFill>
                <a:latin typeface="Calibri" panose="020F0502020204030204" pitchFamily="34" charset="0"/>
                <a:ea typeface="Times New Roman"/>
                <a:cs typeface="Calibri" panose="020F0502020204030204" pitchFamily="34" charset="0"/>
              </a:rPr>
              <a:t>CHAIR SIT &amp; REACH TEST</a:t>
            </a:r>
          </a:p>
        </p:txBody>
      </p:sp>
      <p:sp>
        <p:nvSpPr>
          <p:cNvPr id="64" name="Google Shape;64;p14"/>
          <p:cNvSpPr txBox="1"/>
          <p:nvPr/>
        </p:nvSpPr>
        <p:spPr>
          <a:xfrm>
            <a:off x="272675" y="587784"/>
            <a:ext cx="4653008" cy="4406910"/>
          </a:xfrm>
          <a:prstGeom prst="rect">
            <a:avLst/>
          </a:prstGeom>
          <a:noFill/>
          <a:ln>
            <a:noFill/>
          </a:ln>
        </p:spPr>
        <p:txBody>
          <a:bodyPr spcFirstLastPara="1" wrap="square" lIns="91425" tIns="91425" rIns="91425" bIns="91425" anchor="t" anchorCtr="0">
            <a:noAutofit/>
          </a:bodyPr>
          <a:lstStyle/>
          <a:p>
            <a:pPr marL="285750" indent="-285750" algn="just">
              <a:buFont typeface="Wingdings" panose="05000000000000000000" pitchFamily="2" charset="2"/>
              <a:buChar char="Ø"/>
            </a:pPr>
            <a:r>
              <a:rPr lang="en-US" sz="1800" b="1" dirty="0">
                <a:solidFill>
                  <a:schemeClr val="tx1"/>
                </a:solidFill>
                <a:latin typeface="Calibri" panose="020F0502020204030204" pitchFamily="34" charset="0"/>
                <a:ea typeface="Times New Roman"/>
                <a:cs typeface="Calibri" panose="020F0502020204030204" pitchFamily="34" charset="0"/>
              </a:rPr>
              <a:t>Purpose: -</a:t>
            </a:r>
          </a:p>
          <a:p>
            <a:pPr lvl="1" algn="just"/>
            <a:r>
              <a:rPr lang="en-US" b="1" dirty="0">
                <a:solidFill>
                  <a:schemeClr val="tx1"/>
                </a:solidFill>
                <a:latin typeface="Calibri" panose="020F0502020204030204" pitchFamily="34" charset="0"/>
                <a:ea typeface="Times New Roman"/>
                <a:cs typeface="Calibri" panose="020F0502020204030204" pitchFamily="34" charset="0"/>
              </a:rPr>
              <a:t>	To Measure Lower Body Flexibility</a:t>
            </a:r>
          </a:p>
          <a:p>
            <a:pPr marL="285750" indent="-285750" algn="just">
              <a:buFont typeface="Wingdings" panose="05000000000000000000" pitchFamily="2" charset="2"/>
              <a:buChar char="Ø"/>
            </a:pPr>
            <a:r>
              <a:rPr lang="en-US" sz="1800" b="1" dirty="0">
                <a:solidFill>
                  <a:schemeClr val="tx1"/>
                </a:solidFill>
                <a:latin typeface="Calibri" panose="020F0502020204030204" pitchFamily="34" charset="0"/>
                <a:cs typeface="Calibri" panose="020F0502020204030204" pitchFamily="34" charset="0"/>
              </a:rPr>
              <a:t>Equipment:-</a:t>
            </a:r>
          </a:p>
          <a:p>
            <a:pPr algn="just"/>
            <a:r>
              <a:rPr lang="en-US" b="1" dirty="0">
                <a:solidFill>
                  <a:schemeClr val="tx1"/>
                </a:solidFill>
                <a:latin typeface="Calibri" panose="020F0502020204030204" pitchFamily="34" charset="0"/>
                <a:cs typeface="Calibri" panose="020F0502020204030204" pitchFamily="34" charset="0"/>
              </a:rPr>
              <a:t>	 Ruler, a chair with straight back approximately 44 cm high.</a:t>
            </a:r>
          </a:p>
          <a:p>
            <a:pPr marL="285750" indent="-285750" algn="just">
              <a:buFont typeface="Wingdings" panose="05000000000000000000" pitchFamily="2" charset="2"/>
              <a:buChar char="Ø"/>
            </a:pPr>
            <a:r>
              <a:rPr lang="en-US" sz="1800" b="1" dirty="0">
                <a:solidFill>
                  <a:schemeClr val="tx1"/>
                </a:solidFill>
                <a:latin typeface="Calibri" panose="020F0502020204030204" pitchFamily="34" charset="0"/>
                <a:cs typeface="Calibri" panose="020F0502020204030204" pitchFamily="34" charset="0"/>
              </a:rPr>
              <a:t>Procedure:-</a:t>
            </a:r>
          </a:p>
          <a:p>
            <a:pPr algn="just"/>
            <a:r>
              <a:rPr lang="en-US" b="1" dirty="0">
                <a:solidFill>
                  <a:schemeClr val="tx1"/>
                </a:solidFill>
                <a:latin typeface="Calibri" panose="020F0502020204030204" pitchFamily="34" charset="0"/>
                <a:cs typeface="Calibri" panose="020F0502020204030204" pitchFamily="34" charset="0"/>
              </a:rPr>
              <a:t>	 participant sits on the edge of the chair[keep against a wall for safety purpose] one foot should be remains flat on the floor while other leg should be extended  forward with the knee in straight position. Heel should be on the floor and ankle should be bent at 90 degree. Place one hand on the top of the other with tips of the middle fingers at the same level, participating  to inhale and exhales currently. Avoid jerk/bounce and never stretch too much. Keep the knee straight and hold the reach for 2 seconds. The distance  is measured  between  the tips of the fingertips and the toes. </a:t>
            </a:r>
          </a:p>
          <a:p>
            <a:pPr algn="just"/>
            <a:r>
              <a:rPr lang="en-US" b="1" dirty="0">
                <a:solidFill>
                  <a:schemeClr val="tx1"/>
                </a:solidFill>
                <a:latin typeface="Calibri" panose="020F0502020204030204" pitchFamily="34" charset="0"/>
                <a:cs typeface="Calibri" panose="020F0502020204030204" pitchFamily="34" charset="0"/>
              </a:rPr>
              <a:t>Scoring: the score is noted down to the nearest ½ inch /1 cm as the distance reached either a negative/position score</a:t>
            </a:r>
          </a:p>
        </p:txBody>
      </p:sp>
      <p:pic>
        <p:nvPicPr>
          <p:cNvPr id="6" name="Picture 2" descr="Senior Fitness Testing - YMCA of Broome County">
            <a:extLst>
              <a:ext uri="{FF2B5EF4-FFF2-40B4-BE49-F238E27FC236}">
                <a16:creationId xmlns:a16="http://schemas.microsoft.com/office/drawing/2014/main" id="{39B23667-003E-4AC8-8D5E-B788EEC3A736}"/>
              </a:ext>
            </a:extLst>
          </p:cNvPr>
          <p:cNvPicPr>
            <a:picLocks noChangeAspect="1" noChangeArrowheads="1"/>
          </p:cNvPicPr>
          <p:nvPr/>
        </p:nvPicPr>
        <p:blipFill>
          <a:blip r:embed="rId4" cstate="print"/>
          <a:srcRect/>
          <a:stretch>
            <a:fillRect/>
          </a:stretch>
        </p:blipFill>
        <p:spPr bwMode="auto">
          <a:xfrm>
            <a:off x="5289925" y="691301"/>
            <a:ext cx="3581400" cy="3306792"/>
          </a:xfrm>
          <a:prstGeom prst="rect">
            <a:avLst/>
          </a:prstGeom>
          <a:ln>
            <a:noFill/>
          </a:ln>
          <a:effectLst>
            <a:softEdge rad="112500"/>
          </a:effectLst>
        </p:spPr>
      </p:pic>
    </p:spTree>
    <p:extLst>
      <p:ext uri="{BB962C8B-B14F-4D97-AF65-F5344CB8AC3E}">
        <p14:creationId xmlns:p14="http://schemas.microsoft.com/office/powerpoint/2010/main" val="1717616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2404" y="4204625"/>
            <a:ext cx="923795" cy="920999"/>
          </a:xfrm>
          <a:prstGeom prst="rect">
            <a:avLst/>
          </a:prstGeom>
          <a:noFill/>
          <a:ln>
            <a:noFill/>
          </a:ln>
        </p:spPr>
      </p:pic>
      <p:sp>
        <p:nvSpPr>
          <p:cNvPr id="63" name="Google Shape;63;p14"/>
          <p:cNvSpPr txBox="1"/>
          <p:nvPr/>
        </p:nvSpPr>
        <p:spPr>
          <a:xfrm>
            <a:off x="989389" y="20393"/>
            <a:ext cx="7269468" cy="498652"/>
          </a:xfrm>
          <a:prstGeom prst="rect">
            <a:avLst/>
          </a:prstGeom>
          <a:noFill/>
          <a:ln>
            <a:noFill/>
          </a:ln>
        </p:spPr>
        <p:txBody>
          <a:bodyPr spcFirstLastPara="1" wrap="square" lIns="91425" tIns="91425" rIns="91425" bIns="91425" anchor="t" anchorCtr="0">
            <a:noAutofit/>
          </a:bodyPr>
          <a:lstStyle/>
          <a:p>
            <a:r>
              <a:rPr lang="en-US" sz="2400" b="1" dirty="0">
                <a:solidFill>
                  <a:srgbClr val="FF0000"/>
                </a:solidFill>
                <a:latin typeface="Calibri" panose="020F0502020204030204" pitchFamily="34" charset="0"/>
                <a:ea typeface="Times New Roman"/>
                <a:cs typeface="Calibri" panose="020F0502020204030204" pitchFamily="34" charset="0"/>
              </a:rPr>
              <a:t>CHAIR SIT &amp; REACH TEST INDEX SCORING/RANGE DATA</a:t>
            </a:r>
          </a:p>
        </p:txBody>
      </p:sp>
      <p:graphicFrame>
        <p:nvGraphicFramePr>
          <p:cNvPr id="5" name="Table 1">
            <a:extLst>
              <a:ext uri="{FF2B5EF4-FFF2-40B4-BE49-F238E27FC236}">
                <a16:creationId xmlns:a16="http://schemas.microsoft.com/office/drawing/2014/main" id="{A60F479E-A69A-493C-80CE-F5DB1A69D212}"/>
              </a:ext>
            </a:extLst>
          </p:cNvPr>
          <p:cNvGraphicFramePr>
            <a:graphicFrameLocks noGrp="1"/>
          </p:cNvGraphicFramePr>
          <p:nvPr>
            <p:extLst>
              <p:ext uri="{D42A27DB-BD31-4B8C-83A1-F6EECF244321}">
                <p14:modId xmlns:p14="http://schemas.microsoft.com/office/powerpoint/2010/main" val="2858907838"/>
              </p:ext>
            </p:extLst>
          </p:nvPr>
        </p:nvGraphicFramePr>
        <p:xfrm>
          <a:off x="504000" y="621102"/>
          <a:ext cx="8136000" cy="3455999"/>
        </p:xfrm>
        <a:graphic>
          <a:graphicData uri="http://schemas.openxmlformats.org/drawingml/2006/table">
            <a:tbl>
              <a:tblPr/>
              <a:tblGrid>
                <a:gridCol w="558349">
                  <a:extLst>
                    <a:ext uri="{9D8B030D-6E8A-4147-A177-3AD203B41FA5}">
                      <a16:colId xmlns:a16="http://schemas.microsoft.com/office/drawing/2014/main" val="20000"/>
                    </a:ext>
                  </a:extLst>
                </a:gridCol>
                <a:gridCol w="1435764">
                  <a:extLst>
                    <a:ext uri="{9D8B030D-6E8A-4147-A177-3AD203B41FA5}">
                      <a16:colId xmlns:a16="http://schemas.microsoft.com/office/drawing/2014/main" val="20001"/>
                    </a:ext>
                  </a:extLst>
                </a:gridCol>
                <a:gridCol w="1146273">
                  <a:extLst>
                    <a:ext uri="{9D8B030D-6E8A-4147-A177-3AD203B41FA5}">
                      <a16:colId xmlns:a16="http://schemas.microsoft.com/office/drawing/2014/main" val="20002"/>
                    </a:ext>
                  </a:extLst>
                </a:gridCol>
                <a:gridCol w="1166907">
                  <a:extLst>
                    <a:ext uri="{9D8B030D-6E8A-4147-A177-3AD203B41FA5}">
                      <a16:colId xmlns:a16="http://schemas.microsoft.com/office/drawing/2014/main" val="20003"/>
                    </a:ext>
                  </a:extLst>
                </a:gridCol>
                <a:gridCol w="84703">
                  <a:extLst>
                    <a:ext uri="{9D8B030D-6E8A-4147-A177-3AD203B41FA5}">
                      <a16:colId xmlns:a16="http://schemas.microsoft.com/office/drawing/2014/main" val="20004"/>
                    </a:ext>
                  </a:extLst>
                </a:gridCol>
                <a:gridCol w="719998">
                  <a:extLst>
                    <a:ext uri="{9D8B030D-6E8A-4147-A177-3AD203B41FA5}">
                      <a16:colId xmlns:a16="http://schemas.microsoft.com/office/drawing/2014/main" val="20005"/>
                    </a:ext>
                  </a:extLst>
                </a:gridCol>
                <a:gridCol w="864001">
                  <a:extLst>
                    <a:ext uri="{9D8B030D-6E8A-4147-A177-3AD203B41FA5}">
                      <a16:colId xmlns:a16="http://schemas.microsoft.com/office/drawing/2014/main" val="20006"/>
                    </a:ext>
                  </a:extLst>
                </a:gridCol>
                <a:gridCol w="1296004">
                  <a:extLst>
                    <a:ext uri="{9D8B030D-6E8A-4147-A177-3AD203B41FA5}">
                      <a16:colId xmlns:a16="http://schemas.microsoft.com/office/drawing/2014/main" val="20007"/>
                    </a:ext>
                  </a:extLst>
                </a:gridCol>
                <a:gridCol w="864001">
                  <a:extLst>
                    <a:ext uri="{9D8B030D-6E8A-4147-A177-3AD203B41FA5}">
                      <a16:colId xmlns:a16="http://schemas.microsoft.com/office/drawing/2014/main" val="20008"/>
                    </a:ext>
                  </a:extLst>
                </a:gridCol>
              </a:tblGrid>
              <a:tr h="443778">
                <a:tc gridSpan="4">
                  <a:txBody>
                    <a:bodyPr/>
                    <a:lstStyle/>
                    <a:p>
                      <a:pPr algn="ctr" fontAlgn="b"/>
                      <a:endParaRPr lang="en-US" sz="1400" b="0" i="0" u="none" strike="noStrike" dirty="0">
                        <a:solidFill>
                          <a:srgbClr val="000000"/>
                        </a:solidFill>
                        <a:latin typeface="Calibri" panose="020F0502020204030204" pitchFamily="34" charset="0"/>
                        <a:cs typeface="Calibri" panose="020F0502020204030204" pitchFamily="34" charset="0"/>
                      </a:endParaRPr>
                    </a:p>
                    <a:p>
                      <a:pPr algn="ctr" fontAlgn="b"/>
                      <a:endParaRPr lang="en-US" sz="1400" b="0" i="0" u="none" strike="noStrike" dirty="0">
                        <a:solidFill>
                          <a:srgbClr val="000000"/>
                        </a:solidFill>
                        <a:latin typeface="Calibri" panose="020F0502020204030204" pitchFamily="34" charset="0"/>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400" b="0"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en-US" sz="1400" b="0" i="0" u="none" strike="noStrike" dirty="0">
                          <a:solidFill>
                            <a:srgbClr val="000000"/>
                          </a:solidFill>
                          <a:latin typeface="Calibri" panose="020F0502020204030204" pitchFamily="34" charset="0"/>
                          <a:cs typeface="Calibri" panose="020F0502020204030204" pitchFamily="34" charset="0"/>
                        </a:rPr>
                        <a:t>Norms for Women[in inches]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58933">
                <a:tc>
                  <a:txBody>
                    <a:bodyPr/>
                    <a:lstStyle/>
                    <a:p>
                      <a:pPr algn="ctr" fontAlgn="b"/>
                      <a:r>
                        <a:rPr lang="en-US" sz="1400" b="1" i="0" u="none" strike="noStrike" dirty="0">
                          <a:solidFill>
                            <a:srgbClr val="FF0000"/>
                          </a:solidFill>
                          <a:latin typeface="Calibri" panose="020F0502020204030204" pitchFamily="34" charset="0"/>
                          <a:cs typeface="Calibri" panose="020F0502020204030204" pitchFamily="34" charset="0"/>
                        </a:rPr>
                        <a:t>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FF0000"/>
                          </a:solidFill>
                          <a:latin typeface="Calibri" panose="020F0502020204030204" pitchFamily="34" charset="0"/>
                          <a:cs typeface="Calibri" panose="020F0502020204030204" pitchFamily="34" charset="0"/>
                        </a:rPr>
                        <a:t>Below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FF0000"/>
                          </a:solidFill>
                          <a:latin typeface="Calibri" panose="020F0502020204030204" pitchFamily="34" charset="0"/>
                          <a:cs typeface="Calibri" panose="020F050202020403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FF0000"/>
                          </a:solidFill>
                          <a:latin typeface="Calibri" panose="020F0502020204030204" pitchFamily="34" charset="0"/>
                          <a:cs typeface="Calibri" panose="020F0502020204030204" pitchFamily="34" charset="0"/>
                        </a:rPr>
                        <a:t>Above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FF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latin typeface="Calibri" panose="020F0502020204030204" pitchFamily="34" charset="0"/>
                          <a:cs typeface="Calibri" panose="020F0502020204030204" pitchFamily="34" charset="0"/>
                        </a:rPr>
                        <a:t>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FF0000"/>
                          </a:solidFill>
                          <a:latin typeface="Calibri" panose="020F0502020204030204" pitchFamily="34" charset="0"/>
                          <a:cs typeface="Calibri" panose="020F0502020204030204" pitchFamily="34" charset="0"/>
                        </a:rPr>
                        <a:t>Below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FF0000"/>
                          </a:solidFill>
                          <a:latin typeface="Calibri" panose="020F0502020204030204" pitchFamily="34" charset="0"/>
                          <a:cs typeface="Calibri" panose="020F050202020403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FF0000"/>
                          </a:solidFill>
                          <a:latin typeface="Calibri" panose="020F0502020204030204" pitchFamily="34" charset="0"/>
                          <a:cs typeface="Calibri" panose="020F0502020204030204" pitchFamily="34" charset="0"/>
                        </a:rPr>
                        <a:t>Above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1"/>
                  </a:ext>
                </a:extLst>
              </a:tr>
              <a:tr h="336184">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60-64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&lt;2.5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- 2.5 to 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&gt;4.0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60-64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&lt;-</a:t>
                      </a:r>
                      <a:r>
                        <a:rPr lang="en-US" sz="1400" b="1" i="0" u="none" strike="noStrike" baseline="0" dirty="0">
                          <a:solidFill>
                            <a:srgbClr val="000000"/>
                          </a:solidFill>
                          <a:latin typeface="Calibri" panose="020F0502020204030204" pitchFamily="34" charset="0"/>
                          <a:cs typeface="Calibri" panose="020F0502020204030204" pitchFamily="34" charset="0"/>
                        </a:rPr>
                        <a:t> 0.5</a:t>
                      </a:r>
                      <a:endParaRPr lang="en-US" sz="1400" b="1" i="0" u="none" strike="noStrike" dirty="0">
                        <a:solidFill>
                          <a:srgbClr val="000000"/>
                        </a:solidFill>
                        <a:latin typeface="Calibri" panose="020F0502020204030204" pitchFamily="34" charset="0"/>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- 0.5 to 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&gt;5.0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2"/>
                  </a:ext>
                </a:extLst>
              </a:tr>
              <a:tr h="336184">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65-69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&lt;3.0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- 3.0 to 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&gt;3.0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65-69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&lt; - 0.5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- 0.5</a:t>
                      </a:r>
                      <a:r>
                        <a:rPr lang="en-US" sz="1400" b="1" i="0" u="none" strike="noStrike" baseline="0" dirty="0">
                          <a:solidFill>
                            <a:srgbClr val="000000"/>
                          </a:solidFill>
                          <a:latin typeface="Calibri" panose="020F0502020204030204" pitchFamily="34" charset="0"/>
                          <a:cs typeface="Calibri" panose="020F0502020204030204" pitchFamily="34" charset="0"/>
                        </a:rPr>
                        <a:t> to 4.5</a:t>
                      </a:r>
                      <a:endParaRPr lang="en-US" sz="1400" b="1" i="0" u="none" strike="noStrike" dirty="0">
                        <a:solidFill>
                          <a:srgbClr val="000000"/>
                        </a:solidFill>
                        <a:latin typeface="Calibri" panose="020F0502020204030204" pitchFamily="34" charset="0"/>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&gt;4.5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3"/>
                  </a:ext>
                </a:extLst>
              </a:tr>
              <a:tr h="336184">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70-74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&lt;3.5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- 3.5 to 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&gt;2.5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70-74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&lt; - 1.0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- 1.0 to 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&gt;4.0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4"/>
                  </a:ext>
                </a:extLst>
              </a:tr>
              <a:tr h="336184">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75-79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&lt;4.0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- 4.0 to 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&gt;2.0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75-79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&lt; - 1.5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- 1.5 to 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&gt;3.5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5"/>
                  </a:ext>
                </a:extLst>
              </a:tr>
              <a:tr h="336184">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80-84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&lt;5.5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  5.5 to</a:t>
                      </a:r>
                      <a:r>
                        <a:rPr lang="en-US" sz="1400" b="1" i="0" u="none" strike="noStrike" baseline="0" dirty="0">
                          <a:solidFill>
                            <a:srgbClr val="000000"/>
                          </a:solidFill>
                          <a:latin typeface="Calibri" panose="020F0502020204030204" pitchFamily="34" charset="0"/>
                          <a:cs typeface="Calibri" panose="020F0502020204030204" pitchFamily="34" charset="0"/>
                        </a:rPr>
                        <a:t> 1.5</a:t>
                      </a:r>
                      <a:endParaRPr lang="en-US" sz="1400" b="1" i="0" u="none" strike="noStrike" dirty="0">
                        <a:solidFill>
                          <a:srgbClr val="000000"/>
                        </a:solidFill>
                        <a:latin typeface="Calibri" panose="020F0502020204030204" pitchFamily="34" charset="0"/>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&gt;1.5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80-84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&lt; - 2.0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- 2.0 to 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&gt;3.0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6"/>
                  </a:ext>
                </a:extLst>
              </a:tr>
              <a:tr h="336184">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85-89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&lt;5.5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- 5.5 to 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&gt;0.5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85-89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&lt; - 2.5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- 2.5 to 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&gt;</a:t>
                      </a:r>
                      <a:r>
                        <a:rPr lang="en-US" sz="1400" b="1" i="0" u="none" strike="noStrike" baseline="0" dirty="0">
                          <a:solidFill>
                            <a:srgbClr val="000000"/>
                          </a:solidFill>
                          <a:latin typeface="Calibri" panose="020F0502020204030204" pitchFamily="34" charset="0"/>
                          <a:cs typeface="Calibri" panose="020F0502020204030204" pitchFamily="34" charset="0"/>
                        </a:rPr>
                        <a:t> </a:t>
                      </a:r>
                      <a:r>
                        <a:rPr lang="en-US" sz="1400" b="1" i="0" u="none" strike="noStrike" dirty="0">
                          <a:solidFill>
                            <a:srgbClr val="000000"/>
                          </a:solidFill>
                          <a:latin typeface="Calibri" panose="020F0502020204030204" pitchFamily="34" charset="0"/>
                          <a:cs typeface="Calibri" panose="020F050202020403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7"/>
                  </a:ext>
                </a:extLst>
              </a:tr>
              <a:tr h="336184">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90-94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&lt;6.5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- 6.5 to 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&gt;- 0.5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90-94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&lt; - 4.5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- 4.5 to 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rgbClr val="000000"/>
                          </a:solidFill>
                          <a:latin typeface="Calibri" panose="020F0502020204030204" pitchFamily="34" charset="0"/>
                          <a:cs typeface="Calibri" panose="020F0502020204030204" pitchFamily="34" charset="0"/>
                        </a:rPr>
                        <a:t>&gt; 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99321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3142643" y="0"/>
            <a:ext cx="2858714" cy="501170"/>
          </a:xfrm>
          <a:prstGeom prst="rect">
            <a:avLst/>
          </a:prstGeom>
          <a:noFill/>
          <a:ln>
            <a:noFill/>
          </a:ln>
        </p:spPr>
        <p:txBody>
          <a:bodyPr spcFirstLastPara="1" wrap="square" lIns="91425" tIns="91425" rIns="91425" bIns="91425" anchor="t" anchorCtr="0">
            <a:noAutofit/>
          </a:bodyPr>
          <a:lstStyle/>
          <a:p>
            <a:r>
              <a:rPr lang="en-US" sz="2400" b="1" dirty="0">
                <a:solidFill>
                  <a:srgbClr val="FF0000"/>
                </a:solidFill>
                <a:latin typeface="Calibri" panose="020F0502020204030204" pitchFamily="34" charset="0"/>
                <a:ea typeface="Times New Roman"/>
                <a:cs typeface="Calibri" panose="020F0502020204030204" pitchFamily="34" charset="0"/>
              </a:rPr>
              <a:t>BACK SCRATCH TEST</a:t>
            </a:r>
          </a:p>
        </p:txBody>
      </p:sp>
      <p:sp>
        <p:nvSpPr>
          <p:cNvPr id="64" name="Google Shape;64;p14"/>
          <p:cNvSpPr txBox="1"/>
          <p:nvPr/>
        </p:nvSpPr>
        <p:spPr>
          <a:xfrm>
            <a:off x="228600" y="501169"/>
            <a:ext cx="4249259" cy="4372755"/>
          </a:xfrm>
          <a:prstGeom prst="rect">
            <a:avLst/>
          </a:prstGeom>
          <a:noFill/>
          <a:ln>
            <a:noFill/>
          </a:ln>
        </p:spPr>
        <p:txBody>
          <a:bodyPr spcFirstLastPara="1" wrap="square" lIns="91425" tIns="91425" rIns="91425" bIns="91425" anchor="t" anchorCtr="0">
            <a:noAutofit/>
          </a:bodyPr>
          <a:lstStyle/>
          <a:p>
            <a:pPr marL="285750" indent="-285750" algn="just">
              <a:buFont typeface="Wingdings" panose="05000000000000000000" pitchFamily="2" charset="2"/>
              <a:buChar char="Ø"/>
            </a:pPr>
            <a:r>
              <a:rPr lang="en-US" sz="1800" b="1" dirty="0">
                <a:solidFill>
                  <a:schemeClr val="tx1"/>
                </a:solidFill>
                <a:latin typeface="Calibri" panose="020F0502020204030204" pitchFamily="34" charset="0"/>
                <a:ea typeface="Times New Roman"/>
                <a:cs typeface="Calibri" panose="020F0502020204030204" pitchFamily="34" charset="0"/>
              </a:rPr>
              <a:t>Purpose:-</a:t>
            </a:r>
          </a:p>
          <a:p>
            <a:pPr algn="just"/>
            <a:r>
              <a:rPr lang="en-US" b="1" dirty="0">
                <a:solidFill>
                  <a:schemeClr val="tx1"/>
                </a:solidFill>
                <a:latin typeface="Calibri" panose="020F0502020204030204" pitchFamily="34" charset="0"/>
                <a:ea typeface="Times New Roman"/>
                <a:cs typeface="Calibri" panose="020F0502020204030204" pitchFamily="34" charset="0"/>
              </a:rPr>
              <a:t>	 To Measure Upper Body (Shoulder) Flexibility</a:t>
            </a:r>
          </a:p>
          <a:p>
            <a:pPr marL="285750" indent="-285750" algn="just">
              <a:buFont typeface="Wingdings" panose="05000000000000000000" pitchFamily="2" charset="2"/>
              <a:buChar char="Ø"/>
            </a:pPr>
            <a:r>
              <a:rPr lang="en-US" sz="1800" b="1" dirty="0">
                <a:solidFill>
                  <a:schemeClr val="tx1"/>
                </a:solidFill>
                <a:latin typeface="Calibri" panose="020F0502020204030204" pitchFamily="34" charset="0"/>
                <a:cs typeface="Calibri" panose="020F0502020204030204" pitchFamily="34" charset="0"/>
              </a:rPr>
              <a:t>Equipment:-</a:t>
            </a:r>
          </a:p>
          <a:p>
            <a:pPr lvl="1" algn="just"/>
            <a:r>
              <a:rPr lang="en-US" b="1" dirty="0">
                <a:solidFill>
                  <a:schemeClr val="tx1"/>
                </a:solidFill>
                <a:latin typeface="Calibri" panose="020F0502020204030204" pitchFamily="34" charset="0"/>
                <a:cs typeface="Calibri" panose="020F0502020204030204" pitchFamily="34" charset="0"/>
              </a:rPr>
              <a:t>	 A ruler</a:t>
            </a:r>
          </a:p>
          <a:p>
            <a:pPr marL="285750" indent="-285750" algn="just">
              <a:buFont typeface="Wingdings" panose="05000000000000000000" pitchFamily="2" charset="2"/>
              <a:buChar char="Ø"/>
            </a:pPr>
            <a:r>
              <a:rPr lang="en-US" sz="1800" b="1" dirty="0">
                <a:solidFill>
                  <a:schemeClr val="tx1"/>
                </a:solidFill>
                <a:latin typeface="Calibri" panose="020F0502020204030204" pitchFamily="34" charset="0"/>
                <a:cs typeface="Calibri" panose="020F0502020204030204" pitchFamily="34" charset="0"/>
              </a:rPr>
              <a:t>Procedure: -</a:t>
            </a:r>
          </a:p>
          <a:p>
            <a:pPr lvl="1" algn="just"/>
            <a:r>
              <a:rPr lang="en-US" b="1" dirty="0">
                <a:solidFill>
                  <a:schemeClr val="tx1"/>
                </a:solidFill>
                <a:latin typeface="Calibri" panose="020F0502020204030204" pitchFamily="34" charset="0"/>
                <a:cs typeface="Calibri" panose="020F0502020204030204" pitchFamily="34" charset="0"/>
              </a:rPr>
              <a:t>	this test is taken in standing position. Keep  one hand behind the hand and lower it down gradually over the shoulder and reach as far as possible at the middle of your back. Palm should be touching your body and the fingers should be downwards. Then carry both your other arm behind your back with palm facing outwards and fingers facing upwards, try to reach up  as far as possible in order to touch /overlap the middle fingers of the other hand . Measure the distance between the tips of the fingers. Person allow to practice twice and then two trials be conducted</a:t>
            </a:r>
          </a:p>
        </p:txBody>
      </p:sp>
      <p:pic>
        <p:nvPicPr>
          <p:cNvPr id="5" name="Picture 4" descr="A person standing next to a body of water&#10;&#10;Description automatically generated">
            <a:extLst>
              <a:ext uri="{FF2B5EF4-FFF2-40B4-BE49-F238E27FC236}">
                <a16:creationId xmlns:a16="http://schemas.microsoft.com/office/drawing/2014/main" id="{419A5907-4E87-43E3-B144-B165BAECE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575" y="501169"/>
            <a:ext cx="3733800" cy="3698806"/>
          </a:xfrm>
          <a:prstGeom prst="rect">
            <a:avLst/>
          </a:prstGeom>
          <a:ln>
            <a:noFill/>
          </a:ln>
          <a:effectLst>
            <a:softEdge rad="112500"/>
          </a:effectLst>
        </p:spPr>
      </p:pic>
    </p:spTree>
    <p:extLst>
      <p:ext uri="{BB962C8B-B14F-4D97-AF65-F5344CB8AC3E}">
        <p14:creationId xmlns:p14="http://schemas.microsoft.com/office/powerpoint/2010/main" val="2189512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0" y="17875"/>
            <a:ext cx="9136199" cy="561131"/>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2400" b="1"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Meaning Of TEST &amp; MEASUREMENT In The Field Of Sports And Games</a:t>
            </a:r>
            <a:endParaRPr kumimoji="0" lang="en-US" sz="2400" b="0" strike="noStrike" cap="none" normalizeH="0" baseline="0" dirty="0">
              <a:ln>
                <a:noFill/>
              </a:ln>
              <a:solidFill>
                <a:srgbClr val="FF0000"/>
              </a:solidFill>
              <a:effectLst/>
              <a:latin typeface="Calibri" panose="020F0502020204030204" pitchFamily="34" charset="0"/>
              <a:cs typeface="Calibri" panose="020F0502020204030204" pitchFamily="34" charset="0"/>
            </a:endParaRPr>
          </a:p>
        </p:txBody>
      </p:sp>
      <p:sp>
        <p:nvSpPr>
          <p:cNvPr id="64" name="Google Shape;64;p14"/>
          <p:cNvSpPr txBox="1"/>
          <p:nvPr/>
        </p:nvSpPr>
        <p:spPr>
          <a:xfrm>
            <a:off x="223949" y="579005"/>
            <a:ext cx="5060084" cy="4450195"/>
          </a:xfrm>
          <a:prstGeom prst="rect">
            <a:avLst/>
          </a:prstGeom>
          <a:noFill/>
          <a:ln>
            <a:noFill/>
          </a:ln>
        </p:spPr>
        <p:txBody>
          <a:bodyPr spcFirstLastPara="1" wrap="square" lIns="91425" tIns="91425" rIns="91425" bIns="91425" anchor="t" anchorCtr="0">
            <a:noAutofit/>
          </a:bodyPr>
          <a:lstStyle/>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Ø"/>
            </a:pPr>
            <a:r>
              <a:rPr kumimoji="0" lang="en-US"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Test :- </a:t>
            </a:r>
            <a:r>
              <a:rPr kumimoji="0" 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are used to collect information/data about a specific skill, strength, endurance, knowledge, behavior, attitude, etc..                                                                                                         </a:t>
            </a:r>
            <a:endParaRPr lang="en-US"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Ø"/>
            </a:pPr>
            <a:r>
              <a:rPr kumimoji="0" lang="en-US"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Measurement :- </a:t>
            </a:r>
            <a:r>
              <a:rPr kumimoji="0" 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refers to the process of administrating a test to obtain a quantitative data/ Measurement aids the evaluation process in which various tools and techniques are used in the collection of data.</a:t>
            </a:r>
            <a:endPar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Ø"/>
            </a:pPr>
            <a:r>
              <a:rPr kumimoji="0" lang="en-US" sz="1800" b="1" i="0"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Meaning of Motor Fitness :- </a:t>
            </a:r>
            <a:endParaRPr kumimoji="0" lang="en-US" sz="1800" b="0" i="0"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Motor fitness refers to the capability of an athlete to take part effectively in his/her particular sports</a:t>
            </a:r>
            <a:r>
              <a:rPr kumimoji="0" lang="en-US" sz="1400" b="1" i="0"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motor fitness is a person’s ability to do physical activities.</a:t>
            </a:r>
            <a:endPar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pPr>
            <a:r>
              <a:rPr kumimoji="0" 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50 Meter Run</a:t>
            </a:r>
            <a:endPar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pPr>
            <a:r>
              <a:rPr kumimoji="0" 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600 Meter Run/Walk</a:t>
            </a:r>
            <a:endPar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pPr>
            <a:r>
              <a:rPr kumimoji="0" 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Sit &amp; Reach Test</a:t>
            </a:r>
            <a:endPar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pPr>
            <a:r>
              <a:rPr kumimoji="0" 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Partial Curl Up</a:t>
            </a:r>
            <a:endPar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pPr>
            <a:r>
              <a:rPr kumimoji="0" 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Push up[Boys]</a:t>
            </a:r>
            <a:endPar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pPr>
            <a:r>
              <a:rPr kumimoji="0" 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Modified Push up[Girls]</a:t>
            </a:r>
            <a:endPar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pPr>
            <a:r>
              <a:rPr kumimoji="0" 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Standing Board Jump</a:t>
            </a:r>
            <a:endPar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pPr>
            <a:r>
              <a:rPr kumimoji="0" 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4 x10 Meter Shuttle Run</a:t>
            </a:r>
            <a:endParaRPr kumimoji="0" 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2C9956B-7DB6-4D0B-8B85-32F3EB411F79}"/>
              </a:ext>
            </a:extLst>
          </p:cNvPr>
          <p:cNvPicPr>
            <a:picLocks noChangeAspect="1"/>
          </p:cNvPicPr>
          <p:nvPr/>
        </p:nvPicPr>
        <p:blipFill>
          <a:blip r:embed="rId4"/>
          <a:stretch>
            <a:fillRect/>
          </a:stretch>
        </p:blipFill>
        <p:spPr>
          <a:xfrm>
            <a:off x="6170404" y="789763"/>
            <a:ext cx="2619375" cy="2014339"/>
          </a:xfrm>
          <a:prstGeom prst="rect">
            <a:avLst/>
          </a:prstGeom>
          <a:ln>
            <a:noFill/>
          </a:ln>
          <a:effectLst>
            <a:softEdge rad="112500"/>
          </a:effectLst>
        </p:spPr>
      </p:pic>
      <p:pic>
        <p:nvPicPr>
          <p:cNvPr id="3" name="Picture 2">
            <a:extLst>
              <a:ext uri="{FF2B5EF4-FFF2-40B4-BE49-F238E27FC236}">
                <a16:creationId xmlns:a16="http://schemas.microsoft.com/office/drawing/2014/main" id="{70E11382-AE47-4075-A55B-41F151D77356}"/>
              </a:ext>
            </a:extLst>
          </p:cNvPr>
          <p:cNvPicPr>
            <a:picLocks noChangeAspect="1"/>
          </p:cNvPicPr>
          <p:nvPr/>
        </p:nvPicPr>
        <p:blipFill>
          <a:blip r:embed="rId5"/>
          <a:stretch>
            <a:fillRect/>
          </a:stretch>
        </p:blipFill>
        <p:spPr>
          <a:xfrm>
            <a:off x="3140439" y="3162925"/>
            <a:ext cx="3029965" cy="1866275"/>
          </a:xfrm>
          <a:prstGeom prst="rect">
            <a:avLst/>
          </a:prstGeom>
          <a:ln>
            <a:noFill/>
          </a:ln>
          <a:effectLst>
            <a:softEdge rad="112500"/>
          </a:effectLst>
        </p:spPr>
      </p:pic>
    </p:spTree>
    <p:extLst>
      <p:ext uri="{BB962C8B-B14F-4D97-AF65-F5344CB8AC3E}">
        <p14:creationId xmlns:p14="http://schemas.microsoft.com/office/powerpoint/2010/main" val="3727778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1281030" y="0"/>
            <a:ext cx="6671589" cy="501170"/>
          </a:xfrm>
          <a:prstGeom prst="rect">
            <a:avLst/>
          </a:prstGeom>
          <a:noFill/>
          <a:ln>
            <a:noFill/>
          </a:ln>
        </p:spPr>
        <p:txBody>
          <a:bodyPr spcFirstLastPara="1" wrap="square" lIns="91425" tIns="91425" rIns="91425" bIns="91425" anchor="t" anchorCtr="0">
            <a:noAutofit/>
          </a:bodyPr>
          <a:lstStyle/>
          <a:p>
            <a:r>
              <a:rPr lang="en-US" sz="2400" b="1" dirty="0">
                <a:solidFill>
                  <a:srgbClr val="FF0000"/>
                </a:solidFill>
                <a:latin typeface="Calibri" panose="020F0502020204030204" pitchFamily="34" charset="0"/>
                <a:ea typeface="Times New Roman"/>
                <a:cs typeface="Calibri" panose="020F0502020204030204" pitchFamily="34" charset="0"/>
              </a:rPr>
              <a:t>BACK SCRATCH TEST INDEX SCORING/RANGE DATA</a:t>
            </a:r>
          </a:p>
        </p:txBody>
      </p:sp>
      <p:sp>
        <p:nvSpPr>
          <p:cNvPr id="64" name="Google Shape;64;p14"/>
          <p:cNvSpPr txBox="1"/>
          <p:nvPr/>
        </p:nvSpPr>
        <p:spPr>
          <a:xfrm>
            <a:off x="272675" y="1614329"/>
            <a:ext cx="8688300" cy="288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graphicFrame>
        <p:nvGraphicFramePr>
          <p:cNvPr id="5" name="Table 1">
            <a:extLst>
              <a:ext uri="{FF2B5EF4-FFF2-40B4-BE49-F238E27FC236}">
                <a16:creationId xmlns:a16="http://schemas.microsoft.com/office/drawing/2014/main" id="{4AE4552A-49FF-49A7-ADE0-0162E9B2B81A}"/>
              </a:ext>
            </a:extLst>
          </p:cNvPr>
          <p:cNvGraphicFramePr>
            <a:graphicFrameLocks noGrp="1"/>
          </p:cNvGraphicFramePr>
          <p:nvPr>
            <p:extLst>
              <p:ext uri="{D42A27DB-BD31-4B8C-83A1-F6EECF244321}">
                <p14:modId xmlns:p14="http://schemas.microsoft.com/office/powerpoint/2010/main" val="4024258471"/>
              </p:ext>
            </p:extLst>
          </p:nvPr>
        </p:nvGraphicFramePr>
        <p:xfrm>
          <a:off x="282291" y="879894"/>
          <a:ext cx="8589034" cy="3203998"/>
        </p:xfrm>
        <a:graphic>
          <a:graphicData uri="http://schemas.openxmlformats.org/drawingml/2006/table">
            <a:tbl>
              <a:tblPr/>
              <a:tblGrid>
                <a:gridCol w="589442">
                  <a:extLst>
                    <a:ext uri="{9D8B030D-6E8A-4147-A177-3AD203B41FA5}">
                      <a16:colId xmlns:a16="http://schemas.microsoft.com/office/drawing/2014/main" val="20000"/>
                    </a:ext>
                  </a:extLst>
                </a:gridCol>
                <a:gridCol w="1515712">
                  <a:extLst>
                    <a:ext uri="{9D8B030D-6E8A-4147-A177-3AD203B41FA5}">
                      <a16:colId xmlns:a16="http://schemas.microsoft.com/office/drawing/2014/main" val="20001"/>
                    </a:ext>
                  </a:extLst>
                </a:gridCol>
                <a:gridCol w="1210101">
                  <a:extLst>
                    <a:ext uri="{9D8B030D-6E8A-4147-A177-3AD203B41FA5}">
                      <a16:colId xmlns:a16="http://schemas.microsoft.com/office/drawing/2014/main" val="20002"/>
                    </a:ext>
                  </a:extLst>
                </a:gridCol>
                <a:gridCol w="1231880">
                  <a:extLst>
                    <a:ext uri="{9D8B030D-6E8A-4147-A177-3AD203B41FA5}">
                      <a16:colId xmlns:a16="http://schemas.microsoft.com/office/drawing/2014/main" val="20003"/>
                    </a:ext>
                  </a:extLst>
                </a:gridCol>
                <a:gridCol w="89423">
                  <a:extLst>
                    <a:ext uri="{9D8B030D-6E8A-4147-A177-3AD203B41FA5}">
                      <a16:colId xmlns:a16="http://schemas.microsoft.com/office/drawing/2014/main" val="20004"/>
                    </a:ext>
                  </a:extLst>
                </a:gridCol>
                <a:gridCol w="608073">
                  <a:extLst>
                    <a:ext uri="{9D8B030D-6E8A-4147-A177-3AD203B41FA5}">
                      <a16:colId xmlns:a16="http://schemas.microsoft.com/office/drawing/2014/main" val="20005"/>
                    </a:ext>
                  </a:extLst>
                </a:gridCol>
                <a:gridCol w="1064128">
                  <a:extLst>
                    <a:ext uri="{9D8B030D-6E8A-4147-A177-3AD203B41FA5}">
                      <a16:colId xmlns:a16="http://schemas.microsoft.com/office/drawing/2014/main" val="20006"/>
                    </a:ext>
                  </a:extLst>
                </a:gridCol>
                <a:gridCol w="1368165">
                  <a:extLst>
                    <a:ext uri="{9D8B030D-6E8A-4147-A177-3AD203B41FA5}">
                      <a16:colId xmlns:a16="http://schemas.microsoft.com/office/drawing/2014/main" val="20007"/>
                    </a:ext>
                  </a:extLst>
                </a:gridCol>
                <a:gridCol w="912110">
                  <a:extLst>
                    <a:ext uri="{9D8B030D-6E8A-4147-A177-3AD203B41FA5}">
                      <a16:colId xmlns:a16="http://schemas.microsoft.com/office/drawing/2014/main" val="20008"/>
                    </a:ext>
                  </a:extLst>
                </a:gridCol>
              </a:tblGrid>
              <a:tr h="411418">
                <a:tc gridSpan="4">
                  <a:txBody>
                    <a:bodyPr/>
                    <a:lstStyle/>
                    <a:p>
                      <a:pPr algn="ctr" fontAlgn="b"/>
                      <a:r>
                        <a:rPr lang="en-US" sz="1400" b="0" i="0" u="none" strike="noStrike" dirty="0">
                          <a:solidFill>
                            <a:schemeClr val="tx1"/>
                          </a:solidFill>
                          <a:latin typeface="Calibri" panose="020F0502020204030204" pitchFamily="34" charset="0"/>
                          <a:cs typeface="Calibri" panose="020F0502020204030204" pitchFamily="34" charset="0"/>
                        </a:rPr>
                        <a:t>Norms for Men[in inches]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400" b="0" i="0" u="none" strike="noStrike" dirty="0">
                          <a:solidFill>
                            <a:schemeClr val="tx1"/>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en-US" sz="1400" b="0" i="0" u="none" strike="noStrike" dirty="0">
                          <a:solidFill>
                            <a:schemeClr val="tx1"/>
                          </a:solidFill>
                          <a:latin typeface="Calibri" panose="020F0502020204030204" pitchFamily="34" charset="0"/>
                          <a:cs typeface="Calibri" panose="020F0502020204030204" pitchFamily="34" charset="0"/>
                        </a:rPr>
                        <a:t>Norms for Women[in inches]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10883">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Below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Above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Below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Above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1"/>
                  </a:ext>
                </a:extLst>
              </a:tr>
              <a:tr h="311671">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60-64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&gt;6.5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6.5 to 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&lt;00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60-64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&gt;3.0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3.0 to 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&lt;1.5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2"/>
                  </a:ext>
                </a:extLst>
              </a:tr>
              <a:tr h="311671">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65-69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&gt;7.5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7.5 to 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&lt; - 1.0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65-69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&gt;3.5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3.5 to 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&lt;1.5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3"/>
                  </a:ext>
                </a:extLst>
              </a:tr>
              <a:tr h="311671">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70-74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&gt; 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8.0 to 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&lt; -1.0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70-74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&gt;4.0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4.0 to 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&lt;1.0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4"/>
                  </a:ext>
                </a:extLst>
              </a:tr>
              <a:tr h="311671">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75-79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&gt; 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9.0 to 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&lt; -2.0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75-79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&gt;5.0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5.0 to 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&lt;0.5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5"/>
                  </a:ext>
                </a:extLst>
              </a:tr>
              <a:tr h="311671">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80-84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&gt; 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9.5 to 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&lt; -2.0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80-84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&gt;5.5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5.5 to 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&lt;00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6"/>
                  </a:ext>
                </a:extLst>
              </a:tr>
              <a:tr h="311671">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85-89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&gt; 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10.0 to 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&lt; -3.0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85-89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&gt;7.0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7.0 to -1.0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&lt;-0.1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7"/>
                  </a:ext>
                </a:extLst>
              </a:tr>
              <a:tr h="311671">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90-94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&gt;10.5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10.5 to 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&lt;- 4.0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90-94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&gt;8.0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8.0 to -1.0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400" b="1" i="0" u="none" strike="noStrike" dirty="0">
                          <a:solidFill>
                            <a:schemeClr val="tx1"/>
                          </a:solidFill>
                          <a:latin typeface="Calibri" panose="020F0502020204030204" pitchFamily="34" charset="0"/>
                          <a:cs typeface="Calibri" panose="020F0502020204030204" pitchFamily="34" charset="0"/>
                        </a:rPr>
                        <a:t>&lt;-1.0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272282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2763081" y="0"/>
            <a:ext cx="3617838" cy="501170"/>
          </a:xfrm>
          <a:prstGeom prst="rect">
            <a:avLst/>
          </a:prstGeom>
          <a:noFill/>
          <a:ln>
            <a:noFill/>
          </a:ln>
        </p:spPr>
        <p:txBody>
          <a:bodyPr spcFirstLastPara="1" wrap="square" lIns="91425" tIns="91425" rIns="91425" bIns="91425" anchor="t" anchorCtr="0">
            <a:noAutofit/>
          </a:bodyPr>
          <a:lstStyle/>
          <a:p>
            <a:r>
              <a:rPr lang="en-US" sz="2400" b="1" dirty="0">
                <a:solidFill>
                  <a:srgbClr val="FF0000"/>
                </a:solidFill>
                <a:latin typeface="Calibri" panose="020F0502020204030204" pitchFamily="34" charset="0"/>
                <a:ea typeface="Times New Roman"/>
                <a:cs typeface="Calibri" panose="020F0502020204030204" pitchFamily="34" charset="0"/>
              </a:rPr>
              <a:t>EIGHT FOOT UP &amp; GO TEST</a:t>
            </a:r>
          </a:p>
        </p:txBody>
      </p:sp>
      <p:sp>
        <p:nvSpPr>
          <p:cNvPr id="64" name="Google Shape;64;p14"/>
          <p:cNvSpPr txBox="1"/>
          <p:nvPr/>
        </p:nvSpPr>
        <p:spPr>
          <a:xfrm>
            <a:off x="74267" y="363499"/>
            <a:ext cx="5722684" cy="2889600"/>
          </a:xfrm>
          <a:prstGeom prst="rect">
            <a:avLst/>
          </a:prstGeom>
          <a:noFill/>
          <a:ln>
            <a:noFill/>
          </a:ln>
        </p:spPr>
        <p:txBody>
          <a:bodyPr spcFirstLastPara="1" wrap="square" lIns="91425" tIns="91425" rIns="91425" bIns="91425" anchor="t" anchorCtr="0">
            <a:noAutofit/>
          </a:bodyPr>
          <a:lstStyle/>
          <a:p>
            <a:pPr marL="285750" indent="-285750">
              <a:buFont typeface="Wingdings" panose="05000000000000000000" pitchFamily="2" charset="2"/>
              <a:buChar char="Ø"/>
            </a:pPr>
            <a:r>
              <a:rPr lang="en-US" sz="1800" b="1" dirty="0">
                <a:solidFill>
                  <a:schemeClr val="tx1"/>
                </a:solidFill>
                <a:latin typeface="Calibri" panose="020F0502020204030204" pitchFamily="34" charset="0"/>
                <a:ea typeface="Times New Roman"/>
                <a:cs typeface="Calibri" panose="020F0502020204030204" pitchFamily="34" charset="0"/>
              </a:rPr>
              <a:t>Purpose:-</a:t>
            </a:r>
          </a:p>
          <a:p>
            <a:r>
              <a:rPr lang="en-US" b="1" dirty="0">
                <a:solidFill>
                  <a:schemeClr val="tx1"/>
                </a:solidFill>
                <a:latin typeface="Calibri" panose="020F0502020204030204" pitchFamily="34" charset="0"/>
                <a:ea typeface="Times New Roman"/>
                <a:cs typeface="Calibri" panose="020F0502020204030204" pitchFamily="34" charset="0"/>
              </a:rPr>
              <a:t>	 To Measure Coordination and Agility</a:t>
            </a:r>
          </a:p>
          <a:p>
            <a:pPr marL="285750" indent="-285750">
              <a:buFont typeface="Wingdings" panose="05000000000000000000" pitchFamily="2" charset="2"/>
              <a:buChar char="Ø"/>
            </a:pPr>
            <a:r>
              <a:rPr lang="en-US" sz="1800" b="1" dirty="0">
                <a:solidFill>
                  <a:schemeClr val="tx1"/>
                </a:solidFill>
                <a:latin typeface="Calibri" panose="020F0502020204030204" pitchFamily="34" charset="0"/>
                <a:ea typeface="Times New Roman"/>
                <a:cs typeface="Calibri" panose="020F0502020204030204" pitchFamily="34" charset="0"/>
              </a:rPr>
              <a:t>Equipment: -</a:t>
            </a:r>
          </a:p>
          <a:p>
            <a:r>
              <a:rPr lang="en-US" b="1" dirty="0">
                <a:solidFill>
                  <a:schemeClr val="tx1"/>
                </a:solidFill>
                <a:latin typeface="Calibri" panose="020F0502020204030204" pitchFamily="34" charset="0"/>
                <a:ea typeface="Times New Roman"/>
                <a:cs typeface="Calibri" panose="020F0502020204030204" pitchFamily="34" charset="0"/>
              </a:rPr>
              <a:t>	A chair with straight back [about 44 cm height] stopwatch, marker, Measuring tape</a:t>
            </a:r>
          </a:p>
          <a:p>
            <a:pPr marL="285750" indent="-285750">
              <a:buFont typeface="Wingdings" panose="05000000000000000000" pitchFamily="2" charset="2"/>
              <a:buChar char="Ø"/>
            </a:pPr>
            <a:r>
              <a:rPr lang="en-US" sz="1800" b="1" dirty="0">
                <a:solidFill>
                  <a:schemeClr val="tx1"/>
                </a:solidFill>
                <a:latin typeface="Calibri" panose="020F0502020204030204" pitchFamily="34" charset="0"/>
                <a:ea typeface="Times New Roman"/>
                <a:cs typeface="Calibri" panose="020F0502020204030204" pitchFamily="34" charset="0"/>
              </a:rPr>
              <a:t>Procedure:</a:t>
            </a:r>
          </a:p>
          <a:p>
            <a:r>
              <a:rPr lang="en-US" b="1" dirty="0">
                <a:solidFill>
                  <a:schemeClr val="tx1"/>
                </a:solidFill>
                <a:latin typeface="Calibri" panose="020F0502020204030204" pitchFamily="34" charset="0"/>
                <a:ea typeface="Times New Roman"/>
                <a:cs typeface="Calibri" panose="020F0502020204030204" pitchFamily="34" charset="0"/>
              </a:rPr>
              <a:t>	Keep a chair nest to wall and place a marker 8 feet away in front of  the chair.</a:t>
            </a:r>
          </a:p>
          <a:p>
            <a:r>
              <a:rPr lang="en-US" b="1" dirty="0">
                <a:solidFill>
                  <a:schemeClr val="tx1"/>
                </a:solidFill>
                <a:latin typeface="Calibri" panose="020F0502020204030204" pitchFamily="34" charset="0"/>
                <a:ea typeface="Times New Roman"/>
                <a:cs typeface="Calibri" panose="020F0502020204030204" pitchFamily="34" charset="0"/>
              </a:rPr>
              <a:t>Person sit straight , hand resting, knees &amp; feet flat to the ground. On the command of go participate stands and walks[no running] as possible towards to the marker/cone, turn around and returns to the chair to sit down. Two trials are given for this. Time is noted down.</a:t>
            </a:r>
          </a:p>
        </p:txBody>
      </p:sp>
      <p:pic>
        <p:nvPicPr>
          <p:cNvPr id="5" name="Picture 2" descr="Which Test is used to measure the coordination and Agility of ...">
            <a:extLst>
              <a:ext uri="{FF2B5EF4-FFF2-40B4-BE49-F238E27FC236}">
                <a16:creationId xmlns:a16="http://schemas.microsoft.com/office/drawing/2014/main" id="{751082A2-AE46-4570-8F8D-CE6810C92148}"/>
              </a:ext>
            </a:extLst>
          </p:cNvPr>
          <p:cNvPicPr>
            <a:picLocks noChangeAspect="1" noChangeArrowheads="1"/>
          </p:cNvPicPr>
          <p:nvPr/>
        </p:nvPicPr>
        <p:blipFill>
          <a:blip r:embed="rId4" cstate="print"/>
          <a:srcRect/>
          <a:stretch>
            <a:fillRect/>
          </a:stretch>
        </p:blipFill>
        <p:spPr bwMode="auto">
          <a:xfrm>
            <a:off x="6019800" y="664234"/>
            <a:ext cx="2828925" cy="2380891"/>
          </a:xfrm>
          <a:prstGeom prst="rect">
            <a:avLst/>
          </a:prstGeom>
          <a:noFill/>
          <a:ln>
            <a:solidFill>
              <a:srgbClr val="FF0000"/>
            </a:solidFill>
          </a:ln>
        </p:spPr>
      </p:pic>
      <p:graphicFrame>
        <p:nvGraphicFramePr>
          <p:cNvPr id="6" name="Table 3">
            <a:extLst>
              <a:ext uri="{FF2B5EF4-FFF2-40B4-BE49-F238E27FC236}">
                <a16:creationId xmlns:a16="http://schemas.microsoft.com/office/drawing/2014/main" id="{10ED2B65-7D1E-4E7C-BA6D-8FBBE9F2EA71}"/>
              </a:ext>
            </a:extLst>
          </p:cNvPr>
          <p:cNvGraphicFramePr>
            <a:graphicFrameLocks noGrp="1"/>
          </p:cNvGraphicFramePr>
          <p:nvPr>
            <p:extLst>
              <p:ext uri="{D42A27DB-BD31-4B8C-83A1-F6EECF244321}">
                <p14:modId xmlns:p14="http://schemas.microsoft.com/office/powerpoint/2010/main" val="2498572133"/>
              </p:ext>
            </p:extLst>
          </p:nvPr>
        </p:nvGraphicFramePr>
        <p:xfrm>
          <a:off x="146649" y="3253099"/>
          <a:ext cx="7392837" cy="1762125"/>
        </p:xfrm>
        <a:graphic>
          <a:graphicData uri="http://schemas.openxmlformats.org/drawingml/2006/table">
            <a:tbl>
              <a:tblPr/>
              <a:tblGrid>
                <a:gridCol w="507350">
                  <a:extLst>
                    <a:ext uri="{9D8B030D-6E8A-4147-A177-3AD203B41FA5}">
                      <a16:colId xmlns:a16="http://schemas.microsoft.com/office/drawing/2014/main" val="20000"/>
                    </a:ext>
                  </a:extLst>
                </a:gridCol>
                <a:gridCol w="1304618">
                  <a:extLst>
                    <a:ext uri="{9D8B030D-6E8A-4147-A177-3AD203B41FA5}">
                      <a16:colId xmlns:a16="http://schemas.microsoft.com/office/drawing/2014/main" val="20001"/>
                    </a:ext>
                  </a:extLst>
                </a:gridCol>
                <a:gridCol w="1041569">
                  <a:extLst>
                    <a:ext uri="{9D8B030D-6E8A-4147-A177-3AD203B41FA5}">
                      <a16:colId xmlns:a16="http://schemas.microsoft.com/office/drawing/2014/main" val="20002"/>
                    </a:ext>
                  </a:extLst>
                </a:gridCol>
                <a:gridCol w="1060316">
                  <a:extLst>
                    <a:ext uri="{9D8B030D-6E8A-4147-A177-3AD203B41FA5}">
                      <a16:colId xmlns:a16="http://schemas.microsoft.com/office/drawing/2014/main" val="20003"/>
                    </a:ext>
                  </a:extLst>
                </a:gridCol>
                <a:gridCol w="76970">
                  <a:extLst>
                    <a:ext uri="{9D8B030D-6E8A-4147-A177-3AD203B41FA5}">
                      <a16:colId xmlns:a16="http://schemas.microsoft.com/office/drawing/2014/main" val="20004"/>
                    </a:ext>
                  </a:extLst>
                </a:gridCol>
                <a:gridCol w="523386">
                  <a:extLst>
                    <a:ext uri="{9D8B030D-6E8A-4147-A177-3AD203B41FA5}">
                      <a16:colId xmlns:a16="http://schemas.microsoft.com/office/drawing/2014/main" val="20005"/>
                    </a:ext>
                  </a:extLst>
                </a:gridCol>
                <a:gridCol w="915928">
                  <a:extLst>
                    <a:ext uri="{9D8B030D-6E8A-4147-A177-3AD203B41FA5}">
                      <a16:colId xmlns:a16="http://schemas.microsoft.com/office/drawing/2014/main" val="20006"/>
                    </a:ext>
                  </a:extLst>
                </a:gridCol>
                <a:gridCol w="1177620">
                  <a:extLst>
                    <a:ext uri="{9D8B030D-6E8A-4147-A177-3AD203B41FA5}">
                      <a16:colId xmlns:a16="http://schemas.microsoft.com/office/drawing/2014/main" val="20007"/>
                    </a:ext>
                  </a:extLst>
                </a:gridCol>
                <a:gridCol w="785080">
                  <a:extLst>
                    <a:ext uri="{9D8B030D-6E8A-4147-A177-3AD203B41FA5}">
                      <a16:colId xmlns:a16="http://schemas.microsoft.com/office/drawing/2014/main" val="20008"/>
                    </a:ext>
                  </a:extLst>
                </a:gridCol>
              </a:tblGrid>
              <a:tr h="170115">
                <a:tc gridSpan="4">
                  <a:txBody>
                    <a:bodyPr/>
                    <a:lstStyle/>
                    <a:p>
                      <a:pPr algn="ctr" fontAlgn="b"/>
                      <a:r>
                        <a:rPr lang="en-US" sz="1100" b="0" i="0" u="none" strike="noStrike" dirty="0">
                          <a:solidFill>
                            <a:schemeClr val="tx1"/>
                          </a:solidFill>
                          <a:latin typeface="Calibri" panose="020F0502020204030204" pitchFamily="34" charset="0"/>
                          <a:cs typeface="Calibri" panose="020F0502020204030204" pitchFamily="34" charset="0"/>
                        </a:rPr>
                        <a:t>Norms for Men[in seconds]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dirty="0">
                          <a:solidFill>
                            <a:schemeClr val="tx1"/>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en-US" sz="1100" b="0" i="0" u="none" strike="noStrike" dirty="0">
                          <a:solidFill>
                            <a:srgbClr val="000000"/>
                          </a:solidFill>
                          <a:latin typeface="Calibri" panose="020F0502020204030204" pitchFamily="34" charset="0"/>
                          <a:cs typeface="Calibri" panose="020F0502020204030204" pitchFamily="34" charset="0"/>
                        </a:rPr>
                        <a:t>Norms for Women[in seconds]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1083">
                <a:tc>
                  <a:txBody>
                    <a:bodyPr/>
                    <a:lstStyle/>
                    <a:p>
                      <a:pPr algn="ctr" fontAlgn="b"/>
                      <a:r>
                        <a:rPr lang="en-US" sz="1100" b="1" i="0" u="none" strike="noStrike" dirty="0">
                          <a:solidFill>
                            <a:srgbClr val="FF0000"/>
                          </a:solidFill>
                          <a:latin typeface="Calibri" panose="020F0502020204030204" pitchFamily="34" charset="0"/>
                          <a:cs typeface="Calibri" panose="020F0502020204030204" pitchFamily="34" charset="0"/>
                        </a:rPr>
                        <a:t>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FF0000"/>
                          </a:solidFill>
                          <a:latin typeface="Calibri" panose="020F0502020204030204" pitchFamily="34" charset="0"/>
                          <a:cs typeface="Calibri" panose="020F0502020204030204" pitchFamily="34" charset="0"/>
                        </a:rPr>
                        <a:t>Below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FF0000"/>
                          </a:solidFill>
                          <a:latin typeface="Calibri" panose="020F0502020204030204" pitchFamily="34" charset="0"/>
                          <a:cs typeface="Calibri" panose="020F050202020403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FF0000"/>
                          </a:solidFill>
                          <a:latin typeface="Calibri" panose="020F0502020204030204" pitchFamily="34" charset="0"/>
                          <a:cs typeface="Calibri" panose="020F0502020204030204" pitchFamily="34" charset="0"/>
                        </a:rPr>
                        <a:t>Above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FF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FF0000"/>
                          </a:solidFill>
                          <a:latin typeface="Calibri" panose="020F0502020204030204" pitchFamily="34" charset="0"/>
                          <a:cs typeface="Calibri" panose="020F0502020204030204" pitchFamily="34" charset="0"/>
                        </a:rPr>
                        <a:t>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FF0000"/>
                          </a:solidFill>
                          <a:latin typeface="Calibri" panose="020F0502020204030204" pitchFamily="34" charset="0"/>
                          <a:cs typeface="Calibri" panose="020F0502020204030204" pitchFamily="34" charset="0"/>
                        </a:rPr>
                        <a:t>Below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FF0000"/>
                          </a:solidFill>
                          <a:latin typeface="Calibri" panose="020F0502020204030204" pitchFamily="34" charset="0"/>
                          <a:cs typeface="Calibri" panose="020F050202020403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FF0000"/>
                          </a:solidFill>
                          <a:latin typeface="Calibri" panose="020F0502020204030204" pitchFamily="34" charset="0"/>
                          <a:cs typeface="Calibri" panose="020F0502020204030204" pitchFamily="34" charset="0"/>
                        </a:rPr>
                        <a:t>Above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1"/>
                  </a:ext>
                </a:extLst>
              </a:tr>
              <a:tr h="170115">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60-64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&gt;5.6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5.6 to 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&lt;3.8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60-64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&gt;6.0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6.0 to 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&lt;4.4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2"/>
                  </a:ext>
                </a:extLst>
              </a:tr>
              <a:tr h="170115">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65-69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&gt;5.7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5.7 to 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&lt;4.3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65-69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&gt;6.4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6.4 to 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&lt;4.8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3"/>
                  </a:ext>
                </a:extLst>
              </a:tr>
              <a:tr h="170115">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70-74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&gt;6.0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6.0 to 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&lt;4.2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70-74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&gt;7.1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7.1 to 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&lt;4.9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4"/>
                  </a:ext>
                </a:extLst>
              </a:tr>
              <a:tr h="170115">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75-79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&gt;7.2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7.2 to 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&lt;4.6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75-79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&gt;7.4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7.4 to 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&lt;5.2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5"/>
                  </a:ext>
                </a:extLst>
              </a:tr>
              <a:tr h="170115">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80-84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&gt;7.6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7.6</a:t>
                      </a:r>
                      <a:r>
                        <a:rPr lang="en-US" sz="1100" b="1" i="0" u="none" strike="noStrike" baseline="0" dirty="0">
                          <a:solidFill>
                            <a:srgbClr val="000000"/>
                          </a:solidFill>
                          <a:latin typeface="Calibri" panose="020F0502020204030204" pitchFamily="34" charset="0"/>
                          <a:cs typeface="Calibri" panose="020F0502020204030204" pitchFamily="34" charset="0"/>
                        </a:rPr>
                        <a:t> to 5.2</a:t>
                      </a:r>
                      <a:endParaRPr lang="en-US" sz="1100" b="1" i="0" u="none" strike="noStrike" dirty="0">
                        <a:solidFill>
                          <a:srgbClr val="000000"/>
                        </a:solidFill>
                        <a:latin typeface="Calibri" panose="020F0502020204030204" pitchFamily="34" charset="0"/>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&lt;5.2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80-84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&gt;8.7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8.7 to 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&lt;5.7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6"/>
                  </a:ext>
                </a:extLst>
              </a:tr>
              <a:tr h="170115">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85-89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&gt;8.9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8.9 to 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&lt;5.3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85-89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&gt;9.6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9.6 to 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&lt;6.2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7"/>
                  </a:ext>
                </a:extLst>
              </a:tr>
              <a:tr h="170115">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90-94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&gt;10.0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10.0 to 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&lt;6.2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90-94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&gt;11.5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11.5 to 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1100" b="1" i="0" u="none" strike="noStrike" dirty="0">
                          <a:solidFill>
                            <a:srgbClr val="000000"/>
                          </a:solidFill>
                          <a:latin typeface="Calibri" panose="020F0502020204030204" pitchFamily="34" charset="0"/>
                          <a:cs typeface="Calibri" panose="020F0502020204030204" pitchFamily="34" charset="0"/>
                        </a:rPr>
                        <a:t>&lt;7.3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651970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2984747" y="0"/>
            <a:ext cx="3264155" cy="501170"/>
          </a:xfrm>
          <a:prstGeom prst="rect">
            <a:avLst/>
          </a:prstGeom>
          <a:noFill/>
          <a:ln>
            <a:noFill/>
          </a:ln>
        </p:spPr>
        <p:txBody>
          <a:bodyPr spcFirstLastPara="1" wrap="square" lIns="91425" tIns="91425" rIns="91425" bIns="91425" anchor="t" anchorCtr="0">
            <a:noAutofit/>
          </a:bodyPr>
          <a:lstStyle/>
          <a:p>
            <a:pPr>
              <a:lnSpc>
                <a:spcPct val="115000"/>
              </a:lnSpc>
            </a:pPr>
            <a:r>
              <a:rPr lang="en-US" sz="2400" b="1" dirty="0">
                <a:solidFill>
                  <a:srgbClr val="FF0000"/>
                </a:solidFill>
                <a:latin typeface="Calibri" panose="020F0502020204030204" pitchFamily="34" charset="0"/>
                <a:ea typeface="Times New Roman"/>
                <a:cs typeface="Calibri" panose="020F0502020204030204" pitchFamily="34" charset="0"/>
              </a:rPr>
              <a:t>SIX MINUTE WALK TEST</a:t>
            </a:r>
          </a:p>
        </p:txBody>
      </p:sp>
      <p:sp>
        <p:nvSpPr>
          <p:cNvPr id="64" name="Google Shape;64;p14"/>
          <p:cNvSpPr txBox="1"/>
          <p:nvPr/>
        </p:nvSpPr>
        <p:spPr>
          <a:xfrm>
            <a:off x="57302" y="330736"/>
            <a:ext cx="3842126" cy="3041571"/>
          </a:xfrm>
          <a:prstGeom prst="rect">
            <a:avLst/>
          </a:prstGeom>
          <a:noFill/>
          <a:ln>
            <a:noFill/>
          </a:ln>
        </p:spPr>
        <p:txBody>
          <a:bodyPr spcFirstLastPara="1" wrap="square" lIns="91425" tIns="91425" rIns="91425" bIns="91425" anchor="t" anchorCtr="0">
            <a:noAutofit/>
          </a:bodyPr>
          <a:lstStyle/>
          <a:p>
            <a:pPr marL="285750" indent="-285750">
              <a:lnSpc>
                <a:spcPct val="115000"/>
              </a:lnSpc>
              <a:buFont typeface="Wingdings" panose="05000000000000000000" pitchFamily="2" charset="2"/>
              <a:buChar char="Ø"/>
            </a:pPr>
            <a:r>
              <a:rPr lang="en-US" sz="1800" b="1" dirty="0">
                <a:solidFill>
                  <a:schemeClr val="tx1"/>
                </a:solidFill>
                <a:latin typeface="Calibri" panose="020F0502020204030204" pitchFamily="34" charset="0"/>
                <a:ea typeface="Times New Roman"/>
                <a:cs typeface="Calibri" panose="020F0502020204030204" pitchFamily="34" charset="0"/>
              </a:rPr>
              <a:t>Purpose:- </a:t>
            </a:r>
            <a:r>
              <a:rPr lang="en-US" b="1" dirty="0">
                <a:solidFill>
                  <a:schemeClr val="tx1"/>
                </a:solidFill>
                <a:latin typeface="Calibri" panose="020F0502020204030204" pitchFamily="34" charset="0"/>
                <a:ea typeface="Times New Roman"/>
                <a:cs typeface="Calibri" panose="020F0502020204030204" pitchFamily="34" charset="0"/>
              </a:rPr>
              <a:t>To Measure Functional Fitness</a:t>
            </a:r>
          </a:p>
          <a:p>
            <a:pPr marL="285750" indent="-285750">
              <a:lnSpc>
                <a:spcPct val="115000"/>
              </a:lnSpc>
              <a:buFont typeface="Wingdings" panose="05000000000000000000" pitchFamily="2" charset="2"/>
              <a:buChar char="Ø"/>
            </a:pPr>
            <a:r>
              <a:rPr lang="en-US" sz="1800" b="1" dirty="0">
                <a:solidFill>
                  <a:schemeClr val="tx1"/>
                </a:solidFill>
                <a:latin typeface="Calibri" panose="020F0502020204030204" pitchFamily="34" charset="0"/>
                <a:ea typeface="Calibri"/>
                <a:cs typeface="Calibri" panose="020F0502020204030204" pitchFamily="34" charset="0"/>
              </a:rPr>
              <a:t>Equipment:- </a:t>
            </a:r>
          </a:p>
          <a:p>
            <a:pPr>
              <a:lnSpc>
                <a:spcPct val="115000"/>
              </a:lnSpc>
            </a:pPr>
            <a:r>
              <a:rPr lang="en-US" b="1" dirty="0">
                <a:solidFill>
                  <a:schemeClr val="tx1"/>
                </a:solidFill>
                <a:latin typeface="Calibri" panose="020F0502020204030204" pitchFamily="34" charset="0"/>
                <a:ea typeface="Calibri"/>
                <a:cs typeface="Calibri" panose="020F0502020204030204" pitchFamily="34" charset="0"/>
              </a:rPr>
              <a:t>	Area/Field/Treadmill</a:t>
            </a:r>
          </a:p>
          <a:p>
            <a:pPr marL="285750" indent="-285750">
              <a:lnSpc>
                <a:spcPct val="115000"/>
              </a:lnSpc>
              <a:buFont typeface="Wingdings" panose="05000000000000000000" pitchFamily="2" charset="2"/>
              <a:buChar char="Ø"/>
            </a:pPr>
            <a:r>
              <a:rPr lang="en-US" sz="1800" b="1" dirty="0">
                <a:solidFill>
                  <a:schemeClr val="tx1"/>
                </a:solidFill>
                <a:latin typeface="Calibri" panose="020F0502020204030204" pitchFamily="34" charset="0"/>
                <a:ea typeface="Calibri"/>
                <a:cs typeface="Calibri" panose="020F0502020204030204" pitchFamily="34" charset="0"/>
              </a:rPr>
              <a:t>Procedure:-</a:t>
            </a:r>
          </a:p>
          <a:p>
            <a:pPr>
              <a:lnSpc>
                <a:spcPct val="115000"/>
              </a:lnSpc>
            </a:pPr>
            <a:r>
              <a:rPr lang="en-US" b="1" dirty="0">
                <a:solidFill>
                  <a:schemeClr val="tx1"/>
                </a:solidFill>
                <a:latin typeface="Calibri" panose="020F0502020204030204" pitchFamily="34" charset="0"/>
                <a:ea typeface="Calibri"/>
                <a:cs typeface="Calibri" panose="020F0502020204030204" pitchFamily="34" charset="0"/>
              </a:rPr>
              <a:t>	A walking distance is marked 45.72 m or 50 yards in a rectangular shape/area. Person start a point and finished it in 6 minutes in between participant can  stop  any time if desire so</a:t>
            </a:r>
          </a:p>
          <a:p>
            <a:pPr marL="285750" indent="-285750">
              <a:lnSpc>
                <a:spcPct val="115000"/>
              </a:lnSpc>
              <a:buFont typeface="Wingdings" panose="05000000000000000000" pitchFamily="2" charset="2"/>
              <a:buChar char="Ø"/>
            </a:pPr>
            <a:r>
              <a:rPr lang="en-US" sz="1800" b="1" dirty="0">
                <a:solidFill>
                  <a:schemeClr val="tx1"/>
                </a:solidFill>
                <a:latin typeface="Calibri" panose="020F0502020204030204" pitchFamily="34" charset="0"/>
                <a:ea typeface="Calibri"/>
                <a:cs typeface="Calibri" panose="020F0502020204030204" pitchFamily="34" charset="0"/>
              </a:rPr>
              <a:t>Scoring:- </a:t>
            </a:r>
            <a:r>
              <a:rPr lang="en-US" b="1" dirty="0">
                <a:solidFill>
                  <a:schemeClr val="tx1"/>
                </a:solidFill>
                <a:latin typeface="Calibri" panose="020F0502020204030204" pitchFamily="34" charset="0"/>
                <a:ea typeface="Calibri"/>
                <a:cs typeface="Calibri" panose="020F0502020204030204" pitchFamily="34" charset="0"/>
              </a:rPr>
              <a:t>total distance covered in time [minutes] recorded </a:t>
            </a:r>
            <a:endParaRPr lang="en-US" dirty="0">
              <a:solidFill>
                <a:schemeClr val="tx1"/>
              </a:solidFill>
              <a:latin typeface="Calibri" panose="020F0502020204030204" pitchFamily="34" charset="0"/>
              <a:ea typeface="Calibri"/>
              <a:cs typeface="Calibri" panose="020F0502020204030204" pitchFamily="34" charset="0"/>
            </a:endParaRPr>
          </a:p>
        </p:txBody>
      </p:sp>
      <p:pic>
        <p:nvPicPr>
          <p:cNvPr id="5" name="Picture 2" descr="The six-minute walk test predicts cardiorespiratory fitness in ...">
            <a:extLst>
              <a:ext uri="{FF2B5EF4-FFF2-40B4-BE49-F238E27FC236}">
                <a16:creationId xmlns:a16="http://schemas.microsoft.com/office/drawing/2014/main" id="{DA78C5C4-070A-4A3F-96E2-4BAE603693C0}"/>
              </a:ext>
            </a:extLst>
          </p:cNvPr>
          <p:cNvPicPr>
            <a:picLocks noChangeAspect="1" noChangeArrowheads="1"/>
          </p:cNvPicPr>
          <p:nvPr/>
        </p:nvPicPr>
        <p:blipFill>
          <a:blip r:embed="rId4" cstate="print"/>
          <a:srcRect/>
          <a:stretch>
            <a:fillRect/>
          </a:stretch>
        </p:blipFill>
        <p:spPr bwMode="auto">
          <a:xfrm>
            <a:off x="4535000" y="601400"/>
            <a:ext cx="3962400" cy="2266158"/>
          </a:xfrm>
          <a:prstGeom prst="rect">
            <a:avLst/>
          </a:prstGeom>
          <a:noFill/>
          <a:ln>
            <a:solidFill>
              <a:srgbClr val="00B0F0"/>
            </a:solidFill>
          </a:ln>
        </p:spPr>
      </p:pic>
      <p:graphicFrame>
        <p:nvGraphicFramePr>
          <p:cNvPr id="6" name="Table 4">
            <a:extLst>
              <a:ext uri="{FF2B5EF4-FFF2-40B4-BE49-F238E27FC236}">
                <a16:creationId xmlns:a16="http://schemas.microsoft.com/office/drawing/2014/main" id="{9E2F8B00-54CC-4C64-9ADA-1A18192FD00A}"/>
              </a:ext>
            </a:extLst>
          </p:cNvPr>
          <p:cNvGraphicFramePr>
            <a:graphicFrameLocks noGrp="1"/>
          </p:cNvGraphicFramePr>
          <p:nvPr>
            <p:extLst>
              <p:ext uri="{D42A27DB-BD31-4B8C-83A1-F6EECF244321}">
                <p14:modId xmlns:p14="http://schemas.microsoft.com/office/powerpoint/2010/main" val="1493674101"/>
              </p:ext>
            </p:extLst>
          </p:nvPr>
        </p:nvGraphicFramePr>
        <p:xfrm>
          <a:off x="146807" y="3539892"/>
          <a:ext cx="7542019" cy="1320165"/>
        </p:xfrm>
        <a:graphic>
          <a:graphicData uri="http://schemas.openxmlformats.org/drawingml/2006/table">
            <a:tbl>
              <a:tblPr/>
              <a:tblGrid>
                <a:gridCol w="455425">
                  <a:extLst>
                    <a:ext uri="{9D8B030D-6E8A-4147-A177-3AD203B41FA5}">
                      <a16:colId xmlns:a16="http://schemas.microsoft.com/office/drawing/2014/main" val="20000"/>
                    </a:ext>
                  </a:extLst>
                </a:gridCol>
                <a:gridCol w="1342722">
                  <a:extLst>
                    <a:ext uri="{9D8B030D-6E8A-4147-A177-3AD203B41FA5}">
                      <a16:colId xmlns:a16="http://schemas.microsoft.com/office/drawing/2014/main" val="20001"/>
                    </a:ext>
                  </a:extLst>
                </a:gridCol>
                <a:gridCol w="1071991">
                  <a:extLst>
                    <a:ext uri="{9D8B030D-6E8A-4147-A177-3AD203B41FA5}">
                      <a16:colId xmlns:a16="http://schemas.microsoft.com/office/drawing/2014/main" val="20002"/>
                    </a:ext>
                  </a:extLst>
                </a:gridCol>
                <a:gridCol w="1091285">
                  <a:extLst>
                    <a:ext uri="{9D8B030D-6E8A-4147-A177-3AD203B41FA5}">
                      <a16:colId xmlns:a16="http://schemas.microsoft.com/office/drawing/2014/main" val="20003"/>
                    </a:ext>
                  </a:extLst>
                </a:gridCol>
                <a:gridCol w="79217">
                  <a:extLst>
                    <a:ext uri="{9D8B030D-6E8A-4147-A177-3AD203B41FA5}">
                      <a16:colId xmlns:a16="http://schemas.microsoft.com/office/drawing/2014/main" val="20004"/>
                    </a:ext>
                  </a:extLst>
                </a:gridCol>
                <a:gridCol w="538674">
                  <a:extLst>
                    <a:ext uri="{9D8B030D-6E8A-4147-A177-3AD203B41FA5}">
                      <a16:colId xmlns:a16="http://schemas.microsoft.com/office/drawing/2014/main" val="20005"/>
                    </a:ext>
                  </a:extLst>
                </a:gridCol>
                <a:gridCol w="942680">
                  <a:extLst>
                    <a:ext uri="{9D8B030D-6E8A-4147-A177-3AD203B41FA5}">
                      <a16:colId xmlns:a16="http://schemas.microsoft.com/office/drawing/2014/main" val="20006"/>
                    </a:ext>
                  </a:extLst>
                </a:gridCol>
                <a:gridCol w="1212015">
                  <a:extLst>
                    <a:ext uri="{9D8B030D-6E8A-4147-A177-3AD203B41FA5}">
                      <a16:colId xmlns:a16="http://schemas.microsoft.com/office/drawing/2014/main" val="20007"/>
                    </a:ext>
                  </a:extLst>
                </a:gridCol>
                <a:gridCol w="808010">
                  <a:extLst>
                    <a:ext uri="{9D8B030D-6E8A-4147-A177-3AD203B41FA5}">
                      <a16:colId xmlns:a16="http://schemas.microsoft.com/office/drawing/2014/main" val="20008"/>
                    </a:ext>
                  </a:extLst>
                </a:gridCol>
              </a:tblGrid>
              <a:tr h="132000">
                <a:tc gridSpan="4">
                  <a:txBody>
                    <a:bodyPr/>
                    <a:lstStyle/>
                    <a:p>
                      <a:pPr algn="ctr" fontAlgn="b"/>
                      <a:r>
                        <a:rPr lang="en-US" sz="900" b="0" i="0" u="none" strike="noStrike" dirty="0">
                          <a:solidFill>
                            <a:schemeClr val="tx1"/>
                          </a:solidFill>
                          <a:latin typeface="Calibri" panose="020F0502020204030204" pitchFamily="34" charset="0"/>
                          <a:cs typeface="Calibri" panose="020F0502020204030204" pitchFamily="34" charset="0"/>
                        </a:rPr>
                        <a:t>Norms for Men[in yards]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900" b="0" i="0" u="none" strike="noStrike" dirty="0">
                          <a:solidFill>
                            <a:schemeClr val="tx1"/>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en-US" sz="900" b="0" i="0" u="none" strike="noStrike" dirty="0">
                          <a:solidFill>
                            <a:srgbClr val="000000"/>
                          </a:solidFill>
                          <a:latin typeface="Calibri" panose="020F0502020204030204" pitchFamily="34" charset="0"/>
                          <a:cs typeface="Calibri" panose="020F0502020204030204" pitchFamily="34" charset="0"/>
                        </a:rPr>
                        <a:t>Norms for Women[in Yards]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000">
                <a:tc>
                  <a:txBody>
                    <a:bodyPr/>
                    <a:lstStyle/>
                    <a:p>
                      <a:pPr algn="ctr" fontAlgn="b"/>
                      <a:r>
                        <a:rPr lang="en-US" sz="900" b="1" i="0" u="none" strike="noStrike" dirty="0">
                          <a:solidFill>
                            <a:srgbClr val="FF0000"/>
                          </a:solidFill>
                          <a:latin typeface="Calibri" panose="020F0502020204030204" pitchFamily="34" charset="0"/>
                          <a:cs typeface="Calibri" panose="020F0502020204030204" pitchFamily="34" charset="0"/>
                        </a:rPr>
                        <a:t>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FF0000"/>
                          </a:solidFill>
                          <a:latin typeface="Calibri" panose="020F0502020204030204" pitchFamily="34" charset="0"/>
                          <a:cs typeface="Calibri" panose="020F0502020204030204" pitchFamily="34" charset="0"/>
                        </a:rPr>
                        <a:t>Below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FF0000"/>
                          </a:solidFill>
                          <a:latin typeface="Calibri" panose="020F0502020204030204" pitchFamily="34" charset="0"/>
                          <a:cs typeface="Calibri" panose="020F050202020403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FF0000"/>
                          </a:solidFill>
                          <a:latin typeface="Calibri" panose="020F0502020204030204" pitchFamily="34" charset="0"/>
                          <a:cs typeface="Calibri" panose="020F0502020204030204" pitchFamily="34" charset="0"/>
                        </a:rPr>
                        <a:t>Above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FF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FF0000"/>
                          </a:solidFill>
                          <a:latin typeface="Calibri" panose="020F0502020204030204" pitchFamily="34" charset="0"/>
                          <a:cs typeface="Calibri" panose="020F0502020204030204" pitchFamily="34" charset="0"/>
                        </a:rPr>
                        <a:t>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FF0000"/>
                          </a:solidFill>
                          <a:latin typeface="Calibri" panose="020F0502020204030204" pitchFamily="34" charset="0"/>
                          <a:cs typeface="Calibri" panose="020F0502020204030204" pitchFamily="34" charset="0"/>
                        </a:rPr>
                        <a:t>Below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FF0000"/>
                          </a:solidFill>
                          <a:latin typeface="Calibri" panose="020F0502020204030204" pitchFamily="34" charset="0"/>
                          <a:cs typeface="Calibri" panose="020F050202020403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FF0000"/>
                          </a:solidFill>
                          <a:latin typeface="Calibri" panose="020F0502020204030204" pitchFamily="34" charset="0"/>
                          <a:cs typeface="Calibri" panose="020F0502020204030204" pitchFamily="34" charset="0"/>
                        </a:rPr>
                        <a:t>Above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1"/>
                  </a:ext>
                </a:extLst>
              </a:tr>
              <a:tr h="132000">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60-64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&lt;610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610-735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&gt;735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60-64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&lt;545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545 to 660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&gt;660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2"/>
                  </a:ext>
                </a:extLst>
              </a:tr>
              <a:tr h="132000">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65-69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&lt;560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560 to 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&gt;700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65-69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&lt;500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500 to</a:t>
                      </a:r>
                      <a:r>
                        <a:rPr lang="en-US" sz="900" b="1" i="0" u="none" strike="noStrike" baseline="0" dirty="0">
                          <a:solidFill>
                            <a:srgbClr val="000000"/>
                          </a:solidFill>
                          <a:latin typeface="Calibri" panose="020F0502020204030204" pitchFamily="34" charset="0"/>
                          <a:cs typeface="Calibri" panose="020F0502020204030204" pitchFamily="34" charset="0"/>
                        </a:rPr>
                        <a:t> 635</a:t>
                      </a:r>
                      <a:endParaRPr lang="en-US" sz="900" b="1" i="0" u="none" strike="noStrike" dirty="0">
                        <a:solidFill>
                          <a:srgbClr val="000000"/>
                        </a:solidFill>
                        <a:latin typeface="Calibri" panose="020F0502020204030204" pitchFamily="34" charset="0"/>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&gt;635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3"/>
                  </a:ext>
                </a:extLst>
              </a:tr>
              <a:tr h="132000">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70-74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&lt;545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545 to 680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&gt;680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70-74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&lt;480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480 to 615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&gt;615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4"/>
                  </a:ext>
                </a:extLst>
              </a:tr>
              <a:tr h="132000">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75-79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&lt;470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470 to 640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&gt;640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75-79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&lt;430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430 to 585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&gt;585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5"/>
                  </a:ext>
                </a:extLst>
              </a:tr>
              <a:tr h="132000">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80-84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&lt;445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445 to 605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&gt;605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80-84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&lt;385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385 to 540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&gt;540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6"/>
                  </a:ext>
                </a:extLst>
              </a:tr>
              <a:tr h="132000">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85-89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&lt;380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380 to 570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&gt;570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85-89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&lt;340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340 to 510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&gt;510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7"/>
                  </a:ext>
                </a:extLst>
              </a:tr>
              <a:tr h="132000">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90-94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&lt;305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305 to 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&gt;500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90-94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&lt;275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275 to 440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b"/>
                      <a:r>
                        <a:rPr lang="en-US" sz="900" b="1" i="0" u="none" strike="noStrike" dirty="0">
                          <a:solidFill>
                            <a:srgbClr val="000000"/>
                          </a:solidFill>
                          <a:latin typeface="Calibri" panose="020F0502020204030204" pitchFamily="34" charset="0"/>
                          <a:cs typeface="Calibri" panose="020F0502020204030204" pitchFamily="34" charset="0"/>
                        </a:rPr>
                        <a:t>&gt;440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110073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272675" y="285050"/>
            <a:ext cx="8688300" cy="78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dirty="0">
              <a:solidFill>
                <a:srgbClr val="FF0000"/>
              </a:solidFill>
              <a:latin typeface="Arial"/>
              <a:ea typeface="Arial"/>
              <a:cs typeface="Arial"/>
              <a:sym typeface="Arial"/>
            </a:endParaRPr>
          </a:p>
        </p:txBody>
      </p:sp>
      <p:pic>
        <p:nvPicPr>
          <p:cNvPr id="5" name="Picture 4" descr="A close up of a logo&#10;&#10;Description automatically generated">
            <a:extLst>
              <a:ext uri="{FF2B5EF4-FFF2-40B4-BE49-F238E27FC236}">
                <a16:creationId xmlns:a16="http://schemas.microsoft.com/office/drawing/2014/main" id="{469862FD-A1E3-426E-AF88-5F732794DE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98323"/>
            <a:ext cx="7620000" cy="1091380"/>
          </a:xfrm>
          <a:prstGeom prst="rect">
            <a:avLst/>
          </a:prstGeom>
          <a:ln>
            <a:noFill/>
          </a:ln>
          <a:effectLst>
            <a:softEdge rad="112500"/>
          </a:effectLst>
        </p:spPr>
      </p:pic>
      <p:graphicFrame>
        <p:nvGraphicFramePr>
          <p:cNvPr id="6" name="Table 1">
            <a:extLst>
              <a:ext uri="{FF2B5EF4-FFF2-40B4-BE49-F238E27FC236}">
                <a16:creationId xmlns:a16="http://schemas.microsoft.com/office/drawing/2014/main" id="{7DFC530E-B71D-4927-8321-C8462031A713}"/>
              </a:ext>
            </a:extLst>
          </p:cNvPr>
          <p:cNvGraphicFramePr>
            <a:graphicFrameLocks noGrp="1"/>
          </p:cNvGraphicFramePr>
          <p:nvPr>
            <p:extLst>
              <p:ext uri="{D42A27DB-BD31-4B8C-83A1-F6EECF244321}">
                <p14:modId xmlns:p14="http://schemas.microsoft.com/office/powerpoint/2010/main" val="731935015"/>
              </p:ext>
            </p:extLst>
          </p:nvPr>
        </p:nvGraphicFramePr>
        <p:xfrm>
          <a:off x="314632" y="825909"/>
          <a:ext cx="8219768" cy="3384000"/>
        </p:xfrm>
        <a:graphic>
          <a:graphicData uri="http://schemas.openxmlformats.org/drawingml/2006/table">
            <a:tbl>
              <a:tblPr firstRow="1" bandRow="1">
                <a:tableStyleId>{C083E6E3-FA7D-4D7B-A595-EF9225AFEA82}</a:tableStyleId>
              </a:tblPr>
              <a:tblGrid>
                <a:gridCol w="440344">
                  <a:extLst>
                    <a:ext uri="{9D8B030D-6E8A-4147-A177-3AD203B41FA5}">
                      <a16:colId xmlns:a16="http://schemas.microsoft.com/office/drawing/2014/main" val="20000"/>
                    </a:ext>
                  </a:extLst>
                </a:gridCol>
                <a:gridCol w="7779424">
                  <a:extLst>
                    <a:ext uri="{9D8B030D-6E8A-4147-A177-3AD203B41FA5}">
                      <a16:colId xmlns:a16="http://schemas.microsoft.com/office/drawing/2014/main" val="20001"/>
                    </a:ext>
                  </a:extLst>
                </a:gridCol>
              </a:tblGrid>
              <a:tr h="503995">
                <a:tc>
                  <a:txBody>
                    <a:bodyPr/>
                    <a:lstStyle/>
                    <a:p>
                      <a:r>
                        <a:rPr lang="en-US" sz="1200" b="1" dirty="0"/>
                        <a:t>1</a:t>
                      </a:r>
                      <a:endParaRPr lang="en-US" sz="1200" b="1" dirty="0">
                        <a:solidFill>
                          <a:schemeClr val="tx1"/>
                        </a:solidFill>
                        <a:latin typeface="Calibri" panose="020F0502020204030204" pitchFamily="34" charset="0"/>
                        <a:cs typeface="Calibri" panose="020F0502020204030204" pitchFamily="34" charset="0"/>
                      </a:endParaRPr>
                    </a:p>
                  </a:txBody>
                  <a:tcPr/>
                </a:tc>
                <a:tc>
                  <a:txBody>
                    <a:bodyPr/>
                    <a:lstStyle/>
                    <a:p>
                      <a:r>
                        <a:rPr lang="en-US" sz="1200" b="1" kern="1200" dirty="0"/>
                        <a:t>What the weight of the bumble for women use for Arm Curl Test.</a:t>
                      </a:r>
                    </a:p>
                    <a:p>
                      <a:r>
                        <a:rPr lang="en-US" sz="1200" b="1" kern="1200" dirty="0"/>
                        <a:t>A- 3 Pound. B- 5 Pound. C- 8 Pound, D- 9 Pound</a:t>
                      </a:r>
                      <a:endParaRPr lang="en-US" sz="1200" b="1"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0"/>
                  </a:ext>
                </a:extLst>
              </a:tr>
              <a:tr h="503995">
                <a:tc>
                  <a:txBody>
                    <a:bodyPr/>
                    <a:lstStyle/>
                    <a:p>
                      <a:r>
                        <a:rPr lang="en-US" sz="1200" b="1" dirty="0"/>
                        <a:t>2</a:t>
                      </a:r>
                      <a:endParaRPr lang="en-US" sz="1200" b="1" dirty="0">
                        <a:solidFill>
                          <a:schemeClr val="tx1"/>
                        </a:solidFill>
                        <a:latin typeface="Calibri" panose="020F0502020204030204" pitchFamily="34" charset="0"/>
                        <a:cs typeface="Calibri" panose="020F0502020204030204" pitchFamily="34" charset="0"/>
                      </a:endParaRPr>
                    </a:p>
                  </a:txBody>
                  <a:tcPr/>
                </a:tc>
                <a:tc>
                  <a:txBody>
                    <a:bodyPr/>
                    <a:lstStyle/>
                    <a:p>
                      <a:r>
                        <a:rPr lang="en-US" sz="1200" b="1" kern="1200" dirty="0"/>
                        <a:t>In Arm Curl Test time duration is ________ seconds</a:t>
                      </a:r>
                    </a:p>
                    <a:p>
                      <a:r>
                        <a:rPr lang="en-US" sz="1200" b="1" kern="1200" dirty="0"/>
                        <a:t>                       A-40Sec. B- 20Sec. C- 30Sec. D-10Sec.</a:t>
                      </a:r>
                      <a:endParaRPr lang="en-US" sz="1200" b="1"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r h="1152004">
                <a:tc>
                  <a:txBody>
                    <a:bodyPr/>
                    <a:lstStyle/>
                    <a:p>
                      <a:r>
                        <a:rPr lang="en-US" sz="1200" b="1" dirty="0"/>
                        <a:t>3</a:t>
                      </a:r>
                      <a:endParaRPr lang="en-US" sz="1200" b="1" dirty="0">
                        <a:solidFill>
                          <a:schemeClr val="tx1"/>
                        </a:solidFill>
                        <a:latin typeface="Calibri" panose="020F0502020204030204" pitchFamily="34" charset="0"/>
                        <a:cs typeface="Calibri" panose="020F0502020204030204" pitchFamily="34" charset="0"/>
                      </a:endParaRPr>
                    </a:p>
                  </a:txBody>
                  <a:tcPr/>
                </a:tc>
                <a:tc>
                  <a:txBody>
                    <a:bodyPr/>
                    <a:lstStyle/>
                    <a:p>
                      <a:r>
                        <a:rPr lang="en-US" sz="1200" b="1" kern="1200" dirty="0"/>
                        <a:t>What the use of Back Scratch Test to a Senior Citizen.</a:t>
                      </a:r>
                    </a:p>
                    <a:p>
                      <a:pPr lvl="0"/>
                      <a:r>
                        <a:rPr lang="en-US" sz="1200" b="1" kern="1200" dirty="0"/>
                        <a:t> A-To Check Upper Body Strength.           B- To Check Lower Body Flexibility. </a:t>
                      </a:r>
                    </a:p>
                    <a:p>
                      <a:r>
                        <a:rPr lang="en-US" sz="1200" b="1" kern="1200" dirty="0"/>
                        <a:t>B- To Check Upper Body Flexibility.           D- To Check Coordinative Ability.</a:t>
                      </a:r>
                      <a:endParaRPr lang="en-US" sz="1200" b="1"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2"/>
                  </a:ext>
                </a:extLst>
              </a:tr>
              <a:tr h="720011">
                <a:tc>
                  <a:txBody>
                    <a:bodyPr/>
                    <a:lstStyle/>
                    <a:p>
                      <a:r>
                        <a:rPr lang="en-US" sz="1200" b="1" dirty="0"/>
                        <a:t>4</a:t>
                      </a:r>
                      <a:endParaRPr lang="en-US" sz="1200" b="1" dirty="0">
                        <a:solidFill>
                          <a:schemeClr val="tx1"/>
                        </a:solidFill>
                        <a:latin typeface="Calibri" panose="020F0502020204030204" pitchFamily="34" charset="0"/>
                        <a:cs typeface="Calibri" panose="020F0502020204030204" pitchFamily="34" charset="0"/>
                      </a:endParaRPr>
                    </a:p>
                  </a:txBody>
                  <a:tcPr/>
                </a:tc>
                <a:tc>
                  <a:txBody>
                    <a:bodyPr/>
                    <a:lstStyle/>
                    <a:p>
                      <a:r>
                        <a:rPr lang="en-US" sz="1200" b="1" kern="1200" dirty="0"/>
                        <a:t>How many obstacles are use in Zigzag running test for speed and agility.</a:t>
                      </a:r>
                    </a:p>
                    <a:p>
                      <a:r>
                        <a:rPr lang="en-US" sz="1200" b="1" kern="1200" dirty="0"/>
                        <a:t>                                  A-4. B-10. C-5. D-8.</a:t>
                      </a:r>
                      <a:endParaRPr lang="en-US" sz="1200" b="1"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r h="503995">
                <a:tc>
                  <a:txBody>
                    <a:bodyPr/>
                    <a:lstStyle/>
                    <a:p>
                      <a:r>
                        <a:rPr lang="en-US" sz="1200" b="1" dirty="0"/>
                        <a:t>5</a:t>
                      </a:r>
                      <a:endParaRPr lang="en-US" sz="1200" b="1" dirty="0">
                        <a:solidFill>
                          <a:schemeClr val="tx1"/>
                        </a:solidFill>
                        <a:latin typeface="Calibri" panose="020F0502020204030204" pitchFamily="34" charset="0"/>
                        <a:cs typeface="Calibri" panose="020F0502020204030204" pitchFamily="34" charset="0"/>
                      </a:endParaRPr>
                    </a:p>
                  </a:txBody>
                  <a:tcPr/>
                </a:tc>
                <a:tc>
                  <a:txBody>
                    <a:bodyPr/>
                    <a:lstStyle/>
                    <a:p>
                      <a:r>
                        <a:rPr lang="en-US" sz="1200" b="1" kern="1200" dirty="0"/>
                        <a:t>In total how many items is use in motor fitness test?</a:t>
                      </a:r>
                    </a:p>
                    <a:p>
                      <a:r>
                        <a:rPr lang="en-US" sz="1200" b="1" kern="1200" dirty="0"/>
                        <a:t>A-</a:t>
                      </a:r>
                      <a:r>
                        <a:rPr lang="en-US" sz="1200" b="1" kern="1200" baseline="0" dirty="0"/>
                        <a:t> </a:t>
                      </a:r>
                      <a:r>
                        <a:rPr lang="en-US" sz="1200" b="1" kern="1200" dirty="0"/>
                        <a:t>10.      B- 8.          C- 7.         D- 9</a:t>
                      </a:r>
                      <a:endParaRPr lang="en-US" sz="1200" b="1"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64162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graphicFrame>
        <p:nvGraphicFramePr>
          <p:cNvPr id="5" name="Table 1">
            <a:extLst>
              <a:ext uri="{FF2B5EF4-FFF2-40B4-BE49-F238E27FC236}">
                <a16:creationId xmlns:a16="http://schemas.microsoft.com/office/drawing/2014/main" id="{ABAB2C0C-B838-4ED2-B00F-B29983A066F6}"/>
              </a:ext>
            </a:extLst>
          </p:cNvPr>
          <p:cNvGraphicFramePr>
            <a:graphicFrameLocks noGrp="1"/>
          </p:cNvGraphicFramePr>
          <p:nvPr>
            <p:extLst>
              <p:ext uri="{D42A27DB-BD31-4B8C-83A1-F6EECF244321}">
                <p14:modId xmlns:p14="http://schemas.microsoft.com/office/powerpoint/2010/main" val="3967903467"/>
              </p:ext>
            </p:extLst>
          </p:nvPr>
        </p:nvGraphicFramePr>
        <p:xfrm>
          <a:off x="481781" y="511277"/>
          <a:ext cx="8416412" cy="3688697"/>
        </p:xfrm>
        <a:graphic>
          <a:graphicData uri="http://schemas.openxmlformats.org/drawingml/2006/table">
            <a:tbl>
              <a:tblPr firstRow="1" bandRow="1">
                <a:tableStyleId>{C083E6E3-FA7D-4D7B-A595-EF9225AFEA82}</a:tableStyleId>
              </a:tblPr>
              <a:tblGrid>
                <a:gridCol w="561094">
                  <a:extLst>
                    <a:ext uri="{9D8B030D-6E8A-4147-A177-3AD203B41FA5}">
                      <a16:colId xmlns:a16="http://schemas.microsoft.com/office/drawing/2014/main" val="20000"/>
                    </a:ext>
                  </a:extLst>
                </a:gridCol>
                <a:gridCol w="7855318">
                  <a:extLst>
                    <a:ext uri="{9D8B030D-6E8A-4147-A177-3AD203B41FA5}">
                      <a16:colId xmlns:a16="http://schemas.microsoft.com/office/drawing/2014/main" val="20001"/>
                    </a:ext>
                  </a:extLst>
                </a:gridCol>
              </a:tblGrid>
              <a:tr h="614783">
                <a:tc>
                  <a:txBody>
                    <a:bodyPr/>
                    <a:lstStyle/>
                    <a:p>
                      <a:r>
                        <a:rPr lang="en-US" sz="1400" b="1" dirty="0"/>
                        <a:t>6</a:t>
                      </a:r>
                      <a:endParaRPr lang="en-US" sz="1400" b="1" dirty="0">
                        <a:latin typeface="Calibri" panose="020F0502020204030204" pitchFamily="34" charset="0"/>
                        <a:cs typeface="Calibri" panose="020F0502020204030204" pitchFamily="34" charset="0"/>
                      </a:endParaRPr>
                    </a:p>
                  </a:txBody>
                  <a:tcPr/>
                </a:tc>
                <a:tc>
                  <a:txBody>
                    <a:bodyPr/>
                    <a:lstStyle/>
                    <a:p>
                      <a:pPr marL="0" marR="0">
                        <a:lnSpc>
                          <a:spcPct val="115000"/>
                        </a:lnSpc>
                        <a:spcBef>
                          <a:spcPts val="0"/>
                        </a:spcBef>
                        <a:spcAft>
                          <a:spcPts val="0"/>
                        </a:spcAft>
                      </a:pPr>
                      <a:r>
                        <a:rPr lang="en-US" sz="1400" b="1" dirty="0"/>
                        <a:t>In which test to measure the upper body strength &amp; Endurance.</a:t>
                      </a:r>
                    </a:p>
                    <a:p>
                      <a:pPr marL="342900" marR="0" lvl="0" indent="-342900">
                        <a:lnSpc>
                          <a:spcPct val="115000"/>
                        </a:lnSpc>
                        <a:spcBef>
                          <a:spcPts val="0"/>
                        </a:spcBef>
                        <a:spcAft>
                          <a:spcPts val="0"/>
                        </a:spcAft>
                        <a:buFont typeface="+mj-lt"/>
                        <a:buAutoNum type="alphaUcPeriod"/>
                      </a:pPr>
                      <a:r>
                        <a:rPr lang="en-US" sz="1400" b="1" dirty="0"/>
                        <a:t>Arm Curl Test. B- Rockport Test. C- Partial Curl Up.    D- Push Up</a:t>
                      </a:r>
                      <a:endParaRPr lang="en-US" sz="1400" b="1" dirty="0">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0"/>
                  </a:ext>
                </a:extLst>
              </a:tr>
              <a:tr h="922174">
                <a:tc>
                  <a:txBody>
                    <a:bodyPr/>
                    <a:lstStyle/>
                    <a:p>
                      <a:r>
                        <a:rPr lang="en-US" sz="1400" b="1" dirty="0"/>
                        <a:t>7</a:t>
                      </a:r>
                      <a:endParaRPr lang="en-US" sz="1400" b="1" dirty="0">
                        <a:latin typeface="Calibri" panose="020F0502020204030204" pitchFamily="34" charset="0"/>
                        <a:cs typeface="Calibri" panose="020F0502020204030204" pitchFamily="34" charset="0"/>
                      </a:endParaRPr>
                    </a:p>
                  </a:txBody>
                  <a:tcPr/>
                </a:tc>
                <a:tc>
                  <a:txBody>
                    <a:bodyPr/>
                    <a:lstStyle/>
                    <a:p>
                      <a:pPr marL="0" marR="0">
                        <a:lnSpc>
                          <a:spcPct val="115000"/>
                        </a:lnSpc>
                        <a:spcBef>
                          <a:spcPts val="0"/>
                        </a:spcBef>
                        <a:spcAft>
                          <a:spcPts val="0"/>
                        </a:spcAft>
                      </a:pPr>
                      <a:r>
                        <a:rPr lang="en-US" sz="1400" b="1" dirty="0"/>
                        <a:t>In which test to measure the strength and endurance of Abdominal Muscles</a:t>
                      </a:r>
                    </a:p>
                    <a:p>
                      <a:pPr marL="342900" marR="0" lvl="0" indent="-342900">
                        <a:lnSpc>
                          <a:spcPct val="115000"/>
                        </a:lnSpc>
                        <a:spcBef>
                          <a:spcPts val="0"/>
                        </a:spcBef>
                        <a:spcAft>
                          <a:spcPts val="0"/>
                        </a:spcAft>
                        <a:buFont typeface="+mj-lt"/>
                        <a:buAutoNum type="alphaUcPeriod"/>
                      </a:pPr>
                      <a:r>
                        <a:rPr lang="en-US" sz="1400" b="1" dirty="0"/>
                        <a:t>Arm Curl Test. B- Rockport Test. C- Partial Curl Up.    D- Push Up</a:t>
                      </a:r>
                      <a:endParaRPr lang="en-US" sz="1400" b="1" dirty="0">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1"/>
                  </a:ext>
                </a:extLst>
              </a:tr>
              <a:tr h="614783">
                <a:tc>
                  <a:txBody>
                    <a:bodyPr/>
                    <a:lstStyle/>
                    <a:p>
                      <a:r>
                        <a:rPr lang="en-US" sz="1400" b="1" dirty="0"/>
                        <a:t>8</a:t>
                      </a:r>
                      <a:endParaRPr lang="en-US" sz="1400" b="1" dirty="0">
                        <a:latin typeface="Calibri" panose="020F0502020204030204" pitchFamily="34" charset="0"/>
                        <a:cs typeface="Calibri" panose="020F0502020204030204" pitchFamily="34" charset="0"/>
                      </a:endParaRPr>
                    </a:p>
                  </a:txBody>
                  <a:tcPr/>
                </a:tc>
                <a:tc>
                  <a:txBody>
                    <a:bodyPr/>
                    <a:lstStyle/>
                    <a:p>
                      <a:pPr marL="0" marR="0">
                        <a:lnSpc>
                          <a:spcPct val="115000"/>
                        </a:lnSpc>
                        <a:spcBef>
                          <a:spcPts val="0"/>
                        </a:spcBef>
                        <a:spcAft>
                          <a:spcPts val="0"/>
                        </a:spcAft>
                      </a:pPr>
                      <a:r>
                        <a:rPr lang="en-US" sz="1400" b="1" dirty="0"/>
                        <a:t>In which test to measure the upper body strength and endurance to a girl</a:t>
                      </a:r>
                    </a:p>
                    <a:p>
                      <a:pPr marL="342900" marR="0" lvl="0" indent="-342900">
                        <a:lnSpc>
                          <a:spcPct val="115000"/>
                        </a:lnSpc>
                        <a:spcBef>
                          <a:spcPts val="0"/>
                        </a:spcBef>
                        <a:spcAft>
                          <a:spcPts val="0"/>
                        </a:spcAft>
                        <a:buFont typeface="+mj-lt"/>
                        <a:buAutoNum type="alphaUcPeriod"/>
                      </a:pPr>
                      <a:r>
                        <a:rPr lang="en-US" sz="1400" b="1" dirty="0"/>
                        <a:t>Arm Curl Test. B- Modified Push Up. C- Partial Curl Up.    D- Push Up</a:t>
                      </a:r>
                      <a:endParaRPr lang="en-US" sz="1400" b="1" dirty="0">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2"/>
                  </a:ext>
                </a:extLst>
              </a:tr>
              <a:tr h="614783">
                <a:tc>
                  <a:txBody>
                    <a:bodyPr/>
                    <a:lstStyle/>
                    <a:p>
                      <a:r>
                        <a:rPr lang="en-US" sz="1400" b="1" dirty="0"/>
                        <a:t>9</a:t>
                      </a:r>
                      <a:endParaRPr lang="en-US" sz="1400" b="1" dirty="0">
                        <a:latin typeface="Calibri" panose="020F0502020204030204" pitchFamily="34" charset="0"/>
                        <a:cs typeface="Calibri" panose="020F0502020204030204" pitchFamily="34" charset="0"/>
                      </a:endParaRPr>
                    </a:p>
                  </a:txBody>
                  <a:tcPr/>
                </a:tc>
                <a:tc>
                  <a:txBody>
                    <a:bodyPr/>
                    <a:lstStyle/>
                    <a:p>
                      <a:pPr marL="0" marR="0">
                        <a:lnSpc>
                          <a:spcPct val="115000"/>
                        </a:lnSpc>
                        <a:spcBef>
                          <a:spcPts val="0"/>
                        </a:spcBef>
                        <a:spcAft>
                          <a:spcPts val="0"/>
                        </a:spcAft>
                      </a:pPr>
                      <a:r>
                        <a:rPr lang="en-US" sz="1400" b="1" dirty="0"/>
                        <a:t>In total how many trials are given in “standing Board Jump Test”</a:t>
                      </a:r>
                    </a:p>
                    <a:p>
                      <a:pPr marL="342900" marR="0" lvl="0" indent="-342900">
                        <a:lnSpc>
                          <a:spcPct val="115000"/>
                        </a:lnSpc>
                        <a:spcBef>
                          <a:spcPts val="0"/>
                        </a:spcBef>
                        <a:spcAft>
                          <a:spcPts val="0"/>
                        </a:spcAft>
                        <a:buFont typeface="+mj-lt"/>
                        <a:buAutoNum type="alphaUcPeriod"/>
                      </a:pPr>
                      <a:r>
                        <a:rPr lang="en-US" sz="1400" b="1" dirty="0"/>
                        <a:t>3.             B- 5.          C- 7.         D- 4</a:t>
                      </a:r>
                      <a:endParaRPr lang="en-US" sz="1400" b="1" dirty="0">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3"/>
                  </a:ext>
                </a:extLst>
              </a:tr>
              <a:tr h="922174">
                <a:tc>
                  <a:txBody>
                    <a:bodyPr/>
                    <a:lstStyle/>
                    <a:p>
                      <a:r>
                        <a:rPr lang="en-US" sz="1400" b="1" dirty="0"/>
                        <a:t>10</a:t>
                      </a:r>
                      <a:endParaRPr lang="en-US" sz="1400" b="1" dirty="0">
                        <a:latin typeface="Calibri" panose="020F0502020204030204" pitchFamily="34" charset="0"/>
                        <a:cs typeface="Calibri" panose="020F0502020204030204" pitchFamily="34" charset="0"/>
                      </a:endParaRPr>
                    </a:p>
                  </a:txBody>
                  <a:tcPr/>
                </a:tc>
                <a:tc>
                  <a:txBody>
                    <a:bodyPr/>
                    <a:lstStyle/>
                    <a:p>
                      <a:pPr marL="0" marR="0">
                        <a:lnSpc>
                          <a:spcPct val="115000"/>
                        </a:lnSpc>
                        <a:spcBef>
                          <a:spcPts val="0"/>
                        </a:spcBef>
                        <a:spcAft>
                          <a:spcPts val="0"/>
                        </a:spcAft>
                      </a:pPr>
                      <a:r>
                        <a:rPr lang="en-US" sz="1400" b="1" dirty="0"/>
                        <a:t>In partial curl up test, the knees should be flexed and feet should be how many inches from the buttocks.</a:t>
                      </a:r>
                    </a:p>
                    <a:p>
                      <a:pPr marL="342900" marR="0" lvl="0" indent="-342900">
                        <a:lnSpc>
                          <a:spcPct val="115000"/>
                        </a:lnSpc>
                        <a:spcBef>
                          <a:spcPts val="0"/>
                        </a:spcBef>
                        <a:spcAft>
                          <a:spcPts val="0"/>
                        </a:spcAft>
                        <a:buFont typeface="+mj-lt"/>
                        <a:buAutoNum type="alphaUcPeriod"/>
                      </a:pPr>
                      <a:r>
                        <a:rPr lang="en-US" sz="1400" b="1" dirty="0"/>
                        <a:t>13 inches.             B- 15 inches.          C- 17 inches.         D- 12inches.</a:t>
                      </a:r>
                      <a:endParaRPr lang="en-US" sz="1400" b="1" dirty="0">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54978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graphicFrame>
        <p:nvGraphicFramePr>
          <p:cNvPr id="5" name="Table 1">
            <a:extLst>
              <a:ext uri="{FF2B5EF4-FFF2-40B4-BE49-F238E27FC236}">
                <a16:creationId xmlns:a16="http://schemas.microsoft.com/office/drawing/2014/main" id="{72ABDAFE-0606-467B-BDF8-4C26C32FF4DF}"/>
              </a:ext>
            </a:extLst>
          </p:cNvPr>
          <p:cNvGraphicFramePr>
            <a:graphicFrameLocks noGrp="1"/>
          </p:cNvGraphicFramePr>
          <p:nvPr>
            <p:extLst>
              <p:ext uri="{D42A27DB-BD31-4B8C-83A1-F6EECF244321}">
                <p14:modId xmlns:p14="http://schemas.microsoft.com/office/powerpoint/2010/main" val="2333454619"/>
              </p:ext>
            </p:extLst>
          </p:nvPr>
        </p:nvGraphicFramePr>
        <p:xfrm>
          <a:off x="240596" y="367023"/>
          <a:ext cx="8662808" cy="3832952"/>
        </p:xfrm>
        <a:graphic>
          <a:graphicData uri="http://schemas.openxmlformats.org/drawingml/2006/table">
            <a:tbl>
              <a:tblPr firstRow="1" bandRow="1">
                <a:tableStyleId>{C083E6E3-FA7D-4D7B-A595-EF9225AFEA82}</a:tableStyleId>
              </a:tblPr>
              <a:tblGrid>
                <a:gridCol w="208280">
                  <a:extLst>
                    <a:ext uri="{9D8B030D-6E8A-4147-A177-3AD203B41FA5}">
                      <a16:colId xmlns:a16="http://schemas.microsoft.com/office/drawing/2014/main" val="20000"/>
                    </a:ext>
                  </a:extLst>
                </a:gridCol>
                <a:gridCol w="8454528">
                  <a:extLst>
                    <a:ext uri="{9D8B030D-6E8A-4147-A177-3AD203B41FA5}">
                      <a16:colId xmlns:a16="http://schemas.microsoft.com/office/drawing/2014/main" val="20001"/>
                    </a:ext>
                  </a:extLst>
                </a:gridCol>
              </a:tblGrid>
              <a:tr h="814779">
                <a:tc>
                  <a:txBody>
                    <a:bodyPr/>
                    <a:lstStyle/>
                    <a:p>
                      <a:r>
                        <a:rPr lang="en-US" sz="1600" b="1" dirty="0">
                          <a:latin typeface="Calibri" panose="020F0502020204030204" pitchFamily="34" charset="0"/>
                          <a:cs typeface="Calibri" panose="020F0502020204030204" pitchFamily="34" charset="0"/>
                        </a:rPr>
                        <a:t>11</a:t>
                      </a:r>
                      <a:endParaRPr lang="en-US" sz="1600" b="1" dirty="0">
                        <a:solidFill>
                          <a:schemeClr val="tx1"/>
                        </a:solidFill>
                        <a:latin typeface="Calibri" panose="020F0502020204030204" pitchFamily="34" charset="0"/>
                        <a:cs typeface="Calibri" panose="020F0502020204030204" pitchFamily="34" charset="0"/>
                      </a:endParaRPr>
                    </a:p>
                  </a:txBody>
                  <a:tcPr/>
                </a:tc>
                <a:tc>
                  <a:txBody>
                    <a:bodyPr/>
                    <a:lstStyle/>
                    <a:p>
                      <a:pPr marL="0" marR="0">
                        <a:lnSpc>
                          <a:spcPct val="115000"/>
                        </a:lnSpc>
                        <a:spcBef>
                          <a:spcPts val="0"/>
                        </a:spcBef>
                        <a:spcAft>
                          <a:spcPts val="0"/>
                        </a:spcAft>
                      </a:pPr>
                      <a:r>
                        <a:rPr lang="en-US" sz="1600" b="1" dirty="0">
                          <a:latin typeface="Calibri" panose="020F0502020204030204" pitchFamily="34" charset="0"/>
                          <a:cs typeface="Calibri" panose="020F0502020204030204" pitchFamily="34" charset="0"/>
                        </a:rPr>
                        <a:t>In partial curl up test, the Curl up should not be counted if the shoulders are not raised up to ______inches.</a:t>
                      </a:r>
                    </a:p>
                    <a:p>
                      <a:pPr marL="342900" marR="0" lvl="0" indent="-342900">
                        <a:lnSpc>
                          <a:spcPct val="115000"/>
                        </a:lnSpc>
                        <a:spcBef>
                          <a:spcPts val="0"/>
                        </a:spcBef>
                        <a:spcAft>
                          <a:spcPts val="0"/>
                        </a:spcAft>
                        <a:buFont typeface="+mj-lt"/>
                        <a:buAutoNum type="alphaUcPeriod"/>
                      </a:pPr>
                      <a:r>
                        <a:rPr lang="en-US" sz="1600" b="1" dirty="0">
                          <a:latin typeface="Calibri" panose="020F0502020204030204" pitchFamily="34" charset="0"/>
                          <a:cs typeface="Calibri" panose="020F0502020204030204" pitchFamily="34" charset="0"/>
                        </a:rPr>
                        <a:t>3 inches.             B- 1 inches.          C- 4 inches.         D- 2 inches</a:t>
                      </a:r>
                      <a:endParaRPr lang="en-US" sz="1600" b="1" dirty="0">
                        <a:solidFill>
                          <a:schemeClr val="tx1"/>
                        </a:solidFill>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0"/>
                  </a:ext>
                </a:extLst>
              </a:tr>
              <a:tr h="809698">
                <a:tc>
                  <a:txBody>
                    <a:bodyPr/>
                    <a:lstStyle/>
                    <a:p>
                      <a:r>
                        <a:rPr lang="en-US" sz="1600" b="1" dirty="0">
                          <a:latin typeface="Calibri" panose="020F0502020204030204" pitchFamily="34" charset="0"/>
                          <a:cs typeface="Calibri" panose="020F0502020204030204" pitchFamily="34" charset="0"/>
                        </a:rPr>
                        <a:t>12</a:t>
                      </a:r>
                      <a:endParaRPr lang="en-US" sz="1600" b="1" dirty="0">
                        <a:solidFill>
                          <a:schemeClr val="tx1"/>
                        </a:solidFill>
                        <a:latin typeface="Calibri" panose="020F0502020204030204" pitchFamily="34" charset="0"/>
                        <a:cs typeface="Calibri" panose="020F0502020204030204" pitchFamily="34" charset="0"/>
                      </a:endParaRPr>
                    </a:p>
                  </a:txBody>
                  <a:tcPr/>
                </a:tc>
                <a:tc>
                  <a:txBody>
                    <a:bodyPr/>
                    <a:lstStyle/>
                    <a:p>
                      <a:pPr marL="0" marR="0">
                        <a:lnSpc>
                          <a:spcPct val="115000"/>
                        </a:lnSpc>
                        <a:spcBef>
                          <a:spcPts val="0"/>
                        </a:spcBef>
                        <a:spcAft>
                          <a:spcPts val="0"/>
                        </a:spcAft>
                      </a:pPr>
                      <a:r>
                        <a:rPr lang="en-US" sz="1600" b="1" dirty="0">
                          <a:latin typeface="Calibri" panose="020F0502020204030204" pitchFamily="34" charset="0"/>
                          <a:cs typeface="Calibri" panose="020F0502020204030204" pitchFamily="34" charset="0"/>
                        </a:rPr>
                        <a:t>What is the weight of the medicine ball use for girls test in Barrow General Motor fitness test?</a:t>
                      </a:r>
                    </a:p>
                    <a:p>
                      <a:pPr marL="342900" marR="0" lvl="0" indent="-342900">
                        <a:lnSpc>
                          <a:spcPct val="115000"/>
                        </a:lnSpc>
                        <a:spcBef>
                          <a:spcPts val="0"/>
                        </a:spcBef>
                        <a:spcAft>
                          <a:spcPts val="0"/>
                        </a:spcAft>
                        <a:buFont typeface="+mj-lt"/>
                        <a:buAutoNum type="alphaUcPeriod"/>
                      </a:pPr>
                      <a:r>
                        <a:rPr lang="en-US" sz="1600" b="1" dirty="0">
                          <a:latin typeface="Calibri" panose="020F0502020204030204" pitchFamily="34" charset="0"/>
                          <a:cs typeface="Calibri" panose="020F0502020204030204" pitchFamily="34" charset="0"/>
                        </a:rPr>
                        <a:t> 3kg.        B- 2kg.         C- 1 kg.                D- 5kg. </a:t>
                      </a:r>
                      <a:endParaRPr lang="en-US" sz="1600" b="1" dirty="0">
                        <a:solidFill>
                          <a:schemeClr val="tx1"/>
                        </a:solidFill>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1"/>
                  </a:ext>
                </a:extLst>
              </a:tr>
              <a:tr h="809698">
                <a:tc>
                  <a:txBody>
                    <a:bodyPr/>
                    <a:lstStyle/>
                    <a:p>
                      <a:r>
                        <a:rPr lang="en-US" sz="1600" b="1" dirty="0">
                          <a:latin typeface="Calibri" panose="020F0502020204030204" pitchFamily="34" charset="0"/>
                          <a:cs typeface="Calibri" panose="020F0502020204030204" pitchFamily="34" charset="0"/>
                        </a:rPr>
                        <a:t>13</a:t>
                      </a:r>
                      <a:endParaRPr lang="en-US" sz="1600" b="1" dirty="0">
                        <a:solidFill>
                          <a:schemeClr val="tx1"/>
                        </a:solidFill>
                        <a:latin typeface="Calibri" panose="020F0502020204030204" pitchFamily="34" charset="0"/>
                        <a:cs typeface="Calibri" panose="020F0502020204030204" pitchFamily="34" charset="0"/>
                      </a:endParaRPr>
                    </a:p>
                  </a:txBody>
                  <a:tcPr/>
                </a:tc>
                <a:tc>
                  <a:txBody>
                    <a:bodyPr/>
                    <a:lstStyle/>
                    <a:p>
                      <a:pPr marL="0" marR="0">
                        <a:lnSpc>
                          <a:spcPct val="115000"/>
                        </a:lnSpc>
                        <a:spcBef>
                          <a:spcPts val="0"/>
                        </a:spcBef>
                        <a:spcAft>
                          <a:spcPts val="0"/>
                        </a:spcAft>
                      </a:pPr>
                      <a:r>
                        <a:rPr lang="en-US" sz="1600" b="1" dirty="0">
                          <a:latin typeface="Calibri" panose="020F0502020204030204" pitchFamily="34" charset="0"/>
                          <a:cs typeface="Calibri" panose="020F0502020204030204" pitchFamily="34" charset="0"/>
                        </a:rPr>
                        <a:t>What is the weight of the medicine ball use for boys test in Barrow General Motor fitness test?</a:t>
                      </a:r>
                    </a:p>
                    <a:p>
                      <a:pPr marL="342900" marR="0" lvl="0" indent="-342900">
                        <a:lnSpc>
                          <a:spcPct val="115000"/>
                        </a:lnSpc>
                        <a:spcBef>
                          <a:spcPts val="0"/>
                        </a:spcBef>
                        <a:spcAft>
                          <a:spcPts val="0"/>
                        </a:spcAft>
                        <a:buFont typeface="+mj-lt"/>
                        <a:buAutoNum type="alphaUcPeriod"/>
                      </a:pPr>
                      <a:r>
                        <a:rPr lang="en-US" sz="1600" b="1" dirty="0">
                          <a:latin typeface="Calibri" panose="020F0502020204030204" pitchFamily="34" charset="0"/>
                          <a:cs typeface="Calibri" panose="020F0502020204030204" pitchFamily="34" charset="0"/>
                        </a:rPr>
                        <a:t>3kg.        B- 2kg.         C- 1 kg.                D- 5kg.</a:t>
                      </a:r>
                      <a:endParaRPr lang="en-US" sz="1600" b="1" dirty="0">
                        <a:solidFill>
                          <a:schemeClr val="tx1"/>
                        </a:solidFill>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2"/>
                  </a:ext>
                </a:extLst>
              </a:tr>
              <a:tr h="572127">
                <a:tc>
                  <a:txBody>
                    <a:bodyPr/>
                    <a:lstStyle/>
                    <a:p>
                      <a:r>
                        <a:rPr lang="en-US" sz="1600" b="1" dirty="0">
                          <a:latin typeface="Calibri" panose="020F0502020204030204" pitchFamily="34" charset="0"/>
                          <a:cs typeface="Calibri" panose="020F0502020204030204" pitchFamily="34" charset="0"/>
                        </a:rPr>
                        <a:t>14</a:t>
                      </a:r>
                      <a:endParaRPr lang="en-US" sz="1600" b="1" dirty="0">
                        <a:solidFill>
                          <a:schemeClr val="tx1"/>
                        </a:solidFill>
                        <a:latin typeface="Calibri" panose="020F0502020204030204" pitchFamily="34" charset="0"/>
                        <a:cs typeface="Calibri" panose="020F0502020204030204" pitchFamily="34" charset="0"/>
                      </a:endParaRPr>
                    </a:p>
                  </a:txBody>
                  <a:tcPr/>
                </a:tc>
                <a:tc>
                  <a:txBody>
                    <a:bodyPr/>
                    <a:lstStyle/>
                    <a:p>
                      <a:pPr marL="0" marR="0">
                        <a:lnSpc>
                          <a:spcPct val="115000"/>
                        </a:lnSpc>
                        <a:spcBef>
                          <a:spcPts val="0"/>
                        </a:spcBef>
                        <a:spcAft>
                          <a:spcPts val="0"/>
                        </a:spcAft>
                      </a:pPr>
                      <a:r>
                        <a:rPr lang="en-US" sz="1600" b="1" dirty="0">
                          <a:latin typeface="Calibri" panose="020F0502020204030204" pitchFamily="34" charset="0"/>
                          <a:cs typeface="Calibri" panose="020F0502020204030204" pitchFamily="34" charset="0"/>
                        </a:rPr>
                        <a:t>“Harvard Step Test” developed by </a:t>
                      </a:r>
                      <a:r>
                        <a:rPr lang="en-US" sz="1600" b="1" dirty="0" err="1">
                          <a:latin typeface="Calibri" panose="020F0502020204030204" pitchFamily="34" charset="0"/>
                          <a:cs typeface="Calibri" panose="020F0502020204030204" pitchFamily="34" charset="0"/>
                        </a:rPr>
                        <a:t>Brouha</a:t>
                      </a:r>
                      <a:r>
                        <a:rPr lang="en-US" sz="1600" b="1" dirty="0">
                          <a:latin typeface="Calibri" panose="020F0502020204030204" pitchFamily="34" charset="0"/>
                          <a:cs typeface="Calibri" panose="020F0502020204030204" pitchFamily="34" charset="0"/>
                        </a:rPr>
                        <a:t> in which year.</a:t>
                      </a:r>
                    </a:p>
                    <a:p>
                      <a:pPr marL="342900" marR="0" lvl="0" indent="-342900">
                        <a:lnSpc>
                          <a:spcPct val="115000"/>
                        </a:lnSpc>
                        <a:spcBef>
                          <a:spcPts val="0"/>
                        </a:spcBef>
                        <a:spcAft>
                          <a:spcPts val="0"/>
                        </a:spcAft>
                        <a:buFont typeface="+mj-lt"/>
                        <a:buAutoNum type="alphaUcPeriod"/>
                      </a:pPr>
                      <a:r>
                        <a:rPr lang="en-US" sz="1600" b="1" dirty="0">
                          <a:latin typeface="Calibri" panose="020F0502020204030204" pitchFamily="34" charset="0"/>
                          <a:cs typeface="Calibri" panose="020F0502020204030204" pitchFamily="34" charset="0"/>
                        </a:rPr>
                        <a:t>1940.      B-  1943.       C- 1934.       D- 1942</a:t>
                      </a:r>
                      <a:endParaRPr lang="en-US" sz="1600" b="1" dirty="0">
                        <a:solidFill>
                          <a:schemeClr val="tx1"/>
                        </a:solidFill>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3"/>
                  </a:ext>
                </a:extLst>
              </a:tr>
              <a:tr h="809698">
                <a:tc>
                  <a:txBody>
                    <a:bodyPr/>
                    <a:lstStyle/>
                    <a:p>
                      <a:r>
                        <a:rPr lang="en-US" sz="1600" b="1" dirty="0">
                          <a:latin typeface="Calibri" panose="020F0502020204030204" pitchFamily="34" charset="0"/>
                          <a:cs typeface="Calibri" panose="020F0502020204030204" pitchFamily="34" charset="0"/>
                        </a:rPr>
                        <a:t>15</a:t>
                      </a:r>
                      <a:endParaRPr lang="en-US" sz="1600" b="1" dirty="0">
                        <a:solidFill>
                          <a:schemeClr val="tx1"/>
                        </a:solidFill>
                        <a:latin typeface="Calibri" panose="020F0502020204030204" pitchFamily="34" charset="0"/>
                        <a:cs typeface="Calibri" panose="020F0502020204030204" pitchFamily="34" charset="0"/>
                      </a:endParaRPr>
                    </a:p>
                  </a:txBody>
                  <a:tcPr/>
                </a:tc>
                <a:tc>
                  <a:txBody>
                    <a:bodyPr/>
                    <a:lstStyle/>
                    <a:p>
                      <a:pPr marL="0" marR="0">
                        <a:lnSpc>
                          <a:spcPct val="115000"/>
                        </a:lnSpc>
                        <a:spcBef>
                          <a:spcPts val="0"/>
                        </a:spcBef>
                        <a:spcAft>
                          <a:spcPts val="0"/>
                        </a:spcAft>
                      </a:pPr>
                      <a:r>
                        <a:rPr lang="en-US" sz="1600" b="1" dirty="0">
                          <a:latin typeface="Calibri" panose="020F0502020204030204" pitchFamily="34" charset="0"/>
                          <a:cs typeface="Calibri" panose="020F0502020204030204" pitchFamily="34" charset="0"/>
                        </a:rPr>
                        <a:t>What is the bench height use in “Harvard Step test” for </a:t>
                      </a:r>
                      <a:r>
                        <a:rPr lang="en-US" sz="1600" b="1" dirty="0" err="1">
                          <a:latin typeface="Calibri" panose="020F0502020204030204" pitchFamily="34" charset="0"/>
                          <a:cs typeface="Calibri" panose="020F0502020204030204" pitchFamily="34" charset="0"/>
                        </a:rPr>
                        <a:t>bosy</a:t>
                      </a:r>
                      <a:r>
                        <a:rPr lang="en-US" sz="1600" b="1" dirty="0">
                          <a:latin typeface="Calibri" panose="020F0502020204030204" pitchFamily="34" charset="0"/>
                          <a:cs typeface="Calibri" panose="020F0502020204030204" pitchFamily="34" charset="0"/>
                        </a:rPr>
                        <a:t>?</a:t>
                      </a:r>
                    </a:p>
                    <a:p>
                      <a:pPr marL="342900" marR="0" lvl="0" indent="-342900">
                        <a:lnSpc>
                          <a:spcPct val="115000"/>
                        </a:lnSpc>
                        <a:spcBef>
                          <a:spcPts val="0"/>
                        </a:spcBef>
                        <a:spcAft>
                          <a:spcPts val="0"/>
                        </a:spcAft>
                        <a:buFont typeface="+mj-lt"/>
                        <a:buAutoNum type="alphaUcPeriod"/>
                      </a:pPr>
                      <a:r>
                        <a:rPr lang="en-US" sz="1600" b="1" dirty="0">
                          <a:latin typeface="Calibri" panose="020F0502020204030204" pitchFamily="34" charset="0"/>
                          <a:cs typeface="Calibri" panose="020F0502020204030204" pitchFamily="34" charset="0"/>
                        </a:rPr>
                        <a:t>23 inches.             B- 21 inches.          C- 24 inches.         D- 20 inches</a:t>
                      </a:r>
                      <a:endParaRPr lang="en-US" sz="1600" b="1" dirty="0">
                        <a:solidFill>
                          <a:schemeClr val="tx1"/>
                        </a:solidFill>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00571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graphicFrame>
        <p:nvGraphicFramePr>
          <p:cNvPr id="5" name="Table 1">
            <a:extLst>
              <a:ext uri="{FF2B5EF4-FFF2-40B4-BE49-F238E27FC236}">
                <a16:creationId xmlns:a16="http://schemas.microsoft.com/office/drawing/2014/main" id="{ED417E6E-0939-435B-BF69-1C7DB84FACEF}"/>
              </a:ext>
            </a:extLst>
          </p:cNvPr>
          <p:cNvGraphicFramePr>
            <a:graphicFrameLocks noGrp="1"/>
          </p:cNvGraphicFramePr>
          <p:nvPr>
            <p:extLst>
              <p:ext uri="{D42A27DB-BD31-4B8C-83A1-F6EECF244321}">
                <p14:modId xmlns:p14="http://schemas.microsoft.com/office/powerpoint/2010/main" val="2717824018"/>
              </p:ext>
            </p:extLst>
          </p:nvPr>
        </p:nvGraphicFramePr>
        <p:xfrm>
          <a:off x="324466" y="216310"/>
          <a:ext cx="8649928" cy="3959998"/>
        </p:xfrm>
        <a:graphic>
          <a:graphicData uri="http://schemas.openxmlformats.org/drawingml/2006/table">
            <a:tbl>
              <a:tblPr firstRow="1" bandRow="1">
                <a:tableStyleId>{0E3FDE45-AF77-4B5C-9715-49D594BDF05E}</a:tableStyleId>
              </a:tblPr>
              <a:tblGrid>
                <a:gridCol w="576661">
                  <a:extLst>
                    <a:ext uri="{9D8B030D-6E8A-4147-A177-3AD203B41FA5}">
                      <a16:colId xmlns:a16="http://schemas.microsoft.com/office/drawing/2014/main" val="20000"/>
                    </a:ext>
                  </a:extLst>
                </a:gridCol>
                <a:gridCol w="8073267">
                  <a:extLst>
                    <a:ext uri="{9D8B030D-6E8A-4147-A177-3AD203B41FA5}">
                      <a16:colId xmlns:a16="http://schemas.microsoft.com/office/drawing/2014/main" val="20001"/>
                    </a:ext>
                  </a:extLst>
                </a:gridCol>
              </a:tblGrid>
              <a:tr h="560862">
                <a:tc>
                  <a:txBody>
                    <a:bodyPr/>
                    <a:lstStyle/>
                    <a:p>
                      <a:r>
                        <a:rPr lang="en-US" sz="1600" b="1" dirty="0">
                          <a:latin typeface="Calibri" panose="020F0502020204030204" pitchFamily="34" charset="0"/>
                          <a:cs typeface="Calibri" panose="020F0502020204030204" pitchFamily="34" charset="0"/>
                        </a:rPr>
                        <a:t>16</a:t>
                      </a:r>
                      <a:endParaRPr lang="en-US" sz="1600" b="1" dirty="0">
                        <a:solidFill>
                          <a:schemeClr val="tx1"/>
                        </a:solidFill>
                        <a:latin typeface="Calibri" panose="020F0502020204030204" pitchFamily="34" charset="0"/>
                        <a:cs typeface="Calibri" panose="020F0502020204030204" pitchFamily="34" charset="0"/>
                      </a:endParaRPr>
                    </a:p>
                  </a:txBody>
                  <a:tcPr/>
                </a:tc>
                <a:tc>
                  <a:txBody>
                    <a:bodyPr/>
                    <a:lstStyle/>
                    <a:p>
                      <a:pPr marL="0" marR="0">
                        <a:lnSpc>
                          <a:spcPct val="115000"/>
                        </a:lnSpc>
                        <a:spcBef>
                          <a:spcPts val="0"/>
                        </a:spcBef>
                        <a:spcAft>
                          <a:spcPts val="0"/>
                        </a:spcAft>
                      </a:pPr>
                      <a:r>
                        <a:rPr lang="en-US" sz="1600" b="1" dirty="0">
                          <a:latin typeface="Calibri" panose="020F0502020204030204" pitchFamily="34" charset="0"/>
                          <a:cs typeface="Calibri" panose="020F0502020204030204" pitchFamily="34" charset="0"/>
                        </a:rPr>
                        <a:t>What is the bench height use in “Harvard Step test” for   girls?</a:t>
                      </a:r>
                    </a:p>
                    <a:p>
                      <a:pPr marL="342900" marR="0" lvl="0" indent="-342900">
                        <a:lnSpc>
                          <a:spcPct val="115000"/>
                        </a:lnSpc>
                        <a:spcBef>
                          <a:spcPts val="0"/>
                        </a:spcBef>
                        <a:spcAft>
                          <a:spcPts val="0"/>
                        </a:spcAft>
                        <a:buFont typeface="+mj-lt"/>
                        <a:buAutoNum type="alphaUcPeriod"/>
                      </a:pPr>
                      <a:r>
                        <a:rPr lang="en-US" sz="1600" b="1" dirty="0">
                          <a:latin typeface="Calibri" panose="020F0502020204030204" pitchFamily="34" charset="0"/>
                          <a:cs typeface="Calibri" panose="020F0502020204030204" pitchFamily="34" charset="0"/>
                        </a:rPr>
                        <a:t>13 inches.             B- 11 inches.          C- 14 inches.         D- 16 inches</a:t>
                      </a:r>
                      <a:endParaRPr lang="en-US" sz="1600" b="1" dirty="0">
                        <a:solidFill>
                          <a:schemeClr val="tx1"/>
                        </a:solidFill>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0"/>
                  </a:ext>
                </a:extLst>
              </a:tr>
              <a:tr h="560862">
                <a:tc>
                  <a:txBody>
                    <a:bodyPr/>
                    <a:lstStyle/>
                    <a:p>
                      <a:r>
                        <a:rPr lang="en-US" sz="1600" b="1" dirty="0">
                          <a:latin typeface="Calibri" panose="020F0502020204030204" pitchFamily="34" charset="0"/>
                          <a:cs typeface="Calibri" panose="020F0502020204030204" pitchFamily="34" charset="0"/>
                        </a:rPr>
                        <a:t>17</a:t>
                      </a:r>
                      <a:endParaRPr lang="en-US" sz="1600" b="1" dirty="0">
                        <a:solidFill>
                          <a:schemeClr val="tx1"/>
                        </a:solidFill>
                        <a:latin typeface="Calibri" panose="020F0502020204030204" pitchFamily="34" charset="0"/>
                        <a:cs typeface="Calibri" panose="020F0502020204030204" pitchFamily="34" charset="0"/>
                      </a:endParaRPr>
                    </a:p>
                  </a:txBody>
                  <a:tcPr/>
                </a:tc>
                <a:tc>
                  <a:txBody>
                    <a:bodyPr/>
                    <a:lstStyle/>
                    <a:p>
                      <a:pPr marL="0" marR="0">
                        <a:lnSpc>
                          <a:spcPct val="115000"/>
                        </a:lnSpc>
                        <a:spcBef>
                          <a:spcPts val="0"/>
                        </a:spcBef>
                        <a:spcAft>
                          <a:spcPts val="0"/>
                        </a:spcAft>
                      </a:pPr>
                      <a:r>
                        <a:rPr lang="en-US" sz="1600" b="1" dirty="0">
                          <a:latin typeface="Calibri" panose="020F0502020204030204" pitchFamily="34" charset="0"/>
                          <a:cs typeface="Calibri" panose="020F0502020204030204" pitchFamily="34" charset="0"/>
                        </a:rPr>
                        <a:t>What is the time limits for “Harvard Step test”?</a:t>
                      </a:r>
                    </a:p>
                    <a:p>
                      <a:pPr marL="342900" marR="0" lvl="0" indent="-342900">
                        <a:lnSpc>
                          <a:spcPct val="115000"/>
                        </a:lnSpc>
                        <a:spcBef>
                          <a:spcPts val="0"/>
                        </a:spcBef>
                        <a:spcAft>
                          <a:spcPts val="0"/>
                        </a:spcAft>
                        <a:buFont typeface="+mj-lt"/>
                        <a:buAutoNum type="alphaUcPeriod"/>
                      </a:pPr>
                      <a:r>
                        <a:rPr lang="en-US" sz="1600" b="1" dirty="0">
                          <a:latin typeface="Calibri" panose="020F0502020204030204" pitchFamily="34" charset="0"/>
                          <a:cs typeface="Calibri" panose="020F0502020204030204" pitchFamily="34" charset="0"/>
                        </a:rPr>
                        <a:t>3 minutes.             B- 4 minutes.          C- 5 minutes.         D- 6 minutes</a:t>
                      </a:r>
                      <a:endParaRPr lang="en-US" sz="1600" b="1" dirty="0">
                        <a:solidFill>
                          <a:schemeClr val="tx1"/>
                        </a:solidFill>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1"/>
                  </a:ext>
                </a:extLst>
              </a:tr>
              <a:tr h="560862">
                <a:tc>
                  <a:txBody>
                    <a:bodyPr/>
                    <a:lstStyle/>
                    <a:p>
                      <a:r>
                        <a:rPr lang="en-US" sz="1600" b="1" dirty="0">
                          <a:latin typeface="Calibri" panose="020F0502020204030204" pitchFamily="34" charset="0"/>
                          <a:cs typeface="Calibri" panose="020F0502020204030204" pitchFamily="34" charset="0"/>
                        </a:rPr>
                        <a:t>18</a:t>
                      </a:r>
                      <a:endParaRPr lang="en-US" sz="1600" b="1" dirty="0">
                        <a:solidFill>
                          <a:schemeClr val="tx1"/>
                        </a:solidFill>
                        <a:latin typeface="Calibri" panose="020F0502020204030204" pitchFamily="34" charset="0"/>
                        <a:cs typeface="Calibri" panose="020F0502020204030204" pitchFamily="34" charset="0"/>
                      </a:endParaRPr>
                    </a:p>
                  </a:txBody>
                  <a:tcPr/>
                </a:tc>
                <a:tc>
                  <a:txBody>
                    <a:bodyPr/>
                    <a:lstStyle/>
                    <a:p>
                      <a:pPr marL="0" marR="0">
                        <a:lnSpc>
                          <a:spcPct val="115000"/>
                        </a:lnSpc>
                        <a:spcBef>
                          <a:spcPts val="0"/>
                        </a:spcBef>
                        <a:spcAft>
                          <a:spcPts val="0"/>
                        </a:spcAft>
                      </a:pPr>
                      <a:r>
                        <a:rPr lang="en-US" sz="1600" b="1" dirty="0">
                          <a:latin typeface="Calibri" panose="020F0502020204030204" pitchFamily="34" charset="0"/>
                          <a:cs typeface="Calibri" panose="020F0502020204030204" pitchFamily="34" charset="0"/>
                        </a:rPr>
                        <a:t>“Fullerton Functional Test” developed in which years?</a:t>
                      </a:r>
                    </a:p>
                    <a:p>
                      <a:pPr marL="342900" marR="0" lvl="0" indent="-342900">
                        <a:lnSpc>
                          <a:spcPct val="115000"/>
                        </a:lnSpc>
                        <a:spcBef>
                          <a:spcPts val="0"/>
                        </a:spcBef>
                        <a:spcAft>
                          <a:spcPts val="0"/>
                        </a:spcAft>
                        <a:buFont typeface="+mj-lt"/>
                        <a:buAutoNum type="alphaUcPeriod"/>
                      </a:pPr>
                      <a:r>
                        <a:rPr lang="en-US" sz="1600" b="1" dirty="0">
                          <a:latin typeface="Calibri" panose="020F0502020204030204" pitchFamily="34" charset="0"/>
                          <a:cs typeface="Calibri" panose="020F0502020204030204" pitchFamily="34" charset="0"/>
                        </a:rPr>
                        <a:t>2000.      B- 2001.       C- 2002.       D- 2003</a:t>
                      </a:r>
                      <a:endParaRPr lang="en-US" sz="1600" b="1" dirty="0">
                        <a:solidFill>
                          <a:schemeClr val="tx1"/>
                        </a:solidFill>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2"/>
                  </a:ext>
                </a:extLst>
              </a:tr>
              <a:tr h="1138706">
                <a:tc>
                  <a:txBody>
                    <a:bodyPr/>
                    <a:lstStyle/>
                    <a:p>
                      <a:r>
                        <a:rPr lang="en-US" sz="1600" b="1" dirty="0">
                          <a:latin typeface="Calibri" panose="020F0502020204030204" pitchFamily="34" charset="0"/>
                          <a:cs typeface="Calibri" panose="020F0502020204030204" pitchFamily="34" charset="0"/>
                        </a:rPr>
                        <a:t>19</a:t>
                      </a:r>
                      <a:endParaRPr lang="en-US" sz="1600" b="1" dirty="0">
                        <a:solidFill>
                          <a:schemeClr val="tx1"/>
                        </a:solidFill>
                        <a:latin typeface="Calibri" panose="020F0502020204030204" pitchFamily="34" charset="0"/>
                        <a:cs typeface="Calibri" panose="020F0502020204030204" pitchFamily="34" charset="0"/>
                      </a:endParaRPr>
                    </a:p>
                  </a:txBody>
                  <a:tcPr/>
                </a:tc>
                <a:tc>
                  <a:txBody>
                    <a:bodyPr/>
                    <a:lstStyle/>
                    <a:p>
                      <a:pPr marL="0" marR="0">
                        <a:lnSpc>
                          <a:spcPct val="115000"/>
                        </a:lnSpc>
                        <a:spcBef>
                          <a:spcPts val="0"/>
                        </a:spcBef>
                        <a:spcAft>
                          <a:spcPts val="0"/>
                        </a:spcAft>
                      </a:pPr>
                      <a:r>
                        <a:rPr lang="en-US" sz="1600" b="1" dirty="0">
                          <a:latin typeface="Calibri" panose="020F0502020204030204" pitchFamily="34" charset="0"/>
                          <a:cs typeface="Calibri" panose="020F0502020204030204" pitchFamily="34" charset="0"/>
                        </a:rPr>
                        <a:t>In which test we check the ‘Upper Body Strength’ to a senior citizenship/Old age person.</a:t>
                      </a:r>
                    </a:p>
                    <a:p>
                      <a:pPr marL="342900" marR="0" lvl="0" indent="-342900">
                        <a:lnSpc>
                          <a:spcPct val="115000"/>
                        </a:lnSpc>
                        <a:spcBef>
                          <a:spcPts val="0"/>
                        </a:spcBef>
                        <a:spcAft>
                          <a:spcPts val="0"/>
                        </a:spcAft>
                        <a:buFont typeface="+mj-lt"/>
                        <a:buAutoNum type="alphaUcPeriod"/>
                      </a:pPr>
                      <a:r>
                        <a:rPr lang="en-US" sz="1600" b="1" dirty="0">
                          <a:latin typeface="Calibri" panose="020F0502020204030204" pitchFamily="34" charset="0"/>
                          <a:cs typeface="Calibri" panose="020F0502020204030204" pitchFamily="34" charset="0"/>
                        </a:rPr>
                        <a:t>‘Chair Stand up Test’.                             B- ‘Arm Curl Test’. </a:t>
                      </a:r>
                    </a:p>
                    <a:p>
                      <a:pPr marL="228600" marR="0">
                        <a:lnSpc>
                          <a:spcPct val="115000"/>
                        </a:lnSpc>
                        <a:spcBef>
                          <a:spcPts val="0"/>
                        </a:spcBef>
                        <a:spcAft>
                          <a:spcPts val="0"/>
                        </a:spcAft>
                      </a:pPr>
                      <a:r>
                        <a:rPr lang="en-US" sz="1600" b="1" dirty="0">
                          <a:latin typeface="Calibri" panose="020F0502020204030204" pitchFamily="34" charset="0"/>
                          <a:cs typeface="Calibri" panose="020F0502020204030204" pitchFamily="34" charset="0"/>
                        </a:rPr>
                        <a:t>C- ‘Back Scratch Test’                               D- ‘Eight Foot Up &amp; Go Test’</a:t>
                      </a:r>
                      <a:endParaRPr lang="en-US" sz="1600" b="1" dirty="0">
                        <a:solidFill>
                          <a:schemeClr val="tx1"/>
                        </a:solidFill>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3"/>
                  </a:ext>
                </a:extLst>
              </a:tr>
              <a:tr h="1138706">
                <a:tc>
                  <a:txBody>
                    <a:bodyPr/>
                    <a:lstStyle/>
                    <a:p>
                      <a:r>
                        <a:rPr lang="en-US" sz="1600" b="1" dirty="0">
                          <a:latin typeface="Calibri" panose="020F0502020204030204" pitchFamily="34" charset="0"/>
                          <a:cs typeface="Calibri" panose="020F0502020204030204" pitchFamily="34" charset="0"/>
                        </a:rPr>
                        <a:t>20</a:t>
                      </a:r>
                      <a:endParaRPr lang="en-US" sz="1600" b="1" dirty="0">
                        <a:solidFill>
                          <a:schemeClr val="tx1"/>
                        </a:solidFill>
                        <a:latin typeface="Calibri" panose="020F0502020204030204" pitchFamily="34" charset="0"/>
                        <a:cs typeface="Calibri" panose="020F0502020204030204" pitchFamily="34" charset="0"/>
                      </a:endParaRPr>
                    </a:p>
                  </a:txBody>
                  <a:tcPr/>
                </a:tc>
                <a:tc>
                  <a:txBody>
                    <a:bodyPr/>
                    <a:lstStyle/>
                    <a:p>
                      <a:pPr marL="0" marR="0">
                        <a:lnSpc>
                          <a:spcPct val="115000"/>
                        </a:lnSpc>
                        <a:spcBef>
                          <a:spcPts val="0"/>
                        </a:spcBef>
                        <a:spcAft>
                          <a:spcPts val="0"/>
                        </a:spcAft>
                      </a:pPr>
                      <a:r>
                        <a:rPr lang="en-US" sz="1600" b="1" dirty="0">
                          <a:latin typeface="Calibri" panose="020F0502020204030204" pitchFamily="34" charset="0"/>
                          <a:cs typeface="Calibri" panose="020F0502020204030204" pitchFamily="34" charset="0"/>
                        </a:rPr>
                        <a:t>In which test we check the ‘Lower Body Strength’ to a senior citizenship/Old age person.</a:t>
                      </a:r>
                    </a:p>
                    <a:p>
                      <a:pPr marL="342900" marR="0" lvl="0" indent="-342900">
                        <a:lnSpc>
                          <a:spcPct val="115000"/>
                        </a:lnSpc>
                        <a:spcBef>
                          <a:spcPts val="0"/>
                        </a:spcBef>
                        <a:spcAft>
                          <a:spcPts val="0"/>
                        </a:spcAft>
                        <a:buFont typeface="+mj-lt"/>
                        <a:buAutoNum type="alphaUcPeriod"/>
                      </a:pPr>
                      <a:r>
                        <a:rPr lang="en-US" sz="1600" b="1" dirty="0">
                          <a:latin typeface="Calibri" panose="020F0502020204030204" pitchFamily="34" charset="0"/>
                          <a:cs typeface="Calibri" panose="020F0502020204030204" pitchFamily="34" charset="0"/>
                        </a:rPr>
                        <a:t>‘Chair Stand up Test’.                             B- ‘Arm Curl Test’. </a:t>
                      </a:r>
                    </a:p>
                    <a:p>
                      <a:pPr marL="0" marR="0">
                        <a:lnSpc>
                          <a:spcPct val="115000"/>
                        </a:lnSpc>
                        <a:spcBef>
                          <a:spcPts val="0"/>
                        </a:spcBef>
                        <a:spcAft>
                          <a:spcPts val="0"/>
                        </a:spcAft>
                      </a:pPr>
                      <a:r>
                        <a:rPr lang="en-US" sz="1600" b="1" dirty="0">
                          <a:latin typeface="Calibri" panose="020F0502020204030204" pitchFamily="34" charset="0"/>
                          <a:cs typeface="Calibri" panose="020F0502020204030204" pitchFamily="34" charset="0"/>
                        </a:rPr>
                        <a:t>      C- ‘Back Scratch Test’                            D- ‘Eight Foot Up &amp; Go Test’</a:t>
                      </a:r>
                      <a:endParaRPr lang="en-US" sz="1600" b="1" dirty="0">
                        <a:solidFill>
                          <a:schemeClr val="tx1"/>
                        </a:solidFill>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10619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graphicFrame>
        <p:nvGraphicFramePr>
          <p:cNvPr id="5" name="Table 1">
            <a:extLst>
              <a:ext uri="{FF2B5EF4-FFF2-40B4-BE49-F238E27FC236}">
                <a16:creationId xmlns:a16="http://schemas.microsoft.com/office/drawing/2014/main" id="{82E6EA49-3013-4DDB-A3D1-B80125019D8B}"/>
              </a:ext>
            </a:extLst>
          </p:cNvPr>
          <p:cNvGraphicFramePr>
            <a:graphicFrameLocks noGrp="1"/>
          </p:cNvGraphicFramePr>
          <p:nvPr>
            <p:extLst>
              <p:ext uri="{D42A27DB-BD31-4B8C-83A1-F6EECF244321}">
                <p14:modId xmlns:p14="http://schemas.microsoft.com/office/powerpoint/2010/main" val="1960043128"/>
              </p:ext>
            </p:extLst>
          </p:nvPr>
        </p:nvGraphicFramePr>
        <p:xfrm>
          <a:off x="324465" y="393290"/>
          <a:ext cx="8590934" cy="3708947"/>
        </p:xfrm>
        <a:graphic>
          <a:graphicData uri="http://schemas.openxmlformats.org/drawingml/2006/table">
            <a:tbl>
              <a:tblPr firstRow="1" bandRow="1">
                <a:tableStyleId>{C083E6E3-FA7D-4D7B-A595-EF9225AFEA82}</a:tableStyleId>
              </a:tblPr>
              <a:tblGrid>
                <a:gridCol w="818185">
                  <a:extLst>
                    <a:ext uri="{9D8B030D-6E8A-4147-A177-3AD203B41FA5}">
                      <a16:colId xmlns:a16="http://schemas.microsoft.com/office/drawing/2014/main" val="20000"/>
                    </a:ext>
                  </a:extLst>
                </a:gridCol>
                <a:gridCol w="7772749">
                  <a:extLst>
                    <a:ext uri="{9D8B030D-6E8A-4147-A177-3AD203B41FA5}">
                      <a16:colId xmlns:a16="http://schemas.microsoft.com/office/drawing/2014/main" val="20001"/>
                    </a:ext>
                  </a:extLst>
                </a:gridCol>
              </a:tblGrid>
              <a:tr h="755197">
                <a:tc>
                  <a:txBody>
                    <a:bodyPr/>
                    <a:lstStyle/>
                    <a:p>
                      <a:r>
                        <a:rPr lang="en-US" sz="1400" b="1" dirty="0">
                          <a:latin typeface="Calibri" panose="020F0502020204030204" pitchFamily="34" charset="0"/>
                          <a:cs typeface="Calibri" panose="020F0502020204030204" pitchFamily="34" charset="0"/>
                        </a:rPr>
                        <a:t>21</a:t>
                      </a:r>
                      <a:endParaRPr lang="en-US" sz="1400" b="1" dirty="0">
                        <a:solidFill>
                          <a:schemeClr val="tx1"/>
                        </a:solidFill>
                        <a:latin typeface="Calibri" panose="020F0502020204030204" pitchFamily="34" charset="0"/>
                        <a:cs typeface="Calibri" panose="020F0502020204030204" pitchFamily="34" charset="0"/>
                      </a:endParaRPr>
                    </a:p>
                  </a:txBody>
                  <a:tcPr/>
                </a:tc>
                <a:tc>
                  <a:txBody>
                    <a:bodyPr/>
                    <a:lstStyle/>
                    <a:p>
                      <a:pPr marL="0" marR="0">
                        <a:lnSpc>
                          <a:spcPct val="115000"/>
                        </a:lnSpc>
                        <a:spcBef>
                          <a:spcPts val="0"/>
                        </a:spcBef>
                        <a:spcAft>
                          <a:spcPts val="0"/>
                        </a:spcAft>
                      </a:pPr>
                      <a:r>
                        <a:rPr lang="en-US" sz="1400" b="1" dirty="0">
                          <a:latin typeface="Calibri" panose="020F0502020204030204" pitchFamily="34" charset="0"/>
                          <a:cs typeface="Calibri" panose="020F0502020204030204" pitchFamily="34" charset="0"/>
                        </a:rPr>
                        <a:t>In which test we check the ‘Lower Body Flexibility’ to a senior citizenship/Old age person.</a:t>
                      </a:r>
                    </a:p>
                    <a:p>
                      <a:pPr marL="342900" marR="0" lvl="0" indent="-342900">
                        <a:lnSpc>
                          <a:spcPct val="115000"/>
                        </a:lnSpc>
                        <a:spcBef>
                          <a:spcPts val="0"/>
                        </a:spcBef>
                        <a:spcAft>
                          <a:spcPts val="0"/>
                        </a:spcAft>
                        <a:buFont typeface="+mj-lt"/>
                        <a:buAutoNum type="alphaUcPeriod"/>
                      </a:pPr>
                      <a:r>
                        <a:rPr lang="en-US" sz="1400" b="1" dirty="0">
                          <a:latin typeface="Calibri" panose="020F0502020204030204" pitchFamily="34" charset="0"/>
                          <a:cs typeface="Calibri" panose="020F0502020204030204" pitchFamily="34" charset="0"/>
                        </a:rPr>
                        <a:t>‘Chair Stand up Test’.                             B- ‘Arm Curl Test’. </a:t>
                      </a:r>
                    </a:p>
                    <a:p>
                      <a:pPr marL="342900" marR="0" lvl="0" indent="-342900">
                        <a:lnSpc>
                          <a:spcPct val="115000"/>
                        </a:lnSpc>
                        <a:spcBef>
                          <a:spcPts val="0"/>
                        </a:spcBef>
                        <a:spcAft>
                          <a:spcPts val="0"/>
                        </a:spcAft>
                        <a:buFont typeface="+mj-lt"/>
                        <a:buAutoNum type="alphaUcPeriod"/>
                      </a:pPr>
                      <a:r>
                        <a:rPr lang="en-US" sz="1400" b="1" dirty="0">
                          <a:latin typeface="Calibri" panose="020F0502020204030204" pitchFamily="34" charset="0"/>
                          <a:cs typeface="Calibri" panose="020F0502020204030204" pitchFamily="34" charset="0"/>
                        </a:rPr>
                        <a:t>  C- ‘Back Scratch Test’                          D- ‘Chair Sit &amp; Reach Test’</a:t>
                      </a:r>
                      <a:endParaRPr lang="en-US" sz="1400" b="1" dirty="0">
                        <a:solidFill>
                          <a:schemeClr val="tx1"/>
                        </a:solidFill>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0"/>
                  </a:ext>
                </a:extLst>
              </a:tr>
              <a:tr h="755197">
                <a:tc>
                  <a:txBody>
                    <a:bodyPr/>
                    <a:lstStyle/>
                    <a:p>
                      <a:r>
                        <a:rPr lang="en-US" sz="1400" b="1" dirty="0">
                          <a:latin typeface="Calibri" panose="020F0502020204030204" pitchFamily="34" charset="0"/>
                          <a:cs typeface="Calibri" panose="020F0502020204030204" pitchFamily="34" charset="0"/>
                        </a:rPr>
                        <a:t>22</a:t>
                      </a:r>
                      <a:endParaRPr lang="en-US" sz="1400" b="1" dirty="0">
                        <a:solidFill>
                          <a:schemeClr val="tx1"/>
                        </a:solidFill>
                        <a:latin typeface="Calibri" panose="020F0502020204030204" pitchFamily="34" charset="0"/>
                        <a:cs typeface="Calibri" panose="020F0502020204030204" pitchFamily="34" charset="0"/>
                      </a:endParaRPr>
                    </a:p>
                  </a:txBody>
                  <a:tcPr/>
                </a:tc>
                <a:tc>
                  <a:txBody>
                    <a:bodyPr/>
                    <a:lstStyle/>
                    <a:p>
                      <a:pPr marL="0" marR="0">
                        <a:lnSpc>
                          <a:spcPct val="115000"/>
                        </a:lnSpc>
                        <a:spcBef>
                          <a:spcPts val="0"/>
                        </a:spcBef>
                        <a:spcAft>
                          <a:spcPts val="0"/>
                        </a:spcAft>
                      </a:pPr>
                      <a:r>
                        <a:rPr lang="en-US" sz="1400" b="1" dirty="0">
                          <a:latin typeface="Calibri" panose="020F0502020204030204" pitchFamily="34" charset="0"/>
                          <a:cs typeface="Calibri" panose="020F0502020204030204" pitchFamily="34" charset="0"/>
                        </a:rPr>
                        <a:t>In which test we check the ‘Upper Body Flexibility’ to a senior citizenship/Old age person.</a:t>
                      </a:r>
                    </a:p>
                    <a:p>
                      <a:pPr marL="342900" marR="0" lvl="0" indent="-342900">
                        <a:lnSpc>
                          <a:spcPct val="115000"/>
                        </a:lnSpc>
                        <a:spcBef>
                          <a:spcPts val="0"/>
                        </a:spcBef>
                        <a:spcAft>
                          <a:spcPts val="0"/>
                        </a:spcAft>
                        <a:buFont typeface="+mj-lt"/>
                        <a:buAutoNum type="alphaUcPeriod"/>
                      </a:pPr>
                      <a:r>
                        <a:rPr lang="en-US" sz="1400" b="1" dirty="0">
                          <a:latin typeface="Calibri" panose="020F0502020204030204" pitchFamily="34" charset="0"/>
                          <a:cs typeface="Calibri" panose="020F0502020204030204" pitchFamily="34" charset="0"/>
                        </a:rPr>
                        <a:t>‘Chair Stand up Test’.                             B- ‘Arm Curl Test’.</a:t>
                      </a:r>
                    </a:p>
                    <a:p>
                      <a:pPr marL="342900" marR="0" lvl="0" indent="-342900">
                        <a:lnSpc>
                          <a:spcPct val="115000"/>
                        </a:lnSpc>
                        <a:spcBef>
                          <a:spcPts val="0"/>
                        </a:spcBef>
                        <a:spcAft>
                          <a:spcPts val="0"/>
                        </a:spcAft>
                        <a:buFont typeface="+mj-lt"/>
                        <a:buNone/>
                      </a:pPr>
                      <a:r>
                        <a:rPr lang="en-US" sz="1400" b="1" dirty="0">
                          <a:latin typeface="Calibri" panose="020F0502020204030204" pitchFamily="34" charset="0"/>
                          <a:cs typeface="Calibri" panose="020F0502020204030204" pitchFamily="34" charset="0"/>
                        </a:rPr>
                        <a:t>  C- ‘Back Scratch Test’                             D- ‘Eight Foot Up &amp; Go Test’</a:t>
                      </a:r>
                      <a:endParaRPr lang="en-US" sz="1400" b="1" dirty="0">
                        <a:solidFill>
                          <a:schemeClr val="tx1"/>
                        </a:solidFill>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1"/>
                  </a:ext>
                </a:extLst>
              </a:tr>
              <a:tr h="755197">
                <a:tc>
                  <a:txBody>
                    <a:bodyPr/>
                    <a:lstStyle/>
                    <a:p>
                      <a:r>
                        <a:rPr lang="en-US" sz="1400" b="1" dirty="0">
                          <a:latin typeface="Calibri" panose="020F0502020204030204" pitchFamily="34" charset="0"/>
                          <a:cs typeface="Calibri" panose="020F0502020204030204" pitchFamily="34" charset="0"/>
                        </a:rPr>
                        <a:t>23</a:t>
                      </a:r>
                      <a:endParaRPr lang="en-US" sz="1400" b="1" dirty="0">
                        <a:solidFill>
                          <a:schemeClr val="tx1"/>
                        </a:solidFill>
                        <a:latin typeface="Calibri" panose="020F0502020204030204" pitchFamily="34" charset="0"/>
                        <a:cs typeface="Calibri" panose="020F0502020204030204" pitchFamily="34" charset="0"/>
                      </a:endParaRPr>
                    </a:p>
                  </a:txBody>
                  <a:tcPr/>
                </a:tc>
                <a:tc>
                  <a:txBody>
                    <a:bodyPr/>
                    <a:lstStyle/>
                    <a:p>
                      <a:pPr marL="0" marR="0">
                        <a:lnSpc>
                          <a:spcPct val="115000"/>
                        </a:lnSpc>
                        <a:spcBef>
                          <a:spcPts val="0"/>
                        </a:spcBef>
                        <a:spcAft>
                          <a:spcPts val="0"/>
                        </a:spcAft>
                      </a:pPr>
                      <a:r>
                        <a:rPr lang="en-US" sz="1400" b="1" dirty="0">
                          <a:latin typeface="Calibri" panose="020F0502020204030204" pitchFamily="34" charset="0"/>
                          <a:cs typeface="Calibri" panose="020F0502020204030204" pitchFamily="34" charset="0"/>
                        </a:rPr>
                        <a:t>In which test we check the ‘Coordination &amp; Agility’ to a senior citizenship/Old age person.</a:t>
                      </a:r>
                    </a:p>
                    <a:p>
                      <a:pPr marL="342900" marR="0" lvl="0" indent="-342900">
                        <a:lnSpc>
                          <a:spcPct val="115000"/>
                        </a:lnSpc>
                        <a:spcBef>
                          <a:spcPts val="0"/>
                        </a:spcBef>
                        <a:spcAft>
                          <a:spcPts val="0"/>
                        </a:spcAft>
                        <a:buFont typeface="+mj-lt"/>
                        <a:buAutoNum type="alphaUcPeriod"/>
                      </a:pPr>
                      <a:r>
                        <a:rPr lang="en-US" sz="1400" b="1" dirty="0">
                          <a:latin typeface="Calibri" panose="020F0502020204030204" pitchFamily="34" charset="0"/>
                          <a:cs typeface="Calibri" panose="020F0502020204030204" pitchFamily="34" charset="0"/>
                        </a:rPr>
                        <a:t>‘Chair Stand up Test’.                             B- ‘Arm Curl Test’. </a:t>
                      </a:r>
                    </a:p>
                    <a:p>
                      <a:pPr marL="0" marR="0">
                        <a:lnSpc>
                          <a:spcPct val="115000"/>
                        </a:lnSpc>
                        <a:spcBef>
                          <a:spcPts val="0"/>
                        </a:spcBef>
                        <a:spcAft>
                          <a:spcPts val="0"/>
                        </a:spcAft>
                      </a:pPr>
                      <a:r>
                        <a:rPr lang="en-US" sz="1400" b="1" dirty="0">
                          <a:latin typeface="Calibri" panose="020F0502020204030204" pitchFamily="34" charset="0"/>
                          <a:cs typeface="Calibri" panose="020F0502020204030204" pitchFamily="34" charset="0"/>
                        </a:rPr>
                        <a:t>      C- ‘Back Scratch Test’                             D- ‘Eight Foot Up &amp; Go Test’</a:t>
                      </a:r>
                      <a:endParaRPr lang="en-US" sz="1400" b="1" dirty="0">
                        <a:solidFill>
                          <a:schemeClr val="tx1"/>
                        </a:solidFill>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2"/>
                  </a:ext>
                </a:extLst>
              </a:tr>
              <a:tr h="942923">
                <a:tc>
                  <a:txBody>
                    <a:bodyPr/>
                    <a:lstStyle/>
                    <a:p>
                      <a:r>
                        <a:rPr lang="en-US" sz="1400" b="1" dirty="0">
                          <a:latin typeface="Calibri" panose="020F0502020204030204" pitchFamily="34" charset="0"/>
                          <a:cs typeface="Calibri" panose="020F0502020204030204" pitchFamily="34" charset="0"/>
                        </a:rPr>
                        <a:t>24</a:t>
                      </a:r>
                      <a:endParaRPr lang="en-US" sz="1400" b="1" dirty="0">
                        <a:solidFill>
                          <a:schemeClr val="tx1"/>
                        </a:solidFill>
                        <a:latin typeface="Calibri" panose="020F0502020204030204" pitchFamily="34" charset="0"/>
                        <a:cs typeface="Calibri" panose="020F0502020204030204" pitchFamily="34" charset="0"/>
                      </a:endParaRPr>
                    </a:p>
                  </a:txBody>
                  <a:tcPr/>
                </a:tc>
                <a:tc>
                  <a:txBody>
                    <a:bodyPr/>
                    <a:lstStyle/>
                    <a:p>
                      <a:pPr marL="0" marR="0">
                        <a:lnSpc>
                          <a:spcPct val="115000"/>
                        </a:lnSpc>
                        <a:spcBef>
                          <a:spcPts val="0"/>
                        </a:spcBef>
                        <a:spcAft>
                          <a:spcPts val="0"/>
                        </a:spcAft>
                      </a:pPr>
                      <a:r>
                        <a:rPr lang="en-US" sz="1400" b="1" dirty="0">
                          <a:latin typeface="Calibri" panose="020F0502020204030204" pitchFamily="34" charset="0"/>
                          <a:cs typeface="Calibri" panose="020F0502020204030204" pitchFamily="34" charset="0"/>
                        </a:rPr>
                        <a:t>Which motor quality does a senior citizen lack who finds difficulty in tying the shoes laces while sitting on the chair?</a:t>
                      </a:r>
                    </a:p>
                    <a:p>
                      <a:pPr marL="342900" marR="0" lvl="0" indent="-342900">
                        <a:lnSpc>
                          <a:spcPct val="115000"/>
                        </a:lnSpc>
                        <a:spcBef>
                          <a:spcPts val="0"/>
                        </a:spcBef>
                        <a:spcAft>
                          <a:spcPts val="0"/>
                        </a:spcAft>
                        <a:buFont typeface="+mj-lt"/>
                        <a:buAutoNum type="alphaUcPeriod"/>
                      </a:pPr>
                      <a:r>
                        <a:rPr lang="en-US" sz="1400" b="1" dirty="0">
                          <a:latin typeface="Calibri" panose="020F0502020204030204" pitchFamily="34" charset="0"/>
                          <a:cs typeface="Calibri" panose="020F0502020204030204" pitchFamily="34" charset="0"/>
                        </a:rPr>
                        <a:t>‘Upper Body Flexibility’.                             B- ‘Upper body strength. </a:t>
                      </a:r>
                    </a:p>
                    <a:p>
                      <a:pPr marL="342900" marR="0" lvl="0" indent="-342900">
                        <a:lnSpc>
                          <a:spcPct val="115000"/>
                        </a:lnSpc>
                        <a:spcBef>
                          <a:spcPts val="0"/>
                        </a:spcBef>
                        <a:spcAft>
                          <a:spcPts val="0"/>
                        </a:spcAft>
                        <a:buFont typeface="+mj-lt"/>
                        <a:buNone/>
                      </a:pPr>
                      <a:r>
                        <a:rPr lang="en-US" sz="1400" b="1" dirty="0">
                          <a:latin typeface="Calibri" panose="020F0502020204030204" pitchFamily="34" charset="0"/>
                          <a:cs typeface="Calibri" panose="020F0502020204030204" pitchFamily="34" charset="0"/>
                        </a:rPr>
                        <a:t> C- ‘Lower Body Flexibility                          D- ‘Endurance’</a:t>
                      </a:r>
                      <a:endParaRPr lang="en-US" sz="1400" b="1" dirty="0">
                        <a:solidFill>
                          <a:schemeClr val="tx1"/>
                        </a:solidFill>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3"/>
                  </a:ext>
                </a:extLst>
              </a:tr>
              <a:tr h="463742">
                <a:tc>
                  <a:txBody>
                    <a:bodyPr/>
                    <a:lstStyle/>
                    <a:p>
                      <a:r>
                        <a:rPr lang="en-US" sz="1400" b="1" dirty="0">
                          <a:latin typeface="Calibri" panose="020F0502020204030204" pitchFamily="34" charset="0"/>
                          <a:cs typeface="Calibri" panose="020F0502020204030204" pitchFamily="34" charset="0"/>
                        </a:rPr>
                        <a:t>25</a:t>
                      </a:r>
                      <a:endParaRPr lang="en-US" sz="1400" b="1" dirty="0">
                        <a:solidFill>
                          <a:schemeClr val="tx1"/>
                        </a:solidFill>
                        <a:latin typeface="Calibri" panose="020F0502020204030204" pitchFamily="34" charset="0"/>
                        <a:cs typeface="Calibri" panose="020F0502020204030204" pitchFamily="34" charset="0"/>
                      </a:endParaRPr>
                    </a:p>
                  </a:txBody>
                  <a:tcPr/>
                </a:tc>
                <a:tc>
                  <a:txBody>
                    <a:bodyPr/>
                    <a:lstStyle/>
                    <a:p>
                      <a:pPr marL="0" marR="0">
                        <a:lnSpc>
                          <a:spcPct val="115000"/>
                        </a:lnSpc>
                        <a:spcBef>
                          <a:spcPts val="0"/>
                        </a:spcBef>
                        <a:spcAft>
                          <a:spcPts val="0"/>
                        </a:spcAft>
                      </a:pPr>
                      <a:r>
                        <a:rPr lang="en-US" sz="1400" b="1" dirty="0" err="1">
                          <a:latin typeface="Calibri" panose="020F0502020204030204" pitchFamily="34" charset="0"/>
                          <a:cs typeface="Calibri" panose="020F0502020204030204" pitchFamily="34" charset="0"/>
                        </a:rPr>
                        <a:t>Mr.Well</a:t>
                      </a:r>
                      <a:r>
                        <a:rPr lang="en-US" sz="1400" b="1" dirty="0">
                          <a:latin typeface="Calibri" panose="020F0502020204030204" pitchFamily="34" charset="0"/>
                          <a:cs typeface="Calibri" panose="020F0502020204030204" pitchFamily="34" charset="0"/>
                        </a:rPr>
                        <a:t> &amp; </a:t>
                      </a:r>
                      <a:r>
                        <a:rPr lang="en-US" sz="1400" b="1" dirty="0" err="1">
                          <a:latin typeface="Calibri" panose="020F0502020204030204" pitchFamily="34" charset="0"/>
                          <a:cs typeface="Calibri" panose="020F0502020204030204" pitchFamily="34" charset="0"/>
                        </a:rPr>
                        <a:t>Mr.Dillion</a:t>
                      </a:r>
                      <a:r>
                        <a:rPr lang="en-US" sz="1400" b="1" dirty="0">
                          <a:latin typeface="Calibri" panose="020F0502020204030204" pitchFamily="34" charset="0"/>
                          <a:cs typeface="Calibri" panose="020F0502020204030204" pitchFamily="34" charset="0"/>
                        </a:rPr>
                        <a:t> develop the ‘Sit &amp; Reach Test’ in which year?</a:t>
                      </a:r>
                    </a:p>
                    <a:p>
                      <a:pPr marL="342900" marR="0" lvl="0" indent="-342900">
                        <a:lnSpc>
                          <a:spcPct val="115000"/>
                        </a:lnSpc>
                        <a:spcBef>
                          <a:spcPts val="0"/>
                        </a:spcBef>
                        <a:spcAft>
                          <a:spcPts val="0"/>
                        </a:spcAft>
                        <a:buFont typeface="+mj-lt"/>
                        <a:buAutoNum type="alphaUcPeriod"/>
                      </a:pPr>
                      <a:r>
                        <a:rPr lang="en-US" sz="1400" b="1" dirty="0">
                          <a:latin typeface="Calibri" panose="020F0502020204030204" pitchFamily="34" charset="0"/>
                          <a:cs typeface="Calibri" panose="020F0502020204030204" pitchFamily="34" charset="0"/>
                        </a:rPr>
                        <a:t>1950.      B- 1952.       C- 1953.       D- 1954</a:t>
                      </a:r>
                      <a:endParaRPr lang="en-US" sz="1400" b="1" dirty="0">
                        <a:solidFill>
                          <a:schemeClr val="tx1"/>
                        </a:solidFill>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44905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graphicFrame>
        <p:nvGraphicFramePr>
          <p:cNvPr id="5" name="Table 2">
            <a:extLst>
              <a:ext uri="{FF2B5EF4-FFF2-40B4-BE49-F238E27FC236}">
                <a16:creationId xmlns:a16="http://schemas.microsoft.com/office/drawing/2014/main" id="{CC17B654-9595-400B-A741-267DC783F3BB}"/>
              </a:ext>
            </a:extLst>
          </p:cNvPr>
          <p:cNvGraphicFramePr>
            <a:graphicFrameLocks noGrp="1"/>
          </p:cNvGraphicFramePr>
          <p:nvPr>
            <p:extLst>
              <p:ext uri="{D42A27DB-BD31-4B8C-83A1-F6EECF244321}">
                <p14:modId xmlns:p14="http://schemas.microsoft.com/office/powerpoint/2010/main" val="3284883006"/>
              </p:ext>
            </p:extLst>
          </p:nvPr>
        </p:nvGraphicFramePr>
        <p:xfrm>
          <a:off x="334297" y="462116"/>
          <a:ext cx="8581102" cy="3564001"/>
        </p:xfrm>
        <a:graphic>
          <a:graphicData uri="http://schemas.openxmlformats.org/drawingml/2006/table">
            <a:tbl>
              <a:tblPr firstRow="1" bandRow="1">
                <a:tableStyleId>{C083E6E3-FA7D-4D7B-A595-EF9225AFEA82}</a:tableStyleId>
              </a:tblPr>
              <a:tblGrid>
                <a:gridCol w="890491">
                  <a:extLst>
                    <a:ext uri="{9D8B030D-6E8A-4147-A177-3AD203B41FA5}">
                      <a16:colId xmlns:a16="http://schemas.microsoft.com/office/drawing/2014/main" val="20000"/>
                    </a:ext>
                  </a:extLst>
                </a:gridCol>
                <a:gridCol w="6800120">
                  <a:extLst>
                    <a:ext uri="{9D8B030D-6E8A-4147-A177-3AD203B41FA5}">
                      <a16:colId xmlns:a16="http://schemas.microsoft.com/office/drawing/2014/main" val="20001"/>
                    </a:ext>
                  </a:extLst>
                </a:gridCol>
                <a:gridCol w="890491">
                  <a:extLst>
                    <a:ext uri="{9D8B030D-6E8A-4147-A177-3AD203B41FA5}">
                      <a16:colId xmlns:a16="http://schemas.microsoft.com/office/drawing/2014/main" val="20002"/>
                    </a:ext>
                  </a:extLst>
                </a:gridCol>
              </a:tblGrid>
              <a:tr h="387854">
                <a:tc>
                  <a:txBody>
                    <a:bodyPr/>
                    <a:lstStyle/>
                    <a:p>
                      <a:r>
                        <a:rPr lang="en-US" sz="1400" b="1" dirty="0" err="1">
                          <a:latin typeface="Calibri" panose="020F0502020204030204" pitchFamily="34" charset="0"/>
                          <a:cs typeface="Calibri" panose="020F0502020204030204" pitchFamily="34" charset="0"/>
                        </a:rPr>
                        <a:t>Sl</a:t>
                      </a:r>
                      <a:r>
                        <a:rPr lang="en-US" sz="1400" b="1" dirty="0">
                          <a:latin typeface="Calibri" panose="020F0502020204030204" pitchFamily="34" charset="0"/>
                          <a:cs typeface="Calibri" panose="020F0502020204030204" pitchFamily="34" charset="0"/>
                        </a:rPr>
                        <a:t> No</a:t>
                      </a:r>
                      <a:endParaRPr lang="en-US" sz="1400" b="1" dirty="0">
                        <a:solidFill>
                          <a:schemeClr val="tx1"/>
                        </a:solidFill>
                        <a:latin typeface="Calibri" panose="020F0502020204030204" pitchFamily="34" charset="0"/>
                        <a:cs typeface="Calibri" panose="020F0502020204030204" pitchFamily="34" charset="0"/>
                      </a:endParaRPr>
                    </a:p>
                  </a:txBody>
                  <a:tcPr/>
                </a:tc>
                <a:tc>
                  <a:txBody>
                    <a:bodyPr/>
                    <a:lstStyle/>
                    <a:p>
                      <a:pPr algn="ctr"/>
                      <a:r>
                        <a:rPr lang="en-US" sz="1400" b="1" dirty="0">
                          <a:latin typeface="Calibri" panose="020F0502020204030204" pitchFamily="34" charset="0"/>
                          <a:cs typeface="Calibri" panose="020F0502020204030204" pitchFamily="34" charset="0"/>
                        </a:rPr>
                        <a:t>Questions</a:t>
                      </a:r>
                      <a:endParaRPr lang="en-US" sz="1400" b="1" dirty="0">
                        <a:solidFill>
                          <a:schemeClr val="tx1"/>
                        </a:solidFill>
                        <a:latin typeface="Calibri" panose="020F0502020204030204" pitchFamily="34" charset="0"/>
                        <a:cs typeface="Calibri" panose="020F0502020204030204" pitchFamily="34" charset="0"/>
                      </a:endParaRPr>
                    </a:p>
                  </a:txBody>
                  <a:tcPr/>
                </a:tc>
                <a:tc>
                  <a:txBody>
                    <a:bodyPr/>
                    <a:lstStyle/>
                    <a:p>
                      <a:r>
                        <a:rPr lang="en-US" sz="1400" b="1" dirty="0">
                          <a:latin typeface="Calibri" panose="020F0502020204030204" pitchFamily="34" charset="0"/>
                          <a:cs typeface="Calibri" panose="020F0502020204030204" pitchFamily="34" charset="0"/>
                        </a:rPr>
                        <a:t>Marks</a:t>
                      </a:r>
                      <a:endParaRPr lang="en-US" sz="1400" b="1"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0"/>
                  </a:ext>
                </a:extLst>
              </a:tr>
              <a:tr h="237069">
                <a:tc>
                  <a:txBody>
                    <a:bodyPr/>
                    <a:lstStyle/>
                    <a:p>
                      <a:pPr marL="0" marR="0">
                        <a:lnSpc>
                          <a:spcPct val="115000"/>
                        </a:lnSpc>
                        <a:spcBef>
                          <a:spcPts val="0"/>
                        </a:spcBef>
                        <a:spcAft>
                          <a:spcPts val="0"/>
                        </a:spcAft>
                      </a:pPr>
                      <a:r>
                        <a:rPr lang="en-US" sz="1400" b="1">
                          <a:latin typeface="Calibri" panose="020F0502020204030204" pitchFamily="34" charset="0"/>
                          <a:cs typeface="Calibri" panose="020F0502020204030204" pitchFamily="34" charset="0"/>
                        </a:rPr>
                        <a:t>26</a:t>
                      </a:r>
                      <a:endParaRPr lang="en-US" sz="1400" b="1">
                        <a:solidFill>
                          <a:schemeClr val="tx1"/>
                        </a:solidFill>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pPr>
                      <a:r>
                        <a:rPr lang="en-US" sz="1400" b="1" dirty="0">
                          <a:latin typeface="Calibri" panose="020F0502020204030204" pitchFamily="34" charset="0"/>
                          <a:cs typeface="Calibri" panose="020F0502020204030204" pitchFamily="34" charset="0"/>
                        </a:rPr>
                        <a:t>Explain the procedure for Eight Foot Up and Go Test?  </a:t>
                      </a:r>
                      <a:endParaRPr lang="en-US" sz="1400" b="1" dirty="0">
                        <a:solidFill>
                          <a:schemeClr val="tx1"/>
                        </a:solidFill>
                        <a:latin typeface="Calibri" panose="020F0502020204030204" pitchFamily="34" charset="0"/>
                        <a:ea typeface="Times New Roman"/>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400" b="1">
                          <a:latin typeface="Calibri" panose="020F0502020204030204" pitchFamily="34" charset="0"/>
                          <a:cs typeface="Calibri" panose="020F0502020204030204" pitchFamily="34" charset="0"/>
                        </a:rPr>
                        <a:t>3</a:t>
                      </a:r>
                      <a:endParaRPr lang="en-US" sz="1400" b="1">
                        <a:solidFill>
                          <a:schemeClr val="tx1"/>
                        </a:solidFill>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1"/>
                  </a:ext>
                </a:extLst>
              </a:tr>
              <a:tr h="1120433">
                <a:tc>
                  <a:txBody>
                    <a:bodyPr/>
                    <a:lstStyle/>
                    <a:p>
                      <a:pPr marL="0" marR="0">
                        <a:lnSpc>
                          <a:spcPct val="115000"/>
                        </a:lnSpc>
                        <a:spcBef>
                          <a:spcPts val="0"/>
                        </a:spcBef>
                        <a:spcAft>
                          <a:spcPts val="0"/>
                        </a:spcAft>
                      </a:pPr>
                      <a:r>
                        <a:rPr lang="en-US" sz="1400" b="1">
                          <a:latin typeface="Calibri" panose="020F0502020204030204" pitchFamily="34" charset="0"/>
                          <a:cs typeface="Calibri" panose="020F0502020204030204" pitchFamily="34" charset="0"/>
                        </a:rPr>
                        <a:t>27</a:t>
                      </a:r>
                      <a:endParaRPr lang="en-US" sz="1400" b="1">
                        <a:solidFill>
                          <a:schemeClr val="tx1"/>
                        </a:solidFill>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nSpc>
                          <a:spcPct val="115000"/>
                        </a:lnSpc>
                        <a:spcBef>
                          <a:spcPts val="0"/>
                        </a:spcBef>
                        <a:spcAft>
                          <a:spcPts val="0"/>
                        </a:spcAft>
                      </a:pPr>
                      <a:r>
                        <a:rPr lang="en-US" sz="1400" b="1" dirty="0">
                          <a:latin typeface="Calibri" panose="020F0502020204030204" pitchFamily="34" charset="0"/>
                          <a:cs typeface="Calibri" panose="020F0502020204030204" pitchFamily="34" charset="0"/>
                        </a:rPr>
                        <a:t>Calculate the physical Fitness Index for a 12 year old boy having completed Harvard Step Test for duration of 3 minute and pulse rate of 54 beats for 1 to 1.5 minute. 50 beats for 2 to 205 min and 46 beats for 3 to 3.5 min</a:t>
                      </a:r>
                      <a:endParaRPr lang="en-US" sz="1400" b="1" dirty="0">
                        <a:solidFill>
                          <a:schemeClr val="tx1"/>
                        </a:solidFill>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400" b="1">
                          <a:latin typeface="Calibri" panose="020F0502020204030204" pitchFamily="34" charset="0"/>
                          <a:cs typeface="Calibri" panose="020F0502020204030204" pitchFamily="34" charset="0"/>
                        </a:rPr>
                        <a:t>3</a:t>
                      </a:r>
                      <a:endParaRPr lang="en-US" sz="1400" b="1">
                        <a:solidFill>
                          <a:schemeClr val="tx1"/>
                        </a:solidFill>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2"/>
                  </a:ext>
                </a:extLst>
              </a:tr>
              <a:tr h="237069">
                <a:tc>
                  <a:txBody>
                    <a:bodyPr/>
                    <a:lstStyle/>
                    <a:p>
                      <a:pPr marL="0" marR="0">
                        <a:lnSpc>
                          <a:spcPct val="115000"/>
                        </a:lnSpc>
                        <a:spcBef>
                          <a:spcPts val="0"/>
                        </a:spcBef>
                        <a:spcAft>
                          <a:spcPts val="0"/>
                        </a:spcAft>
                      </a:pPr>
                      <a:r>
                        <a:rPr lang="en-US" sz="1400" b="1">
                          <a:latin typeface="Calibri" panose="020F0502020204030204" pitchFamily="34" charset="0"/>
                          <a:cs typeface="Calibri" panose="020F0502020204030204" pitchFamily="34" charset="0"/>
                        </a:rPr>
                        <a:t>28</a:t>
                      </a:r>
                      <a:endParaRPr lang="en-US" sz="1400" b="1">
                        <a:solidFill>
                          <a:schemeClr val="tx1"/>
                        </a:solidFill>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nSpc>
                          <a:spcPct val="115000"/>
                        </a:lnSpc>
                        <a:spcBef>
                          <a:spcPts val="0"/>
                        </a:spcBef>
                        <a:spcAft>
                          <a:spcPts val="0"/>
                        </a:spcAft>
                      </a:pPr>
                      <a:r>
                        <a:rPr lang="en-US" sz="1400" b="1" dirty="0">
                          <a:latin typeface="Calibri" panose="020F0502020204030204" pitchFamily="34" charset="0"/>
                          <a:cs typeface="Calibri" panose="020F0502020204030204" pitchFamily="34" charset="0"/>
                        </a:rPr>
                        <a:t>What is measurement in sports? 	</a:t>
                      </a:r>
                      <a:endParaRPr lang="en-US" sz="1400" b="1" dirty="0">
                        <a:solidFill>
                          <a:schemeClr val="tx1"/>
                        </a:solidFill>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400" b="1">
                          <a:latin typeface="Calibri" panose="020F0502020204030204" pitchFamily="34" charset="0"/>
                          <a:cs typeface="Calibri" panose="020F0502020204030204" pitchFamily="34" charset="0"/>
                        </a:rPr>
                        <a:t>3</a:t>
                      </a:r>
                      <a:endParaRPr lang="en-US" sz="1400" b="1">
                        <a:solidFill>
                          <a:schemeClr val="tx1"/>
                        </a:solidFill>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3"/>
                  </a:ext>
                </a:extLst>
              </a:tr>
              <a:tr h="896346">
                <a:tc>
                  <a:txBody>
                    <a:bodyPr/>
                    <a:lstStyle/>
                    <a:p>
                      <a:pPr marL="0" marR="0">
                        <a:lnSpc>
                          <a:spcPct val="115000"/>
                        </a:lnSpc>
                        <a:spcBef>
                          <a:spcPts val="0"/>
                        </a:spcBef>
                        <a:spcAft>
                          <a:spcPts val="0"/>
                        </a:spcAft>
                      </a:pPr>
                      <a:r>
                        <a:rPr lang="en-US" sz="1400" b="1">
                          <a:latin typeface="Calibri" panose="020F0502020204030204" pitchFamily="34" charset="0"/>
                          <a:cs typeface="Calibri" panose="020F0502020204030204" pitchFamily="34" charset="0"/>
                        </a:rPr>
                        <a:t>29</a:t>
                      </a:r>
                      <a:endParaRPr lang="en-US" sz="1400" b="1">
                        <a:solidFill>
                          <a:schemeClr val="tx1"/>
                        </a:solidFill>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pPr>
                      <a:r>
                        <a:rPr lang="en-US" sz="1400" b="1" dirty="0">
                          <a:latin typeface="Calibri" panose="020F0502020204030204" pitchFamily="34" charset="0"/>
                          <a:cs typeface="Calibri" panose="020F0502020204030204" pitchFamily="34" charset="0"/>
                        </a:rPr>
                        <a:t>Calculate the Physical Fitness Index using short formula for a 12 year old by having completed Harvard step test for a duration of 3 minute and a pulse rate of 54 beats for 1 to 1.5 minute. </a:t>
                      </a:r>
                      <a:endParaRPr lang="en-US" sz="1400" b="1" dirty="0">
                        <a:solidFill>
                          <a:schemeClr val="tx1"/>
                        </a:solidFill>
                        <a:latin typeface="Calibri" panose="020F0502020204030204" pitchFamily="34" charset="0"/>
                        <a:ea typeface="Times New Roman"/>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400" b="1" dirty="0">
                          <a:latin typeface="Calibri" panose="020F0502020204030204" pitchFamily="34" charset="0"/>
                          <a:cs typeface="Calibri" panose="020F0502020204030204" pitchFamily="34" charset="0"/>
                        </a:rPr>
                        <a:t>3</a:t>
                      </a:r>
                      <a:endParaRPr lang="en-US" sz="1400" b="1" dirty="0">
                        <a:solidFill>
                          <a:schemeClr val="tx1"/>
                        </a:solidFill>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4"/>
                  </a:ext>
                </a:extLst>
              </a:tr>
              <a:tr h="237069">
                <a:tc>
                  <a:txBody>
                    <a:bodyPr/>
                    <a:lstStyle/>
                    <a:p>
                      <a:pPr marL="0" marR="0">
                        <a:lnSpc>
                          <a:spcPct val="115000"/>
                        </a:lnSpc>
                        <a:spcBef>
                          <a:spcPts val="0"/>
                        </a:spcBef>
                        <a:spcAft>
                          <a:spcPts val="0"/>
                        </a:spcAft>
                      </a:pPr>
                      <a:r>
                        <a:rPr lang="en-US" sz="1400" b="1">
                          <a:latin typeface="Calibri" panose="020F0502020204030204" pitchFamily="34" charset="0"/>
                          <a:cs typeface="Calibri" panose="020F0502020204030204" pitchFamily="34" charset="0"/>
                        </a:rPr>
                        <a:t>30</a:t>
                      </a:r>
                      <a:endParaRPr lang="en-US" sz="1400" b="1">
                        <a:solidFill>
                          <a:schemeClr val="tx1"/>
                        </a:solidFill>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nSpc>
                          <a:spcPct val="115000"/>
                        </a:lnSpc>
                        <a:spcBef>
                          <a:spcPts val="0"/>
                        </a:spcBef>
                        <a:spcAft>
                          <a:spcPts val="0"/>
                        </a:spcAft>
                      </a:pPr>
                      <a:r>
                        <a:rPr lang="en-US" sz="1400" b="1">
                          <a:latin typeface="Calibri" panose="020F0502020204030204" pitchFamily="34" charset="0"/>
                          <a:cs typeface="Calibri" panose="020F0502020204030204" pitchFamily="34" charset="0"/>
                        </a:rPr>
                        <a:t>List down the fitness index score of Harvard step test?</a:t>
                      </a:r>
                      <a:endParaRPr lang="en-US" sz="1400" b="1">
                        <a:solidFill>
                          <a:schemeClr val="tx1"/>
                        </a:solidFill>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400" b="1" dirty="0">
                          <a:latin typeface="Calibri" panose="020F0502020204030204" pitchFamily="34" charset="0"/>
                          <a:cs typeface="Calibri" panose="020F0502020204030204" pitchFamily="34" charset="0"/>
                        </a:rPr>
                        <a:t>3</a:t>
                      </a:r>
                      <a:endParaRPr lang="en-US" sz="1400" b="1" dirty="0">
                        <a:solidFill>
                          <a:schemeClr val="tx1"/>
                        </a:solidFill>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5"/>
                  </a:ext>
                </a:extLst>
              </a:tr>
              <a:tr h="448161">
                <a:tc>
                  <a:txBody>
                    <a:bodyPr/>
                    <a:lstStyle/>
                    <a:p>
                      <a:pPr marL="0" marR="0">
                        <a:lnSpc>
                          <a:spcPct val="115000"/>
                        </a:lnSpc>
                        <a:spcBef>
                          <a:spcPts val="0"/>
                        </a:spcBef>
                        <a:spcAft>
                          <a:spcPts val="0"/>
                        </a:spcAft>
                      </a:pPr>
                      <a:r>
                        <a:rPr lang="en-US" sz="1400" b="1">
                          <a:latin typeface="Calibri" panose="020F0502020204030204" pitchFamily="34" charset="0"/>
                          <a:cs typeface="Calibri" panose="020F0502020204030204" pitchFamily="34" charset="0"/>
                        </a:rPr>
                        <a:t>31</a:t>
                      </a:r>
                      <a:endParaRPr lang="en-US" sz="1400" b="1">
                        <a:solidFill>
                          <a:schemeClr val="tx1"/>
                        </a:solidFill>
                        <a:latin typeface="Calibri" panose="020F0502020204030204" pitchFamily="34" charset="0"/>
                        <a:ea typeface="Calibri"/>
                        <a:cs typeface="Calibri" panose="020F0502020204030204" pitchFamily="34" charset="0"/>
                      </a:endParaRPr>
                    </a:p>
                  </a:txBody>
                  <a:tcPr marL="68580" marR="68580" marT="0" marB="0"/>
                </a:tc>
                <a:tc>
                  <a:txBody>
                    <a:bodyPr/>
                    <a:lstStyle/>
                    <a:p>
                      <a:pPr marL="0" marR="0" algn="just">
                        <a:lnSpc>
                          <a:spcPct val="115000"/>
                        </a:lnSpc>
                        <a:spcBef>
                          <a:spcPts val="0"/>
                        </a:spcBef>
                        <a:spcAft>
                          <a:spcPts val="0"/>
                        </a:spcAft>
                      </a:pPr>
                      <a:r>
                        <a:rPr lang="en-US" sz="1400" b="1">
                          <a:latin typeface="Calibri" panose="020F0502020204030204" pitchFamily="34" charset="0"/>
                          <a:cs typeface="Calibri" panose="020F0502020204030204" pitchFamily="34" charset="0"/>
                        </a:rPr>
                        <a:t>What is General Motor Fitness? How can it be measured?</a:t>
                      </a:r>
                      <a:endParaRPr lang="en-US" sz="1400" b="1">
                        <a:solidFill>
                          <a:schemeClr val="tx1"/>
                        </a:solidFill>
                        <a:latin typeface="Calibri" panose="020F0502020204030204" pitchFamily="34" charset="0"/>
                        <a:ea typeface="Times New Roman"/>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400" b="1" dirty="0">
                          <a:latin typeface="Calibri" panose="020F0502020204030204" pitchFamily="34" charset="0"/>
                          <a:cs typeface="Calibri" panose="020F0502020204030204" pitchFamily="34" charset="0"/>
                        </a:rPr>
                        <a:t>5</a:t>
                      </a:r>
                      <a:endParaRPr lang="en-US" sz="1400" b="1" dirty="0">
                        <a:solidFill>
                          <a:schemeClr val="tx1"/>
                        </a:solidFill>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026584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6"/>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77" name="Google Shape;77;p16"/>
          <p:cNvSpPr txBox="1"/>
          <p:nvPr/>
        </p:nvSpPr>
        <p:spPr>
          <a:xfrm>
            <a:off x="621425" y="743500"/>
            <a:ext cx="7801200" cy="3562200"/>
          </a:xfrm>
          <a:prstGeom prst="rect">
            <a:avLst/>
          </a:prstGeom>
          <a:noFill/>
          <a:ln>
            <a:noFill/>
          </a:ln>
        </p:spPr>
        <p:txBody>
          <a:bodyPr spcFirstLastPara="1" wrap="square" lIns="91425" tIns="91425" rIns="91425" bIns="91425" anchor="ctr" anchorCtr="0">
            <a:noAutofit/>
          </a:bodyPr>
          <a:lstStyle/>
          <a:p>
            <a:pPr marL="457200" marR="0" lvl="0" indent="0" algn="ctr" rtl="0">
              <a:lnSpc>
                <a:spcPct val="115000"/>
              </a:lnSpc>
              <a:spcBef>
                <a:spcPts val="0"/>
              </a:spcBef>
              <a:spcAft>
                <a:spcPts val="0"/>
              </a:spcAft>
              <a:buClr>
                <a:srgbClr val="000000"/>
              </a:buClr>
              <a:buSzPts val="4000"/>
              <a:buFont typeface="Arial"/>
              <a:buNone/>
            </a:pPr>
            <a:r>
              <a:rPr lang="en" sz="4000" b="1" i="0" u="none" strike="noStrike" cap="none">
                <a:solidFill>
                  <a:srgbClr val="000000"/>
                </a:solidFill>
                <a:latin typeface="Arial"/>
                <a:ea typeface="Arial"/>
                <a:cs typeface="Arial"/>
                <a:sym typeface="Arial"/>
              </a:rPr>
              <a:t>THANKING YOU</a:t>
            </a:r>
            <a:endParaRPr sz="4000" b="1" i="0" u="none" strike="noStrike" cap="none">
              <a:solidFill>
                <a:srgbClr val="000000"/>
              </a:solidFill>
              <a:latin typeface="Arial"/>
              <a:ea typeface="Arial"/>
              <a:cs typeface="Arial"/>
              <a:sym typeface="Arial"/>
            </a:endParaRPr>
          </a:p>
          <a:p>
            <a:pPr marL="457200" marR="0" lvl="0" indent="0" algn="ctr" rtl="0">
              <a:lnSpc>
                <a:spcPct val="115000"/>
              </a:lnSpc>
              <a:spcBef>
                <a:spcPts val="0"/>
              </a:spcBef>
              <a:spcAft>
                <a:spcPts val="0"/>
              </a:spcAft>
              <a:buClr>
                <a:srgbClr val="000000"/>
              </a:buClr>
              <a:buSzPts val="4000"/>
              <a:buFont typeface="Arial"/>
              <a:buNone/>
            </a:pPr>
            <a:r>
              <a:rPr lang="en" sz="4000" b="1" i="0" u="none" strike="noStrike" cap="none">
                <a:solidFill>
                  <a:srgbClr val="FF0000"/>
                </a:solidFill>
                <a:latin typeface="Arial"/>
                <a:ea typeface="Arial"/>
                <a:cs typeface="Arial"/>
                <a:sym typeface="Arial"/>
              </a:rPr>
              <a:t>ODM EDUCATIONAL GROUP</a:t>
            </a:r>
            <a:endParaRPr sz="4000" b="1"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3130477" y="5320"/>
            <a:ext cx="2972695" cy="504346"/>
          </a:xfrm>
          <a:prstGeom prst="rect">
            <a:avLst/>
          </a:prstGeom>
          <a:noFill/>
          <a:ln>
            <a:noFill/>
          </a:ln>
        </p:spPr>
        <p:txBody>
          <a:bodyPr spcFirstLastPara="1" wrap="square" lIns="91425" tIns="91425" rIns="91425" bIns="91425" anchor="t" anchorCtr="0">
            <a:noAutofit/>
          </a:bodyPr>
          <a:lstStyle/>
          <a:p>
            <a:pPr marR="0" lvl="0" algn="l" defTabSz="914400" rtl="0" eaLnBrk="0" fontAlgn="base" latinLnBrk="0" hangingPunct="0">
              <a:lnSpc>
                <a:spcPct val="100000"/>
              </a:lnSpc>
              <a:spcBef>
                <a:spcPct val="0"/>
              </a:spcBef>
              <a:spcAft>
                <a:spcPct val="0"/>
              </a:spcAft>
              <a:buClrTx/>
              <a:buSzTx/>
            </a:pPr>
            <a:r>
              <a:rPr kumimoji="0" lang="en-US" sz="2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MOTOR FITNESS TEST</a:t>
            </a:r>
          </a:p>
        </p:txBody>
      </p:sp>
      <p:pic>
        <p:nvPicPr>
          <p:cNvPr id="2" name="Picture 1">
            <a:extLst>
              <a:ext uri="{FF2B5EF4-FFF2-40B4-BE49-F238E27FC236}">
                <a16:creationId xmlns:a16="http://schemas.microsoft.com/office/drawing/2014/main" id="{7F5A0FED-D5C3-4C6C-AC31-471E914E0FC8}"/>
              </a:ext>
            </a:extLst>
          </p:cNvPr>
          <p:cNvPicPr>
            <a:picLocks noChangeAspect="1"/>
          </p:cNvPicPr>
          <p:nvPr/>
        </p:nvPicPr>
        <p:blipFill>
          <a:blip r:embed="rId4"/>
          <a:stretch>
            <a:fillRect/>
          </a:stretch>
        </p:blipFill>
        <p:spPr>
          <a:xfrm>
            <a:off x="165643" y="429894"/>
            <a:ext cx="1696166" cy="1418865"/>
          </a:xfrm>
          <a:prstGeom prst="rect">
            <a:avLst/>
          </a:prstGeom>
        </p:spPr>
      </p:pic>
      <p:pic>
        <p:nvPicPr>
          <p:cNvPr id="3" name="Picture 2">
            <a:extLst>
              <a:ext uri="{FF2B5EF4-FFF2-40B4-BE49-F238E27FC236}">
                <a16:creationId xmlns:a16="http://schemas.microsoft.com/office/drawing/2014/main" id="{938F7FC6-C8EB-44DD-A86D-D948AC876038}"/>
              </a:ext>
            </a:extLst>
          </p:cNvPr>
          <p:cNvPicPr>
            <a:picLocks noChangeAspect="1"/>
          </p:cNvPicPr>
          <p:nvPr/>
        </p:nvPicPr>
        <p:blipFill>
          <a:blip r:embed="rId5"/>
          <a:stretch>
            <a:fillRect/>
          </a:stretch>
        </p:blipFill>
        <p:spPr>
          <a:xfrm>
            <a:off x="165643" y="1923294"/>
            <a:ext cx="1648585" cy="1418865"/>
          </a:xfrm>
          <a:prstGeom prst="rect">
            <a:avLst/>
          </a:prstGeom>
        </p:spPr>
      </p:pic>
      <p:pic>
        <p:nvPicPr>
          <p:cNvPr id="4" name="Picture 3">
            <a:extLst>
              <a:ext uri="{FF2B5EF4-FFF2-40B4-BE49-F238E27FC236}">
                <a16:creationId xmlns:a16="http://schemas.microsoft.com/office/drawing/2014/main" id="{EDBD01CB-3F06-41CB-A7F2-85A97E10A7C0}"/>
              </a:ext>
            </a:extLst>
          </p:cNvPr>
          <p:cNvPicPr>
            <a:picLocks noChangeAspect="1"/>
          </p:cNvPicPr>
          <p:nvPr/>
        </p:nvPicPr>
        <p:blipFill>
          <a:blip r:embed="rId6"/>
          <a:stretch>
            <a:fillRect/>
          </a:stretch>
        </p:blipFill>
        <p:spPr>
          <a:xfrm>
            <a:off x="165643" y="3498073"/>
            <a:ext cx="1648585" cy="1418865"/>
          </a:xfrm>
          <a:prstGeom prst="rect">
            <a:avLst/>
          </a:prstGeom>
        </p:spPr>
      </p:pic>
      <p:pic>
        <p:nvPicPr>
          <p:cNvPr id="5" name="Picture 4">
            <a:extLst>
              <a:ext uri="{FF2B5EF4-FFF2-40B4-BE49-F238E27FC236}">
                <a16:creationId xmlns:a16="http://schemas.microsoft.com/office/drawing/2014/main" id="{67DCC88E-BC66-4C39-B75C-4A3CEBF499AB}"/>
              </a:ext>
            </a:extLst>
          </p:cNvPr>
          <p:cNvPicPr>
            <a:picLocks noChangeAspect="1"/>
          </p:cNvPicPr>
          <p:nvPr/>
        </p:nvPicPr>
        <p:blipFill>
          <a:blip r:embed="rId7"/>
          <a:stretch>
            <a:fillRect/>
          </a:stretch>
        </p:blipFill>
        <p:spPr>
          <a:xfrm>
            <a:off x="3910710" y="1785557"/>
            <a:ext cx="1828959" cy="1418865"/>
          </a:xfrm>
          <a:prstGeom prst="rect">
            <a:avLst/>
          </a:prstGeom>
        </p:spPr>
      </p:pic>
      <p:pic>
        <p:nvPicPr>
          <p:cNvPr id="6" name="Picture 5">
            <a:extLst>
              <a:ext uri="{FF2B5EF4-FFF2-40B4-BE49-F238E27FC236}">
                <a16:creationId xmlns:a16="http://schemas.microsoft.com/office/drawing/2014/main" id="{4ED53E12-DCA3-459C-AAC6-FC64EC8D9229}"/>
              </a:ext>
            </a:extLst>
          </p:cNvPr>
          <p:cNvPicPr>
            <a:picLocks noChangeAspect="1"/>
          </p:cNvPicPr>
          <p:nvPr/>
        </p:nvPicPr>
        <p:blipFill>
          <a:blip r:embed="rId8"/>
          <a:stretch>
            <a:fillRect/>
          </a:stretch>
        </p:blipFill>
        <p:spPr>
          <a:xfrm>
            <a:off x="3849109" y="493094"/>
            <a:ext cx="1696166" cy="1292463"/>
          </a:xfrm>
          <a:prstGeom prst="rect">
            <a:avLst/>
          </a:prstGeom>
        </p:spPr>
      </p:pic>
      <p:pic>
        <p:nvPicPr>
          <p:cNvPr id="7" name="Picture 6">
            <a:extLst>
              <a:ext uri="{FF2B5EF4-FFF2-40B4-BE49-F238E27FC236}">
                <a16:creationId xmlns:a16="http://schemas.microsoft.com/office/drawing/2014/main" id="{AF7291FC-D4B2-468E-BA6C-E092C09DCA0D}"/>
              </a:ext>
            </a:extLst>
          </p:cNvPr>
          <p:cNvPicPr>
            <a:picLocks noChangeAspect="1"/>
          </p:cNvPicPr>
          <p:nvPr/>
        </p:nvPicPr>
        <p:blipFill>
          <a:blip r:embed="rId9"/>
          <a:stretch>
            <a:fillRect/>
          </a:stretch>
        </p:blipFill>
        <p:spPr>
          <a:xfrm>
            <a:off x="3990215" y="3460149"/>
            <a:ext cx="1648585" cy="1292464"/>
          </a:xfrm>
          <a:prstGeom prst="rect">
            <a:avLst/>
          </a:prstGeom>
        </p:spPr>
      </p:pic>
      <p:pic>
        <p:nvPicPr>
          <p:cNvPr id="8" name="Picture 7">
            <a:extLst>
              <a:ext uri="{FF2B5EF4-FFF2-40B4-BE49-F238E27FC236}">
                <a16:creationId xmlns:a16="http://schemas.microsoft.com/office/drawing/2014/main" id="{037A1E22-9807-4E43-9B05-62EA1D171B1C}"/>
              </a:ext>
            </a:extLst>
          </p:cNvPr>
          <p:cNvPicPr>
            <a:picLocks noChangeAspect="1"/>
          </p:cNvPicPr>
          <p:nvPr/>
        </p:nvPicPr>
        <p:blipFill>
          <a:blip r:embed="rId10"/>
          <a:stretch>
            <a:fillRect/>
          </a:stretch>
        </p:blipFill>
        <p:spPr>
          <a:xfrm>
            <a:off x="7211391" y="429894"/>
            <a:ext cx="1758161" cy="1355663"/>
          </a:xfrm>
          <a:prstGeom prst="rect">
            <a:avLst/>
          </a:prstGeom>
        </p:spPr>
      </p:pic>
      <p:pic>
        <p:nvPicPr>
          <p:cNvPr id="12" name="Picture 2" descr="Shuttle Run Diagram Health Fitness Exercise PE Secondary Illustration">
            <a:extLst>
              <a:ext uri="{FF2B5EF4-FFF2-40B4-BE49-F238E27FC236}">
                <a16:creationId xmlns:a16="http://schemas.microsoft.com/office/drawing/2014/main" id="{AFA64ABB-C044-4540-BFE2-BF3E6D863280}"/>
              </a:ext>
            </a:extLst>
          </p:cNvPr>
          <p:cNvPicPr>
            <a:picLocks noChangeAspect="1" noChangeArrowheads="1"/>
          </p:cNvPicPr>
          <p:nvPr/>
        </p:nvPicPr>
        <p:blipFill>
          <a:blip r:embed="rId11" cstate="print"/>
          <a:srcRect/>
          <a:stretch>
            <a:fillRect/>
          </a:stretch>
        </p:blipFill>
        <p:spPr bwMode="auto">
          <a:xfrm>
            <a:off x="7294660" y="1923294"/>
            <a:ext cx="1648585" cy="1355663"/>
          </a:xfrm>
          <a:prstGeom prst="rect">
            <a:avLst/>
          </a:prstGeom>
          <a:noFill/>
        </p:spPr>
      </p:pic>
    </p:spTree>
    <p:extLst>
      <p:ext uri="{BB962C8B-B14F-4D97-AF65-F5344CB8AC3E}">
        <p14:creationId xmlns:p14="http://schemas.microsoft.com/office/powerpoint/2010/main" val="1912805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3039194" y="0"/>
            <a:ext cx="3065611" cy="50117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400" dirty="0">
                <a:solidFill>
                  <a:srgbClr val="FF0000"/>
                </a:solidFill>
                <a:latin typeface="Calibri" panose="020F0502020204030204" pitchFamily="34" charset="0"/>
                <a:cs typeface="Calibri" panose="020F0502020204030204" pitchFamily="34" charset="0"/>
              </a:rPr>
              <a:t>50 M STANDING START </a:t>
            </a:r>
            <a:endParaRPr sz="2200" b="1" i="0" u="none" strike="noStrike" cap="none" dirty="0">
              <a:solidFill>
                <a:srgbClr val="FF0000"/>
              </a:solidFill>
              <a:latin typeface="Calibri" panose="020F0502020204030204" pitchFamily="34" charset="0"/>
              <a:cs typeface="Calibri" panose="020F0502020204030204" pitchFamily="34" charset="0"/>
              <a:sym typeface="Arial"/>
            </a:endParaRPr>
          </a:p>
        </p:txBody>
      </p:sp>
      <p:sp>
        <p:nvSpPr>
          <p:cNvPr id="64" name="Google Shape;64;p14"/>
          <p:cNvSpPr txBox="1"/>
          <p:nvPr/>
        </p:nvSpPr>
        <p:spPr>
          <a:xfrm>
            <a:off x="367019" y="981452"/>
            <a:ext cx="3472011" cy="2889600"/>
          </a:xfrm>
          <a:prstGeom prst="rect">
            <a:avLst/>
          </a:prstGeom>
          <a:noFill/>
          <a:ln>
            <a:noFill/>
          </a:ln>
        </p:spPr>
        <p:txBody>
          <a:bodyPr spcFirstLastPara="1" wrap="square" lIns="91425" tIns="91425" rIns="91425" bIns="91425" anchor="t" anchorCtr="0">
            <a:noAutofit/>
          </a:bodyPr>
          <a:lstStyle/>
          <a:p>
            <a:pPr marL="285750" indent="-285750">
              <a:buFont typeface="Wingdings" panose="05000000000000000000" pitchFamily="2" charset="2"/>
              <a:buChar char="Ø"/>
            </a:pPr>
            <a:r>
              <a:rPr lang="en-IN" sz="1800" b="1" dirty="0">
                <a:solidFill>
                  <a:schemeClr val="tx1"/>
                </a:solidFill>
                <a:latin typeface="Calibri" panose="020F0502020204030204" pitchFamily="34" charset="0"/>
                <a:cs typeface="Calibri" panose="020F0502020204030204" pitchFamily="34" charset="0"/>
              </a:rPr>
              <a:t>Purpose :-  Determine or measure speed.</a:t>
            </a:r>
          </a:p>
          <a:p>
            <a:pPr marL="285750" indent="-285750">
              <a:buFont typeface="Wingdings" panose="05000000000000000000" pitchFamily="2" charset="2"/>
              <a:buChar char="Ø"/>
            </a:pPr>
            <a:r>
              <a:rPr lang="en-IN" sz="1800" b="1" dirty="0">
                <a:solidFill>
                  <a:schemeClr val="tx1"/>
                </a:solidFill>
                <a:latin typeface="Calibri" panose="020F0502020204030204" pitchFamily="34" charset="0"/>
                <a:cs typeface="Calibri" panose="020F0502020204030204" pitchFamily="34" charset="0"/>
              </a:rPr>
              <a:t>Equipment's :- Measuring taps, stopwatches, whistle.</a:t>
            </a:r>
          </a:p>
          <a:p>
            <a:pPr marL="285750" indent="-285750">
              <a:buFont typeface="Wingdings" panose="05000000000000000000" pitchFamily="2" charset="2"/>
              <a:buChar char="Ø"/>
            </a:pPr>
            <a:r>
              <a:rPr lang="en-IN" sz="1800" b="1" dirty="0">
                <a:solidFill>
                  <a:schemeClr val="tx1"/>
                </a:solidFill>
                <a:latin typeface="Calibri" panose="020F0502020204030204" pitchFamily="34" charset="0"/>
                <a:cs typeface="Calibri" panose="020F0502020204030204" pitchFamily="34" charset="0"/>
              </a:rPr>
              <a:t>Procedure :-  The subject takes the starting position behind the starting line. The starter commands “Are you ready” and “Go”, the score is recorded in seconds.</a:t>
            </a:r>
          </a:p>
        </p:txBody>
      </p:sp>
      <p:pic>
        <p:nvPicPr>
          <p:cNvPr id="2" name="Picture 1">
            <a:extLst>
              <a:ext uri="{FF2B5EF4-FFF2-40B4-BE49-F238E27FC236}">
                <a16:creationId xmlns:a16="http://schemas.microsoft.com/office/drawing/2014/main" id="{DF1DC05C-B766-48F3-BB5B-19A3F530AD17}"/>
              </a:ext>
            </a:extLst>
          </p:cNvPr>
          <p:cNvPicPr>
            <a:picLocks noChangeAspect="1"/>
          </p:cNvPicPr>
          <p:nvPr/>
        </p:nvPicPr>
        <p:blipFill>
          <a:blip r:embed="rId4"/>
          <a:stretch>
            <a:fillRect/>
          </a:stretch>
        </p:blipFill>
        <p:spPr>
          <a:xfrm>
            <a:off x="5004415" y="855987"/>
            <a:ext cx="3387853" cy="3140529"/>
          </a:xfrm>
          <a:prstGeom prst="rect">
            <a:avLst/>
          </a:prstGeom>
        </p:spPr>
      </p:pic>
    </p:spTree>
    <p:extLst>
      <p:ext uri="{BB962C8B-B14F-4D97-AF65-F5344CB8AC3E}">
        <p14:creationId xmlns:p14="http://schemas.microsoft.com/office/powerpoint/2010/main" val="1076536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3300452" y="0"/>
            <a:ext cx="2543096" cy="50117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400" dirty="0">
                <a:solidFill>
                  <a:srgbClr val="FF0000"/>
                </a:solidFill>
                <a:latin typeface="Calibri" panose="020F0502020204030204" pitchFamily="34" charset="0"/>
                <a:cs typeface="Calibri" panose="020F0502020204030204" pitchFamily="34" charset="0"/>
              </a:rPr>
              <a:t>600 M RUN/WALK</a:t>
            </a:r>
            <a:endParaRPr sz="2200" b="1" i="0" u="none" strike="noStrike" cap="none" dirty="0">
              <a:solidFill>
                <a:srgbClr val="FF0000"/>
              </a:solidFill>
              <a:latin typeface="Calibri" panose="020F0502020204030204" pitchFamily="34" charset="0"/>
              <a:cs typeface="Calibri" panose="020F0502020204030204" pitchFamily="34" charset="0"/>
              <a:sym typeface="Arial"/>
            </a:endParaRPr>
          </a:p>
        </p:txBody>
      </p:sp>
      <p:sp>
        <p:nvSpPr>
          <p:cNvPr id="64" name="Google Shape;64;p14"/>
          <p:cNvSpPr txBox="1"/>
          <p:nvPr/>
        </p:nvSpPr>
        <p:spPr>
          <a:xfrm>
            <a:off x="308961" y="930652"/>
            <a:ext cx="3595382" cy="2889600"/>
          </a:xfrm>
          <a:prstGeom prst="rect">
            <a:avLst/>
          </a:prstGeom>
          <a:noFill/>
          <a:ln>
            <a:noFill/>
          </a:ln>
        </p:spPr>
        <p:txBody>
          <a:bodyPr spcFirstLastPara="1" wrap="square" lIns="91425" tIns="91425" rIns="91425" bIns="91425" anchor="t" anchorCtr="0">
            <a:noAutofit/>
          </a:bodyPr>
          <a:lstStyle/>
          <a:p>
            <a:pPr marL="285750" indent="-285750">
              <a:lnSpc>
                <a:spcPct val="90000"/>
              </a:lnSpc>
              <a:buFont typeface="Wingdings" panose="05000000000000000000" pitchFamily="2" charset="2"/>
              <a:buChar char="Ø"/>
            </a:pPr>
            <a:r>
              <a:rPr lang="en-IN" sz="1800" b="1" dirty="0">
                <a:solidFill>
                  <a:schemeClr val="tx1"/>
                </a:solidFill>
                <a:latin typeface="Calibri" panose="020F0502020204030204" pitchFamily="34" charset="0"/>
                <a:cs typeface="Calibri" panose="020F0502020204030204" pitchFamily="34" charset="0"/>
              </a:rPr>
              <a:t>Purpose :- To measure endurance.</a:t>
            </a:r>
          </a:p>
          <a:p>
            <a:pPr marL="285750" indent="-285750">
              <a:lnSpc>
                <a:spcPct val="90000"/>
              </a:lnSpc>
              <a:buFont typeface="Wingdings" panose="05000000000000000000" pitchFamily="2" charset="2"/>
              <a:buChar char="Ø"/>
            </a:pPr>
            <a:r>
              <a:rPr lang="en-IN" sz="1800" b="1" dirty="0">
                <a:solidFill>
                  <a:schemeClr val="tx1"/>
                </a:solidFill>
                <a:latin typeface="Calibri" panose="020F0502020204030204" pitchFamily="34" charset="0"/>
                <a:cs typeface="Calibri" panose="020F0502020204030204" pitchFamily="34" charset="0"/>
              </a:rPr>
              <a:t>Equipment's :- 600 m track and stopwatch.</a:t>
            </a:r>
          </a:p>
          <a:p>
            <a:pPr marL="285750" indent="-285750">
              <a:lnSpc>
                <a:spcPct val="90000"/>
              </a:lnSpc>
              <a:buFont typeface="Wingdings" panose="05000000000000000000" pitchFamily="2" charset="2"/>
              <a:buChar char="Ø"/>
            </a:pPr>
            <a:r>
              <a:rPr lang="en-IN" sz="1800" b="1" dirty="0">
                <a:solidFill>
                  <a:schemeClr val="tx1"/>
                </a:solidFill>
                <a:latin typeface="Calibri" panose="020F0502020204030204" pitchFamily="34" charset="0"/>
                <a:cs typeface="Calibri" panose="020F0502020204030204" pitchFamily="34" charset="0"/>
              </a:rPr>
              <a:t>Procedure :- The subject takes the starting position behind the starting line. The starter commands “Are you ready” and “Go”, the score is recorded in seconds.</a:t>
            </a:r>
            <a:endParaRPr lang="en-US" sz="1800" dirty="0">
              <a:solidFill>
                <a:schemeClr val="tx1"/>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B3D744D-786C-4AD4-B824-F3A1050077F1}"/>
              </a:ext>
            </a:extLst>
          </p:cNvPr>
          <p:cNvPicPr>
            <a:picLocks noChangeAspect="1"/>
          </p:cNvPicPr>
          <p:nvPr/>
        </p:nvPicPr>
        <p:blipFill>
          <a:blip r:embed="rId4"/>
          <a:stretch>
            <a:fillRect/>
          </a:stretch>
        </p:blipFill>
        <p:spPr>
          <a:xfrm>
            <a:off x="4571999" y="762000"/>
            <a:ext cx="4136571" cy="3113313"/>
          </a:xfrm>
          <a:prstGeom prst="rect">
            <a:avLst/>
          </a:prstGeom>
          <a:ln>
            <a:noFill/>
          </a:ln>
          <a:effectLst>
            <a:softEdge rad="112500"/>
          </a:effectLst>
        </p:spPr>
      </p:pic>
    </p:spTree>
    <p:extLst>
      <p:ext uri="{BB962C8B-B14F-4D97-AF65-F5344CB8AC3E}">
        <p14:creationId xmlns:p14="http://schemas.microsoft.com/office/powerpoint/2010/main" val="3554155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3088447" y="0"/>
            <a:ext cx="2804354" cy="455179"/>
          </a:xfrm>
          <a:prstGeom prst="rect">
            <a:avLst/>
          </a:prstGeom>
          <a:noFill/>
          <a:ln>
            <a:noFill/>
          </a:ln>
        </p:spPr>
        <p:txBody>
          <a:bodyPr spcFirstLastPara="1" wrap="square" lIns="91425" tIns="91425" rIns="91425" bIns="91425" anchor="t" anchorCtr="0">
            <a:noAutofit/>
          </a:bodyPr>
          <a:lstStyle/>
          <a:p>
            <a:r>
              <a:rPr lang="en-US" sz="2400" b="1" dirty="0">
                <a:solidFill>
                  <a:srgbClr val="FF0000"/>
                </a:solidFill>
                <a:latin typeface="Calibri" panose="020F0502020204030204" pitchFamily="34" charset="0"/>
                <a:cs typeface="Calibri" panose="020F0502020204030204" pitchFamily="34" charset="0"/>
              </a:rPr>
              <a:t>SIT AND REACH TEST</a:t>
            </a:r>
          </a:p>
        </p:txBody>
      </p:sp>
      <p:sp>
        <p:nvSpPr>
          <p:cNvPr id="64" name="Google Shape;64;p14"/>
          <p:cNvSpPr txBox="1"/>
          <p:nvPr/>
        </p:nvSpPr>
        <p:spPr>
          <a:xfrm>
            <a:off x="105761" y="455179"/>
            <a:ext cx="5126639" cy="4603050"/>
          </a:xfrm>
          <a:prstGeom prst="rect">
            <a:avLst/>
          </a:prstGeom>
          <a:noFill/>
          <a:ln>
            <a:noFill/>
          </a:ln>
        </p:spPr>
        <p:txBody>
          <a:bodyPr spcFirstLastPara="1" wrap="square" lIns="91425" tIns="91425" rIns="91425" bIns="91425" anchor="t" anchorCtr="0">
            <a:noAutofit/>
          </a:bodyPr>
          <a:lstStyle/>
          <a:p>
            <a:pPr marL="285750" indent="-285750" algn="just">
              <a:buFont typeface="Wingdings" panose="05000000000000000000" pitchFamily="2" charset="2"/>
              <a:buChar char="Ø"/>
            </a:pPr>
            <a:r>
              <a:rPr lang="en-IN" sz="1800" b="1" dirty="0">
                <a:solidFill>
                  <a:schemeClr val="tx1"/>
                </a:solidFill>
                <a:latin typeface="Calibri" panose="020F0502020204030204" pitchFamily="34" charset="0"/>
                <a:cs typeface="Calibri" panose="020F0502020204030204" pitchFamily="34" charset="0"/>
              </a:rPr>
              <a:t>Purpose :- </a:t>
            </a:r>
            <a:r>
              <a:rPr lang="en-US" b="1" dirty="0">
                <a:solidFill>
                  <a:schemeClr val="tx1"/>
                </a:solidFill>
                <a:latin typeface="Calibri" panose="020F0502020204030204" pitchFamily="34" charset="0"/>
                <a:cs typeface="Calibri" panose="020F0502020204030204" pitchFamily="34" charset="0"/>
              </a:rPr>
              <a:t>measure the flexibility of your hamstrings and lower back.</a:t>
            </a:r>
          </a:p>
          <a:p>
            <a:pPr algn="just"/>
            <a:endParaRPr lang="en-US" b="1" i="1" dirty="0">
              <a:solidFill>
                <a:schemeClr val="tx1"/>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Ø"/>
            </a:pPr>
            <a:r>
              <a:rPr lang="en-IN" sz="1800" b="1" dirty="0">
                <a:solidFill>
                  <a:schemeClr val="tx1"/>
                </a:solidFill>
                <a:latin typeface="Calibri" panose="020F0502020204030204" pitchFamily="34" charset="0"/>
                <a:cs typeface="Calibri" panose="020F0502020204030204" pitchFamily="34" charset="0"/>
              </a:rPr>
              <a:t>Equipment's :- </a:t>
            </a:r>
            <a:r>
              <a:rPr lang="en-US" u="sng" dirty="0">
                <a:solidFill>
                  <a:schemeClr val="tx1"/>
                </a:solidFill>
                <a:latin typeface="Calibri" panose="020F0502020204030204" pitchFamily="34" charset="0"/>
                <a:cs typeface="Calibri" panose="020F0502020204030204" pitchFamily="34" charset="0"/>
              </a:rPr>
              <a:t>ruler, step (optional, you could </a:t>
            </a:r>
            <a:r>
              <a:rPr lang="en-US" u="sng" dirty="0">
                <a:solidFill>
                  <a:schemeClr val="tx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make your own sit and reach box</a:t>
            </a:r>
            <a:r>
              <a:rPr lang="en-US" u="sng" dirty="0">
                <a:solidFill>
                  <a:schemeClr val="tx1"/>
                </a:solidFill>
                <a:latin typeface="Calibri" panose="020F0502020204030204" pitchFamily="34" charset="0"/>
                <a:cs typeface="Calibri" panose="020F0502020204030204" pitchFamily="34" charset="0"/>
              </a:rPr>
              <a:t> if keen too)</a:t>
            </a:r>
            <a:endParaRPr lang="en-US" b="1" i="1" dirty="0">
              <a:solidFill>
                <a:schemeClr val="tx1"/>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Ø"/>
            </a:pPr>
            <a:r>
              <a:rPr lang="en-IN" sz="1800" b="1" dirty="0">
                <a:solidFill>
                  <a:schemeClr val="tx1"/>
                </a:solidFill>
                <a:latin typeface="Calibri" panose="020F0502020204030204" pitchFamily="34" charset="0"/>
                <a:cs typeface="Calibri" panose="020F0502020204030204" pitchFamily="34" charset="0"/>
              </a:rPr>
              <a:t>Procedure :- </a:t>
            </a:r>
            <a:r>
              <a:rPr lang="en-US" dirty="0">
                <a:solidFill>
                  <a:schemeClr val="tx1"/>
                </a:solidFill>
                <a:latin typeface="Calibri" panose="020F0502020204030204" pitchFamily="34" charset="0"/>
                <a:cs typeface="Calibri" panose="020F0502020204030204" pitchFamily="34" charset="0"/>
              </a:rPr>
              <a:t>If you have completed the home tests in order, you will be well warmed up by the time you are up to the sit and reach test. Otherwise, go for a jog and do some stretching. Remove your shoes and sit on a flat surface, legs extended in front of the body, toes pointing up and feet slightly apart, with the soles of the feet against the base of the step (if there is no step, just any flat surface will do). Place the ruler on the ground between your legs or on the top of the step. Place one hand on top of the other, then reach slowly forward. At the point of your greatest reach, hold for a couple of seconds, and measure how far you have reached. If you have trouble straightening you legs, get a friend to help by holding the knees down flush with the ground. See also video demonstrations of the Sit and Reach.</a:t>
            </a:r>
          </a:p>
        </p:txBody>
      </p:sp>
      <p:pic>
        <p:nvPicPr>
          <p:cNvPr id="5" name="Picture 4" descr="A drawing of a person&#10;&#10;Description automatically generated">
            <a:extLst>
              <a:ext uri="{FF2B5EF4-FFF2-40B4-BE49-F238E27FC236}">
                <a16:creationId xmlns:a16="http://schemas.microsoft.com/office/drawing/2014/main" id="{B49CA1D1-76F7-4A18-A4BC-12E78E0DF7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0810" y="455180"/>
            <a:ext cx="2982457" cy="3394926"/>
          </a:xfrm>
          <a:prstGeom prst="rect">
            <a:avLst/>
          </a:prstGeom>
          <a:ln>
            <a:noFill/>
          </a:ln>
          <a:effectLst>
            <a:softEdge rad="112500"/>
          </a:effectLst>
        </p:spPr>
      </p:pic>
    </p:spTree>
    <p:extLst>
      <p:ext uri="{BB962C8B-B14F-4D97-AF65-F5344CB8AC3E}">
        <p14:creationId xmlns:p14="http://schemas.microsoft.com/office/powerpoint/2010/main" val="1008646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2764034" y="0"/>
            <a:ext cx="3615931" cy="501170"/>
          </a:xfrm>
          <a:prstGeom prst="rect">
            <a:avLst/>
          </a:prstGeom>
          <a:noFill/>
          <a:ln>
            <a:noFill/>
          </a:ln>
        </p:spPr>
        <p:txBody>
          <a:bodyPr spcFirstLastPara="1" wrap="square" lIns="91425" tIns="91425" rIns="91425" bIns="91425" anchor="t" anchorCtr="0">
            <a:noAutofit/>
          </a:bodyPr>
          <a:lstStyle/>
          <a:p>
            <a:r>
              <a:rPr lang="en-US" sz="2400" b="1" dirty="0">
                <a:solidFill>
                  <a:srgbClr val="FF0000"/>
                </a:solidFill>
                <a:latin typeface="Calibri" panose="020F0502020204030204" pitchFamily="34" charset="0"/>
                <a:ea typeface="Calibri" panose="020F0502020204030204" pitchFamily="34" charset="0"/>
                <a:cs typeface="Calibri" panose="020F0502020204030204" pitchFamily="34" charset="0"/>
              </a:rPr>
              <a:t>MODIFIED PUSH UP[GIRLS]</a:t>
            </a:r>
          </a:p>
        </p:txBody>
      </p:sp>
      <p:sp>
        <p:nvSpPr>
          <p:cNvPr id="64" name="Google Shape;64;p14"/>
          <p:cNvSpPr txBox="1"/>
          <p:nvPr/>
        </p:nvSpPr>
        <p:spPr>
          <a:xfrm>
            <a:off x="214924" y="736160"/>
            <a:ext cx="3615931" cy="4153474"/>
          </a:xfrm>
          <a:prstGeom prst="rect">
            <a:avLst/>
          </a:prstGeom>
          <a:noFill/>
          <a:ln>
            <a:noFill/>
          </a:ln>
        </p:spPr>
        <p:txBody>
          <a:bodyPr spcFirstLastPara="1" wrap="square" lIns="91425" tIns="91425" rIns="91425" bIns="91425" anchor="t" anchorCtr="0">
            <a:noAutofit/>
          </a:bodyPr>
          <a:lstStyle/>
          <a:p>
            <a:pPr marL="342900" lvl="0" indent="-342900" algn="just" eaLnBrk="0" fontAlgn="base" hangingPunct="0">
              <a:spcBef>
                <a:spcPct val="0"/>
              </a:spcBef>
              <a:spcAft>
                <a:spcPct val="0"/>
              </a:spcAft>
              <a:buFont typeface="Wingdings" panose="05000000000000000000" pitchFamily="2" charset="2"/>
              <a:buChar char="Ø"/>
            </a:pPr>
            <a:r>
              <a:rPr lang="en-IN" sz="1800" b="1" dirty="0">
                <a:solidFill>
                  <a:schemeClr val="tx1"/>
                </a:solidFill>
                <a:latin typeface="Calibri" panose="020F0502020204030204" pitchFamily="34" charset="0"/>
                <a:cs typeface="Calibri" panose="020F0502020204030204" pitchFamily="34" charset="0"/>
              </a:rPr>
              <a:t>Purpose :- </a:t>
            </a:r>
            <a:r>
              <a:rPr lang="en-US" sz="1400" b="1" dirty="0">
                <a:solidFill>
                  <a:schemeClr val="tx1"/>
                </a:solidFill>
                <a:latin typeface="Calibri" panose="020F0502020204030204" pitchFamily="34" charset="0"/>
                <a:cs typeface="Calibri" panose="020F0502020204030204" pitchFamily="34" charset="0"/>
              </a:rPr>
              <a:t>to measure the upper body strength  &amp; endurance for girl</a:t>
            </a:r>
          </a:p>
          <a:p>
            <a:pPr marL="342900" lvl="0" indent="-342900" algn="just" eaLnBrk="0" fontAlgn="base" hangingPunct="0">
              <a:spcBef>
                <a:spcPct val="0"/>
              </a:spcBef>
              <a:spcAft>
                <a:spcPct val="0"/>
              </a:spcAft>
              <a:buFont typeface="Wingdings" panose="05000000000000000000" pitchFamily="2" charset="2"/>
              <a:buChar char="Ø"/>
            </a:pPr>
            <a:r>
              <a:rPr lang="en-US" sz="1800" b="1" dirty="0">
                <a:solidFill>
                  <a:schemeClr val="tx1"/>
                </a:solidFill>
                <a:latin typeface="Calibri" panose="020F0502020204030204" pitchFamily="34" charset="0"/>
                <a:cs typeface="Calibri" panose="020F0502020204030204" pitchFamily="34" charset="0"/>
              </a:rPr>
              <a:t>Procedure:- </a:t>
            </a:r>
            <a:r>
              <a:rPr lang="en-US" sz="1400" b="1" dirty="0">
                <a:solidFill>
                  <a:schemeClr val="tx1"/>
                </a:solidFill>
                <a:latin typeface="Calibri" panose="020F0502020204030204" pitchFamily="34" charset="0"/>
                <a:cs typeface="Calibri" panose="020F0502020204030204" pitchFamily="34" charset="0"/>
              </a:rPr>
              <a:t>after warm up, person take position for push up, hands, knees should touch the mat/floor. Both the hands should be shoulder-width apart and elbows fully extended. The body from the knees, to the hips and to the shoulders should be in straight line. While in this position, the person should lower her upper body, so that elbows may be bend to 90 degrees. Then the person back to the starting position. This is one repetition. The same process/action is repeated as per her capacities.</a:t>
            </a:r>
          </a:p>
        </p:txBody>
      </p:sp>
      <p:pic>
        <p:nvPicPr>
          <p:cNvPr id="5" name="Picture 4" descr="A close up of a person&#10;&#10;Description automatically generated">
            <a:extLst>
              <a:ext uri="{FF2B5EF4-FFF2-40B4-BE49-F238E27FC236}">
                <a16:creationId xmlns:a16="http://schemas.microsoft.com/office/drawing/2014/main" id="{1175FE04-B96D-481F-9617-CF144918F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4225" y="736160"/>
            <a:ext cx="4514851" cy="3463815"/>
          </a:xfrm>
          <a:prstGeom prst="rect">
            <a:avLst/>
          </a:prstGeom>
          <a:ln>
            <a:noFill/>
          </a:ln>
          <a:effectLst>
            <a:softEdge rad="112500"/>
          </a:effectLst>
        </p:spPr>
      </p:pic>
    </p:spTree>
    <p:extLst>
      <p:ext uri="{BB962C8B-B14F-4D97-AF65-F5344CB8AC3E}">
        <p14:creationId xmlns:p14="http://schemas.microsoft.com/office/powerpoint/2010/main" val="1099729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63" name="Google Shape;63;p14"/>
          <p:cNvSpPr txBox="1"/>
          <p:nvPr/>
        </p:nvSpPr>
        <p:spPr>
          <a:xfrm>
            <a:off x="3447428" y="0"/>
            <a:ext cx="2249144" cy="501170"/>
          </a:xfrm>
          <a:prstGeom prst="rect">
            <a:avLst/>
          </a:prstGeom>
          <a:noFill/>
          <a:ln>
            <a:noFill/>
          </a:ln>
        </p:spPr>
        <p:txBody>
          <a:bodyPr spcFirstLastPara="1" wrap="square" lIns="91425" tIns="91425" rIns="91425" bIns="91425" anchor="t" anchorCtr="0">
            <a:noAutofit/>
          </a:bodyPr>
          <a:lstStyle/>
          <a:p>
            <a:r>
              <a:rPr lang="en-US" sz="2400" b="1" dirty="0">
                <a:solidFill>
                  <a:srgbClr val="FF0000"/>
                </a:solidFill>
                <a:latin typeface="Calibri" pitchFamily="34" charset="0"/>
                <a:ea typeface="Calibri" pitchFamily="34" charset="0"/>
                <a:cs typeface="Times New Roman" pitchFamily="18" charset="0"/>
              </a:rPr>
              <a:t>PUSH UP[BOYS]</a:t>
            </a:r>
          </a:p>
        </p:txBody>
      </p:sp>
      <p:sp>
        <p:nvSpPr>
          <p:cNvPr id="64" name="Google Shape;64;p14"/>
          <p:cNvSpPr txBox="1"/>
          <p:nvPr/>
        </p:nvSpPr>
        <p:spPr>
          <a:xfrm>
            <a:off x="234175" y="995526"/>
            <a:ext cx="4126070" cy="3152447"/>
          </a:xfrm>
          <a:prstGeom prst="rect">
            <a:avLst/>
          </a:prstGeom>
          <a:noFill/>
          <a:ln>
            <a:noFill/>
          </a:ln>
        </p:spPr>
        <p:txBody>
          <a:bodyPr spcFirstLastPara="1" wrap="square" lIns="91425" tIns="91425" rIns="91425" bIns="91425" anchor="t" anchorCtr="0">
            <a:noAutofit/>
          </a:bodyPr>
          <a:lstStyle/>
          <a:p>
            <a:pPr marL="342900" lvl="0" indent="-342900" algn="just" eaLnBrk="0" fontAlgn="base" hangingPunct="0">
              <a:spcBef>
                <a:spcPct val="0"/>
              </a:spcBef>
              <a:spcAft>
                <a:spcPct val="0"/>
              </a:spcAft>
              <a:buFont typeface="Wingdings" panose="05000000000000000000" pitchFamily="2" charset="2"/>
              <a:buChar char="Ø"/>
            </a:pPr>
            <a:r>
              <a:rPr lang="en-US" sz="1800" b="1" dirty="0">
                <a:solidFill>
                  <a:schemeClr val="tx1"/>
                </a:solidFill>
                <a:latin typeface="Calibri" pitchFamily="34" charset="0"/>
                <a:cs typeface="Times New Roman" pitchFamily="18" charset="0"/>
              </a:rPr>
              <a:t>Purpose:- </a:t>
            </a:r>
            <a:r>
              <a:rPr lang="en-US" sz="1400" b="1" dirty="0">
                <a:solidFill>
                  <a:schemeClr val="tx1"/>
                </a:solidFill>
                <a:latin typeface="Calibri" pitchFamily="34" charset="0"/>
                <a:cs typeface="Times New Roman" pitchFamily="18" charset="0"/>
              </a:rPr>
              <a:t>to measure the upper body strength and endurance to a boy</a:t>
            </a:r>
          </a:p>
          <a:p>
            <a:pPr marL="342900" indent="-342900" algn="just" eaLnBrk="0" fontAlgn="base" hangingPunct="0">
              <a:spcBef>
                <a:spcPct val="0"/>
              </a:spcBef>
              <a:spcAft>
                <a:spcPct val="0"/>
              </a:spcAft>
              <a:buFont typeface="Wingdings" panose="05000000000000000000" pitchFamily="2" charset="2"/>
              <a:buChar char="Ø"/>
            </a:pPr>
            <a:r>
              <a:rPr lang="en-US" sz="1800" b="1" dirty="0">
                <a:solidFill>
                  <a:schemeClr val="tx1"/>
                </a:solidFill>
                <a:latin typeface="Calibri" pitchFamily="34" charset="0"/>
                <a:cs typeface="Times New Roman" pitchFamily="18" charset="0"/>
              </a:rPr>
              <a:t>Procedure:- </a:t>
            </a:r>
            <a:r>
              <a:rPr lang="en-US" sz="1400" b="1" dirty="0">
                <a:solidFill>
                  <a:schemeClr val="tx1"/>
                </a:solidFill>
                <a:latin typeface="Calibri" pitchFamily="34" charset="0"/>
                <a:cs typeface="Times New Roman" pitchFamily="18" charset="0"/>
              </a:rPr>
              <a:t>after warm up, person take position for push up, hands, knees should not touch the mat/floor. Both the hands should be shoulder-width apart and elbows fully extended. The body from the knees, to the hips and to the shoulders should be in straight line. While in this position, the person should lower her upper body, so that elbows may be bend to 90 degrees. Then the person back to the starting position. This is one repetition. The same process/action is repeated as per her capacities </a:t>
            </a:r>
          </a:p>
        </p:txBody>
      </p:sp>
      <p:pic>
        <p:nvPicPr>
          <p:cNvPr id="5" name="Picture 4" descr="A picture containing person, outdoor, person, riding&#10;&#10;Description automatically generated">
            <a:extLst>
              <a:ext uri="{FF2B5EF4-FFF2-40B4-BE49-F238E27FC236}">
                <a16:creationId xmlns:a16="http://schemas.microsoft.com/office/drawing/2014/main" id="{880B73AE-75A1-46AA-81FF-0E990B9CB7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2998" y="975209"/>
            <a:ext cx="4038601" cy="3152447"/>
          </a:xfrm>
          <a:prstGeom prst="rect">
            <a:avLst/>
          </a:prstGeom>
        </p:spPr>
      </p:pic>
    </p:spTree>
    <p:extLst>
      <p:ext uri="{BB962C8B-B14F-4D97-AF65-F5344CB8AC3E}">
        <p14:creationId xmlns:p14="http://schemas.microsoft.com/office/powerpoint/2010/main" val="355137496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TotalTime>
  <Words>4687</Words>
  <Application>Microsoft Office PowerPoint</Application>
  <PresentationFormat>On-screen Show (16:9)</PresentationFormat>
  <Paragraphs>802</Paragraphs>
  <Slides>39</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Cambria Math</vt:lpstr>
      <vt:lpstr>Wingdings</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JOYDEV CHHATAIT</cp:lastModifiedBy>
  <cp:revision>49</cp:revision>
  <dcterms:modified xsi:type="dcterms:W3CDTF">2020-07-13T07:47:09Z</dcterms:modified>
</cp:coreProperties>
</file>