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47"/>
  </p:notesMasterIdLst>
  <p:sldIdLst>
    <p:sldId id="335" r:id="rId2"/>
    <p:sldId id="285" r:id="rId3"/>
    <p:sldId id="286" r:id="rId4"/>
    <p:sldId id="287" r:id="rId5"/>
    <p:sldId id="288" r:id="rId6"/>
    <p:sldId id="289" r:id="rId7"/>
    <p:sldId id="290" r:id="rId8"/>
    <p:sldId id="329" r:id="rId9"/>
    <p:sldId id="330" r:id="rId10"/>
    <p:sldId id="33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33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36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7T16:36:04.720" idx="2">
    <p:pos x="6000" y="100"/>
    <p:text>+amanrouniyar@odmegroup.org How come the website here is ODM Egroup and not ODM PS?
_Assigned to you_
-Swoyan Satyendu</p:text>
  </p:cm>
  <p:cm authorId="1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04871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1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5/6/2022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621946" y="1199254"/>
            <a:ext cx="3900108" cy="67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MANAGEMENT OF SPORTING EVENTS</a:t>
            </a:r>
            <a:endParaRPr lang="en" sz="3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90000" y="215211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(PHYSICAL EDUCATION)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NUMBER: </a:t>
            </a:r>
            <a:r>
              <a:rPr lang="en" sz="2400" b="1" dirty="0"/>
              <a:t>1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PLANNING IN SPORTS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2477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49"/>
            <a:ext cx="8229600" cy="431074"/>
          </a:xfrm>
        </p:spPr>
        <p:txBody>
          <a:bodyPr>
            <a:no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</a:rPr>
              <a:t>ADVANTAGES &amp; DISADVANTAGES OF KNOCK-OUT 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00100"/>
            <a:ext cx="8153400" cy="417195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+mj-lt"/>
              </a:rPr>
              <a:t>These are </a:t>
            </a:r>
            <a:r>
              <a:rPr lang="en-US" sz="1800" b="1" u="sng" dirty="0">
                <a:latin typeface="+mj-lt"/>
              </a:rPr>
              <a:t>less expensive</a:t>
            </a:r>
            <a:r>
              <a:rPr lang="en-US" sz="1800" b="1" dirty="0">
                <a:latin typeface="+mj-lt"/>
              </a:rPr>
              <a:t>.</a:t>
            </a:r>
          </a:p>
          <a:p>
            <a:r>
              <a:rPr lang="en-US" sz="1800" b="1" dirty="0">
                <a:latin typeface="+mj-lt"/>
              </a:rPr>
              <a:t>Helpful in </a:t>
            </a:r>
            <a:r>
              <a:rPr lang="en-US" sz="1800" b="1" u="sng" dirty="0">
                <a:latin typeface="+mj-lt"/>
              </a:rPr>
              <a:t>enhancing standard of sports.</a:t>
            </a:r>
          </a:p>
          <a:p>
            <a:r>
              <a:rPr lang="en-US" sz="1800" b="1" dirty="0">
                <a:latin typeface="+mj-lt"/>
              </a:rPr>
              <a:t>It requires </a:t>
            </a:r>
            <a:r>
              <a:rPr lang="en-US" sz="1800" b="1" u="sng" dirty="0">
                <a:latin typeface="+mj-lt"/>
              </a:rPr>
              <a:t>less time</a:t>
            </a:r>
            <a:r>
              <a:rPr lang="en-US" sz="1800" b="1" dirty="0">
                <a:latin typeface="+mj-lt"/>
              </a:rPr>
              <a:t> to complete the tournament.</a:t>
            </a:r>
          </a:p>
          <a:p>
            <a:r>
              <a:rPr lang="en-US" sz="1800" b="1" u="sng" dirty="0">
                <a:latin typeface="+mj-lt"/>
              </a:rPr>
              <a:t>Minimum no. of officials</a:t>
            </a:r>
            <a:r>
              <a:rPr lang="en-US" sz="1800" b="1" dirty="0">
                <a:latin typeface="+mj-lt"/>
              </a:rPr>
              <a:t> are required.</a:t>
            </a:r>
          </a:p>
          <a:p>
            <a:pPr>
              <a:buNone/>
            </a:pPr>
            <a:endParaRPr lang="en-US" sz="1800" b="1" dirty="0">
              <a:latin typeface="+mj-lt"/>
            </a:endParaRPr>
          </a:p>
          <a:p>
            <a:pPr>
              <a:buNone/>
            </a:pPr>
            <a:endParaRPr lang="en-US" sz="1800" b="1" dirty="0">
              <a:latin typeface="+mj-lt"/>
            </a:endParaRPr>
          </a:p>
          <a:p>
            <a:pPr>
              <a:buNone/>
            </a:pPr>
            <a:endParaRPr lang="en-US" sz="1800" b="1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There are many chances of </a:t>
            </a:r>
            <a:r>
              <a:rPr lang="en-US" sz="1800" b="1" u="sng" dirty="0">
                <a:latin typeface="+mj-lt"/>
              </a:rPr>
              <a:t>elimination of good teams</a:t>
            </a:r>
            <a:r>
              <a:rPr lang="en-US" sz="1800" b="1" dirty="0">
                <a:latin typeface="+mj-lt"/>
              </a:rPr>
              <a:t> in preliminary rounds.</a:t>
            </a:r>
          </a:p>
          <a:p>
            <a:r>
              <a:rPr lang="en-US" sz="1800" b="1" dirty="0">
                <a:latin typeface="+mj-lt"/>
              </a:rPr>
              <a:t>There are many chances of </a:t>
            </a:r>
            <a:r>
              <a:rPr lang="en-US" sz="1800" b="1" u="sng" dirty="0">
                <a:latin typeface="+mj-lt"/>
              </a:rPr>
              <a:t>weak teams to enter in the final round.</a:t>
            </a:r>
          </a:p>
          <a:p>
            <a:r>
              <a:rPr lang="en-US" sz="1800" b="1" dirty="0">
                <a:latin typeface="+mj-lt"/>
              </a:rPr>
              <a:t>Spectators may not have enough </a:t>
            </a:r>
            <a:r>
              <a:rPr lang="en-US" sz="1800" b="1" u="sng" dirty="0">
                <a:latin typeface="+mj-lt"/>
              </a:rPr>
              <a:t>interest in the final round.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7528" y="955039"/>
            <a:ext cx="626232" cy="1177653"/>
          </a:xfrm>
          <a:prstGeom prst="leftBrace">
            <a:avLst>
              <a:gd name="adj1" fmla="val 82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381000" y="3202032"/>
            <a:ext cx="403828" cy="872128"/>
          </a:xfrm>
          <a:prstGeom prst="leftBrace">
            <a:avLst>
              <a:gd name="adj1" fmla="val 781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31074"/>
            <a:ext cx="403828" cy="25995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ADVANTAGE</a:t>
            </a:r>
            <a:r>
              <a:rPr lang="en-US" sz="1200" b="1" dirty="0">
                <a:solidFill>
                  <a:srgbClr val="C00000"/>
                </a:solidFill>
              </a:rPr>
              <a:t>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571750"/>
            <a:ext cx="376450" cy="25717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DISADVANTAGES</a:t>
            </a:r>
          </a:p>
        </p:txBody>
      </p:sp>
      <p:pic>
        <p:nvPicPr>
          <p:cNvPr id="8" name="Google Shape;62;p14">
            <a:extLst>
              <a:ext uri="{FF2B5EF4-FFF2-40B4-BE49-F238E27FC236}">
                <a16:creationId xmlns:a16="http://schemas.microsoft.com/office/drawing/2014/main" id="{B1139663-639D-4D2A-BC72-8082066AA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131" y="715191"/>
            <a:ext cx="8686799" cy="442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00556624-7524-4F6B-B843-4F8BB10FDD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40080"/>
            <a:ext cx="8752114" cy="421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A7420481-4ABD-4F6F-9924-63C9EDBC17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754" y="809896"/>
            <a:ext cx="8830491" cy="410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B72B326D-3996-48DF-88BE-9DB86B13DF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43" y="679269"/>
            <a:ext cx="8778239" cy="406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E67EE92A-4DB5-423B-923E-C3C4983422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446" y="587829"/>
            <a:ext cx="8530045" cy="433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F4CA9FF6-9683-4636-865F-AE232B8575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7" y="522513"/>
            <a:ext cx="8739051" cy="436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AEAFDF48-DC82-4F5E-B330-7F86BDCEED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8" y="653143"/>
            <a:ext cx="8647611" cy="449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60D17F17-BE46-4F32-AF62-ABD9CEEE72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195" y="587828"/>
            <a:ext cx="8530046" cy="42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0088B1B9-6EC1-423C-B000-8FD1E53DC3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032"/>
            <a:ext cx="8534400" cy="3991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</a:rPr>
              <a:t>METHOD OF PREPARING FIXTURE IN A  KNOCK-OUT 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8650"/>
            <a:ext cx="8839200" cy="4400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b="1" dirty="0">
                <a:latin typeface="+mj-lt"/>
              </a:rPr>
              <a:t>BYES</a:t>
            </a:r>
            <a:r>
              <a:rPr lang="en-US" sz="2100" dirty="0">
                <a:latin typeface="+mj-lt"/>
              </a:rPr>
              <a:t> :- </a:t>
            </a:r>
            <a:r>
              <a:rPr lang="en-US" sz="2100" b="1" i="1" u="sng" dirty="0">
                <a:latin typeface="+mj-lt"/>
              </a:rPr>
              <a:t>Bye is a privilege given to the team, which do not play first round.</a:t>
            </a:r>
          </a:p>
          <a:p>
            <a:pPr>
              <a:buNone/>
            </a:pPr>
            <a:endParaRPr lang="en-US" sz="1900" b="1" i="1" u="sng" spc="300" dirty="0">
              <a:latin typeface="+mj-lt"/>
            </a:endParaRPr>
          </a:p>
          <a:p>
            <a:pPr>
              <a:buNone/>
            </a:pPr>
            <a:r>
              <a:rPr lang="en-US" sz="1900" b="1" spc="300" dirty="0">
                <a:latin typeface="+mj-lt"/>
              </a:rPr>
              <a:t>METHOD OF FIXING BYES :-</a:t>
            </a:r>
          </a:p>
          <a:p>
            <a:pPr>
              <a:buNone/>
            </a:pPr>
            <a:r>
              <a:rPr lang="en-US" sz="1900" spc="300" dirty="0">
                <a:latin typeface="+mj-lt"/>
              </a:rPr>
              <a:t>1</a:t>
            </a:r>
            <a:r>
              <a:rPr lang="en-US" sz="1900" spc="300" baseline="30000" dirty="0">
                <a:latin typeface="+mj-lt"/>
              </a:rPr>
              <a:t>st</a:t>
            </a:r>
            <a:r>
              <a:rPr lang="en-US" sz="1900" spc="300" dirty="0">
                <a:latin typeface="+mj-lt"/>
              </a:rPr>
              <a:t> Bye is given to the </a:t>
            </a:r>
            <a:r>
              <a:rPr lang="en-US" sz="1900" b="1" spc="300" dirty="0">
                <a:latin typeface="+mj-lt"/>
              </a:rPr>
              <a:t>BOTTOM</a:t>
            </a:r>
            <a:r>
              <a:rPr lang="en-US" sz="1900" spc="300" dirty="0">
                <a:latin typeface="+mj-lt"/>
              </a:rPr>
              <a:t> of LH</a:t>
            </a:r>
          </a:p>
          <a:p>
            <a:pPr>
              <a:buNone/>
            </a:pPr>
            <a:r>
              <a:rPr lang="en-US" sz="1900" spc="300" dirty="0">
                <a:latin typeface="+mj-lt"/>
              </a:rPr>
              <a:t>2</a:t>
            </a:r>
            <a:r>
              <a:rPr lang="en-US" sz="1900" spc="300" baseline="30000" dirty="0">
                <a:latin typeface="+mj-lt"/>
              </a:rPr>
              <a:t>nd</a:t>
            </a:r>
            <a:r>
              <a:rPr lang="en-US" sz="1900" spc="300" dirty="0">
                <a:latin typeface="+mj-lt"/>
              </a:rPr>
              <a:t> Bye is given to the </a:t>
            </a:r>
            <a:r>
              <a:rPr lang="en-US" sz="1900" b="1" spc="300" dirty="0">
                <a:latin typeface="+mj-lt"/>
              </a:rPr>
              <a:t>TOP</a:t>
            </a:r>
            <a:r>
              <a:rPr lang="en-US" sz="1900" spc="300" dirty="0">
                <a:latin typeface="+mj-lt"/>
              </a:rPr>
              <a:t> of UH</a:t>
            </a:r>
          </a:p>
          <a:p>
            <a:pPr>
              <a:buNone/>
            </a:pPr>
            <a:r>
              <a:rPr lang="en-US" sz="1900" spc="300" dirty="0">
                <a:latin typeface="+mj-lt"/>
              </a:rPr>
              <a:t>3</a:t>
            </a:r>
            <a:r>
              <a:rPr lang="en-US" sz="1900" spc="300" baseline="30000" dirty="0">
                <a:latin typeface="+mj-lt"/>
              </a:rPr>
              <a:t>rd</a:t>
            </a:r>
            <a:r>
              <a:rPr lang="en-US" sz="1900" spc="300" dirty="0">
                <a:latin typeface="+mj-lt"/>
              </a:rPr>
              <a:t> Bye is given to the </a:t>
            </a:r>
            <a:r>
              <a:rPr lang="en-US" sz="1900" b="1" spc="300" dirty="0">
                <a:latin typeface="+mj-lt"/>
              </a:rPr>
              <a:t>TOP</a:t>
            </a:r>
            <a:r>
              <a:rPr lang="en-US" sz="1900" spc="300" dirty="0">
                <a:latin typeface="+mj-lt"/>
              </a:rPr>
              <a:t> of LH</a:t>
            </a:r>
          </a:p>
          <a:p>
            <a:pPr>
              <a:buNone/>
            </a:pPr>
            <a:r>
              <a:rPr lang="en-US" sz="1900" spc="300" dirty="0">
                <a:latin typeface="+mj-lt"/>
              </a:rPr>
              <a:t>4</a:t>
            </a:r>
            <a:r>
              <a:rPr lang="en-US" sz="1900" spc="300" baseline="30000" dirty="0">
                <a:latin typeface="+mj-lt"/>
              </a:rPr>
              <a:t>th</a:t>
            </a:r>
            <a:r>
              <a:rPr lang="en-US" sz="1900" spc="300" dirty="0">
                <a:latin typeface="+mj-lt"/>
              </a:rPr>
              <a:t> Bye is given to the </a:t>
            </a:r>
            <a:r>
              <a:rPr lang="en-US" sz="1900" b="1" spc="300" dirty="0">
                <a:latin typeface="+mj-lt"/>
              </a:rPr>
              <a:t>BOTTOM</a:t>
            </a:r>
            <a:r>
              <a:rPr lang="en-US" sz="1900" spc="300" dirty="0">
                <a:latin typeface="+mj-lt"/>
              </a:rPr>
              <a:t> of UH</a:t>
            </a:r>
          </a:p>
          <a:p>
            <a:pPr>
              <a:buNone/>
            </a:pPr>
            <a:endParaRPr lang="en-US" sz="1800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en-US" sz="1800" dirty="0">
                <a:latin typeface="+mj-lt"/>
              </a:rPr>
              <a:t>NOTE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 :- </a:t>
            </a:r>
            <a:r>
              <a:rPr lang="en-US" sz="1800" b="1" i="1" dirty="0">
                <a:latin typeface="+mj-lt"/>
              </a:rPr>
              <a:t>The next bye or byes will be given in</a:t>
            </a:r>
          </a:p>
          <a:p>
            <a:pPr>
              <a:buNone/>
            </a:pPr>
            <a:r>
              <a:rPr lang="en-US" sz="1800" b="1" i="1" dirty="0">
                <a:latin typeface="+mj-lt"/>
              </a:rPr>
              <a:t> the same order.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[LH= Lower Half, UH = Upper Half]</a:t>
            </a:r>
          </a:p>
        </p:txBody>
      </p:sp>
      <p:sp>
        <p:nvSpPr>
          <p:cNvPr id="5" name="Left Brace 4"/>
          <p:cNvSpPr/>
          <p:nvPr/>
        </p:nvSpPr>
        <p:spPr>
          <a:xfrm>
            <a:off x="4960800" y="1057275"/>
            <a:ext cx="838200" cy="3886200"/>
          </a:xfrm>
          <a:prstGeom prst="leftBrace">
            <a:avLst>
              <a:gd name="adj1" fmla="val 70431"/>
              <a:gd name="adj2" fmla="val 49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0340" y="995681"/>
            <a:ext cx="440313" cy="39763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1</a:t>
            </a:r>
            <a:r>
              <a:rPr lang="en-US" sz="1400" dirty="0">
                <a:latin typeface="+mj-lt"/>
              </a:rPr>
              <a:t> 2 3 </a:t>
            </a:r>
            <a:r>
              <a:rPr lang="en-US" sz="1400" b="1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5</a:t>
            </a:r>
            <a:r>
              <a:rPr lang="en-US" sz="1400" dirty="0">
                <a:latin typeface="+mj-lt"/>
              </a:rPr>
              <a:t> 6 7 </a:t>
            </a:r>
            <a:r>
              <a:rPr lang="en-US" sz="1400" b="1" dirty="0">
                <a:latin typeface="+mj-lt"/>
              </a:rPr>
              <a:t>8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485745" y="939799"/>
            <a:ext cx="385555" cy="471267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UPPERHALF LOWER HALF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59757" y="3028950"/>
            <a:ext cx="304800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6733905" y="4258866"/>
            <a:ext cx="990600" cy="742950"/>
          </a:xfrm>
          <a:prstGeom prst="wedgeEllipseCallout">
            <a:avLst>
              <a:gd name="adj1" fmla="val -111602"/>
              <a:gd name="adj2" fmla="val 153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+mj-lt"/>
              </a:rPr>
              <a:t>1</a:t>
            </a:r>
            <a:r>
              <a:rPr lang="en-US" sz="1400" b="1" i="1" baseline="30000" dirty="0">
                <a:latin typeface="+mj-lt"/>
              </a:rPr>
              <a:t>st</a:t>
            </a:r>
            <a:r>
              <a:rPr lang="en-US" sz="1400" b="1" i="1" dirty="0">
                <a:latin typeface="+mj-lt"/>
              </a:rPr>
              <a:t> BYE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6701103" y="2136140"/>
            <a:ext cx="990600" cy="742950"/>
          </a:xfrm>
          <a:prstGeom prst="wedgeEllipseCallout">
            <a:avLst>
              <a:gd name="adj1" fmla="val -105922"/>
              <a:gd name="adj2" fmla="val 2668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+mj-lt"/>
              </a:rPr>
              <a:t>4</a:t>
            </a:r>
            <a:r>
              <a:rPr lang="en-US" sz="1400" b="1" i="1" baseline="30000" dirty="0">
                <a:latin typeface="+mj-lt"/>
              </a:rPr>
              <a:t>th</a:t>
            </a:r>
            <a:r>
              <a:rPr lang="en-US" sz="1400" b="1" i="1" dirty="0">
                <a:latin typeface="+mj-lt"/>
              </a:rPr>
              <a:t>  BYE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674173" y="3119955"/>
            <a:ext cx="990600" cy="742950"/>
          </a:xfrm>
          <a:prstGeom prst="wedgeEllipseCallout">
            <a:avLst>
              <a:gd name="adj1" fmla="val -105922"/>
              <a:gd name="adj2" fmla="val -358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+mj-lt"/>
              </a:rPr>
              <a:t>3</a:t>
            </a:r>
            <a:r>
              <a:rPr lang="en-US" sz="1400" b="1" i="1" baseline="30000" dirty="0">
                <a:latin typeface="+mj-lt"/>
              </a:rPr>
              <a:t>rd</a:t>
            </a:r>
            <a:r>
              <a:rPr lang="en-US" sz="1400" b="1" i="1" dirty="0">
                <a:latin typeface="+mj-lt"/>
              </a:rPr>
              <a:t>  BYE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746473" y="1013360"/>
            <a:ext cx="990600" cy="742950"/>
          </a:xfrm>
          <a:prstGeom prst="wedgeEllipseCallout">
            <a:avLst>
              <a:gd name="adj1" fmla="val -115862"/>
              <a:gd name="adj2" fmla="val -258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+mj-lt"/>
              </a:rPr>
              <a:t>2</a:t>
            </a:r>
            <a:r>
              <a:rPr lang="en-US" sz="1400" b="1" i="1" baseline="30000" dirty="0">
                <a:latin typeface="+mj-lt"/>
              </a:rPr>
              <a:t>nd</a:t>
            </a:r>
            <a:r>
              <a:rPr lang="en-US" sz="1400" b="1" i="1" dirty="0">
                <a:latin typeface="+mj-lt"/>
              </a:rPr>
              <a:t>  BYE</a:t>
            </a:r>
          </a:p>
        </p:txBody>
      </p:sp>
      <p:pic>
        <p:nvPicPr>
          <p:cNvPr id="13" name="Google Shape;62;p14">
            <a:extLst>
              <a:ext uri="{FF2B5EF4-FFF2-40B4-BE49-F238E27FC236}">
                <a16:creationId xmlns:a16="http://schemas.microsoft.com/office/drawing/2014/main" id="{1CBC61EB-8300-4983-A8B5-BFE2039DB4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59" y="770021"/>
            <a:ext cx="8718884" cy="415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CB79A357-B525-4322-B00F-06CC8A14DB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446" y="457200"/>
            <a:ext cx="8660674" cy="449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917FCB05-F1E2-484B-9F6E-E22CBF02E3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7" y="522514"/>
            <a:ext cx="8791303" cy="462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CF598F5F-4A57-4FA4-8A46-171C986AB1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43" y="587829"/>
            <a:ext cx="8948057" cy="438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5AC8F46E-3258-4AD4-B72D-E6E90216C9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8" y="613955"/>
            <a:ext cx="8752114" cy="431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53B24D22-E3B5-4B31-8793-93C9F113A1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44" y="365760"/>
            <a:ext cx="8752114" cy="461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DF70F595-30C5-4E41-9357-0581678204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256" y="545374"/>
            <a:ext cx="8161384" cy="45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6E7FE8BE-CDFA-4114-A51B-F8BDE7D6B1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755" y="506186"/>
            <a:ext cx="8686800" cy="463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D1012BC1-33F9-4D85-ACC2-83235AAA6A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9006" y="522514"/>
            <a:ext cx="8778240" cy="444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D40844B1-695B-4F3F-8158-0932B57F91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43" y="640079"/>
            <a:ext cx="8739051" cy="42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8A02E463-DA37-4E59-90F2-DA8E440C29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068" y="653143"/>
            <a:ext cx="8739051" cy="41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34B5204C-88D2-424C-A493-DE6D2D9607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870" y="743578"/>
            <a:ext cx="8782260" cy="414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FAF678C4-1E37-4210-8CD7-E43E92A11F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53143"/>
            <a:ext cx="8778240" cy="432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73ECC95B-3FC3-4CFE-B701-16714A2B9C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257" y="548640"/>
            <a:ext cx="8569233" cy="440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6D374452-EC30-48B8-BDFC-F887ECCF9E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9006" y="640080"/>
            <a:ext cx="8686800" cy="41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100AF8C4-1C6D-4333-B8A1-232D6C2139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9007" y="627017"/>
            <a:ext cx="8274594" cy="427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2FA6ED25-AAFA-42C3-A978-0CF0C1A27D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7" y="436881"/>
            <a:ext cx="8283303" cy="440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E46F3156-D0E9-493C-8CC0-3C267A632C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131" y="426720"/>
            <a:ext cx="8647612" cy="451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B05D1577-B6B4-4E15-945C-B592ADA993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131" y="587828"/>
            <a:ext cx="8673738" cy="43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08660506-B5B6-459B-860A-2F22C2BE3D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53142"/>
            <a:ext cx="8725989" cy="42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AA4859DC-B404-4687-82EB-751176CA30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6572" y="391886"/>
            <a:ext cx="8582298" cy="453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2122FB0E-25C1-40B9-9BBB-FCE799C1CC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548641"/>
            <a:ext cx="8605520" cy="459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F4B1CFA5-0878-40CA-9E7B-097FBA39F7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822" y="702128"/>
            <a:ext cx="8822453" cy="423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F29150D4-5F90-4A47-878D-2D3EF7F120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457200"/>
            <a:ext cx="8778240" cy="451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53AE9FFE-0DD1-4B3E-92DC-1DF750F3C5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7" y="584563"/>
            <a:ext cx="8778240" cy="4558937"/>
          </a:xfrm>
          <a:prstGeom prst="rect">
            <a:avLst/>
          </a:prstGeom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65D7B233-5C43-49F4-A34E-C1B38A0A96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817" y="522514"/>
            <a:ext cx="8804366" cy="445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EB8ED8E4-F7EF-4351-918B-B52A970C6F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445" y="496388"/>
            <a:ext cx="8647611" cy="441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227E8CEE-9A05-4237-B5AB-BEBE9CF5F3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257" y="653143"/>
            <a:ext cx="8882743" cy="431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26A12D72-0104-44A9-B55B-D2C9F660B7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84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069" y="679269"/>
            <a:ext cx="8765177" cy="424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7221B8BB-7674-4712-96EB-7BB5E19AEE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9005" y="653144"/>
            <a:ext cx="8712926" cy="424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A4AA5F4E-8F84-4084-B5C2-121455EBEF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Object 1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069" y="679268"/>
            <a:ext cx="8725988" cy="424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62;p14">
            <a:extLst>
              <a:ext uri="{FF2B5EF4-FFF2-40B4-BE49-F238E27FC236}">
                <a16:creationId xmlns:a16="http://schemas.microsoft.com/office/drawing/2014/main" id="{EF248133-4C99-481F-B747-AAA4260F19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070" y="142875"/>
            <a:ext cx="3179859" cy="6286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</a:rPr>
              <a:t>TYPES OF TOURNAMENT</a:t>
            </a:r>
          </a:p>
        </p:txBody>
      </p:sp>
      <p:sp>
        <p:nvSpPr>
          <p:cNvPr id="4" name="Oval 3"/>
          <p:cNvSpPr/>
          <p:nvPr/>
        </p:nvSpPr>
        <p:spPr>
          <a:xfrm>
            <a:off x="0" y="1428750"/>
            <a:ext cx="2286000" cy="13144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KNOCK-OUT</a:t>
            </a:r>
          </a:p>
        </p:txBody>
      </p:sp>
      <p:sp>
        <p:nvSpPr>
          <p:cNvPr id="5" name="Oval 4"/>
          <p:cNvSpPr/>
          <p:nvPr/>
        </p:nvSpPr>
        <p:spPr>
          <a:xfrm>
            <a:off x="2362200" y="1428750"/>
            <a:ext cx="2286000" cy="1371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LEAGUE OR ROUND ROBIN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1428750"/>
            <a:ext cx="2286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COMBINATION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1485900"/>
            <a:ext cx="2057400" cy="13144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CHALLENGE</a:t>
            </a: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95800" y="857250"/>
            <a:ext cx="3619500" cy="6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0"/>
          </p:cNvCxnSpPr>
          <p:nvPr/>
        </p:nvCxnSpPr>
        <p:spPr>
          <a:xfrm rot="10800000" flipV="1">
            <a:off x="1143000" y="857250"/>
            <a:ext cx="33528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0"/>
          </p:cNvCxnSpPr>
          <p:nvPr/>
        </p:nvCxnSpPr>
        <p:spPr>
          <a:xfrm rot="10800000" flipV="1">
            <a:off x="3505200" y="857250"/>
            <a:ext cx="10668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4495800" y="857250"/>
            <a:ext cx="13716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Double Brace 23"/>
          <p:cNvSpPr/>
          <p:nvPr/>
        </p:nvSpPr>
        <p:spPr>
          <a:xfrm>
            <a:off x="1066800" y="3371850"/>
            <a:ext cx="2514600" cy="1257300"/>
          </a:xfrm>
          <a:prstGeom prst="bracePair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90658" y="3635043"/>
            <a:ext cx="179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SINGLE LEAGUE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DOUBLE LEAGUE</a:t>
            </a:r>
          </a:p>
        </p:txBody>
      </p:sp>
      <p:sp>
        <p:nvSpPr>
          <p:cNvPr id="27" name="Double Brace 26"/>
          <p:cNvSpPr/>
          <p:nvPr/>
        </p:nvSpPr>
        <p:spPr>
          <a:xfrm>
            <a:off x="4152900" y="3284454"/>
            <a:ext cx="3810000" cy="1371600"/>
          </a:xfrm>
          <a:prstGeom prst="bracePair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13139" y="3431645"/>
            <a:ext cx="3289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KNOCK-OUT CUM KNOCK-OUT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LEAGUE CUM LEAGUE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KNOCK-OUT CUM LEAGUE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LEAGUE CUM KNOCK-OUT</a:t>
            </a:r>
          </a:p>
        </p:txBody>
      </p:sp>
      <p:cxnSp>
        <p:nvCxnSpPr>
          <p:cNvPr id="30" name="Straight Arrow Connector 29"/>
          <p:cNvCxnSpPr>
            <a:stCxn id="5" idx="4"/>
            <a:endCxn id="24" idx="0"/>
          </p:cNvCxnSpPr>
          <p:nvPr/>
        </p:nvCxnSpPr>
        <p:spPr>
          <a:xfrm rot="5400000">
            <a:off x="2628900" y="2495550"/>
            <a:ext cx="571500" cy="1181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4"/>
            <a:endCxn id="27" idx="0"/>
          </p:cNvCxnSpPr>
          <p:nvPr/>
        </p:nvCxnSpPr>
        <p:spPr>
          <a:xfrm>
            <a:off x="5867400" y="2800350"/>
            <a:ext cx="190500" cy="484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Google Shape;62;p14">
            <a:extLst>
              <a:ext uri="{FF2B5EF4-FFF2-40B4-BE49-F238E27FC236}">
                <a16:creationId xmlns:a16="http://schemas.microsoft.com/office/drawing/2014/main" id="{A55B184A-E9E7-4D08-ADB9-427BD87948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840" y="20814"/>
            <a:ext cx="3576320" cy="494805"/>
          </a:xfrm>
        </p:spPr>
        <p:txBody>
          <a:bodyPr>
            <a:norm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</a:rPr>
              <a:t>KNOCK-OUT 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102217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+mj-lt"/>
              </a:rPr>
              <a:t>The teams which gets eliminated gets automatically eliminated from the tournament.</a:t>
            </a:r>
          </a:p>
          <a:p>
            <a:r>
              <a:rPr lang="en-US" sz="1800" b="1" dirty="0">
                <a:latin typeface="+mj-lt"/>
              </a:rPr>
              <a:t>If a team is defeated once, it gets eliminated. </a:t>
            </a:r>
            <a:r>
              <a:rPr lang="en-US" sz="1800" b="1" u="sng" dirty="0">
                <a:latin typeface="+mj-lt"/>
              </a:rPr>
              <a:t>Only the winners continue in the competition.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343150"/>
            <a:ext cx="533400" cy="2686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TOURNAMENT</a:t>
            </a:r>
          </a:p>
        </p:txBody>
      </p:sp>
      <p:sp>
        <p:nvSpPr>
          <p:cNvPr id="6" name="Left Brace 5"/>
          <p:cNvSpPr/>
          <p:nvPr/>
        </p:nvSpPr>
        <p:spPr>
          <a:xfrm>
            <a:off x="685800" y="2400300"/>
            <a:ext cx="1447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1" y="2514600"/>
            <a:ext cx="2368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A</a:t>
            </a:r>
          </a:p>
          <a:p>
            <a:endParaRPr lang="en-US" dirty="0"/>
          </a:p>
          <a:p>
            <a:r>
              <a:rPr lang="en-US" dirty="0"/>
              <a:t>TEAM B</a:t>
            </a:r>
          </a:p>
          <a:p>
            <a:endParaRPr lang="en-US" dirty="0"/>
          </a:p>
          <a:p>
            <a:r>
              <a:rPr lang="en-US" dirty="0"/>
              <a:t>TEAM C</a:t>
            </a:r>
          </a:p>
          <a:p>
            <a:endParaRPr lang="en-US" dirty="0"/>
          </a:p>
          <a:p>
            <a:r>
              <a:rPr lang="en-US" dirty="0"/>
              <a:t>TEAM D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2895600" y="2628900"/>
            <a:ext cx="457200" cy="62865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2895600" y="3743325"/>
            <a:ext cx="457200" cy="62865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3429000" y="2800350"/>
            <a:ext cx="1524000" cy="3429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TEAM A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505200" y="4057650"/>
            <a:ext cx="1600200" cy="3429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TEAM C</a:t>
            </a:r>
          </a:p>
        </p:txBody>
      </p:sp>
      <p:sp>
        <p:nvSpPr>
          <p:cNvPr id="12" name="Right Bracket 11"/>
          <p:cNvSpPr/>
          <p:nvPr/>
        </p:nvSpPr>
        <p:spPr>
          <a:xfrm>
            <a:off x="5181600" y="2971800"/>
            <a:ext cx="838200" cy="12573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6172200" y="3371850"/>
            <a:ext cx="1524000" cy="457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WINNER</a:t>
            </a:r>
          </a:p>
          <a:p>
            <a:pPr algn="ctr"/>
            <a:r>
              <a:rPr lang="en-US" dirty="0"/>
              <a:t>TEAM 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9600" y="2050870"/>
            <a:ext cx="9144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+mj-lt"/>
              </a:rPr>
              <a:t>OUTFROM TOURNAMENT</a:t>
            </a:r>
          </a:p>
        </p:txBody>
      </p:sp>
      <p:cxnSp>
        <p:nvCxnSpPr>
          <p:cNvPr id="25" name="Shape 24"/>
          <p:cNvCxnSpPr/>
          <p:nvPr/>
        </p:nvCxnSpPr>
        <p:spPr>
          <a:xfrm rot="5400000" flipH="1" flipV="1">
            <a:off x="5246736" y="1706514"/>
            <a:ext cx="89342" cy="5706014"/>
          </a:xfrm>
          <a:prstGeom prst="bentConnector4">
            <a:avLst>
              <a:gd name="adj1" fmla="val -97429"/>
              <a:gd name="adj2" fmla="val 540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10" idx="0"/>
          </p:cNvCxnSpPr>
          <p:nvPr/>
        </p:nvCxnSpPr>
        <p:spPr>
          <a:xfrm rot="16200000" flipH="1">
            <a:off x="6067425" y="923925"/>
            <a:ext cx="285750" cy="4038600"/>
          </a:xfrm>
          <a:prstGeom prst="bentConnector4">
            <a:avLst>
              <a:gd name="adj1" fmla="val -60000"/>
              <a:gd name="adj2" fmla="val 5943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hape 39"/>
          <p:cNvCxnSpPr/>
          <p:nvPr/>
        </p:nvCxnSpPr>
        <p:spPr>
          <a:xfrm rot="5400000" flipH="1" flipV="1">
            <a:off x="5322936" y="449214"/>
            <a:ext cx="89342" cy="5706014"/>
          </a:xfrm>
          <a:prstGeom prst="bentConnector4">
            <a:avLst>
              <a:gd name="adj1" fmla="val -97429"/>
              <a:gd name="adj2" fmla="val 5408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Google Shape;62;p14">
            <a:extLst>
              <a:ext uri="{FF2B5EF4-FFF2-40B4-BE49-F238E27FC236}">
                <a16:creationId xmlns:a16="http://schemas.microsoft.com/office/drawing/2014/main" id="{26FADEA9-442C-4B17-A59E-854216DFCD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218764"/>
            <a:ext cx="925650" cy="92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329</Words>
  <Application>Microsoft Office PowerPoint</Application>
  <PresentationFormat>On-screen Show (16:9)</PresentationFormat>
  <Paragraphs>103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TOURNAMENT</vt:lpstr>
      <vt:lpstr>KNOCK-OUT  TOURNAMENT</vt:lpstr>
      <vt:lpstr>ADVANTAGES &amp; DISADVANTAGES OF KNOCK-OUT  TOURNAMENT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OF PREPARING FIXTURE IN A  KNOCK-OUT  TOURNAMENT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dinesh mohanty</cp:lastModifiedBy>
  <cp:revision>21</cp:revision>
  <dcterms:created xsi:type="dcterms:W3CDTF">2020-06-23T02:37:36Z</dcterms:created>
  <dcterms:modified xsi:type="dcterms:W3CDTF">2022-05-06T01:01:40Z</dcterms:modified>
</cp:coreProperties>
</file>