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1"/>
  </p:notesMasterIdLst>
  <p:sldIdLst>
    <p:sldId id="256" r:id="rId2"/>
    <p:sldId id="257" r:id="rId3"/>
    <p:sldId id="262" r:id="rId4"/>
    <p:sldId id="264" r:id="rId5"/>
    <p:sldId id="263" r:id="rId6"/>
    <p:sldId id="258" r:id="rId7"/>
    <p:sldId id="260" r:id="rId8"/>
    <p:sldId id="261" r:id="rId9"/>
    <p:sldId id="259" r:id="rId1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2" d="100"/>
          <a:sy n="102" d="100"/>
        </p:scale>
        <p:origin x="-898" y="-23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 sz="3000" b="1" dirty="0" smtClean="0">
                <a:solidFill>
                  <a:srgbClr val="FF0000"/>
                </a:solidFill>
                <a:latin typeface="Calibri"/>
                <a:ea typeface="Calibri"/>
                <a:cs typeface="Calibri"/>
                <a:sym typeface="Calibri"/>
              </a:rPr>
              <a:t>RETIREMENT AND DEATH OF A PARTNER</a:t>
            </a:r>
            <a:endParaRPr sz="2900" b="1" i="0" u="none" strike="noStrike" cap="none">
              <a:solidFill>
                <a:srgbClr val="FF0000"/>
              </a:solidFill>
              <a:latin typeface="Calibri"/>
              <a:ea typeface="Calibri"/>
              <a:cs typeface="Calibri"/>
              <a:sym typeface="Calibri"/>
            </a:endParaRPr>
          </a:p>
        </p:txBody>
      </p:sp>
      <p:sp>
        <p:nvSpPr>
          <p:cNvPr id="57" name="Google Shape;57;p13"/>
          <p:cNvSpPr txBox="1"/>
          <p:nvPr/>
        </p:nvSpPr>
        <p:spPr>
          <a:xfrm>
            <a:off x="2222174" y="2571738"/>
            <a:ext cx="5606209"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sz="1200" b="1" dirty="0" smtClean="0"/>
              <a:t>ACCOUNTANCY</a:t>
            </a:r>
            <a:endParaRPr b="1"/>
          </a:p>
          <a:p>
            <a:pPr marL="0" lvl="0" indent="0" algn="l" rtl="0">
              <a:spcBef>
                <a:spcPts val="0"/>
              </a:spcBef>
              <a:spcAft>
                <a:spcPts val="0"/>
              </a:spcAft>
              <a:buNone/>
            </a:pPr>
            <a:r>
              <a:rPr lang="en" b="1" dirty="0"/>
              <a:t>CHAPTER NUMBER</a:t>
            </a:r>
            <a:r>
              <a:rPr lang="en" b="1" smtClean="0"/>
              <a:t>: </a:t>
            </a:r>
            <a:r>
              <a:rPr lang="en" sz="1200" b="1" dirty="0" smtClean="0"/>
              <a:t>6</a:t>
            </a:r>
            <a:endParaRPr b="1"/>
          </a:p>
          <a:p>
            <a:pPr marL="0" lvl="0" indent="0" algn="l" rtl="0">
              <a:spcBef>
                <a:spcPts val="0"/>
              </a:spcBef>
              <a:spcAft>
                <a:spcPts val="0"/>
              </a:spcAft>
              <a:buNone/>
            </a:pPr>
            <a:r>
              <a:rPr lang="en" b="1" dirty="0"/>
              <a:t>CHAPTER NAME </a:t>
            </a:r>
            <a:r>
              <a:rPr lang="en" b="1" dirty="0" smtClean="0"/>
              <a:t>: </a:t>
            </a:r>
            <a:r>
              <a:rPr lang="en" sz="1200" b="1" dirty="0" smtClean="0"/>
              <a:t>RETIREMENT OF A PARTNER</a:t>
            </a:r>
            <a:endParaRPr b="1"/>
          </a:p>
        </p:txBody>
      </p:sp>
      <p:pic>
        <p:nvPicPr>
          <p:cNvPr id="6" name="Google Shape;63;p14"/>
          <p:cNvPicPr preferRelativeResize="0"/>
          <p:nvPr/>
        </p:nvPicPr>
        <p:blipFill rotWithShape="1">
          <a:blip r:embed="rId4">
            <a:alphaModFix/>
          </a:blip>
          <a:srcRect/>
          <a:stretch/>
        </p:blipFill>
        <p:spPr>
          <a:xfrm>
            <a:off x="1" y="0"/>
            <a:ext cx="1266668" cy="517161"/>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US" sz="2200" b="1" i="0" u="none" strike="noStrike" cap="none" dirty="0" smtClean="0">
                <a:solidFill>
                  <a:srgbClr val="FF0000"/>
                </a:solidFill>
                <a:latin typeface="Arial"/>
                <a:ea typeface="Arial"/>
                <a:cs typeface="Arial"/>
                <a:sym typeface="Arial"/>
              </a:rPr>
              <a:t>MEANING &amp; LIABILITIES OF A RETIRING PARTNER</a:t>
            </a:r>
            <a:endParaRPr sz="2200" b="1" i="0" u="none" strike="noStrike" cap="none">
              <a:solidFill>
                <a:srgbClr val="FF0000"/>
              </a:solidFill>
              <a:latin typeface="Arial"/>
              <a:ea typeface="Arial"/>
              <a:cs typeface="Arial"/>
              <a:sym typeface="Arial"/>
            </a:endParaRPr>
          </a:p>
        </p:txBody>
      </p:sp>
      <p:sp>
        <p:nvSpPr>
          <p:cNvPr id="64" name="Google Shape;64;p14"/>
          <p:cNvSpPr txBox="1"/>
          <p:nvPr/>
        </p:nvSpPr>
        <p:spPr>
          <a:xfrm>
            <a:off x="272675" y="895739"/>
            <a:ext cx="8688300" cy="373224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b="1" dirty="0" smtClean="0">
                <a:latin typeface="Calibri"/>
                <a:ea typeface="Calibri"/>
                <a:cs typeface="Calibri"/>
                <a:sym typeface="Calibri"/>
              </a:rPr>
              <a:t>Meaning</a:t>
            </a:r>
            <a:r>
              <a:rPr lang="en" dirty="0" smtClean="0">
                <a:latin typeface="Calibri"/>
                <a:ea typeface="Calibri"/>
                <a:cs typeface="Calibri"/>
                <a:sym typeface="Calibri"/>
              </a:rPr>
              <a:t> : </a:t>
            </a:r>
            <a:r>
              <a:rPr lang="en" sz="1200" dirty="0" smtClean="0">
                <a:latin typeface="Calibri"/>
                <a:ea typeface="Calibri"/>
                <a:cs typeface="Calibri"/>
                <a:sym typeface="Calibri"/>
              </a:rPr>
              <a:t>When a partner decides to retire from a firm,it is known as </a:t>
            </a:r>
            <a:r>
              <a:rPr lang="en" sz="1200" b="1" dirty="0" smtClean="0">
                <a:latin typeface="Calibri"/>
                <a:ea typeface="Calibri"/>
                <a:cs typeface="Calibri"/>
                <a:sym typeface="Calibri"/>
              </a:rPr>
              <a:t>retirement of a partner</a:t>
            </a:r>
            <a:r>
              <a:rPr lang="en" sz="1200" dirty="0" smtClean="0">
                <a:latin typeface="Calibri"/>
                <a:ea typeface="Calibri"/>
                <a:cs typeface="Calibri"/>
                <a:sym typeface="Calibri"/>
              </a:rPr>
              <a:t>. On retirement of  partner,the partnership firm is reconstituted and the remaining partners enter into a fresh agreement.</a:t>
            </a:r>
          </a:p>
          <a:p>
            <a:pPr marL="0" marR="0" lvl="0" indent="0" algn="l" rtl="0">
              <a:lnSpc>
                <a:spcPct val="100000"/>
              </a:lnSpc>
              <a:spcBef>
                <a:spcPts val="0"/>
              </a:spcBef>
              <a:spcAft>
                <a:spcPts val="0"/>
              </a:spcAft>
              <a:buClr>
                <a:srgbClr val="000000"/>
              </a:buClr>
              <a:buSzPts val="1400"/>
              <a:buFont typeface="Arial"/>
              <a:buNone/>
            </a:pPr>
            <a:r>
              <a:rPr lang="en" sz="1200" dirty="0" smtClean="0">
                <a:latin typeface="Calibri"/>
                <a:ea typeface="Calibri"/>
                <a:cs typeface="Calibri"/>
                <a:sym typeface="Calibri"/>
              </a:rPr>
              <a:t>A partner may retire in any of the following ways :</a:t>
            </a:r>
          </a:p>
          <a:p>
            <a:pPr marL="228600" marR="0" lvl="0" indent="-228600" algn="l" rtl="0">
              <a:lnSpc>
                <a:spcPct val="100000"/>
              </a:lnSpc>
              <a:spcBef>
                <a:spcPts val="0"/>
              </a:spcBef>
              <a:spcAft>
                <a:spcPts val="0"/>
              </a:spcAft>
              <a:buClr>
                <a:srgbClr val="000000"/>
              </a:buClr>
              <a:buSzPts val="1400"/>
              <a:buFont typeface="Arial"/>
              <a:buAutoNum type="alphaLcParenR"/>
            </a:pPr>
            <a:r>
              <a:rPr lang="en" sz="1200" dirty="0" smtClean="0">
                <a:latin typeface="Calibri"/>
                <a:ea typeface="Calibri"/>
                <a:cs typeface="Calibri"/>
                <a:sym typeface="Calibri"/>
              </a:rPr>
              <a:t>With the consent of all the partners.</a:t>
            </a:r>
          </a:p>
          <a:p>
            <a:pPr marL="228600" marR="0" lvl="0" indent="-228600" algn="l" rtl="0">
              <a:lnSpc>
                <a:spcPct val="100000"/>
              </a:lnSpc>
              <a:spcBef>
                <a:spcPts val="0"/>
              </a:spcBef>
              <a:spcAft>
                <a:spcPts val="0"/>
              </a:spcAft>
              <a:buClr>
                <a:srgbClr val="000000"/>
              </a:buClr>
              <a:buSzPts val="1400"/>
              <a:buFont typeface="Arial"/>
              <a:buAutoNum type="alphaLcParenR"/>
            </a:pPr>
            <a:r>
              <a:rPr lang="en" sz="1200" dirty="0" smtClean="0">
                <a:latin typeface="Calibri"/>
                <a:ea typeface="Calibri"/>
                <a:cs typeface="Calibri"/>
                <a:sym typeface="Calibri"/>
              </a:rPr>
              <a:t>In accordance with an express agreement by the partners.</a:t>
            </a:r>
          </a:p>
          <a:p>
            <a:pPr marL="228600" marR="0" lvl="0" indent="-228600" algn="l" rtl="0">
              <a:lnSpc>
                <a:spcPct val="100000"/>
              </a:lnSpc>
              <a:spcBef>
                <a:spcPts val="0"/>
              </a:spcBef>
              <a:spcAft>
                <a:spcPts val="0"/>
              </a:spcAft>
              <a:buClr>
                <a:srgbClr val="000000"/>
              </a:buClr>
              <a:buSzPts val="1400"/>
              <a:buFont typeface="Arial"/>
              <a:buAutoNum type="alphaLcParenR"/>
            </a:pPr>
            <a:r>
              <a:rPr lang="en" sz="1200" dirty="0" smtClean="0">
                <a:latin typeface="Calibri"/>
                <a:ea typeface="Calibri"/>
                <a:cs typeface="Calibri"/>
                <a:sym typeface="Calibri"/>
              </a:rPr>
              <a:t>Where partnership is at will, by giving notice in writing to all the other partners of his intention to retire.</a:t>
            </a:r>
          </a:p>
          <a:p>
            <a:pPr marL="228600" marR="0" lvl="0" indent="-228600" algn="l" rtl="0">
              <a:lnSpc>
                <a:spcPct val="100000"/>
              </a:lnSpc>
              <a:spcBef>
                <a:spcPts val="0"/>
              </a:spcBef>
              <a:spcAft>
                <a:spcPts val="0"/>
              </a:spcAft>
              <a:buClr>
                <a:srgbClr val="000000"/>
              </a:buClr>
              <a:buSzPts val="1400"/>
            </a:pPr>
            <a:endParaRPr lang="en" sz="1200" dirty="0" smtClean="0">
              <a:latin typeface="Calibri"/>
              <a:ea typeface="Calibri"/>
              <a:cs typeface="Calibri"/>
              <a:sym typeface="Calibri"/>
            </a:endParaRPr>
          </a:p>
          <a:p>
            <a:pPr marL="228600" marR="0" lvl="0" indent="-228600" algn="l" rtl="0">
              <a:lnSpc>
                <a:spcPct val="100000"/>
              </a:lnSpc>
              <a:spcBef>
                <a:spcPts val="0"/>
              </a:spcBef>
              <a:spcAft>
                <a:spcPts val="0"/>
              </a:spcAft>
              <a:buClr>
                <a:srgbClr val="000000"/>
              </a:buClr>
              <a:buSzPts val="1400"/>
            </a:pPr>
            <a:r>
              <a:rPr lang="en" sz="1200" b="1" dirty="0" smtClean="0">
                <a:latin typeface="Calibri"/>
                <a:ea typeface="Calibri"/>
                <a:cs typeface="Calibri"/>
                <a:sym typeface="Calibri"/>
              </a:rPr>
              <a:t>Partnership at will </a:t>
            </a:r>
            <a:r>
              <a:rPr lang="en" sz="1200" dirty="0" smtClean="0">
                <a:latin typeface="Calibri"/>
                <a:ea typeface="Calibri"/>
                <a:cs typeface="Calibri"/>
                <a:sym typeface="Calibri"/>
              </a:rPr>
              <a:t>– Where no provision is made by contract between the partners for the duration of their partnership, or for the determination of their partnership.</a:t>
            </a:r>
            <a:endParaRPr lang="en" dirty="0" smtClean="0">
              <a:latin typeface="Calibri"/>
              <a:ea typeface="Calibri"/>
              <a:cs typeface="Calibri"/>
              <a:sym typeface="Calibri"/>
            </a:endParaRPr>
          </a:p>
          <a:p>
            <a:pPr lvl="0">
              <a:buSzPts val="1400"/>
            </a:pPr>
            <a:r>
              <a:rPr lang="en" sz="1200" dirty="0" smtClean="0">
                <a:latin typeface="Calibri"/>
                <a:ea typeface="Calibri"/>
                <a:cs typeface="Calibri"/>
                <a:sym typeface="Calibri"/>
              </a:rPr>
              <a:t>On retirement of  partner,t</a:t>
            </a:r>
            <a:r>
              <a:rPr lang="en" sz="1200" b="0" i="0" u="none" strike="noStrike" cap="none" dirty="0" smtClean="0">
                <a:solidFill>
                  <a:srgbClr val="000000"/>
                </a:solidFill>
                <a:latin typeface="Calibri"/>
                <a:ea typeface="Calibri"/>
                <a:cs typeface="Calibri"/>
                <a:sym typeface="Calibri"/>
              </a:rPr>
              <a:t>he ratio  which is decided by the remaining partners for the future profits and losses is called </a:t>
            </a:r>
            <a:r>
              <a:rPr lang="en" sz="1200" b="1" i="0" u="none" strike="noStrike" cap="none" dirty="0" smtClean="0">
                <a:solidFill>
                  <a:srgbClr val="000000"/>
                </a:solidFill>
                <a:latin typeface="Calibri"/>
                <a:ea typeface="Calibri"/>
                <a:cs typeface="Calibri"/>
                <a:sym typeface="Calibri"/>
              </a:rPr>
              <a:t>new profit sharing ratio.</a:t>
            </a:r>
            <a:endParaRPr lang="en" sz="1200" dirty="0" smtClean="0">
              <a:latin typeface="Calibri"/>
              <a:ea typeface="Calibri"/>
              <a:cs typeface="Calibri"/>
              <a:sym typeface="Calibri"/>
            </a:endParaRPr>
          </a:p>
          <a:p>
            <a:pPr>
              <a:buSzPts val="1400"/>
            </a:pPr>
            <a:r>
              <a:rPr lang="en" sz="1200" dirty="0" smtClean="0">
                <a:latin typeface="Calibri"/>
                <a:ea typeface="Calibri"/>
                <a:cs typeface="Calibri"/>
                <a:sym typeface="Calibri"/>
              </a:rPr>
              <a:t>On retirement of  partner,the ratio  which is decided by the remaining partners acquire the share of retiring partner is called </a:t>
            </a:r>
            <a:r>
              <a:rPr lang="en" sz="1200" b="1" dirty="0" smtClean="0">
                <a:latin typeface="Calibri"/>
                <a:ea typeface="Calibri"/>
                <a:cs typeface="Calibri"/>
                <a:sym typeface="Calibri"/>
              </a:rPr>
              <a:t>gaining ratio.</a:t>
            </a:r>
            <a:endParaRPr lang="en" b="1" dirty="0" smtClean="0">
              <a:latin typeface="Calibri"/>
              <a:ea typeface="Calibri"/>
              <a:cs typeface="Calibri"/>
              <a:sym typeface="Calibri"/>
            </a:endParaRPr>
          </a:p>
          <a:p>
            <a:pPr>
              <a:buSzPts val="1400"/>
            </a:pPr>
            <a:r>
              <a:rPr lang="en-IN" b="1" dirty="0" smtClean="0">
                <a:latin typeface="Calibri"/>
                <a:ea typeface="Calibri"/>
                <a:cs typeface="Calibri"/>
                <a:sym typeface="Calibri"/>
              </a:rPr>
              <a:t>L</a:t>
            </a:r>
            <a:r>
              <a:rPr lang="en" b="1" dirty="0" smtClean="0">
                <a:latin typeface="Calibri"/>
                <a:ea typeface="Calibri"/>
                <a:cs typeface="Calibri"/>
                <a:sym typeface="Calibri"/>
              </a:rPr>
              <a:t>iability of a Retiring Partner</a:t>
            </a:r>
          </a:p>
          <a:p>
            <a:pPr marL="400050" indent="-400050">
              <a:buSzPts val="1400"/>
              <a:buAutoNum type="romanLcParenBoth"/>
            </a:pPr>
            <a:r>
              <a:rPr lang="en" sz="1200" b="1" dirty="0" smtClean="0">
                <a:latin typeface="Calibri"/>
                <a:ea typeface="Calibri"/>
                <a:cs typeface="Calibri"/>
                <a:sym typeface="Calibri"/>
              </a:rPr>
              <a:t>Liability for the Firm’s Acts before his Retirement : </a:t>
            </a:r>
            <a:r>
              <a:rPr lang="en" sz="1200" dirty="0" smtClean="0">
                <a:latin typeface="Calibri"/>
                <a:ea typeface="Calibri"/>
                <a:cs typeface="Calibri"/>
                <a:sym typeface="Calibri"/>
              </a:rPr>
              <a:t>The retiring partner continues to be liable for all the acts of the firm up to the date of his retirement. However ,he may be discharged from his liability by an agreement between himself,third party and the remaining partners.</a:t>
            </a:r>
          </a:p>
          <a:p>
            <a:pPr marL="400050" indent="-400050">
              <a:buSzPts val="1400"/>
              <a:buAutoNum type="romanLcParenBoth"/>
            </a:pPr>
            <a:r>
              <a:rPr lang="en" sz="1200" b="1" dirty="0" smtClean="0">
                <a:latin typeface="Calibri"/>
                <a:ea typeface="Calibri"/>
                <a:cs typeface="Calibri"/>
                <a:sym typeface="Calibri"/>
              </a:rPr>
              <a:t>Liability for the Firm’s Act after Retirement: </a:t>
            </a:r>
            <a:r>
              <a:rPr lang="en" sz="1200" dirty="0" smtClean="0">
                <a:latin typeface="Calibri"/>
                <a:ea typeface="Calibri"/>
                <a:cs typeface="Calibri"/>
                <a:sym typeface="Calibri"/>
              </a:rPr>
              <a:t>The retiring partner continues to be liable for  acts of the firm even after his retirement untill public notice of his retirement has been given either by himself or by other partners.</a:t>
            </a:r>
            <a:endParaRPr lang="en" sz="1200" b="1" dirty="0" smtClean="0">
              <a:latin typeface="Calibri"/>
              <a:ea typeface="Calibri"/>
              <a:cs typeface="Calibri"/>
              <a:sym typeface="Calibri"/>
            </a:endParaRPr>
          </a:p>
          <a:p>
            <a:pPr lvl="0">
              <a:buSzPts val="1400"/>
            </a:pPr>
            <a:endParaRPr lang="en" sz="1200" b="0" i="0" u="none" strike="noStrike" cap="none" dirty="0" smtClean="0">
              <a:solidFill>
                <a:srgbClr val="000000"/>
              </a:solidFill>
              <a:latin typeface="Calibri"/>
              <a:ea typeface="Calibri"/>
              <a:cs typeface="Calibri"/>
              <a:sym typeface="Calibri"/>
            </a:endParaRPr>
          </a:p>
          <a:p>
            <a:pPr lvl="0">
              <a:buSzPts val="1400"/>
            </a:pPr>
            <a:r>
              <a:rPr lang="en" sz="1200" b="0" i="0" u="none" strike="noStrike" cap="none" dirty="0" smtClean="0">
                <a:solidFill>
                  <a:srgbClr val="000000"/>
                </a:solidFill>
                <a:latin typeface="Calibri"/>
                <a:ea typeface="Calibri"/>
                <a:cs typeface="Calibri"/>
                <a:sym typeface="Calibri"/>
              </a:rPr>
              <a:t> </a:t>
            </a:r>
            <a:endParaRPr sz="1400" b="0" i="0" u="none" strike="noStrike" cap="none" dirty="0">
              <a:solidFill>
                <a:srgbClr val="000000"/>
              </a:solidFill>
              <a:latin typeface="Calibri"/>
              <a:ea typeface="Calibri"/>
              <a:cs typeface="Calibri"/>
              <a:sym typeface="Calibri"/>
            </a:endParaRPr>
          </a:p>
        </p:txBody>
      </p:sp>
      <p:pic>
        <p:nvPicPr>
          <p:cNvPr id="5" name="Google Shape;63;p14"/>
          <p:cNvPicPr preferRelativeResize="0"/>
          <p:nvPr/>
        </p:nvPicPr>
        <p:blipFill rotWithShape="1">
          <a:blip r:embed="rId3">
            <a:alphaModFix/>
          </a:blip>
          <a:srcRect/>
          <a:stretch/>
        </p:blipFill>
        <p:spPr>
          <a:xfrm>
            <a:off x="7877332" y="4626339"/>
            <a:ext cx="1266668" cy="517161"/>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1800" dirty="0" smtClean="0">
                <a:solidFill>
                  <a:srgbClr val="FF0000"/>
                </a:solidFill>
                <a:latin typeface="Calibri" pitchFamily="34" charset="0"/>
                <a:cs typeface="Calibri" pitchFamily="34" charset="0"/>
              </a:rPr>
              <a:t>Amount payable to a Retiring partner (to be credited to his capital account)</a:t>
            </a:r>
            <a:endParaRPr lang="en-IN" sz="1800" dirty="0">
              <a:solidFill>
                <a:srgbClr val="FF0000"/>
              </a:solidFill>
              <a:latin typeface="Calibri" pitchFamily="34" charset="0"/>
              <a:cs typeface="Calibri" pitchFamily="34" charset="0"/>
            </a:endParaRPr>
          </a:p>
        </p:txBody>
      </p:sp>
      <p:sp>
        <p:nvSpPr>
          <p:cNvPr id="3" name="Text Placeholder 2"/>
          <p:cNvSpPr>
            <a:spLocks noGrp="1"/>
          </p:cNvSpPr>
          <p:nvPr>
            <p:ph type="body" idx="1"/>
          </p:nvPr>
        </p:nvSpPr>
        <p:spPr/>
        <p:txBody>
          <a:bodyPr/>
          <a:lstStyle/>
          <a:p>
            <a:pPr>
              <a:buFont typeface="Wingdings" pitchFamily="2" charset="2"/>
              <a:buChar char="q"/>
            </a:pPr>
            <a:r>
              <a:rPr lang="en-IN" sz="1400" dirty="0" smtClean="0">
                <a:solidFill>
                  <a:srgbClr val="00B0F0"/>
                </a:solidFill>
                <a:latin typeface="Calibri" pitchFamily="34" charset="0"/>
                <a:cs typeface="Calibri" pitchFamily="34" charset="0"/>
              </a:rPr>
              <a:t>Credit balance of his capital.</a:t>
            </a:r>
          </a:p>
          <a:p>
            <a:pPr>
              <a:buFont typeface="Wingdings" pitchFamily="2" charset="2"/>
              <a:buChar char="q"/>
            </a:pPr>
            <a:r>
              <a:rPr lang="en-IN" sz="1400" dirty="0" smtClean="0">
                <a:solidFill>
                  <a:srgbClr val="00B0F0"/>
                </a:solidFill>
                <a:latin typeface="Calibri" pitchFamily="34" charset="0"/>
                <a:cs typeface="Calibri" pitchFamily="34" charset="0"/>
              </a:rPr>
              <a:t>Credit balance of his current account (if any)  </a:t>
            </a:r>
          </a:p>
          <a:p>
            <a:pPr>
              <a:buFont typeface="Wingdings" pitchFamily="2" charset="2"/>
              <a:buChar char="q"/>
            </a:pPr>
            <a:r>
              <a:rPr lang="en-IN" sz="1400" dirty="0" smtClean="0">
                <a:solidFill>
                  <a:srgbClr val="00B0F0"/>
                </a:solidFill>
                <a:latin typeface="Calibri" pitchFamily="34" charset="0"/>
                <a:cs typeface="Calibri" pitchFamily="34" charset="0"/>
              </a:rPr>
              <a:t>Share of Goodwill</a:t>
            </a:r>
          </a:p>
          <a:p>
            <a:pPr>
              <a:buFont typeface="Wingdings" pitchFamily="2" charset="2"/>
              <a:buChar char="q"/>
            </a:pPr>
            <a:r>
              <a:rPr lang="en-IN" sz="1400" dirty="0" smtClean="0">
                <a:solidFill>
                  <a:srgbClr val="00B0F0"/>
                </a:solidFill>
                <a:latin typeface="Calibri" pitchFamily="34" charset="0"/>
                <a:cs typeface="Calibri" pitchFamily="34" charset="0"/>
              </a:rPr>
              <a:t>Share of Reserves and Undistributed profits.</a:t>
            </a:r>
          </a:p>
          <a:p>
            <a:pPr>
              <a:buFont typeface="Wingdings" pitchFamily="2" charset="2"/>
              <a:buChar char="q"/>
            </a:pPr>
            <a:r>
              <a:rPr lang="en-IN" sz="1400" dirty="0" smtClean="0">
                <a:solidFill>
                  <a:srgbClr val="00B0F0"/>
                </a:solidFill>
                <a:latin typeface="Calibri" pitchFamily="34" charset="0"/>
                <a:cs typeface="Calibri" pitchFamily="34" charset="0"/>
              </a:rPr>
              <a:t>  His share in the profit revaluation of assets &amp; liabilities.</a:t>
            </a:r>
          </a:p>
          <a:p>
            <a:pPr>
              <a:buFont typeface="Wingdings" pitchFamily="2" charset="2"/>
              <a:buChar char="q"/>
            </a:pPr>
            <a:r>
              <a:rPr lang="en-IN" sz="1400" dirty="0" smtClean="0">
                <a:solidFill>
                  <a:srgbClr val="00B0F0"/>
                </a:solidFill>
                <a:latin typeface="Calibri" pitchFamily="34" charset="0"/>
                <a:cs typeface="Calibri" pitchFamily="34" charset="0"/>
              </a:rPr>
              <a:t>Share in profits </a:t>
            </a:r>
            <a:r>
              <a:rPr lang="en-IN" sz="1400" dirty="0" err="1" smtClean="0">
                <a:solidFill>
                  <a:srgbClr val="00B0F0"/>
                </a:solidFill>
                <a:latin typeface="Calibri" pitchFamily="34" charset="0"/>
                <a:cs typeface="Calibri" pitchFamily="34" charset="0"/>
              </a:rPr>
              <a:t>upto</a:t>
            </a:r>
            <a:r>
              <a:rPr lang="en-IN" sz="1400" dirty="0" smtClean="0">
                <a:solidFill>
                  <a:srgbClr val="00B0F0"/>
                </a:solidFill>
                <a:latin typeface="Calibri" pitchFamily="34" charset="0"/>
                <a:cs typeface="Calibri" pitchFamily="34" charset="0"/>
              </a:rPr>
              <a:t> the date of Retirement/Death</a:t>
            </a:r>
          </a:p>
          <a:p>
            <a:pPr>
              <a:buFont typeface="Wingdings" pitchFamily="2" charset="2"/>
              <a:buChar char="q"/>
            </a:pPr>
            <a:r>
              <a:rPr lang="en-US" sz="1400" dirty="0" smtClean="0">
                <a:solidFill>
                  <a:srgbClr val="00B0F0"/>
                </a:solidFill>
                <a:latin typeface="Calibri" pitchFamily="34" charset="0"/>
                <a:cs typeface="Calibri" pitchFamily="34" charset="0"/>
              </a:rPr>
              <a:t>Interest on capital if involved.</a:t>
            </a:r>
          </a:p>
          <a:p>
            <a:pPr>
              <a:buFont typeface="Wingdings" pitchFamily="2" charset="2"/>
              <a:buChar char="q"/>
            </a:pPr>
            <a:r>
              <a:rPr lang="en-US" sz="1400" dirty="0" smtClean="0">
                <a:solidFill>
                  <a:srgbClr val="00B0F0"/>
                </a:solidFill>
                <a:latin typeface="Calibri" pitchFamily="34" charset="0"/>
                <a:cs typeface="Calibri" pitchFamily="34" charset="0"/>
              </a:rPr>
              <a:t>Salary if any.</a:t>
            </a:r>
            <a:endParaRPr lang="en-IN" sz="1400" dirty="0" smtClean="0">
              <a:solidFill>
                <a:srgbClr val="00B0F0"/>
              </a:solidFill>
              <a:latin typeface="Calibri" pitchFamily="34" charset="0"/>
              <a:cs typeface="Calibri" pitchFamily="34" charset="0"/>
            </a:endParaRPr>
          </a:p>
          <a:p>
            <a:pPr>
              <a:buNone/>
            </a:pPr>
            <a:endParaRPr lang="en-IN" dirty="0"/>
          </a:p>
        </p:txBody>
      </p:sp>
      <p:pic>
        <p:nvPicPr>
          <p:cNvPr id="4" name="Google Shape;63;p14"/>
          <p:cNvPicPr preferRelativeResize="0"/>
          <p:nvPr/>
        </p:nvPicPr>
        <p:blipFill rotWithShape="1">
          <a:blip r:embed="rId2">
            <a:alphaModFix/>
          </a:blip>
          <a:srcRect/>
          <a:stretch/>
        </p:blipFill>
        <p:spPr>
          <a:xfrm>
            <a:off x="7877332" y="4626339"/>
            <a:ext cx="1266668" cy="517161"/>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smtClean="0">
                <a:solidFill>
                  <a:srgbClr val="FF0000"/>
                </a:solidFill>
                <a:latin typeface="Calibri" pitchFamily="34" charset="0"/>
                <a:cs typeface="Calibri" pitchFamily="34" charset="0"/>
              </a:rPr>
              <a:t>Deductions from the above sum (to be debited to his  capital account)</a:t>
            </a:r>
            <a:endParaRPr lang="en-IN" sz="2000" dirty="0">
              <a:solidFill>
                <a:srgbClr val="FF0000"/>
              </a:solidFill>
              <a:latin typeface="Calibri" pitchFamily="34" charset="0"/>
              <a:cs typeface="Calibri" pitchFamily="34" charset="0"/>
            </a:endParaRPr>
          </a:p>
        </p:txBody>
      </p:sp>
      <p:sp>
        <p:nvSpPr>
          <p:cNvPr id="3" name="Text Placeholder 2"/>
          <p:cNvSpPr>
            <a:spLocks noGrp="1"/>
          </p:cNvSpPr>
          <p:nvPr>
            <p:ph type="body" idx="1"/>
          </p:nvPr>
        </p:nvSpPr>
        <p:spPr/>
        <p:txBody>
          <a:bodyPr/>
          <a:lstStyle/>
          <a:p>
            <a:pPr>
              <a:buFont typeface="Wingdings" pitchFamily="2" charset="2"/>
              <a:buChar char="q"/>
            </a:pPr>
            <a:r>
              <a:rPr lang="en-IN" sz="1200" dirty="0" smtClean="0">
                <a:latin typeface="Calibri" pitchFamily="34" charset="0"/>
                <a:cs typeface="Calibri" pitchFamily="34" charset="0"/>
              </a:rPr>
              <a:t>Debit balance of his current account(if any). </a:t>
            </a:r>
          </a:p>
          <a:p>
            <a:pPr>
              <a:buNone/>
            </a:pPr>
            <a:endParaRPr lang="en-IN" sz="1200" dirty="0" smtClean="0">
              <a:latin typeface="Calibri" pitchFamily="34" charset="0"/>
              <a:cs typeface="Calibri" pitchFamily="34" charset="0"/>
            </a:endParaRPr>
          </a:p>
          <a:p>
            <a:pPr>
              <a:buFont typeface="Wingdings" pitchFamily="2" charset="2"/>
              <a:buChar char="q"/>
            </a:pPr>
            <a:r>
              <a:rPr lang="en-IN" sz="1200" dirty="0" smtClean="0">
                <a:latin typeface="Calibri" pitchFamily="34" charset="0"/>
                <a:cs typeface="Calibri" pitchFamily="34" charset="0"/>
              </a:rPr>
              <a:t> His share of goodwill to be written off; if necessary.</a:t>
            </a:r>
          </a:p>
          <a:p>
            <a:pPr>
              <a:buNone/>
            </a:pPr>
            <a:endParaRPr lang="en-IN" sz="1200" dirty="0" smtClean="0">
              <a:latin typeface="Calibri" pitchFamily="34" charset="0"/>
              <a:cs typeface="Calibri" pitchFamily="34" charset="0"/>
            </a:endParaRPr>
          </a:p>
          <a:p>
            <a:pPr>
              <a:buFont typeface="Wingdings" pitchFamily="2" charset="2"/>
              <a:buChar char="q"/>
            </a:pPr>
            <a:r>
              <a:rPr lang="en-IN" sz="1200" dirty="0" smtClean="0">
                <a:latin typeface="Calibri" pitchFamily="34" charset="0"/>
                <a:cs typeface="Calibri" pitchFamily="34" charset="0"/>
              </a:rPr>
              <a:t> His share of accumulated losses. </a:t>
            </a:r>
          </a:p>
          <a:p>
            <a:pPr>
              <a:buNone/>
            </a:pPr>
            <a:endParaRPr lang="en-IN" sz="1200" dirty="0" smtClean="0">
              <a:latin typeface="Calibri" pitchFamily="34" charset="0"/>
              <a:cs typeface="Calibri" pitchFamily="34" charset="0"/>
            </a:endParaRPr>
          </a:p>
          <a:p>
            <a:pPr>
              <a:buFont typeface="Wingdings" pitchFamily="2" charset="2"/>
              <a:buChar char="q"/>
            </a:pPr>
            <a:r>
              <a:rPr lang="en-IN" sz="1200" dirty="0" smtClean="0">
                <a:latin typeface="Calibri" pitchFamily="34" charset="0"/>
                <a:cs typeface="Calibri" pitchFamily="34" charset="0"/>
              </a:rPr>
              <a:t> His share of loss on revaluation of assets and liabilities. </a:t>
            </a:r>
          </a:p>
          <a:p>
            <a:pPr>
              <a:buNone/>
            </a:pPr>
            <a:endParaRPr lang="en-IN" sz="1200" dirty="0" smtClean="0">
              <a:latin typeface="Calibri" pitchFamily="34" charset="0"/>
              <a:cs typeface="Calibri" pitchFamily="34" charset="0"/>
            </a:endParaRPr>
          </a:p>
          <a:p>
            <a:pPr>
              <a:buFont typeface="Wingdings" pitchFamily="2" charset="2"/>
              <a:buChar char="q"/>
            </a:pPr>
            <a:r>
              <a:rPr lang="en-IN" sz="1200" dirty="0" smtClean="0">
                <a:latin typeface="Calibri" pitchFamily="34" charset="0"/>
                <a:cs typeface="Calibri" pitchFamily="34" charset="0"/>
              </a:rPr>
              <a:t>His share of loss up to the date of retirement.</a:t>
            </a:r>
          </a:p>
          <a:p>
            <a:pPr>
              <a:buNone/>
            </a:pPr>
            <a:endParaRPr lang="en-IN" sz="1200" dirty="0" smtClean="0">
              <a:latin typeface="Calibri" pitchFamily="34" charset="0"/>
              <a:cs typeface="Calibri" pitchFamily="34" charset="0"/>
            </a:endParaRPr>
          </a:p>
          <a:p>
            <a:pPr>
              <a:buFont typeface="Wingdings" pitchFamily="2" charset="2"/>
              <a:buChar char="q"/>
            </a:pPr>
            <a:r>
              <a:rPr lang="en-IN" sz="1200" dirty="0" smtClean="0">
                <a:latin typeface="Calibri" pitchFamily="34" charset="0"/>
                <a:cs typeface="Calibri" pitchFamily="34" charset="0"/>
              </a:rPr>
              <a:t>  His drawings up to the date of retirement. </a:t>
            </a:r>
          </a:p>
          <a:p>
            <a:pPr>
              <a:buNone/>
            </a:pPr>
            <a:endParaRPr lang="en-IN" sz="1200" dirty="0" smtClean="0">
              <a:latin typeface="Calibri" pitchFamily="34" charset="0"/>
              <a:cs typeface="Calibri" pitchFamily="34" charset="0"/>
            </a:endParaRPr>
          </a:p>
          <a:p>
            <a:pPr>
              <a:buFont typeface="Wingdings" pitchFamily="2" charset="2"/>
              <a:buChar char="q"/>
            </a:pPr>
            <a:r>
              <a:rPr lang="en-IN" sz="1200" dirty="0" smtClean="0">
                <a:latin typeface="Calibri" pitchFamily="34" charset="0"/>
                <a:cs typeface="Calibri" pitchFamily="34" charset="0"/>
              </a:rPr>
              <a:t> Interest on drawings, if involved, up to the date of retirement.</a:t>
            </a:r>
          </a:p>
          <a:p>
            <a:pPr>
              <a:buNone/>
            </a:pPr>
            <a:endParaRPr lang="en-IN" sz="1200" dirty="0">
              <a:latin typeface="Calibri" pitchFamily="34" charset="0"/>
              <a:cs typeface="Calibri" pitchFamily="34" charset="0"/>
            </a:endParaRPr>
          </a:p>
        </p:txBody>
      </p:sp>
      <p:pic>
        <p:nvPicPr>
          <p:cNvPr id="4" name="Google Shape;63;p14"/>
          <p:cNvPicPr preferRelativeResize="0"/>
          <p:nvPr/>
        </p:nvPicPr>
        <p:blipFill rotWithShape="1">
          <a:blip r:embed="rId2">
            <a:alphaModFix/>
          </a:blip>
          <a:srcRect/>
          <a:stretch/>
        </p:blipFill>
        <p:spPr>
          <a:xfrm>
            <a:off x="7877332" y="4626339"/>
            <a:ext cx="1266668" cy="517161"/>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solidFill>
                  <a:srgbClr val="002060"/>
                </a:solidFill>
                <a:latin typeface="Calibri" pitchFamily="34" charset="0"/>
                <a:cs typeface="Calibri" pitchFamily="34" charset="0"/>
              </a:rPr>
              <a:t>Amount payable to retiring partners</a:t>
            </a:r>
            <a:endParaRPr lang="en-IN" sz="2400" dirty="0">
              <a:solidFill>
                <a:srgbClr val="002060"/>
              </a:solidFill>
              <a:latin typeface="Calibri" pitchFamily="34" charset="0"/>
              <a:cs typeface="Calibri" pitchFamily="34" charset="0"/>
            </a:endParaRPr>
          </a:p>
        </p:txBody>
      </p:sp>
      <p:sp>
        <p:nvSpPr>
          <p:cNvPr id="3" name="Text Placeholder 2"/>
          <p:cNvSpPr>
            <a:spLocks noGrp="1"/>
          </p:cNvSpPr>
          <p:nvPr>
            <p:ph type="body" idx="1"/>
          </p:nvPr>
        </p:nvSpPr>
        <p:spPr/>
        <p:txBody>
          <a:bodyPr/>
          <a:lstStyle/>
          <a:p>
            <a:pPr>
              <a:buNone/>
            </a:pPr>
            <a:r>
              <a:rPr lang="en-IN" sz="1200" dirty="0" smtClean="0">
                <a:latin typeface="Calibri" pitchFamily="34" charset="0"/>
                <a:cs typeface="Calibri" pitchFamily="34" charset="0"/>
              </a:rPr>
              <a:t>The procedure of determining the amount payable to retiring partner is to prepare his capital account on the date of retirement.</a:t>
            </a:r>
          </a:p>
          <a:p>
            <a:pPr>
              <a:buNone/>
            </a:pPr>
            <a:r>
              <a:rPr lang="en-IN" sz="1200" b="1" dirty="0" smtClean="0">
                <a:latin typeface="Calibri" pitchFamily="34" charset="0"/>
                <a:cs typeface="Calibri" pitchFamily="34" charset="0"/>
              </a:rPr>
              <a:t>The retiring partner is entitled to get his share out of the following items.</a:t>
            </a:r>
          </a:p>
          <a:p>
            <a:pPr>
              <a:buNone/>
            </a:pPr>
            <a:endParaRPr lang="en-IN" sz="1200" b="1" dirty="0" smtClean="0">
              <a:latin typeface="Calibri" pitchFamily="34" charset="0"/>
              <a:cs typeface="Calibri" pitchFamily="34" charset="0"/>
            </a:endParaRPr>
          </a:p>
          <a:p>
            <a:pPr>
              <a:buFont typeface="Wingdings" pitchFamily="2" charset="2"/>
              <a:buChar char="q"/>
            </a:pPr>
            <a:r>
              <a:rPr lang="en-IN" sz="1200" dirty="0" smtClean="0">
                <a:latin typeface="Calibri" pitchFamily="34" charset="0"/>
                <a:cs typeface="Calibri" pitchFamily="34" charset="0"/>
              </a:rPr>
              <a:t> </a:t>
            </a:r>
            <a:r>
              <a:rPr lang="en-IN" sz="1200" dirty="0" smtClean="0">
                <a:solidFill>
                  <a:srgbClr val="00B0F0"/>
                </a:solidFill>
                <a:latin typeface="Calibri" pitchFamily="34" charset="0"/>
                <a:cs typeface="Calibri" pitchFamily="34" charset="0"/>
              </a:rPr>
              <a:t>Share of Goodwill. </a:t>
            </a:r>
          </a:p>
          <a:p>
            <a:pPr>
              <a:buNone/>
            </a:pPr>
            <a:endParaRPr lang="en-IN" sz="1200" dirty="0" smtClean="0">
              <a:solidFill>
                <a:srgbClr val="00B0F0"/>
              </a:solidFill>
              <a:latin typeface="Calibri" pitchFamily="34" charset="0"/>
              <a:cs typeface="Calibri" pitchFamily="34" charset="0"/>
            </a:endParaRPr>
          </a:p>
          <a:p>
            <a:pPr>
              <a:buFont typeface="Wingdings" pitchFamily="2" charset="2"/>
              <a:buChar char="q"/>
            </a:pPr>
            <a:r>
              <a:rPr lang="en-IN" sz="1200" dirty="0" smtClean="0">
                <a:solidFill>
                  <a:srgbClr val="00B0F0"/>
                </a:solidFill>
                <a:latin typeface="Calibri" pitchFamily="34" charset="0"/>
                <a:cs typeface="Calibri" pitchFamily="34" charset="0"/>
              </a:rPr>
              <a:t>Share of Accumulated Profit. </a:t>
            </a:r>
          </a:p>
          <a:p>
            <a:pPr>
              <a:buNone/>
            </a:pPr>
            <a:endParaRPr lang="en-IN" sz="1200" dirty="0" smtClean="0">
              <a:solidFill>
                <a:srgbClr val="00B0F0"/>
              </a:solidFill>
              <a:latin typeface="Calibri" pitchFamily="34" charset="0"/>
              <a:cs typeface="Calibri" pitchFamily="34" charset="0"/>
            </a:endParaRPr>
          </a:p>
          <a:p>
            <a:pPr>
              <a:buFont typeface="Wingdings" pitchFamily="2" charset="2"/>
              <a:buChar char="q"/>
            </a:pPr>
            <a:r>
              <a:rPr lang="en-IN" sz="1200" dirty="0" smtClean="0">
                <a:solidFill>
                  <a:srgbClr val="00B0F0"/>
                </a:solidFill>
                <a:latin typeface="Calibri" pitchFamily="34" charset="0"/>
                <a:cs typeface="Calibri" pitchFamily="34" charset="0"/>
              </a:rPr>
              <a:t>Share of Profit on Revaluation. </a:t>
            </a:r>
          </a:p>
          <a:p>
            <a:pPr>
              <a:buNone/>
            </a:pPr>
            <a:endParaRPr lang="en-IN" sz="1200" dirty="0" smtClean="0">
              <a:solidFill>
                <a:srgbClr val="00B0F0"/>
              </a:solidFill>
              <a:latin typeface="Calibri" pitchFamily="34" charset="0"/>
              <a:cs typeface="Calibri" pitchFamily="34" charset="0"/>
            </a:endParaRPr>
          </a:p>
          <a:p>
            <a:pPr>
              <a:buFont typeface="Wingdings" pitchFamily="2" charset="2"/>
              <a:buChar char="q"/>
            </a:pPr>
            <a:r>
              <a:rPr lang="en-IN" sz="1200" dirty="0" smtClean="0">
                <a:solidFill>
                  <a:srgbClr val="00B0F0"/>
                </a:solidFill>
                <a:latin typeface="Calibri" pitchFamily="34" charset="0"/>
                <a:cs typeface="Calibri" pitchFamily="34" charset="0"/>
              </a:rPr>
              <a:t> Interest on Capital</a:t>
            </a:r>
          </a:p>
          <a:p>
            <a:pPr>
              <a:buNone/>
            </a:pPr>
            <a:endParaRPr lang="en-IN" sz="1200" dirty="0" smtClean="0">
              <a:solidFill>
                <a:srgbClr val="00B0F0"/>
              </a:solidFill>
              <a:latin typeface="Calibri" pitchFamily="34" charset="0"/>
              <a:cs typeface="Calibri" pitchFamily="34" charset="0"/>
            </a:endParaRPr>
          </a:p>
          <a:p>
            <a:pPr>
              <a:buFont typeface="Wingdings" pitchFamily="2" charset="2"/>
              <a:buChar char="q"/>
            </a:pPr>
            <a:r>
              <a:rPr lang="en-IN" sz="1200" dirty="0" smtClean="0">
                <a:solidFill>
                  <a:srgbClr val="00B0F0"/>
                </a:solidFill>
                <a:latin typeface="Calibri" pitchFamily="34" charset="0"/>
                <a:cs typeface="Calibri" pitchFamily="34" charset="0"/>
              </a:rPr>
              <a:t> Share of Profit from the Closing of the Last Final Account to the Date of Retirement.</a:t>
            </a:r>
          </a:p>
          <a:p>
            <a:pPr>
              <a:buNone/>
            </a:pPr>
            <a:endParaRPr lang="en-IN" sz="1200" dirty="0">
              <a:latin typeface="Calibri" pitchFamily="34" charset="0"/>
              <a:cs typeface="Calibri" pitchFamily="34" charset="0"/>
            </a:endParaRPr>
          </a:p>
        </p:txBody>
      </p:sp>
      <p:pic>
        <p:nvPicPr>
          <p:cNvPr id="4" name="Google Shape;63;p14"/>
          <p:cNvPicPr preferRelativeResize="0"/>
          <p:nvPr/>
        </p:nvPicPr>
        <p:blipFill rotWithShape="1">
          <a:blip r:embed="rId2">
            <a:alphaModFix/>
          </a:blip>
          <a:srcRect/>
          <a:stretch/>
        </p:blipFill>
        <p:spPr>
          <a:xfrm>
            <a:off x="7877332" y="4626339"/>
            <a:ext cx="1266668" cy="517161"/>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70" name="Google Shape;70;p15"/>
          <p:cNvSpPr txBox="1"/>
          <p:nvPr/>
        </p:nvSpPr>
        <p:spPr>
          <a:xfrm>
            <a:off x="272675" y="130630"/>
            <a:ext cx="8688300" cy="802432"/>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dirty="0" smtClean="0">
                <a:solidFill>
                  <a:srgbClr val="FF0000"/>
                </a:solidFill>
              </a:rPr>
              <a:t>ADJUSTMENTS OR ACCOUNTING TREATMENT REQUIRED ON RETIREMENT OF A PARTNER</a:t>
            </a:r>
            <a:endParaRPr sz="2200" b="1" i="0" u="none" strike="noStrike" cap="none">
              <a:solidFill>
                <a:srgbClr val="FF0000"/>
              </a:solidFill>
              <a:latin typeface="Arial"/>
              <a:ea typeface="Arial"/>
              <a:cs typeface="Arial"/>
              <a:sym typeface="Arial"/>
            </a:endParaRPr>
          </a:p>
        </p:txBody>
      </p:sp>
      <p:sp>
        <p:nvSpPr>
          <p:cNvPr id="71" name="Google Shape;71;p15"/>
          <p:cNvSpPr txBox="1"/>
          <p:nvPr/>
        </p:nvSpPr>
        <p:spPr>
          <a:xfrm>
            <a:off x="272675" y="849086"/>
            <a:ext cx="8688300" cy="3478214"/>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1200" b="1" u="none" strike="noStrike" cap="none" dirty="0" smtClean="0">
                <a:solidFill>
                  <a:srgbClr val="000000"/>
                </a:solidFill>
                <a:latin typeface="Calibri"/>
                <a:ea typeface="Calibri"/>
                <a:cs typeface="Calibri"/>
                <a:sym typeface="Calibri"/>
              </a:rPr>
              <a:t>1. </a:t>
            </a:r>
            <a:r>
              <a:rPr lang="en-IN" sz="1200" b="1" u="none" strike="noStrike" cap="none" dirty="0" smtClean="0">
                <a:solidFill>
                  <a:srgbClr val="00B050"/>
                </a:solidFill>
                <a:latin typeface="Calibri"/>
                <a:ea typeface="Calibri"/>
                <a:cs typeface="Calibri"/>
                <a:sym typeface="Calibri"/>
              </a:rPr>
              <a:t>Determination</a:t>
            </a:r>
            <a:r>
              <a:rPr lang="en" sz="1200" b="1" u="none" strike="noStrike" cap="none" dirty="0" smtClean="0">
                <a:solidFill>
                  <a:srgbClr val="00B050"/>
                </a:solidFill>
                <a:latin typeface="Calibri"/>
                <a:ea typeface="Calibri"/>
                <a:cs typeface="Calibri"/>
                <a:sym typeface="Calibri"/>
              </a:rPr>
              <a:t> of New Profit Sharing Ratio and Gaining Ratio.</a:t>
            </a:r>
          </a:p>
          <a:p>
            <a:pPr marL="0" marR="0" lvl="0" indent="0" algn="l" rtl="0">
              <a:lnSpc>
                <a:spcPct val="100000"/>
              </a:lnSpc>
              <a:spcBef>
                <a:spcPts val="0"/>
              </a:spcBef>
              <a:spcAft>
                <a:spcPts val="0"/>
              </a:spcAft>
              <a:buClr>
                <a:srgbClr val="000000"/>
              </a:buClr>
              <a:buSzPts val="1400"/>
              <a:buFont typeface="Arial"/>
              <a:buNone/>
            </a:pPr>
            <a:r>
              <a:rPr lang="en" sz="1200" b="1" dirty="0" smtClean="0">
                <a:solidFill>
                  <a:srgbClr val="00B050"/>
                </a:solidFill>
                <a:latin typeface="Calibri"/>
                <a:ea typeface="Calibri"/>
                <a:cs typeface="Calibri"/>
                <a:sym typeface="Calibri"/>
              </a:rPr>
              <a:t>2. Accounting Treatment of Goodwill.</a:t>
            </a:r>
          </a:p>
          <a:p>
            <a:pPr marL="0" marR="0" lvl="0" indent="0" algn="l" rtl="0">
              <a:lnSpc>
                <a:spcPct val="100000"/>
              </a:lnSpc>
              <a:spcBef>
                <a:spcPts val="0"/>
              </a:spcBef>
              <a:spcAft>
                <a:spcPts val="0"/>
              </a:spcAft>
              <a:buClr>
                <a:srgbClr val="000000"/>
              </a:buClr>
              <a:buSzPts val="1400"/>
              <a:buFont typeface="Arial"/>
              <a:buNone/>
            </a:pPr>
            <a:r>
              <a:rPr lang="en" sz="1200" b="1" u="none" strike="noStrike" cap="none" dirty="0" smtClean="0">
                <a:solidFill>
                  <a:srgbClr val="00B050"/>
                </a:solidFill>
                <a:latin typeface="Calibri"/>
                <a:ea typeface="Calibri"/>
                <a:cs typeface="Calibri"/>
                <a:sym typeface="Calibri"/>
              </a:rPr>
              <a:t>3. Accounting Treatment of Reserves and Accumulated profits/losses.</a:t>
            </a:r>
          </a:p>
          <a:p>
            <a:pPr marL="0" marR="0" lvl="0" indent="0" algn="l" rtl="0">
              <a:lnSpc>
                <a:spcPct val="100000"/>
              </a:lnSpc>
              <a:spcBef>
                <a:spcPts val="0"/>
              </a:spcBef>
              <a:spcAft>
                <a:spcPts val="0"/>
              </a:spcAft>
              <a:buClr>
                <a:srgbClr val="000000"/>
              </a:buClr>
              <a:buSzPts val="1400"/>
              <a:buFont typeface="Arial"/>
              <a:buNone/>
            </a:pPr>
            <a:r>
              <a:rPr lang="en" sz="1200" b="1" dirty="0" smtClean="0">
                <a:solidFill>
                  <a:srgbClr val="00B050"/>
                </a:solidFill>
                <a:latin typeface="Calibri"/>
                <a:ea typeface="Calibri"/>
                <a:cs typeface="Calibri"/>
                <a:sym typeface="Calibri"/>
              </a:rPr>
              <a:t>4. Revaluation of Assets and Reassessment of liabilities.</a:t>
            </a:r>
          </a:p>
          <a:p>
            <a:pPr marL="0" marR="0" lvl="0" indent="0" algn="l" rtl="0">
              <a:lnSpc>
                <a:spcPct val="100000"/>
              </a:lnSpc>
              <a:spcBef>
                <a:spcPts val="0"/>
              </a:spcBef>
              <a:spcAft>
                <a:spcPts val="0"/>
              </a:spcAft>
              <a:buClr>
                <a:srgbClr val="000000"/>
              </a:buClr>
              <a:buSzPts val="1400"/>
              <a:buFont typeface="Arial"/>
              <a:buNone/>
            </a:pPr>
            <a:r>
              <a:rPr lang="en" sz="1200" b="1" u="none" strike="noStrike" cap="none" dirty="0" smtClean="0">
                <a:solidFill>
                  <a:srgbClr val="00B050"/>
                </a:solidFill>
                <a:latin typeface="Calibri"/>
                <a:ea typeface="Calibri"/>
                <a:cs typeface="Calibri"/>
                <a:sym typeface="Calibri"/>
              </a:rPr>
              <a:t>5. Settlement of amount due to retiring partner.</a:t>
            </a:r>
          </a:p>
          <a:p>
            <a:pPr marL="0" marR="0" lvl="0" indent="0" algn="l" rtl="0">
              <a:lnSpc>
                <a:spcPct val="100000"/>
              </a:lnSpc>
              <a:spcBef>
                <a:spcPts val="0"/>
              </a:spcBef>
              <a:spcAft>
                <a:spcPts val="0"/>
              </a:spcAft>
              <a:buClr>
                <a:srgbClr val="000000"/>
              </a:buClr>
              <a:buSzPts val="1400"/>
              <a:buFont typeface="Arial"/>
              <a:buNone/>
            </a:pPr>
            <a:r>
              <a:rPr lang="en" sz="1200" b="1" dirty="0" smtClean="0">
                <a:solidFill>
                  <a:srgbClr val="00B050"/>
                </a:solidFill>
                <a:latin typeface="Calibri"/>
                <a:ea typeface="Calibri"/>
                <a:cs typeface="Calibri"/>
                <a:sym typeface="Calibri"/>
              </a:rPr>
              <a:t>6. Capital adjustment (if agreed between the partners)</a:t>
            </a:r>
          </a:p>
          <a:p>
            <a:pPr marL="0" marR="0" lvl="0" indent="0" algn="l" rtl="0">
              <a:lnSpc>
                <a:spcPct val="100000"/>
              </a:lnSpc>
              <a:spcBef>
                <a:spcPts val="0"/>
              </a:spcBef>
              <a:spcAft>
                <a:spcPts val="0"/>
              </a:spcAft>
              <a:buClr>
                <a:srgbClr val="000000"/>
              </a:buClr>
              <a:buSzPts val="1400"/>
              <a:buFont typeface="Arial"/>
              <a:buNone/>
            </a:pPr>
            <a:endParaRPr lang="en" b="1" i="1" dirty="0" smtClean="0">
              <a:latin typeface="Calibri"/>
              <a:ea typeface="Calibri"/>
              <a:cs typeface="Calibri"/>
              <a:sym typeface="Calibri"/>
            </a:endParaRPr>
          </a:p>
          <a:p>
            <a:pPr marL="342900" indent="-342900">
              <a:buSzPts val="1400"/>
              <a:buAutoNum type="arabicPeriod"/>
            </a:pPr>
            <a:r>
              <a:rPr lang="en-IN" sz="1600" b="1" dirty="0" smtClean="0">
                <a:solidFill>
                  <a:srgbClr val="002060"/>
                </a:solidFill>
                <a:latin typeface="Calibri"/>
                <a:ea typeface="Calibri"/>
                <a:cs typeface="Calibri"/>
                <a:sym typeface="Calibri"/>
              </a:rPr>
              <a:t>Determination</a:t>
            </a:r>
            <a:r>
              <a:rPr lang="en" sz="1600" b="1" dirty="0" smtClean="0">
                <a:solidFill>
                  <a:srgbClr val="002060"/>
                </a:solidFill>
                <a:latin typeface="Calibri"/>
                <a:ea typeface="Calibri"/>
                <a:cs typeface="Calibri"/>
                <a:sym typeface="Calibri"/>
              </a:rPr>
              <a:t> of New Profit Sharing Ratio and Gaining Ratio:</a:t>
            </a:r>
          </a:p>
          <a:p>
            <a:pPr marL="342900" indent="-342900">
              <a:buSzPts val="1400"/>
            </a:pPr>
            <a:endParaRPr lang="en" b="1" i="1" dirty="0" smtClean="0">
              <a:latin typeface="Calibri"/>
              <a:ea typeface="Calibri"/>
              <a:cs typeface="Calibri"/>
              <a:sym typeface="Calibri"/>
            </a:endParaRPr>
          </a:p>
          <a:p>
            <a:pPr marL="342900" indent="-342900">
              <a:buSzPts val="1400"/>
            </a:pPr>
            <a:r>
              <a:rPr lang="en" sz="1200" dirty="0" smtClean="0">
                <a:latin typeface="Calibri"/>
                <a:ea typeface="Calibri"/>
                <a:cs typeface="Calibri"/>
                <a:sym typeface="Calibri"/>
              </a:rPr>
              <a:t>         On retirement of a partner ,his share is taken over by the remaining partners.It necessitates the calculation of NPSR of the remaining partners and bthe Gaining Ratio.</a:t>
            </a:r>
          </a:p>
          <a:p>
            <a:pPr marL="342900" indent="-342900">
              <a:buSzPts val="1400"/>
            </a:pPr>
            <a:endParaRPr lang="en" sz="1200" dirty="0" smtClean="0">
              <a:latin typeface="Calibri"/>
              <a:ea typeface="Calibri"/>
              <a:cs typeface="Calibri"/>
              <a:sym typeface="Calibri"/>
            </a:endParaRPr>
          </a:p>
          <a:p>
            <a:pPr marL="342900" indent="-342900">
              <a:buSzPts val="1400"/>
            </a:pPr>
            <a:r>
              <a:rPr lang="en" sz="1200" dirty="0" smtClean="0">
                <a:latin typeface="Calibri"/>
                <a:ea typeface="Calibri"/>
                <a:cs typeface="Calibri"/>
                <a:sym typeface="Calibri"/>
              </a:rPr>
              <a:t>       a. </a:t>
            </a:r>
            <a:r>
              <a:rPr lang="en" sz="1200" b="1" dirty="0" smtClean="0">
                <a:latin typeface="Calibri"/>
                <a:ea typeface="Calibri"/>
                <a:cs typeface="Calibri"/>
                <a:sym typeface="Calibri"/>
              </a:rPr>
              <a:t>NPSR </a:t>
            </a:r>
            <a:r>
              <a:rPr lang="en" sz="1200" dirty="0" smtClean="0">
                <a:latin typeface="Calibri"/>
                <a:ea typeface="Calibri"/>
                <a:cs typeface="Calibri"/>
                <a:sym typeface="Calibri"/>
              </a:rPr>
              <a:t>-  The ratio in which the remaining partners decide to share the future profits &amp; losses.</a:t>
            </a:r>
          </a:p>
          <a:p>
            <a:pPr marL="342900" indent="-342900">
              <a:buSzPts val="1400"/>
            </a:pPr>
            <a:endParaRPr lang="en" sz="1200" dirty="0" smtClean="0">
              <a:latin typeface="Calibri"/>
              <a:ea typeface="Calibri"/>
              <a:cs typeface="Calibri"/>
              <a:sym typeface="Calibri"/>
            </a:endParaRPr>
          </a:p>
          <a:p>
            <a:pPr marL="342900" indent="-342900">
              <a:buSzPts val="1400"/>
            </a:pPr>
            <a:r>
              <a:rPr lang="en" sz="1200" dirty="0" smtClean="0">
                <a:latin typeface="Calibri"/>
                <a:ea typeface="Calibri"/>
                <a:cs typeface="Calibri"/>
                <a:sym typeface="Calibri"/>
              </a:rPr>
              <a:t>       b. </a:t>
            </a:r>
            <a:r>
              <a:rPr lang="en" sz="1200" b="1" dirty="0" smtClean="0">
                <a:latin typeface="Calibri"/>
                <a:ea typeface="Calibri"/>
                <a:cs typeface="Calibri"/>
                <a:sym typeface="Calibri"/>
              </a:rPr>
              <a:t>Gaining Ratio </a:t>
            </a:r>
            <a:r>
              <a:rPr lang="en" sz="1200" dirty="0" smtClean="0">
                <a:latin typeface="Calibri"/>
                <a:ea typeface="Calibri"/>
                <a:cs typeface="Calibri"/>
                <a:sym typeface="Calibri"/>
              </a:rPr>
              <a:t>– The ratio in which the remaining partners acquire the share of the retiring or the deceased partners.</a:t>
            </a:r>
          </a:p>
          <a:p>
            <a:pPr marL="0" marR="0" lvl="0" indent="0" algn="l" rtl="0">
              <a:lnSpc>
                <a:spcPct val="100000"/>
              </a:lnSpc>
              <a:spcBef>
                <a:spcPts val="0"/>
              </a:spcBef>
              <a:spcAft>
                <a:spcPts val="0"/>
              </a:spcAft>
              <a:buClr>
                <a:srgbClr val="000000"/>
              </a:buClr>
              <a:buSzPts val="1400"/>
              <a:buFont typeface="Arial"/>
              <a:buNone/>
            </a:pPr>
            <a:endParaRPr lang="en" b="1" i="1" dirty="0" smtClean="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endParaRPr lang="en" sz="1400" b="1" i="1" u="none" strike="noStrike" cap="none" dirty="0" smtClean="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endParaRPr sz="1400" b="1" i="1" u="none" strike="noStrike" cap="none" dirty="0">
              <a:solidFill>
                <a:srgbClr val="000000"/>
              </a:solidFill>
              <a:latin typeface="Calibri"/>
              <a:ea typeface="Calibri"/>
              <a:cs typeface="Calibri"/>
              <a:sym typeface="Calibri"/>
            </a:endParaRPr>
          </a:p>
        </p:txBody>
      </p:sp>
      <p:pic>
        <p:nvPicPr>
          <p:cNvPr id="6" name="Google Shape;63;p14"/>
          <p:cNvPicPr preferRelativeResize="0"/>
          <p:nvPr/>
        </p:nvPicPr>
        <p:blipFill rotWithShape="1">
          <a:blip r:embed="rId3">
            <a:alphaModFix/>
          </a:blip>
          <a:srcRect/>
          <a:stretch/>
        </p:blipFill>
        <p:spPr>
          <a:xfrm>
            <a:off x="7877332" y="4626339"/>
            <a:ext cx="1266668" cy="517161"/>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1800" dirty="0" smtClean="0">
                <a:solidFill>
                  <a:srgbClr val="FF0000"/>
                </a:solidFill>
                <a:latin typeface="Calibri" pitchFamily="34" charset="0"/>
                <a:cs typeface="Calibri" pitchFamily="34" charset="0"/>
              </a:rPr>
              <a:t>4 CASES IN WHICH THE REMAINING PARTNERS MAY ACQUIRE THE SHARE OF THE RETIRING PARTNER</a:t>
            </a:r>
            <a:r>
              <a:rPr lang="en-IN" sz="3200" dirty="0" smtClean="0">
                <a:latin typeface="Calibri" pitchFamily="34" charset="0"/>
                <a:cs typeface="Calibri" pitchFamily="34" charset="0"/>
              </a:rPr>
              <a:t/>
            </a:r>
            <a:br>
              <a:rPr lang="en-IN" sz="3200" dirty="0" smtClean="0">
                <a:latin typeface="Calibri" pitchFamily="34" charset="0"/>
                <a:cs typeface="Calibri" pitchFamily="34" charset="0"/>
              </a:rPr>
            </a:br>
            <a:endParaRPr lang="en-IN" sz="3200" dirty="0">
              <a:latin typeface="Calibri" pitchFamily="34" charset="0"/>
              <a:cs typeface="Calibri" pitchFamily="34" charset="0"/>
            </a:endParaRPr>
          </a:p>
        </p:txBody>
      </p:sp>
      <p:sp>
        <p:nvSpPr>
          <p:cNvPr id="3" name="Text Placeholder 2"/>
          <p:cNvSpPr>
            <a:spLocks noGrp="1"/>
          </p:cNvSpPr>
          <p:nvPr>
            <p:ph type="body" idx="1"/>
          </p:nvPr>
        </p:nvSpPr>
        <p:spPr/>
        <p:txBody>
          <a:bodyPr/>
          <a:lstStyle/>
          <a:p>
            <a:pPr>
              <a:buNone/>
            </a:pPr>
            <a:r>
              <a:rPr lang="en-US" sz="1400" b="1" dirty="0" smtClean="0">
                <a:latin typeface="Calibri" pitchFamily="34" charset="0"/>
                <a:cs typeface="Calibri" pitchFamily="34" charset="0"/>
              </a:rPr>
              <a:t>CASE : 1 </a:t>
            </a:r>
            <a:r>
              <a:rPr lang="en-US" sz="1400" dirty="0" smtClean="0">
                <a:latin typeface="Calibri" pitchFamily="34" charset="0"/>
                <a:cs typeface="Calibri" pitchFamily="34" charset="0"/>
              </a:rPr>
              <a:t>WHEN A PARTNER RETIRES AND THE NPSR AMONG THE REMAINING PARTNERS </a:t>
            </a:r>
            <a:r>
              <a:rPr lang="en-US" sz="1400" b="1" dirty="0" smtClean="0">
                <a:latin typeface="Calibri" pitchFamily="34" charset="0"/>
                <a:cs typeface="Calibri" pitchFamily="34" charset="0"/>
              </a:rPr>
              <a:t>IS NOT GIVEN :</a:t>
            </a:r>
          </a:p>
          <a:p>
            <a:pPr>
              <a:buNone/>
            </a:pPr>
            <a:r>
              <a:rPr lang="en-US" sz="1400" b="1" dirty="0" smtClean="0">
                <a:latin typeface="Calibri" pitchFamily="34" charset="0"/>
                <a:cs typeface="Calibri" pitchFamily="34" charset="0"/>
              </a:rPr>
              <a:t>    </a:t>
            </a:r>
          </a:p>
          <a:p>
            <a:pPr>
              <a:buNone/>
            </a:pPr>
            <a:r>
              <a:rPr lang="en-US" sz="1400" b="1" dirty="0" smtClean="0">
                <a:latin typeface="Calibri" pitchFamily="34" charset="0"/>
                <a:cs typeface="Calibri" pitchFamily="34" charset="0"/>
              </a:rPr>
              <a:t>   </a:t>
            </a:r>
            <a:r>
              <a:rPr lang="en-US" sz="1200" dirty="0" smtClean="0">
                <a:latin typeface="Calibri" pitchFamily="34" charset="0"/>
                <a:cs typeface="Calibri" pitchFamily="34" charset="0"/>
              </a:rPr>
              <a:t>In this </a:t>
            </a:r>
            <a:r>
              <a:rPr lang="en-US" sz="1200" dirty="0" err="1" smtClean="0">
                <a:latin typeface="Calibri" pitchFamily="34" charset="0"/>
                <a:cs typeface="Calibri" pitchFamily="34" charset="0"/>
              </a:rPr>
              <a:t>case,if</a:t>
            </a:r>
            <a:r>
              <a:rPr lang="en-US" sz="1200" dirty="0" smtClean="0">
                <a:latin typeface="Calibri" pitchFamily="34" charset="0"/>
                <a:cs typeface="Calibri" pitchFamily="34" charset="0"/>
              </a:rPr>
              <a:t> nothing is specified about NPSR, then the continuing partner will share the future profits in their old ratio.</a:t>
            </a:r>
            <a:endParaRPr lang="en-US" sz="1400" dirty="0" smtClean="0">
              <a:latin typeface="Calibri" pitchFamily="34" charset="0"/>
              <a:cs typeface="Calibri" pitchFamily="34" charset="0"/>
            </a:endParaRPr>
          </a:p>
          <a:p>
            <a:pPr>
              <a:buNone/>
            </a:pPr>
            <a:r>
              <a:rPr lang="en-US" sz="1400" b="1" dirty="0" smtClean="0">
                <a:latin typeface="Calibri" pitchFamily="34" charset="0"/>
                <a:cs typeface="Calibri" pitchFamily="34" charset="0"/>
              </a:rPr>
              <a:t>       </a:t>
            </a:r>
          </a:p>
          <a:p>
            <a:pPr>
              <a:buNone/>
            </a:pPr>
            <a:r>
              <a:rPr lang="en-US" sz="1400" b="1" dirty="0" smtClean="0">
                <a:latin typeface="Calibri" pitchFamily="34" charset="0"/>
                <a:cs typeface="Calibri" pitchFamily="34" charset="0"/>
              </a:rPr>
              <a:t>Example : A,B&amp;C are partners sharing profits in the ratio of 5:3:2.Calculate new profit sharing ratio and gaining ratio if (</a:t>
            </a:r>
            <a:r>
              <a:rPr lang="en-US" sz="1400" b="1" dirty="0" err="1" smtClean="0">
                <a:latin typeface="Calibri" pitchFamily="34" charset="0"/>
                <a:cs typeface="Calibri" pitchFamily="34" charset="0"/>
              </a:rPr>
              <a:t>i</a:t>
            </a:r>
            <a:r>
              <a:rPr lang="en-US" sz="1400" b="1" dirty="0" smtClean="0">
                <a:latin typeface="Calibri" pitchFamily="34" charset="0"/>
                <a:cs typeface="Calibri" pitchFamily="34" charset="0"/>
              </a:rPr>
              <a:t>) A retires (ii) B retires (iii) C retires</a:t>
            </a:r>
          </a:p>
          <a:p>
            <a:pPr>
              <a:buNone/>
            </a:pPr>
            <a:endParaRPr lang="en-US" sz="1400" dirty="0" smtClean="0">
              <a:latin typeface="Calibri" pitchFamily="34" charset="0"/>
              <a:cs typeface="Calibri" pitchFamily="34" charset="0"/>
            </a:endParaRPr>
          </a:p>
          <a:p>
            <a:pPr>
              <a:buNone/>
            </a:pPr>
            <a:r>
              <a:rPr lang="en-US" sz="1400" dirty="0" smtClean="0">
                <a:latin typeface="Calibri" pitchFamily="34" charset="0"/>
                <a:cs typeface="Calibri" pitchFamily="34" charset="0"/>
              </a:rPr>
              <a:t>Solution =Profit sharing ratio </a:t>
            </a:r>
            <a:r>
              <a:rPr lang="en-US" sz="1400" dirty="0" err="1" smtClean="0">
                <a:latin typeface="Calibri" pitchFamily="34" charset="0"/>
                <a:cs typeface="Calibri" pitchFamily="34" charset="0"/>
              </a:rPr>
              <a:t>betwqeen</a:t>
            </a:r>
            <a:r>
              <a:rPr lang="en-US" sz="1400" dirty="0" smtClean="0">
                <a:latin typeface="Calibri" pitchFamily="34" charset="0"/>
                <a:cs typeface="Calibri" pitchFamily="34" charset="0"/>
              </a:rPr>
              <a:t> A,B &amp; C is 5:3:2.</a:t>
            </a:r>
          </a:p>
          <a:p>
            <a:pPr>
              <a:buNone/>
            </a:pPr>
            <a:r>
              <a:rPr lang="en-US" sz="1400" dirty="0" smtClean="0">
                <a:latin typeface="Calibri" pitchFamily="34" charset="0"/>
                <a:cs typeface="Calibri" pitchFamily="34" charset="0"/>
              </a:rPr>
              <a:t>(</a:t>
            </a:r>
            <a:r>
              <a:rPr lang="en-US" sz="1400" dirty="0" err="1" smtClean="0">
                <a:latin typeface="Calibri" pitchFamily="34" charset="0"/>
                <a:cs typeface="Calibri" pitchFamily="34" charset="0"/>
              </a:rPr>
              <a:t>i</a:t>
            </a:r>
            <a:r>
              <a:rPr lang="en-US" sz="1400" dirty="0" smtClean="0">
                <a:latin typeface="Calibri" pitchFamily="34" charset="0"/>
                <a:cs typeface="Calibri" pitchFamily="34" charset="0"/>
              </a:rPr>
              <a:t>)  If A retires ,the new ratio and gaining ratio between B  &amp; C will be 3:2.</a:t>
            </a:r>
          </a:p>
          <a:p>
            <a:pPr>
              <a:buNone/>
            </a:pPr>
            <a:r>
              <a:rPr lang="en-US" sz="1400" dirty="0" smtClean="0">
                <a:latin typeface="Calibri" pitchFamily="34" charset="0"/>
                <a:cs typeface="Calibri" pitchFamily="34" charset="0"/>
              </a:rPr>
              <a:t>(ii) ) If B retires ,the new ratio and  gaining ratio between  A &amp; C will be  5:2. </a:t>
            </a:r>
          </a:p>
          <a:p>
            <a:pPr>
              <a:buNone/>
            </a:pPr>
            <a:r>
              <a:rPr lang="en-US" sz="1400" dirty="0" smtClean="0">
                <a:latin typeface="Calibri" pitchFamily="34" charset="0"/>
                <a:cs typeface="Calibri" pitchFamily="34" charset="0"/>
              </a:rPr>
              <a:t>(iii) ) If C retires ,the new ratio and gaining ratio between  A &amp; B will be 5:3</a:t>
            </a:r>
            <a:endParaRPr lang="en-IN" sz="1400" b="1" dirty="0" smtClean="0">
              <a:latin typeface="Calibri" pitchFamily="34" charset="0"/>
              <a:cs typeface="Calibri" pitchFamily="34" charset="0"/>
            </a:endParaRPr>
          </a:p>
          <a:p>
            <a:pPr>
              <a:buNone/>
            </a:pPr>
            <a:endParaRPr lang="en-IN" sz="1400" b="1" dirty="0" smtClean="0">
              <a:latin typeface="Calibri" pitchFamily="34" charset="0"/>
              <a:cs typeface="Calibri" pitchFamily="34" charset="0"/>
            </a:endParaRPr>
          </a:p>
          <a:p>
            <a:pPr>
              <a:buNone/>
            </a:pPr>
            <a:endParaRPr lang="en-IN" sz="1400" dirty="0">
              <a:latin typeface="Calibri" pitchFamily="34" charset="0"/>
              <a:cs typeface="Calibri" pitchFamily="34" charset="0"/>
            </a:endParaRPr>
          </a:p>
        </p:txBody>
      </p:sp>
      <p:pic>
        <p:nvPicPr>
          <p:cNvPr id="4" name="Google Shape;63;p14"/>
          <p:cNvPicPr preferRelativeResize="0"/>
          <p:nvPr/>
        </p:nvPicPr>
        <p:blipFill rotWithShape="1">
          <a:blip r:embed="rId2">
            <a:alphaModFix/>
          </a:blip>
          <a:srcRect/>
          <a:stretch/>
        </p:blipFill>
        <p:spPr>
          <a:xfrm>
            <a:off x="7877332" y="4626339"/>
            <a:ext cx="1266668" cy="517161"/>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445025"/>
            <a:ext cx="8520600" cy="671742"/>
          </a:xfrm>
        </p:spPr>
        <p:txBody>
          <a:bodyPr/>
          <a:lstStyle/>
          <a:p>
            <a:r>
              <a:rPr lang="en-US" sz="1600" b="1" dirty="0">
                <a:solidFill>
                  <a:srgbClr val="FF0000"/>
                </a:solidFill>
                <a:latin typeface="Calibri" pitchFamily="34" charset="0"/>
                <a:cs typeface="Calibri" pitchFamily="34" charset="0"/>
              </a:rPr>
              <a:t>CASE : 2  </a:t>
            </a:r>
            <a:r>
              <a:rPr lang="en-US" sz="1800" dirty="0">
                <a:solidFill>
                  <a:srgbClr val="FF0000"/>
                </a:solidFill>
                <a:latin typeface="Calibri" pitchFamily="34" charset="0"/>
                <a:cs typeface="Calibri" pitchFamily="34" charset="0"/>
              </a:rPr>
              <a:t>WHEN  THE REMAINING PARTNERS PURCHASE OR ACQUIRE THE SHARE OF RETIRING PARTNER </a:t>
            </a:r>
            <a:r>
              <a:rPr lang="en-US" sz="1800" b="1" dirty="0">
                <a:solidFill>
                  <a:srgbClr val="FF0000"/>
                </a:solidFill>
                <a:latin typeface="Calibri" pitchFamily="34" charset="0"/>
                <a:cs typeface="Calibri" pitchFamily="34" charset="0"/>
              </a:rPr>
              <a:t>IN A SPECIFIED RATIO :</a:t>
            </a:r>
            <a:br>
              <a:rPr lang="en-US" sz="1800" b="1" dirty="0">
                <a:solidFill>
                  <a:srgbClr val="FF0000"/>
                </a:solidFill>
                <a:latin typeface="Calibri" pitchFamily="34" charset="0"/>
                <a:cs typeface="Calibri" pitchFamily="34" charset="0"/>
              </a:rPr>
            </a:br>
            <a:endParaRPr lang="en-IN" sz="1800" dirty="0">
              <a:solidFill>
                <a:srgbClr val="FF0000"/>
              </a:solidFill>
            </a:endParaRPr>
          </a:p>
        </p:txBody>
      </p:sp>
      <p:sp>
        <p:nvSpPr>
          <p:cNvPr id="3" name="Text Placeholder 2"/>
          <p:cNvSpPr>
            <a:spLocks noGrp="1"/>
          </p:cNvSpPr>
          <p:nvPr>
            <p:ph type="body" idx="1"/>
          </p:nvPr>
        </p:nvSpPr>
        <p:spPr>
          <a:xfrm>
            <a:off x="311700" y="1017037"/>
            <a:ext cx="8520600" cy="3551838"/>
          </a:xfrm>
        </p:spPr>
        <p:txBody>
          <a:bodyPr/>
          <a:lstStyle/>
          <a:p>
            <a:pPr algn="just">
              <a:buNone/>
            </a:pPr>
            <a:r>
              <a:rPr lang="en-US" sz="1100" b="1" dirty="0" smtClean="0">
                <a:latin typeface="Calibri" pitchFamily="34" charset="0"/>
                <a:cs typeface="Calibri" pitchFamily="34" charset="0"/>
              </a:rPr>
              <a:t>In </a:t>
            </a:r>
            <a:r>
              <a:rPr lang="en-US" sz="1100" b="1" dirty="0" smtClean="0">
                <a:latin typeface="Calibri" pitchFamily="34" charset="0"/>
                <a:cs typeface="Calibri" pitchFamily="34" charset="0"/>
              </a:rPr>
              <a:t>this </a:t>
            </a:r>
            <a:r>
              <a:rPr lang="en-US" sz="1100" b="1" dirty="0" smtClean="0">
                <a:latin typeface="Calibri" pitchFamily="34" charset="0"/>
                <a:cs typeface="Calibri" pitchFamily="34" charset="0"/>
              </a:rPr>
              <a:t>case , the </a:t>
            </a:r>
            <a:r>
              <a:rPr lang="en-US" sz="1100" b="1" dirty="0" smtClean="0">
                <a:latin typeface="Calibri" pitchFamily="34" charset="0"/>
                <a:cs typeface="Calibri" pitchFamily="34" charset="0"/>
              </a:rPr>
              <a:t>shares purchased by the remaining partners is added to their old share to calculate the new ratio.</a:t>
            </a:r>
          </a:p>
          <a:p>
            <a:pPr algn="just"/>
            <a:endParaRPr lang="en-US" sz="1100" b="1" dirty="0" smtClean="0">
              <a:latin typeface="Calibri" pitchFamily="34" charset="0"/>
              <a:cs typeface="Calibri" pitchFamily="34" charset="0"/>
            </a:endParaRPr>
          </a:p>
          <a:p>
            <a:pPr algn="just">
              <a:buNone/>
            </a:pPr>
            <a:r>
              <a:rPr lang="en-US" sz="1100" dirty="0" smtClean="0">
                <a:latin typeface="Calibri" pitchFamily="34" charset="0"/>
                <a:cs typeface="Calibri" pitchFamily="34" charset="0"/>
              </a:rPr>
              <a:t>Ex. X,Y &amp; Z are partners sharing profits in the ratio 3:2:1.X retires and his share is taken up by Y &amp; Z in the ratio of 3:2. calculate NPSR.</a:t>
            </a:r>
          </a:p>
          <a:p>
            <a:pPr>
              <a:buNone/>
            </a:pPr>
            <a:r>
              <a:rPr lang="en-US" sz="1100" dirty="0" smtClean="0">
                <a:latin typeface="Calibri" pitchFamily="34" charset="0"/>
                <a:cs typeface="Calibri" pitchFamily="34" charset="0"/>
              </a:rPr>
              <a:t>Soln. </a:t>
            </a:r>
            <a:r>
              <a:rPr lang="en-US" sz="1100" dirty="0" smtClean="0">
                <a:latin typeface="Calibri" pitchFamily="34" charset="0"/>
                <a:cs typeface="Calibri" pitchFamily="34" charset="0"/>
              </a:rPr>
              <a:t>-   on X’s retirement ,his share of </a:t>
            </a:r>
            <a:r>
              <a:rPr lang="en-US" sz="1100" b="1" dirty="0" smtClean="0">
                <a:latin typeface="Calibri" pitchFamily="34" charset="0"/>
                <a:cs typeface="Calibri" pitchFamily="34" charset="0"/>
              </a:rPr>
              <a:t>3/6 will be taken over </a:t>
            </a:r>
            <a:r>
              <a:rPr lang="en-US" sz="1100" dirty="0" smtClean="0">
                <a:latin typeface="Calibri" pitchFamily="34" charset="0"/>
                <a:cs typeface="Calibri" pitchFamily="34" charset="0"/>
              </a:rPr>
              <a:t>by Y &amp; Z </a:t>
            </a:r>
            <a:r>
              <a:rPr lang="en-US" sz="1100" b="1" dirty="0" smtClean="0">
                <a:latin typeface="Calibri" pitchFamily="34" charset="0"/>
                <a:cs typeface="Calibri" pitchFamily="34" charset="0"/>
              </a:rPr>
              <a:t>in ratio of 3:2</a:t>
            </a:r>
            <a:r>
              <a:rPr lang="en-US" sz="1100" dirty="0" smtClean="0">
                <a:latin typeface="Calibri" pitchFamily="34" charset="0"/>
                <a:cs typeface="Calibri" pitchFamily="34" charset="0"/>
              </a:rPr>
              <a:t>.</a:t>
            </a:r>
          </a:p>
          <a:p>
            <a:endParaRPr lang="en-US" sz="1100" dirty="0" smtClean="0">
              <a:latin typeface="Calibri" pitchFamily="34" charset="0"/>
              <a:cs typeface="Calibri" pitchFamily="34" charset="0"/>
            </a:endParaRPr>
          </a:p>
          <a:p>
            <a:pPr>
              <a:buNone/>
            </a:pPr>
            <a:r>
              <a:rPr lang="en-US" sz="1100" dirty="0" smtClean="0">
                <a:latin typeface="Calibri" pitchFamily="34" charset="0"/>
                <a:cs typeface="Calibri" pitchFamily="34" charset="0"/>
              </a:rPr>
              <a:t>It states that 3/5 of X’s share will be taken by Y and remaining 2/5 of X’s share will be taken by Z.</a:t>
            </a:r>
          </a:p>
          <a:p>
            <a:endParaRPr lang="en-US" sz="1100" dirty="0" smtClean="0">
              <a:latin typeface="Calibri" pitchFamily="34" charset="0"/>
              <a:cs typeface="Calibri" pitchFamily="34" charset="0"/>
            </a:endParaRPr>
          </a:p>
          <a:p>
            <a:pPr>
              <a:buNone/>
            </a:pPr>
            <a:r>
              <a:rPr lang="en-US" sz="1100" b="1" dirty="0" smtClean="0">
                <a:latin typeface="Calibri" pitchFamily="34" charset="0"/>
                <a:cs typeface="Calibri" pitchFamily="34" charset="0"/>
              </a:rPr>
              <a:t>Y’s Gain </a:t>
            </a:r>
            <a:r>
              <a:rPr lang="en-US" sz="1100" dirty="0" smtClean="0">
                <a:latin typeface="Calibri" pitchFamily="34" charset="0"/>
                <a:cs typeface="Calibri" pitchFamily="34" charset="0"/>
              </a:rPr>
              <a:t>=3/5 x3/6=9/30 or 3/10</a:t>
            </a:r>
          </a:p>
          <a:p>
            <a:pPr>
              <a:buNone/>
            </a:pPr>
            <a:r>
              <a:rPr lang="en-US" sz="1100" b="1" dirty="0" smtClean="0">
                <a:latin typeface="Calibri" pitchFamily="34" charset="0"/>
                <a:cs typeface="Calibri" pitchFamily="34" charset="0"/>
              </a:rPr>
              <a:t>Z’s Gain </a:t>
            </a:r>
            <a:r>
              <a:rPr lang="en-US" sz="1100" dirty="0" smtClean="0">
                <a:latin typeface="Calibri" pitchFamily="34" charset="0"/>
                <a:cs typeface="Calibri" pitchFamily="34" charset="0"/>
              </a:rPr>
              <a:t>= 2/5x3/6 = 6/30 or 2/10 So GR=3:2</a:t>
            </a:r>
          </a:p>
          <a:p>
            <a:pPr>
              <a:buNone/>
            </a:pPr>
            <a:r>
              <a:rPr lang="en-US" sz="1100" dirty="0" smtClean="0">
                <a:latin typeface="Calibri" pitchFamily="34" charset="0"/>
                <a:cs typeface="Calibri" pitchFamily="34" charset="0"/>
              </a:rPr>
              <a:t>Y’s New share </a:t>
            </a:r>
            <a:r>
              <a:rPr lang="en-US" sz="1100" b="1" dirty="0" smtClean="0">
                <a:latin typeface="Calibri" pitchFamily="34" charset="0"/>
                <a:cs typeface="Calibri" pitchFamily="34" charset="0"/>
              </a:rPr>
              <a:t>= Old + Gain </a:t>
            </a:r>
            <a:r>
              <a:rPr lang="en-US" sz="1100" dirty="0" smtClean="0">
                <a:latin typeface="Calibri" pitchFamily="34" charset="0"/>
                <a:cs typeface="Calibri" pitchFamily="34" charset="0"/>
              </a:rPr>
              <a:t>=2/6+3/10=19/30</a:t>
            </a:r>
          </a:p>
          <a:p>
            <a:pPr>
              <a:buNone/>
            </a:pPr>
            <a:r>
              <a:rPr lang="en-US" sz="1100" dirty="0" smtClean="0">
                <a:latin typeface="Calibri" pitchFamily="34" charset="0"/>
                <a:cs typeface="Calibri" pitchFamily="34" charset="0"/>
              </a:rPr>
              <a:t>Z’s New share= O + G=1/6+2/10=11/30</a:t>
            </a:r>
          </a:p>
          <a:p>
            <a:pPr>
              <a:buNone/>
            </a:pPr>
            <a:r>
              <a:rPr lang="en-US" sz="1100" b="1" dirty="0" smtClean="0">
                <a:latin typeface="Calibri" pitchFamily="34" charset="0"/>
                <a:cs typeface="Calibri" pitchFamily="34" charset="0"/>
              </a:rPr>
              <a:t>NPSR = Y:Z=19:11</a:t>
            </a:r>
          </a:p>
          <a:p>
            <a:pPr>
              <a:buNone/>
            </a:pPr>
            <a:r>
              <a:rPr lang="en-US" sz="1100" b="1" dirty="0" smtClean="0">
                <a:solidFill>
                  <a:srgbClr val="002060"/>
                </a:solidFill>
                <a:latin typeface="Calibri" pitchFamily="34" charset="0"/>
                <a:cs typeface="Calibri" pitchFamily="34" charset="0"/>
              </a:rPr>
              <a:t>WORKOUT: </a:t>
            </a:r>
            <a:r>
              <a:rPr lang="en-US" sz="1100" b="1" dirty="0" smtClean="0">
                <a:solidFill>
                  <a:srgbClr val="00B050"/>
                </a:solidFill>
                <a:latin typeface="Calibri" pitchFamily="34" charset="0"/>
                <a:cs typeface="Calibri" pitchFamily="34" charset="0"/>
              </a:rPr>
              <a:t>A:B:C =3/8:1/2:1/8. A RETIRES &amp; SURRENDERS 2/3</a:t>
            </a:r>
            <a:r>
              <a:rPr lang="en-US" sz="1100" b="1" baseline="30000" dirty="0" smtClean="0">
                <a:solidFill>
                  <a:srgbClr val="00B050"/>
                </a:solidFill>
                <a:latin typeface="Calibri" pitchFamily="34" charset="0"/>
                <a:cs typeface="Calibri" pitchFamily="34" charset="0"/>
              </a:rPr>
              <a:t>rd</a:t>
            </a:r>
            <a:r>
              <a:rPr lang="en-US" sz="1100" b="1" dirty="0" smtClean="0">
                <a:solidFill>
                  <a:srgbClr val="00B050"/>
                </a:solidFill>
                <a:latin typeface="Calibri" pitchFamily="34" charset="0"/>
                <a:cs typeface="Calibri" pitchFamily="34" charset="0"/>
              </a:rPr>
              <a:t>  TO B AND REST TO C.CALCULATE NPSR.</a:t>
            </a:r>
          </a:p>
          <a:p>
            <a:pPr algn="just">
              <a:buNone/>
            </a:pPr>
            <a:endParaRPr lang="en-US" sz="1050" dirty="0" smtClean="0">
              <a:latin typeface="Arial Narrow" pitchFamily="34" charset="0"/>
            </a:endParaRPr>
          </a:p>
          <a:p>
            <a:endParaRPr lang="en-IN" sz="1050" dirty="0" smtClean="0"/>
          </a:p>
          <a:p>
            <a:endParaRPr lang="en-IN" sz="1050" dirty="0"/>
          </a:p>
        </p:txBody>
      </p:sp>
      <p:pic>
        <p:nvPicPr>
          <p:cNvPr id="4" name="Google Shape;63;p14"/>
          <p:cNvPicPr preferRelativeResize="0"/>
          <p:nvPr/>
        </p:nvPicPr>
        <p:blipFill rotWithShape="1">
          <a:blip r:embed="rId2">
            <a:alphaModFix/>
          </a:blip>
          <a:srcRect/>
          <a:stretch/>
        </p:blipFill>
        <p:spPr>
          <a:xfrm>
            <a:off x="7877332" y="4626339"/>
            <a:ext cx="1266668" cy="517161"/>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4" name="Google Shape;63;p14"/>
          <p:cNvPicPr preferRelativeResize="0"/>
          <p:nvPr/>
        </p:nvPicPr>
        <p:blipFill rotWithShape="1">
          <a:blip r:embed="rId3">
            <a:alphaModFix/>
          </a:blip>
          <a:srcRect/>
          <a:stretch/>
        </p:blipFill>
        <p:spPr>
          <a:xfrm>
            <a:off x="7877332" y="4626339"/>
            <a:ext cx="1266668" cy="517161"/>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TotalTime>
  <Words>1041</Words>
  <Application>Microsoft Office PowerPoint</Application>
  <PresentationFormat>On-screen Show (16:9)</PresentationFormat>
  <Paragraphs>99</Paragraphs>
  <Slides>9</Slides>
  <Notes>4</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Simple Light</vt:lpstr>
      <vt:lpstr>PowerPoint Presentation</vt:lpstr>
      <vt:lpstr>PowerPoint Presentation</vt:lpstr>
      <vt:lpstr>Amount payable to a Retiring partner (to be credited to his capital account)</vt:lpstr>
      <vt:lpstr>Deductions from the above sum (to be debited to his  capital account)</vt:lpstr>
      <vt:lpstr>Amount payable to retiring partners</vt:lpstr>
      <vt:lpstr>PowerPoint Presentation</vt:lpstr>
      <vt:lpstr>4 CASES IN WHICH THE REMAINING PARTNERS MAY ACQUIRE THE SHARE OF THE RETIRING PARTNER </vt:lpstr>
      <vt:lpstr>CASE : 2  WHEN  THE REMAINING PARTNERS PURCHASE OR ACQUIRE THE SHARE OF RETIRING PARTNER IN A SPECIFIED RATIO :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DELL</cp:lastModifiedBy>
  <cp:revision>15</cp:revision>
  <dcterms:modified xsi:type="dcterms:W3CDTF">2022-05-07T01:58:56Z</dcterms:modified>
</cp:coreProperties>
</file>