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6858000" cy="9144000"/>
  <p:embeddedFontLst>
    <p:embeddedFont>
      <p:font typeface="Gill Sans" charset="0"/>
      <p:regular r:id="rId19"/>
      <p:bold r:id="rId20"/>
    </p:embeddedFont>
    <p:embeddedFont>
      <p:font typeface="Calibri"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9" roundtripDataSignature="AMtx7minAxJBFr9dsfRXapizvYjMURUI2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21" d="100"/>
          <a:sy n="121" d="100"/>
        </p:scale>
        <p:origin x="-346" y="21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font" Target="fonts/font1.fntdata"/><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140324150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8" name="Google Shape;9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5" name="Google Shape;17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2" name="Google Shape;182;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8" name="Google Shape;18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3" name="Google Shape;153;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212079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178808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004575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458595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06847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291227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707914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46891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916430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809910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231723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IN"/>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013368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pic>
        <p:nvPicPr>
          <p:cNvPr id="100" name="Google Shape;100;p1"/>
          <p:cNvPicPr preferRelativeResize="0"/>
          <p:nvPr/>
        </p:nvPicPr>
        <p:blipFill rotWithShape="1">
          <a:blip r:embed="rId3">
            <a:alphaModFix/>
          </a:blip>
          <a:srcRect/>
          <a:stretch/>
        </p:blipFill>
        <p:spPr>
          <a:xfrm>
            <a:off x="0" y="3777622"/>
            <a:ext cx="9144000" cy="1365879"/>
          </a:xfrm>
          <a:prstGeom prst="rect">
            <a:avLst/>
          </a:prstGeom>
          <a:noFill/>
          <a:ln>
            <a:noFill/>
          </a:ln>
        </p:spPr>
      </p:pic>
      <p:sp>
        <p:nvSpPr>
          <p:cNvPr id="102" name="Google Shape;102;p1"/>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i="0" u="none" strike="noStrike" cap="none">
                <a:solidFill>
                  <a:srgbClr val="FF0000"/>
                </a:solidFill>
                <a:latin typeface="Calibri"/>
                <a:ea typeface="Calibri"/>
                <a:cs typeface="Calibri"/>
                <a:sym typeface="Calibri"/>
              </a:rPr>
              <a:t>ACCOUNTING FOR SHARE CAPITAL</a:t>
            </a:r>
            <a:endParaRPr/>
          </a:p>
        </p:txBody>
      </p:sp>
      <p:sp>
        <p:nvSpPr>
          <p:cNvPr id="103" name="Google Shape;103;p1"/>
          <p:cNvSpPr txBox="1"/>
          <p:nvPr/>
        </p:nvSpPr>
        <p:spPr>
          <a:xfrm>
            <a:off x="2222174" y="2571738"/>
            <a:ext cx="5544287" cy="966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Arial"/>
                <a:ea typeface="Arial"/>
                <a:cs typeface="Arial"/>
                <a:sym typeface="Arial"/>
              </a:rPr>
              <a:t>SUBJECT : ACCOUNTANCY(XII)</a:t>
            </a:r>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Arial"/>
                <a:ea typeface="Arial"/>
                <a:cs typeface="Arial"/>
                <a:sym typeface="Arial"/>
              </a:rPr>
              <a:t>CHAPTER NUMBER:6</a:t>
            </a:r>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CHAPTER NAME :FORFEITURE OF SHARES</a:t>
            </a:r>
            <a:endParaRPr/>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pic>
        <p:nvPicPr>
          <p:cNvPr id="6" name="Google Shape;63;p14"/>
          <p:cNvPicPr preferRelativeResize="0"/>
          <p:nvPr/>
        </p:nvPicPr>
        <p:blipFill rotWithShape="1">
          <a:blip r:embed="rId4">
            <a:alphaModFix/>
          </a:blip>
          <a:srcRect/>
          <a:stretch/>
        </p:blipFill>
        <p:spPr>
          <a:xfrm>
            <a:off x="94593" y="75674"/>
            <a:ext cx="1330610" cy="52972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0"/>
          <p:cNvSpPr txBox="1"/>
          <p:nvPr/>
        </p:nvSpPr>
        <p:spPr>
          <a:xfrm>
            <a:off x="1211283" y="380010"/>
            <a:ext cx="7647709" cy="76940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200" b="1" i="0" u="none" strike="noStrike" cap="none" dirty="0">
                <a:solidFill>
                  <a:srgbClr val="FF0000"/>
                </a:solidFill>
                <a:latin typeface="Calibri"/>
                <a:ea typeface="Calibri"/>
                <a:cs typeface="Calibri"/>
                <a:sym typeface="Calibri"/>
              </a:rPr>
              <a:t>FORFEITURE OF SHARES WHICH WERE ORIGINALLY ISSUED AT PREMIUM</a:t>
            </a:r>
            <a:endParaRPr sz="2200" b="1" i="0" u="none" strike="noStrike" cap="none" dirty="0">
              <a:solidFill>
                <a:srgbClr val="FF0000"/>
              </a:solidFill>
              <a:latin typeface="Calibri"/>
              <a:ea typeface="Calibri"/>
              <a:cs typeface="Calibri"/>
              <a:sym typeface="Calibri"/>
            </a:endParaRPr>
          </a:p>
        </p:txBody>
      </p:sp>
      <p:sp>
        <p:nvSpPr>
          <p:cNvPr id="164" name="Google Shape;164;p10"/>
          <p:cNvSpPr txBox="1"/>
          <p:nvPr/>
        </p:nvSpPr>
        <p:spPr>
          <a:xfrm>
            <a:off x="1211282" y="1116280"/>
            <a:ext cx="7863350" cy="3416279"/>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US" sz="2200" b="1" i="0" u="none" strike="noStrike" cap="none" dirty="0" smtClean="0">
                <a:solidFill>
                  <a:srgbClr val="00B050"/>
                </a:solidFill>
                <a:latin typeface="Calibri"/>
                <a:ea typeface="Calibri"/>
                <a:cs typeface="Calibri"/>
                <a:sym typeface="Calibri"/>
              </a:rPr>
              <a:t>WHEN SHARES  </a:t>
            </a:r>
            <a:r>
              <a:rPr lang="en-US" sz="2200" b="1" i="0" u="none" strike="noStrike" cap="none" dirty="0">
                <a:solidFill>
                  <a:srgbClr val="00B050"/>
                </a:solidFill>
                <a:latin typeface="Calibri"/>
                <a:ea typeface="Calibri"/>
                <a:cs typeface="Calibri"/>
                <a:sym typeface="Calibri"/>
              </a:rPr>
              <a:t>ISSUED AT PREMIUM ARE FORFEITED,TWO POSSIBILITIES EXIST</a:t>
            </a:r>
            <a:r>
              <a:rPr lang="en-US" sz="1600" b="1" i="0" u="none" strike="noStrike" cap="none" dirty="0">
                <a:solidFill>
                  <a:srgbClr val="00B050"/>
                </a:solidFill>
                <a:latin typeface="Calibri"/>
                <a:ea typeface="Calibri"/>
                <a:cs typeface="Calibri"/>
                <a:sym typeface="Calibri"/>
              </a:rPr>
              <a:t>:</a:t>
            </a:r>
            <a:endParaRPr dirty="0"/>
          </a:p>
          <a:p>
            <a:pPr marL="0" marR="0" lvl="0" indent="0" algn="l" rtl="0">
              <a:lnSpc>
                <a:spcPct val="200000"/>
              </a:lnSpc>
              <a:spcBef>
                <a:spcPts val="0"/>
              </a:spcBef>
              <a:spcAft>
                <a:spcPts val="0"/>
              </a:spcAft>
              <a:buNone/>
            </a:pPr>
            <a:endParaRPr sz="1600" b="0" i="0" u="none" strike="noStrike" cap="none" dirty="0">
              <a:solidFill>
                <a:srgbClr val="000000"/>
              </a:solidFill>
              <a:latin typeface="Calibri"/>
              <a:ea typeface="Calibri"/>
              <a:cs typeface="Calibri"/>
              <a:sym typeface="Calibri"/>
            </a:endParaRPr>
          </a:p>
          <a:p>
            <a:pPr marL="400050" marR="0" lvl="0" indent="-400050" algn="l" rtl="0">
              <a:lnSpc>
                <a:spcPct val="200000"/>
              </a:lnSpc>
              <a:spcBef>
                <a:spcPts val="0"/>
              </a:spcBef>
              <a:spcAft>
                <a:spcPts val="0"/>
              </a:spcAft>
              <a:buClr>
                <a:srgbClr val="000000"/>
              </a:buClr>
              <a:buSzPts val="1600"/>
              <a:buFont typeface="Arial"/>
              <a:buAutoNum type="romanUcPeriod"/>
            </a:pPr>
            <a:r>
              <a:rPr lang="en-US" b="0" i="0" u="none" strike="noStrike" cap="none" dirty="0">
                <a:solidFill>
                  <a:srgbClr val="7030A0"/>
                </a:solidFill>
                <a:latin typeface="Calibri" pitchFamily="34" charset="0"/>
                <a:ea typeface="Calibri"/>
                <a:cs typeface="Calibri" pitchFamily="34" charset="0"/>
                <a:sym typeface="Calibri"/>
              </a:rPr>
              <a:t>SECURITIES PREMIUM AMOUNT HAS BEEN RECEIVED.</a:t>
            </a:r>
            <a:endParaRPr dirty="0">
              <a:latin typeface="Calibri" pitchFamily="34" charset="0"/>
              <a:cs typeface="Calibri" pitchFamily="34" charset="0"/>
            </a:endParaRPr>
          </a:p>
          <a:p>
            <a:pPr marL="400050" marR="0" lvl="0" indent="-400050" algn="l" rtl="0">
              <a:lnSpc>
                <a:spcPct val="200000"/>
              </a:lnSpc>
              <a:spcBef>
                <a:spcPts val="0"/>
              </a:spcBef>
              <a:spcAft>
                <a:spcPts val="0"/>
              </a:spcAft>
              <a:buClr>
                <a:srgbClr val="000000"/>
              </a:buClr>
              <a:buSzPts val="1600"/>
              <a:buFont typeface="Arial"/>
              <a:buAutoNum type="romanUcPeriod"/>
            </a:pPr>
            <a:r>
              <a:rPr lang="en-US" b="0" i="0" u="none" strike="noStrike" cap="none" dirty="0">
                <a:solidFill>
                  <a:srgbClr val="7030A0"/>
                </a:solidFill>
                <a:latin typeface="Calibri" pitchFamily="34" charset="0"/>
                <a:ea typeface="Calibri"/>
                <a:cs typeface="Calibri" pitchFamily="34" charset="0"/>
                <a:sym typeface="Calibri"/>
              </a:rPr>
              <a:t>SECURITIES PREMIUM AMOUNT HAS NOT BEEN RECEIVED</a:t>
            </a:r>
            <a:endParaRPr b="0" i="0" u="none" strike="noStrike" cap="none" dirty="0">
              <a:solidFill>
                <a:srgbClr val="7030A0"/>
              </a:solidFill>
              <a:latin typeface="Calibri" pitchFamily="34" charset="0"/>
              <a:ea typeface="Calibri"/>
              <a:cs typeface="Calibri" pitchFamily="34" charset="0"/>
              <a:sym typeface="Calibri"/>
            </a:endParaRPr>
          </a:p>
          <a:p>
            <a:pPr marL="400050" marR="0" lvl="0" indent="-298450" algn="l" rtl="0">
              <a:lnSpc>
                <a:spcPct val="200000"/>
              </a:lnSpc>
              <a:spcBef>
                <a:spcPts val="0"/>
              </a:spcBef>
              <a:spcAft>
                <a:spcPts val="0"/>
              </a:spcAft>
              <a:buClr>
                <a:srgbClr val="000000"/>
              </a:buClr>
              <a:buSzPts val="1600"/>
              <a:buFont typeface="Arial"/>
              <a:buNone/>
            </a:pPr>
            <a:endParaRPr sz="1600" b="0" i="0" u="none" strike="noStrike" cap="none" dirty="0">
              <a:solidFill>
                <a:srgbClr val="000000"/>
              </a:solidFill>
              <a:latin typeface="Calibri"/>
              <a:ea typeface="Calibri"/>
              <a:cs typeface="Calibri"/>
              <a:sym typeface="Calibri"/>
            </a:endParaRPr>
          </a:p>
        </p:txBody>
      </p:sp>
      <p:pic>
        <p:nvPicPr>
          <p:cNvPr id="5" name="Google Shape;63;p14"/>
          <p:cNvPicPr preferRelativeResize="0"/>
          <p:nvPr/>
        </p:nvPicPr>
        <p:blipFill rotWithShape="1">
          <a:blip r:embed="rId3">
            <a:alphaModFix/>
          </a:blip>
          <a:srcRect/>
          <a:stretch/>
        </p:blipFill>
        <p:spPr>
          <a:xfrm>
            <a:off x="7854719" y="4531625"/>
            <a:ext cx="1232526" cy="6118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1"/>
          <p:cNvSpPr txBox="1"/>
          <p:nvPr/>
        </p:nvSpPr>
        <p:spPr>
          <a:xfrm>
            <a:off x="1068779" y="427512"/>
            <a:ext cx="7980218" cy="43084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200" b="1" i="0" u="none" strike="noStrike" cap="none" dirty="0">
                <a:solidFill>
                  <a:srgbClr val="FF0000"/>
                </a:solidFill>
                <a:latin typeface="Calibri"/>
                <a:ea typeface="Calibri"/>
                <a:cs typeface="Calibri"/>
                <a:sym typeface="Calibri"/>
              </a:rPr>
              <a:t>WHEN SECURITIES PREMIUM AMOUNT HAS BEEN RECEIVED</a:t>
            </a:r>
            <a:endParaRPr sz="2200" b="1" i="0" u="none" strike="noStrike" cap="none" dirty="0">
              <a:solidFill>
                <a:srgbClr val="FF0000"/>
              </a:solidFill>
              <a:sym typeface="Arial"/>
            </a:endParaRPr>
          </a:p>
        </p:txBody>
      </p:sp>
      <p:sp>
        <p:nvSpPr>
          <p:cNvPr id="171" name="Google Shape;171;p11"/>
          <p:cNvSpPr txBox="1"/>
          <p:nvPr/>
        </p:nvSpPr>
        <p:spPr>
          <a:xfrm>
            <a:off x="1068779" y="1163782"/>
            <a:ext cx="7885216" cy="2893059"/>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0000"/>
              </a:buClr>
              <a:buSzPts val="18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The amount received as securities premium is not cancelled i.e. is not debited when the shares are forfeited</a:t>
            </a:r>
            <a:r>
              <a:rPr lang="en-US" b="0" i="0" u="none" strike="noStrike" cap="none" dirty="0">
                <a:solidFill>
                  <a:srgbClr val="000000"/>
                </a:solidFill>
                <a:latin typeface="Calibri" pitchFamily="34" charset="0"/>
                <a:cs typeface="Calibri" pitchFamily="34" charset="0"/>
                <a:sym typeface="Arial"/>
              </a:rPr>
              <a:t>.</a:t>
            </a:r>
            <a:endParaRPr dirty="0">
              <a:latin typeface="Calibri" pitchFamily="34" charset="0"/>
              <a:cs typeface="Calibri" pitchFamily="34" charset="0"/>
            </a:endParaRPr>
          </a:p>
          <a:p>
            <a:pPr marL="0" marR="0" lvl="0" indent="0" algn="l" rtl="0">
              <a:lnSpc>
                <a:spcPct val="100000"/>
              </a:lnSpc>
              <a:spcBef>
                <a:spcPts val="0"/>
              </a:spcBef>
              <a:spcAft>
                <a:spcPts val="0"/>
              </a:spcAft>
              <a:buNone/>
            </a:pPr>
            <a:endParaRPr b="0" i="0" u="none" strike="noStrike" cap="none" dirty="0">
              <a:solidFill>
                <a:srgbClr val="000000"/>
              </a:solidFill>
              <a:latin typeface="Calibri" pitchFamily="34" charset="0"/>
              <a:cs typeface="Calibri" pitchFamily="34" charset="0"/>
              <a:sym typeface="Arial"/>
            </a:endParaRPr>
          </a:p>
          <a:p>
            <a:pPr marL="285750" marR="0" lvl="0" indent="-285750" algn="l" rtl="0">
              <a:lnSpc>
                <a:spcPct val="10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The amount of securities premium received on forfeited shares is not transferred to forfeited shares account as per restrictions imposed by Sec 52(2) of the Companies Act,2013.</a:t>
            </a:r>
            <a:endParaRPr dirty="0">
              <a:latin typeface="Calibri" pitchFamily="34" charset="0"/>
              <a:cs typeface="Calibri" pitchFamily="34" charset="0"/>
            </a:endParaRPr>
          </a:p>
          <a:p>
            <a:pPr marL="0" marR="0" lvl="0" indent="0" algn="l" rtl="0">
              <a:lnSpc>
                <a:spcPct val="100000"/>
              </a:lnSpc>
              <a:spcBef>
                <a:spcPts val="0"/>
              </a:spcBef>
              <a:spcAft>
                <a:spcPts val="0"/>
              </a:spcAft>
              <a:buNone/>
            </a:pPr>
            <a:endParaRPr b="0" i="0" u="none" strike="noStrike" cap="none" dirty="0">
              <a:solidFill>
                <a:srgbClr val="000000"/>
              </a:solidFill>
              <a:latin typeface="Calibri" pitchFamily="34" charset="0"/>
              <a:ea typeface="Calibri"/>
              <a:cs typeface="Calibri" pitchFamily="34" charset="0"/>
              <a:sym typeface="Calibri"/>
            </a:endParaRPr>
          </a:p>
          <a:p>
            <a:pPr marL="285750" marR="0" lvl="1" indent="-285750" algn="l" rtl="0">
              <a:lnSpc>
                <a:spcPct val="10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Following entry is passed for forfeiture of shares:</a:t>
            </a:r>
            <a:endParaRPr b="0" i="0" u="none" strike="noStrike" cap="none" dirty="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None/>
            </a:pPr>
            <a:endParaRPr b="0" i="0" u="none" strike="noStrike" cap="none" dirty="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pitchFamily="34" charset="0"/>
                <a:ea typeface="Calibri"/>
                <a:cs typeface="Calibri" pitchFamily="34" charset="0"/>
                <a:sym typeface="Calibri"/>
              </a:rPr>
              <a:t>        Share Capital A/c	Dr. (</a:t>
            </a:r>
            <a:r>
              <a:rPr lang="en-US" b="0" i="0" u="none" strike="noStrike" cap="none" dirty="0">
                <a:solidFill>
                  <a:srgbClr val="FF0000"/>
                </a:solidFill>
                <a:latin typeface="Calibri" pitchFamily="34" charset="0"/>
                <a:ea typeface="Calibri"/>
                <a:cs typeface="Calibri" pitchFamily="34" charset="0"/>
                <a:sym typeface="Calibri"/>
              </a:rPr>
              <a:t>called up value excluding premium</a:t>
            </a:r>
            <a:r>
              <a:rPr lang="en-US" b="0" i="0" u="none" strike="noStrike" cap="none" dirty="0">
                <a:solidFill>
                  <a:srgbClr val="000000"/>
                </a:solidFill>
                <a:latin typeface="Calibri" pitchFamily="34" charset="0"/>
                <a:ea typeface="Calibri"/>
                <a:cs typeface="Calibri" pitchFamily="34" charset="0"/>
                <a:sym typeface="Calibri"/>
              </a:rPr>
              <a:t>)</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pitchFamily="34" charset="0"/>
                <a:ea typeface="Calibri"/>
                <a:cs typeface="Calibri" pitchFamily="34" charset="0"/>
                <a:sym typeface="Calibri"/>
              </a:rPr>
              <a:t>	To Share Allotment A/c(Amount not received on allotment) </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pitchFamily="34" charset="0"/>
                <a:ea typeface="Calibri"/>
                <a:cs typeface="Calibri" pitchFamily="34" charset="0"/>
                <a:sym typeface="Calibri"/>
              </a:rPr>
              <a:t>	To Shares Call A/c	(Amount not received on calls)</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pitchFamily="34" charset="0"/>
                <a:ea typeface="Calibri"/>
                <a:cs typeface="Calibri" pitchFamily="34" charset="0"/>
                <a:sym typeface="Calibri"/>
              </a:rPr>
              <a:t>	To Forfeited Shares A/c (</a:t>
            </a:r>
            <a:r>
              <a:rPr lang="en-US" b="0" i="0" u="none" strike="noStrike" cap="none" dirty="0">
                <a:solidFill>
                  <a:srgbClr val="FF0000"/>
                </a:solidFill>
                <a:latin typeface="Calibri" pitchFamily="34" charset="0"/>
                <a:ea typeface="Calibri"/>
                <a:cs typeface="Calibri" pitchFamily="34" charset="0"/>
                <a:sym typeface="Calibri"/>
              </a:rPr>
              <a:t>Amount received excluding </a:t>
            </a:r>
            <a:r>
              <a:rPr lang="en-US" b="0" i="1" u="none" strike="noStrike" cap="none" dirty="0">
                <a:solidFill>
                  <a:srgbClr val="FF0000"/>
                </a:solidFill>
                <a:latin typeface="Calibri" pitchFamily="34" charset="0"/>
                <a:ea typeface="Calibri"/>
                <a:cs typeface="Calibri" pitchFamily="34" charset="0"/>
                <a:sym typeface="Calibri"/>
              </a:rPr>
              <a:t> </a:t>
            </a:r>
            <a:r>
              <a:rPr lang="en-US" b="0" i="0" u="none" strike="noStrike" cap="none" dirty="0">
                <a:solidFill>
                  <a:srgbClr val="FF0000"/>
                </a:solidFill>
                <a:latin typeface="Calibri" pitchFamily="34" charset="0"/>
                <a:ea typeface="Calibri"/>
                <a:cs typeface="Calibri" pitchFamily="34" charset="0"/>
                <a:sym typeface="Calibri"/>
              </a:rPr>
              <a:t>premium</a:t>
            </a:r>
            <a:r>
              <a:rPr lang="en-US" b="0" i="0" u="none" strike="noStrike" cap="none" dirty="0">
                <a:solidFill>
                  <a:srgbClr val="000000"/>
                </a:solidFill>
                <a:latin typeface="Calibri" pitchFamily="34" charset="0"/>
                <a:ea typeface="Calibri"/>
                <a:cs typeface="Calibri" pitchFamily="34" charset="0"/>
                <a:sym typeface="Calibri"/>
              </a:rPr>
              <a:t>)</a:t>
            </a:r>
            <a:endParaRPr dirty="0">
              <a:latin typeface="Calibri" pitchFamily="34" charset="0"/>
              <a:cs typeface="Calibri" pitchFamily="34" charset="0"/>
            </a:endParaRPr>
          </a:p>
          <a:p>
            <a:pPr marL="285750" marR="0" lvl="0" indent="-196850" algn="l" rtl="0">
              <a:lnSpc>
                <a:spcPct val="100000"/>
              </a:lnSpc>
              <a:spcBef>
                <a:spcPts val="0"/>
              </a:spcBef>
              <a:spcAft>
                <a:spcPts val="0"/>
              </a:spcAft>
              <a:buClr>
                <a:srgbClr val="000000"/>
              </a:buClr>
              <a:buSzPts val="1400"/>
              <a:buFont typeface="Noto Sans Symbols"/>
              <a:buNone/>
            </a:pPr>
            <a:endParaRPr sz="1400" b="0" i="0" u="none" strike="noStrike" cap="none" dirty="0">
              <a:solidFill>
                <a:srgbClr val="000000"/>
              </a:solidFill>
              <a:latin typeface="Arial"/>
              <a:ea typeface="Arial"/>
              <a:cs typeface="Arial"/>
              <a:sym typeface="Arial"/>
            </a:endParaRPr>
          </a:p>
        </p:txBody>
      </p:sp>
      <p:pic>
        <p:nvPicPr>
          <p:cNvPr id="5" name="Google Shape;63;p14"/>
          <p:cNvPicPr preferRelativeResize="0"/>
          <p:nvPr/>
        </p:nvPicPr>
        <p:blipFill rotWithShape="1">
          <a:blip r:embed="rId3">
            <a:alphaModFix/>
          </a:blip>
          <a:srcRect/>
          <a:stretch/>
        </p:blipFill>
        <p:spPr>
          <a:xfrm>
            <a:off x="7854719" y="4531625"/>
            <a:ext cx="1232526" cy="6118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2"/>
          <p:cNvSpPr txBox="1">
            <a:spLocks noGrp="1"/>
          </p:cNvSpPr>
          <p:nvPr>
            <p:ph type="title"/>
          </p:nvPr>
        </p:nvSpPr>
        <p:spPr>
          <a:prstGeom prst="rect">
            <a:avLst/>
          </a:prstGeom>
          <a:noFill/>
          <a:ln>
            <a:noFill/>
          </a:ln>
        </p:spPr>
        <p:txBody>
          <a:bodyPr spcFirstLastPara="1" wrap="square" lIns="68575" tIns="34275" rIns="68575" bIns="34275" anchor="ctr" anchorCtr="0">
            <a:normAutofit/>
          </a:bodyPr>
          <a:lstStyle/>
          <a:p>
            <a:pPr marL="0" lvl="0" indent="0" algn="ctr" rtl="0">
              <a:spcBef>
                <a:spcPts val="0"/>
              </a:spcBef>
              <a:spcAft>
                <a:spcPts val="0"/>
              </a:spcAft>
              <a:buClr>
                <a:srgbClr val="7030A0"/>
              </a:buClr>
              <a:buSzPts val="4300"/>
              <a:buFont typeface="Gill Sans"/>
              <a:buNone/>
            </a:pPr>
            <a:r>
              <a:rPr lang="en-US" sz="2200" b="1" dirty="0">
                <a:solidFill>
                  <a:srgbClr val="FF0000"/>
                </a:solidFill>
                <a:latin typeface="Calibri" pitchFamily="34" charset="0"/>
                <a:cs typeface="Calibri" pitchFamily="34" charset="0"/>
              </a:rPr>
              <a:t>Analysis and Evaluation</a:t>
            </a:r>
            <a:endParaRPr sz="2200" dirty="0">
              <a:solidFill>
                <a:srgbClr val="FF0000"/>
              </a:solidFill>
              <a:latin typeface="Calibri" pitchFamily="34" charset="0"/>
              <a:cs typeface="Calibri" pitchFamily="34" charset="0"/>
            </a:endParaRPr>
          </a:p>
        </p:txBody>
      </p:sp>
      <p:sp>
        <p:nvSpPr>
          <p:cNvPr id="178" name="Google Shape;178;p12"/>
          <p:cNvSpPr txBox="1">
            <a:spLocks noGrp="1"/>
          </p:cNvSpPr>
          <p:nvPr>
            <p:ph idx="1"/>
          </p:nvPr>
        </p:nvSpPr>
        <p:spPr>
          <a:prstGeom prst="rect">
            <a:avLst/>
          </a:prstGeom>
          <a:noFill/>
          <a:ln>
            <a:noFill/>
          </a:ln>
        </p:spPr>
        <p:txBody>
          <a:bodyPr spcFirstLastPara="1" wrap="square" lIns="68575" tIns="34275" rIns="68575" bIns="34275" anchor="t" anchorCtr="0">
            <a:normAutofit/>
          </a:bodyPr>
          <a:lstStyle/>
          <a:p>
            <a:pPr marL="0" marR="115252" lvl="0" indent="0" algn="just" rtl="0">
              <a:lnSpc>
                <a:spcPct val="200000"/>
              </a:lnSpc>
              <a:spcBef>
                <a:spcPts val="0"/>
              </a:spcBef>
              <a:spcAft>
                <a:spcPts val="0"/>
              </a:spcAft>
              <a:buSzPts val="1400"/>
              <a:buNone/>
            </a:pPr>
            <a:r>
              <a:rPr lang="en-US" sz="1400" dirty="0">
                <a:latin typeface="Calibri" pitchFamily="34" charset="0"/>
                <a:ea typeface="Arial"/>
                <a:cs typeface="Calibri" pitchFamily="34" charset="0"/>
                <a:sym typeface="Arial"/>
              </a:rPr>
              <a:t>A shareholder holding 300 shares of Rs 10 each issued at a premium of Rs.2 per share, failed to pay first and final call. His shares are forfeited . The amount payable was Rs.4 on Application,Rs.5 on Allotment(including premium) and Rs.3 on first and final call. The amount credited to share forfeiture :</a:t>
            </a:r>
            <a:endParaRPr sz="1400" dirty="0">
              <a:latin typeface="Calibri" pitchFamily="34" charset="0"/>
              <a:ea typeface="Arial"/>
              <a:cs typeface="Calibri" pitchFamily="34" charset="0"/>
              <a:sym typeface="Arial"/>
            </a:endParaRPr>
          </a:p>
          <a:p>
            <a:pPr marL="633889" lvl="0" indent="0" algn="l" rtl="0">
              <a:lnSpc>
                <a:spcPct val="200000"/>
              </a:lnSpc>
              <a:spcBef>
                <a:spcPts val="750"/>
              </a:spcBef>
              <a:spcAft>
                <a:spcPts val="0"/>
              </a:spcAft>
              <a:buSzPts val="1120"/>
              <a:buNone/>
            </a:pPr>
            <a:r>
              <a:rPr lang="en-US" sz="1400" dirty="0">
                <a:latin typeface="Calibri" pitchFamily="34" charset="0"/>
                <a:ea typeface="Arial"/>
                <a:cs typeface="Calibri" pitchFamily="34" charset="0"/>
                <a:sym typeface="Arial"/>
              </a:rPr>
              <a:t>a) </a:t>
            </a:r>
            <a:r>
              <a:rPr lang="en-US" sz="1400" dirty="0" smtClean="0">
                <a:latin typeface="Calibri" pitchFamily="34" charset="0"/>
                <a:ea typeface="Arial"/>
                <a:cs typeface="Calibri" pitchFamily="34" charset="0"/>
                <a:sym typeface="Arial"/>
              </a:rPr>
              <a:t>Rs.2,000</a:t>
            </a:r>
            <a:endParaRPr sz="1400" dirty="0">
              <a:latin typeface="Calibri" pitchFamily="34" charset="0"/>
              <a:ea typeface="Arial"/>
              <a:cs typeface="Calibri" pitchFamily="34" charset="0"/>
              <a:sym typeface="Arial"/>
            </a:endParaRPr>
          </a:p>
          <a:p>
            <a:pPr marL="633889" lvl="0" indent="0">
              <a:lnSpc>
                <a:spcPct val="200000"/>
              </a:lnSpc>
              <a:spcBef>
                <a:spcPts val="176"/>
              </a:spcBef>
              <a:buSzPts val="1120"/>
              <a:buNone/>
            </a:pPr>
            <a:r>
              <a:rPr lang="en-US" sz="1400" dirty="0">
                <a:latin typeface="Calibri" pitchFamily="34" charset="0"/>
                <a:ea typeface="Arial"/>
                <a:cs typeface="Calibri" pitchFamily="34" charset="0"/>
                <a:sym typeface="Arial"/>
              </a:rPr>
              <a:t>b) </a:t>
            </a:r>
            <a:r>
              <a:rPr lang="en-US" sz="1400" dirty="0" smtClean="0">
                <a:latin typeface="Calibri" pitchFamily="34" charset="0"/>
                <a:ea typeface="Arial"/>
                <a:cs typeface="Calibri" pitchFamily="34" charset="0"/>
                <a:sym typeface="Arial"/>
              </a:rPr>
              <a:t>Rs.2,100</a:t>
            </a:r>
            <a:endParaRPr sz="1400" dirty="0">
              <a:latin typeface="Calibri" pitchFamily="34" charset="0"/>
              <a:ea typeface="Arial"/>
              <a:cs typeface="Calibri" pitchFamily="34" charset="0"/>
              <a:sym typeface="Arial"/>
            </a:endParaRPr>
          </a:p>
          <a:p>
            <a:pPr marL="633889" lvl="0" indent="0">
              <a:lnSpc>
                <a:spcPct val="200000"/>
              </a:lnSpc>
              <a:spcBef>
                <a:spcPts val="180"/>
              </a:spcBef>
              <a:buSzPts val="1120"/>
              <a:buNone/>
            </a:pPr>
            <a:r>
              <a:rPr lang="en-US" sz="1400" dirty="0">
                <a:latin typeface="Calibri" pitchFamily="34" charset="0"/>
                <a:ea typeface="Arial"/>
                <a:cs typeface="Calibri" pitchFamily="34" charset="0"/>
                <a:sym typeface="Arial"/>
              </a:rPr>
              <a:t>c) </a:t>
            </a:r>
            <a:r>
              <a:rPr lang="en-US" sz="1400" dirty="0" smtClean="0">
                <a:latin typeface="Calibri" pitchFamily="34" charset="0"/>
                <a:ea typeface="Arial"/>
                <a:cs typeface="Calibri" pitchFamily="34" charset="0"/>
                <a:sym typeface="Arial"/>
              </a:rPr>
              <a:t>Rs.4,100</a:t>
            </a:r>
            <a:endParaRPr sz="1400" dirty="0">
              <a:latin typeface="Calibri" pitchFamily="34" charset="0"/>
              <a:ea typeface="Arial"/>
              <a:cs typeface="Calibri" pitchFamily="34" charset="0"/>
              <a:sym typeface="Arial"/>
            </a:endParaRPr>
          </a:p>
          <a:p>
            <a:pPr marL="0" lvl="0" indent="0">
              <a:lnSpc>
                <a:spcPct val="200000"/>
              </a:lnSpc>
              <a:spcBef>
                <a:spcPts val="600"/>
              </a:spcBef>
              <a:buSzPts val="1120"/>
              <a:buNone/>
            </a:pPr>
            <a:r>
              <a:rPr lang="en-US" sz="1400" dirty="0">
                <a:latin typeface="Calibri" pitchFamily="34" charset="0"/>
                <a:ea typeface="Arial"/>
                <a:cs typeface="Calibri" pitchFamily="34" charset="0"/>
                <a:sym typeface="Arial"/>
              </a:rPr>
              <a:t>             </a:t>
            </a:r>
            <a:r>
              <a:rPr lang="en-US" sz="1400" dirty="0" smtClean="0">
                <a:latin typeface="Calibri" pitchFamily="34" charset="0"/>
                <a:ea typeface="Arial"/>
                <a:cs typeface="Calibri" pitchFamily="34" charset="0"/>
                <a:sym typeface="Arial"/>
              </a:rPr>
              <a:t>  d</a:t>
            </a:r>
            <a:r>
              <a:rPr lang="en-US" sz="1400" dirty="0">
                <a:latin typeface="Calibri" pitchFamily="34" charset="0"/>
                <a:ea typeface="Arial"/>
                <a:cs typeface="Calibri" pitchFamily="34" charset="0"/>
                <a:sym typeface="Arial"/>
              </a:rPr>
              <a:t>) </a:t>
            </a:r>
            <a:r>
              <a:rPr lang="en-US" sz="1400" dirty="0" smtClean="0">
                <a:latin typeface="Calibri" pitchFamily="34" charset="0"/>
                <a:ea typeface="Arial"/>
                <a:cs typeface="Calibri" pitchFamily="34" charset="0"/>
                <a:sym typeface="Arial"/>
              </a:rPr>
              <a:t>Rs.3,000</a:t>
            </a:r>
            <a:r>
              <a:rPr lang="en-US" sz="1400" dirty="0">
                <a:latin typeface="Calibri" pitchFamily="34" charset="0"/>
                <a:ea typeface="Arial"/>
                <a:cs typeface="Calibri" pitchFamily="34" charset="0"/>
                <a:sym typeface="Arial"/>
              </a:rPr>
              <a:t>.	</a:t>
            </a:r>
            <a:endParaRPr dirty="0">
              <a:latin typeface="Calibri" pitchFamily="34" charset="0"/>
              <a:cs typeface="Calibri" pitchFamily="34" charset="0"/>
            </a:endParaRPr>
          </a:p>
        </p:txBody>
      </p:sp>
      <p:pic>
        <p:nvPicPr>
          <p:cNvPr id="6" name="Google Shape;63;p14"/>
          <p:cNvPicPr preferRelativeResize="0"/>
          <p:nvPr/>
        </p:nvPicPr>
        <p:blipFill rotWithShape="1">
          <a:blip r:embed="rId3">
            <a:alphaModFix/>
          </a:blip>
          <a:srcRect/>
          <a:stretch/>
        </p:blipFill>
        <p:spPr>
          <a:xfrm>
            <a:off x="7854719" y="4531625"/>
            <a:ext cx="1232526" cy="6118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3"/>
          <p:cNvSpPr txBox="1"/>
          <p:nvPr/>
        </p:nvSpPr>
        <p:spPr>
          <a:xfrm>
            <a:off x="1068779" y="427512"/>
            <a:ext cx="7980218" cy="43084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200" b="1" i="0" u="none" strike="noStrike" cap="none" dirty="0">
                <a:solidFill>
                  <a:srgbClr val="FF0000"/>
                </a:solidFill>
                <a:latin typeface="Calibri"/>
                <a:ea typeface="Calibri"/>
                <a:cs typeface="Calibri"/>
                <a:sym typeface="Calibri"/>
              </a:rPr>
              <a:t>WHEN SECURITIES PREMIUM AMOUNT HAS NOT BEEN RECEI</a:t>
            </a:r>
            <a:r>
              <a:rPr lang="en-US" sz="1600" b="1" i="0" u="none" strike="noStrike" cap="none" dirty="0">
                <a:solidFill>
                  <a:srgbClr val="FF0000"/>
                </a:solidFill>
                <a:latin typeface="Calibri"/>
                <a:ea typeface="Calibri"/>
                <a:cs typeface="Calibri"/>
                <a:sym typeface="Calibri"/>
              </a:rPr>
              <a:t>VED</a:t>
            </a:r>
            <a:endParaRPr sz="1600" b="1" i="0" u="none" strike="noStrike" cap="none" dirty="0">
              <a:solidFill>
                <a:srgbClr val="FF0000"/>
              </a:solidFill>
              <a:latin typeface="Arial"/>
              <a:ea typeface="Arial"/>
              <a:cs typeface="Arial"/>
              <a:sym typeface="Arial"/>
            </a:endParaRPr>
          </a:p>
        </p:txBody>
      </p:sp>
      <p:sp>
        <p:nvSpPr>
          <p:cNvPr id="185" name="Google Shape;185;p13"/>
          <p:cNvSpPr txBox="1"/>
          <p:nvPr/>
        </p:nvSpPr>
        <p:spPr>
          <a:xfrm>
            <a:off x="1068779" y="1163782"/>
            <a:ext cx="7885216" cy="3108503"/>
          </a:xfrm>
          <a:prstGeom prst="rect">
            <a:avLst/>
          </a:prstGeom>
          <a:noFill/>
          <a:ln>
            <a:noFill/>
          </a:ln>
        </p:spPr>
        <p:txBody>
          <a:bodyPr spcFirstLastPara="1" wrap="square" lIns="91425" tIns="45700" rIns="91425" bIns="45700" anchor="t" anchorCtr="0">
            <a:spAutoFit/>
          </a:bodyPr>
          <a:lstStyle/>
          <a:p>
            <a:pPr marL="285750" marR="0" lvl="0" indent="-285750" algn="just" rtl="0">
              <a:lnSpc>
                <a:spcPct val="100000"/>
              </a:lnSpc>
              <a:spcBef>
                <a:spcPts val="0"/>
              </a:spcBef>
              <a:spcAft>
                <a:spcPts val="0"/>
              </a:spcAft>
              <a:buClr>
                <a:srgbClr val="000000"/>
              </a:buClr>
              <a:buSzPts val="18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The amount of  premium credited to the securities premium reserve account but  not received is debited with the premium in respect of the shares forfeited.</a:t>
            </a:r>
            <a:endParaRPr dirty="0">
              <a:latin typeface="Calibri" pitchFamily="34" charset="0"/>
              <a:cs typeface="Calibri" pitchFamily="34" charset="0"/>
            </a:endParaRPr>
          </a:p>
          <a:p>
            <a:pPr marL="0" marR="0" lvl="0" indent="0" algn="l" rtl="0">
              <a:lnSpc>
                <a:spcPct val="100000"/>
              </a:lnSpc>
              <a:spcBef>
                <a:spcPts val="0"/>
              </a:spcBef>
              <a:spcAft>
                <a:spcPts val="0"/>
              </a:spcAft>
              <a:buNone/>
            </a:pPr>
            <a:endParaRPr b="0" i="0" u="none" strike="noStrike" cap="none" dirty="0">
              <a:solidFill>
                <a:srgbClr val="000000"/>
              </a:solidFill>
              <a:latin typeface="Calibri" pitchFamily="34" charset="0"/>
              <a:cs typeface="Calibri" pitchFamily="34" charset="0"/>
              <a:sym typeface="Arial"/>
            </a:endParaRPr>
          </a:p>
          <a:p>
            <a:pPr marL="285750" marR="0" lvl="0" indent="-285750" algn="l" rtl="0">
              <a:lnSpc>
                <a:spcPct val="10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The provisions of Sec 52(2) of the Companies Act,2013 are not violated since the amount is not received.</a:t>
            </a:r>
            <a:endParaRPr dirty="0">
              <a:latin typeface="Calibri" pitchFamily="34" charset="0"/>
              <a:cs typeface="Calibri" pitchFamily="34" charset="0"/>
            </a:endParaRPr>
          </a:p>
          <a:p>
            <a:pPr marL="0" marR="0" lvl="0" indent="0" algn="l" rtl="0">
              <a:lnSpc>
                <a:spcPct val="100000"/>
              </a:lnSpc>
              <a:spcBef>
                <a:spcPts val="0"/>
              </a:spcBef>
              <a:spcAft>
                <a:spcPts val="0"/>
              </a:spcAft>
              <a:buNone/>
            </a:pPr>
            <a:endParaRPr b="0" i="0" u="none" strike="noStrike" cap="none" dirty="0">
              <a:solidFill>
                <a:srgbClr val="000000"/>
              </a:solidFill>
              <a:latin typeface="Calibri" pitchFamily="34" charset="0"/>
              <a:ea typeface="Calibri"/>
              <a:cs typeface="Calibri" pitchFamily="34" charset="0"/>
              <a:sym typeface="Calibri"/>
            </a:endParaRPr>
          </a:p>
          <a:p>
            <a:pPr marL="285750" marR="0" lvl="1" indent="-285750" algn="l" rtl="0">
              <a:lnSpc>
                <a:spcPct val="10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Following entry is passed for forfeiture of shares:</a:t>
            </a:r>
            <a:endParaRPr b="0" i="0" u="none" strike="noStrike" cap="none" dirty="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None/>
            </a:pPr>
            <a:endParaRPr b="0" i="0" u="none" strike="noStrike" cap="none" dirty="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pitchFamily="34" charset="0"/>
                <a:ea typeface="Calibri"/>
                <a:cs typeface="Calibri" pitchFamily="34" charset="0"/>
                <a:sym typeface="Calibri"/>
              </a:rPr>
              <a:t>        Share Capital A/c	Dr. 	            (</a:t>
            </a:r>
            <a:r>
              <a:rPr lang="en-US" b="0" i="0" u="none" strike="noStrike" cap="none" dirty="0">
                <a:solidFill>
                  <a:srgbClr val="FF0000"/>
                </a:solidFill>
                <a:latin typeface="Calibri" pitchFamily="34" charset="0"/>
                <a:ea typeface="Calibri"/>
                <a:cs typeface="Calibri" pitchFamily="34" charset="0"/>
                <a:sym typeface="Calibri"/>
              </a:rPr>
              <a:t>Called up value </a:t>
            </a:r>
            <a:r>
              <a:rPr lang="en-US" b="0" i="1" u="none" strike="noStrike" cap="none" dirty="0">
                <a:solidFill>
                  <a:srgbClr val="FF0000"/>
                </a:solidFill>
                <a:latin typeface="Calibri" pitchFamily="34" charset="0"/>
                <a:ea typeface="Calibri"/>
                <a:cs typeface="Calibri" pitchFamily="34" charset="0"/>
                <a:sym typeface="Calibri"/>
              </a:rPr>
              <a:t>,</a:t>
            </a:r>
            <a:r>
              <a:rPr lang="en-US" b="0" i="0" u="none" strike="noStrike" cap="none" dirty="0">
                <a:solidFill>
                  <a:srgbClr val="FF0000"/>
                </a:solidFill>
                <a:latin typeface="Calibri" pitchFamily="34" charset="0"/>
                <a:ea typeface="Calibri"/>
                <a:cs typeface="Calibri" pitchFamily="34" charset="0"/>
                <a:sym typeface="Calibri"/>
              </a:rPr>
              <a:t>excluding</a:t>
            </a:r>
            <a:r>
              <a:rPr lang="en-US" b="0" i="1" u="none" strike="noStrike" cap="none" dirty="0">
                <a:solidFill>
                  <a:srgbClr val="FF0000"/>
                </a:solidFill>
                <a:latin typeface="Calibri" pitchFamily="34" charset="0"/>
                <a:ea typeface="Calibri"/>
                <a:cs typeface="Calibri" pitchFamily="34" charset="0"/>
                <a:sym typeface="Calibri"/>
              </a:rPr>
              <a:t> </a:t>
            </a:r>
            <a:r>
              <a:rPr lang="en-US" b="0" i="0" u="none" strike="noStrike" cap="none" dirty="0">
                <a:solidFill>
                  <a:srgbClr val="FF0000"/>
                </a:solidFill>
                <a:latin typeface="Calibri" pitchFamily="34" charset="0"/>
                <a:ea typeface="Calibri"/>
                <a:cs typeface="Calibri" pitchFamily="34" charset="0"/>
                <a:sym typeface="Calibri"/>
              </a:rPr>
              <a:t>Premium</a:t>
            </a:r>
            <a:r>
              <a:rPr lang="en-US" b="0" i="0" u="none" strike="noStrike" cap="none" dirty="0">
                <a:solidFill>
                  <a:srgbClr val="000000"/>
                </a:solidFill>
                <a:latin typeface="Calibri" pitchFamily="34" charset="0"/>
                <a:ea typeface="Calibri"/>
                <a:cs typeface="Calibri" pitchFamily="34" charset="0"/>
                <a:sym typeface="Calibri"/>
              </a:rPr>
              <a:t>)</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pitchFamily="34" charset="0"/>
                <a:ea typeface="Calibri"/>
                <a:cs typeface="Calibri" pitchFamily="34" charset="0"/>
                <a:sym typeface="Calibri"/>
              </a:rPr>
              <a:t>        Securities </a:t>
            </a:r>
            <a:r>
              <a:rPr lang="en-US" b="0" i="0" u="none" strike="noStrike" cap="none" dirty="0" smtClean="0">
                <a:solidFill>
                  <a:srgbClr val="000000"/>
                </a:solidFill>
                <a:latin typeface="Calibri" pitchFamily="34" charset="0"/>
                <a:ea typeface="Calibri"/>
                <a:cs typeface="Calibri" pitchFamily="34" charset="0"/>
                <a:sym typeface="Calibri"/>
              </a:rPr>
              <a:t>Premium </a:t>
            </a:r>
            <a:r>
              <a:rPr lang="en-US" b="0" i="0" u="none" strike="noStrike" cap="none" dirty="0">
                <a:solidFill>
                  <a:srgbClr val="000000"/>
                </a:solidFill>
                <a:latin typeface="Calibri" pitchFamily="34" charset="0"/>
                <a:ea typeface="Calibri"/>
                <a:cs typeface="Calibri" pitchFamily="34" charset="0"/>
                <a:sym typeface="Calibri"/>
              </a:rPr>
              <a:t>Reserve A/c Dr. </a:t>
            </a:r>
            <a:r>
              <a:rPr lang="en-US" b="0" i="0" u="none" strike="noStrike" cap="none" dirty="0" smtClean="0">
                <a:solidFill>
                  <a:srgbClr val="000000"/>
                </a:solidFill>
                <a:latin typeface="Calibri" pitchFamily="34" charset="0"/>
                <a:ea typeface="Calibri"/>
                <a:cs typeface="Calibri" pitchFamily="34" charset="0"/>
                <a:sym typeface="Calibri"/>
              </a:rPr>
              <a:t>       (Premium </a:t>
            </a:r>
            <a:r>
              <a:rPr lang="en-US" b="0" i="0" u="none" strike="noStrike" cap="none" dirty="0">
                <a:solidFill>
                  <a:srgbClr val="000000"/>
                </a:solidFill>
                <a:latin typeface="Calibri" pitchFamily="34" charset="0"/>
                <a:ea typeface="Calibri"/>
                <a:cs typeface="Calibri" pitchFamily="34" charset="0"/>
                <a:sym typeface="Calibri"/>
              </a:rPr>
              <a:t>amount </a:t>
            </a:r>
            <a:r>
              <a:rPr lang="en-US" b="0" i="0" u="none" strike="noStrike" cap="none" dirty="0">
                <a:solidFill>
                  <a:srgbClr val="7030A0"/>
                </a:solidFill>
                <a:latin typeface="Calibri" pitchFamily="34" charset="0"/>
                <a:ea typeface="Calibri"/>
                <a:cs typeface="Calibri" pitchFamily="34" charset="0"/>
                <a:sym typeface="Calibri"/>
              </a:rPr>
              <a:t>called-up but not received</a:t>
            </a:r>
            <a:r>
              <a:rPr lang="en-US" b="0" i="0" u="none" strike="noStrike" cap="none" dirty="0">
                <a:solidFill>
                  <a:srgbClr val="000000"/>
                </a:solidFill>
                <a:latin typeface="Calibri" pitchFamily="34" charset="0"/>
                <a:ea typeface="Calibri"/>
                <a:cs typeface="Calibri" pitchFamily="34" charset="0"/>
                <a:sym typeface="Calibri"/>
              </a:rPr>
              <a:t>)</a:t>
            </a:r>
            <a:endParaRPr b="0" i="0" u="none" strike="noStrike" cap="none" dirty="0">
              <a:solidFill>
                <a:srgbClr val="000000"/>
              </a:solidFill>
              <a:latin typeface="Calibri" pitchFamily="34" charset="0"/>
              <a:ea typeface="Calibri"/>
              <a:cs typeface="Calibri" pitchFamily="34" charset="0"/>
              <a:sym typeface="Calibri"/>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pitchFamily="34" charset="0"/>
                <a:ea typeface="Calibri"/>
                <a:cs typeface="Calibri" pitchFamily="34" charset="0"/>
                <a:sym typeface="Calibri"/>
              </a:rPr>
              <a:t>	To Share Allotment A/c           </a:t>
            </a:r>
            <a:r>
              <a:rPr lang="en-US" b="0" i="0" u="none" strike="noStrike" cap="none" dirty="0" smtClean="0">
                <a:solidFill>
                  <a:srgbClr val="000000"/>
                </a:solidFill>
                <a:latin typeface="Calibri" pitchFamily="34" charset="0"/>
                <a:ea typeface="Calibri"/>
                <a:cs typeface="Calibri" pitchFamily="34" charset="0"/>
                <a:sym typeface="Calibri"/>
              </a:rPr>
              <a:t>    (</a:t>
            </a:r>
            <a:r>
              <a:rPr lang="en-US" b="0" i="0" u="none" strike="noStrike" cap="none" dirty="0">
                <a:solidFill>
                  <a:srgbClr val="000000"/>
                </a:solidFill>
                <a:latin typeface="Calibri" pitchFamily="34" charset="0"/>
                <a:ea typeface="Calibri"/>
                <a:cs typeface="Calibri" pitchFamily="34" charset="0"/>
                <a:sym typeface="Calibri"/>
              </a:rPr>
              <a:t>Amount not received on allotment) </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pitchFamily="34" charset="0"/>
                <a:ea typeface="Calibri"/>
                <a:cs typeface="Calibri" pitchFamily="34" charset="0"/>
                <a:sym typeface="Calibri"/>
              </a:rPr>
              <a:t>	To Shares Call A/c	           </a:t>
            </a:r>
            <a:r>
              <a:rPr lang="en-US" b="0" i="0" u="none" strike="noStrike" cap="none" dirty="0" smtClean="0">
                <a:solidFill>
                  <a:srgbClr val="000000"/>
                </a:solidFill>
                <a:latin typeface="Calibri" pitchFamily="34" charset="0"/>
                <a:ea typeface="Calibri"/>
                <a:cs typeface="Calibri" pitchFamily="34" charset="0"/>
                <a:sym typeface="Calibri"/>
              </a:rPr>
              <a:t>(</a:t>
            </a:r>
            <a:r>
              <a:rPr lang="en-US" b="0" i="0" u="none" strike="noStrike" cap="none" dirty="0">
                <a:solidFill>
                  <a:srgbClr val="000000"/>
                </a:solidFill>
                <a:latin typeface="Calibri" pitchFamily="34" charset="0"/>
                <a:ea typeface="Calibri"/>
                <a:cs typeface="Calibri" pitchFamily="34" charset="0"/>
                <a:sym typeface="Calibri"/>
              </a:rPr>
              <a:t>Amount not received on calls)</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pitchFamily="34" charset="0"/>
                <a:ea typeface="Calibri"/>
                <a:cs typeface="Calibri" pitchFamily="34" charset="0"/>
                <a:sym typeface="Calibri"/>
              </a:rPr>
              <a:t>	To Forfeited Shares A/c           </a:t>
            </a:r>
            <a:r>
              <a:rPr lang="en-US" b="0" i="0" u="none" strike="noStrike" cap="none" dirty="0" smtClean="0">
                <a:solidFill>
                  <a:srgbClr val="000000"/>
                </a:solidFill>
                <a:latin typeface="Calibri" pitchFamily="34" charset="0"/>
                <a:ea typeface="Calibri"/>
                <a:cs typeface="Calibri" pitchFamily="34" charset="0"/>
                <a:sym typeface="Calibri"/>
              </a:rPr>
              <a:t>    (</a:t>
            </a:r>
            <a:r>
              <a:rPr lang="en-US" b="0" i="0" u="none" strike="noStrike" cap="none" dirty="0">
                <a:solidFill>
                  <a:srgbClr val="FF0000"/>
                </a:solidFill>
                <a:latin typeface="Calibri" pitchFamily="34" charset="0"/>
                <a:ea typeface="Calibri"/>
                <a:cs typeface="Calibri" pitchFamily="34" charset="0"/>
                <a:sym typeface="Calibri"/>
              </a:rPr>
              <a:t>Amount received on forfeited shares excluding </a:t>
            </a:r>
            <a:r>
              <a:rPr lang="en-US" b="0" i="0" u="none" strike="noStrike" cap="none" dirty="0" smtClean="0">
                <a:solidFill>
                  <a:srgbClr val="FF0000"/>
                </a:solidFill>
                <a:latin typeface="Calibri" pitchFamily="34" charset="0"/>
                <a:ea typeface="Calibri"/>
                <a:cs typeface="Calibri" pitchFamily="34" charset="0"/>
                <a:sym typeface="Calibri"/>
              </a:rPr>
              <a:t>premium</a:t>
            </a:r>
            <a:r>
              <a:rPr lang="en-US" b="0" i="0" u="none" strike="noStrike" cap="none" dirty="0">
                <a:solidFill>
                  <a:srgbClr val="000000"/>
                </a:solidFill>
                <a:latin typeface="Calibri" pitchFamily="34" charset="0"/>
                <a:ea typeface="Calibri"/>
                <a:cs typeface="Calibri" pitchFamily="34" charset="0"/>
                <a:sym typeface="Calibri"/>
              </a:rPr>
              <a:t>)</a:t>
            </a:r>
            <a:endParaRPr b="0" i="0" u="none" strike="noStrike" cap="none" dirty="0">
              <a:solidFill>
                <a:srgbClr val="000000"/>
              </a:solidFill>
              <a:latin typeface="Calibri" pitchFamily="34" charset="0"/>
              <a:ea typeface="Calibri"/>
              <a:cs typeface="Calibri" pitchFamily="34" charset="0"/>
              <a:sym typeface="Calibri"/>
            </a:endParaRPr>
          </a:p>
          <a:p>
            <a:pPr marL="285750" marR="0" lvl="0" indent="-196850" algn="l" rtl="0">
              <a:lnSpc>
                <a:spcPct val="100000"/>
              </a:lnSpc>
              <a:spcBef>
                <a:spcPts val="0"/>
              </a:spcBef>
              <a:spcAft>
                <a:spcPts val="0"/>
              </a:spcAft>
              <a:buClr>
                <a:srgbClr val="000000"/>
              </a:buClr>
              <a:buSzPts val="1400"/>
              <a:buFont typeface="Noto Sans Symbols"/>
              <a:buNone/>
            </a:pPr>
            <a:endParaRPr sz="1400" b="0" i="0" u="none" strike="noStrike" cap="none" dirty="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14"/>
          <p:cNvSpPr txBox="1">
            <a:spLocks noGrp="1"/>
          </p:cNvSpPr>
          <p:nvPr>
            <p:ph type="title"/>
          </p:nvPr>
        </p:nvSpPr>
        <p:spPr>
          <a:prstGeom prst="rect">
            <a:avLst/>
          </a:prstGeom>
          <a:noFill/>
          <a:ln>
            <a:noFill/>
          </a:ln>
        </p:spPr>
        <p:txBody>
          <a:bodyPr spcFirstLastPara="1" wrap="square" lIns="68575" tIns="34275" rIns="68575" bIns="34275" anchor="ctr" anchorCtr="0">
            <a:normAutofit/>
          </a:bodyPr>
          <a:lstStyle/>
          <a:p>
            <a:pPr marL="0" lvl="0" indent="0" algn="ctr" rtl="0">
              <a:spcBef>
                <a:spcPts val="0"/>
              </a:spcBef>
              <a:spcAft>
                <a:spcPts val="0"/>
              </a:spcAft>
              <a:buClr>
                <a:srgbClr val="7030A0"/>
              </a:buClr>
              <a:buSzPts val="4300"/>
              <a:buFont typeface="Gill Sans"/>
              <a:buNone/>
            </a:pPr>
            <a:r>
              <a:rPr lang="en-US" sz="2200" b="1" dirty="0">
                <a:solidFill>
                  <a:srgbClr val="FF0000"/>
                </a:solidFill>
                <a:latin typeface="Calibri" pitchFamily="34" charset="0"/>
                <a:cs typeface="Calibri" pitchFamily="34" charset="0"/>
              </a:rPr>
              <a:t>Analysis and Eval</a:t>
            </a:r>
            <a:r>
              <a:rPr lang="en-US" sz="2200" b="1" dirty="0">
                <a:solidFill>
                  <a:srgbClr val="FF0000"/>
                </a:solidFill>
              </a:rPr>
              <a:t>uation</a:t>
            </a:r>
            <a:endParaRPr sz="2200" dirty="0">
              <a:solidFill>
                <a:srgbClr val="FF0000"/>
              </a:solidFill>
            </a:endParaRPr>
          </a:p>
        </p:txBody>
      </p:sp>
      <p:sp>
        <p:nvSpPr>
          <p:cNvPr id="191" name="Google Shape;191;p14"/>
          <p:cNvSpPr txBox="1">
            <a:spLocks noGrp="1"/>
          </p:cNvSpPr>
          <p:nvPr>
            <p:ph idx="1"/>
          </p:nvPr>
        </p:nvSpPr>
        <p:spPr>
          <a:prstGeom prst="rect">
            <a:avLst/>
          </a:prstGeom>
          <a:noFill/>
          <a:ln>
            <a:noFill/>
          </a:ln>
        </p:spPr>
        <p:txBody>
          <a:bodyPr spcFirstLastPara="1" wrap="square" lIns="68575" tIns="34275" rIns="68575" bIns="34275" anchor="t" anchorCtr="0">
            <a:normAutofit/>
          </a:bodyPr>
          <a:lstStyle/>
          <a:p>
            <a:pPr marL="0" marR="112395" lvl="0" indent="0" algn="just" rtl="0">
              <a:lnSpc>
                <a:spcPct val="200000"/>
              </a:lnSpc>
              <a:spcBef>
                <a:spcPts val="0"/>
              </a:spcBef>
              <a:spcAft>
                <a:spcPts val="0"/>
              </a:spcAft>
              <a:buSzPts val="1400"/>
              <a:buNone/>
            </a:pPr>
            <a:r>
              <a:rPr lang="en-US" sz="1400" dirty="0">
                <a:latin typeface="Calibri" pitchFamily="34" charset="0"/>
                <a:ea typeface="Arial"/>
                <a:cs typeface="Calibri" pitchFamily="34" charset="0"/>
                <a:sym typeface="Arial"/>
              </a:rPr>
              <a:t>RK Ltd. forfeited 2,00 shares of Rs 10 each issued at 20 % premium for non-payment of allotment and first and final call money. The amount payable as:  Rs.4 on Application,Rs.6 on Allotment(including premium) and balance on first and final call. The amount credited to share forfeiture </a:t>
            </a:r>
            <a:r>
              <a:rPr lang="en-US" sz="1400" dirty="0" smtClean="0">
                <a:latin typeface="Calibri" pitchFamily="34" charset="0"/>
                <a:ea typeface="Arial"/>
                <a:cs typeface="Calibri" pitchFamily="34" charset="0"/>
                <a:sym typeface="Arial"/>
              </a:rPr>
              <a:t>:</a:t>
            </a:r>
            <a:endParaRPr lang="en-US" sz="1400" dirty="0">
              <a:latin typeface="Calibri" pitchFamily="34" charset="0"/>
              <a:ea typeface="Arial"/>
              <a:cs typeface="Calibri" pitchFamily="34" charset="0"/>
            </a:endParaRPr>
          </a:p>
          <a:p>
            <a:pPr marL="0" marR="112395" lvl="0" indent="0" algn="just">
              <a:lnSpc>
                <a:spcPct val="200000"/>
              </a:lnSpc>
              <a:spcBef>
                <a:spcPts val="0"/>
              </a:spcBef>
              <a:buSzPts val="1400"/>
              <a:buNone/>
            </a:pPr>
            <a:r>
              <a:rPr lang="en-US" sz="1400" dirty="0">
                <a:latin typeface="Calibri" pitchFamily="34" charset="0"/>
                <a:ea typeface="Arial"/>
                <a:cs typeface="Calibri" pitchFamily="34" charset="0"/>
                <a:sym typeface="Arial"/>
              </a:rPr>
              <a:t> </a:t>
            </a:r>
            <a:r>
              <a:rPr lang="en-US" sz="1400" dirty="0" smtClean="0">
                <a:latin typeface="Calibri" pitchFamily="34" charset="0"/>
                <a:ea typeface="Arial"/>
                <a:cs typeface="Calibri" pitchFamily="34" charset="0"/>
                <a:sym typeface="Arial"/>
              </a:rPr>
              <a:t>               a</a:t>
            </a:r>
            <a:r>
              <a:rPr lang="en-US" sz="1400" dirty="0">
                <a:latin typeface="Calibri" pitchFamily="34" charset="0"/>
                <a:ea typeface="Arial"/>
                <a:cs typeface="Calibri" pitchFamily="34" charset="0"/>
                <a:sym typeface="Arial"/>
              </a:rPr>
              <a:t>) </a:t>
            </a:r>
            <a:r>
              <a:rPr lang="en-US" sz="1400" dirty="0" smtClean="0">
                <a:latin typeface="Calibri" pitchFamily="34" charset="0"/>
                <a:ea typeface="Arial"/>
                <a:cs typeface="Calibri" pitchFamily="34" charset="0"/>
                <a:sym typeface="Arial"/>
              </a:rPr>
              <a:t>Rs.2,000</a:t>
            </a:r>
            <a:endParaRPr sz="1400" dirty="0">
              <a:latin typeface="Calibri" pitchFamily="34" charset="0"/>
              <a:ea typeface="Arial"/>
              <a:cs typeface="Calibri" pitchFamily="34" charset="0"/>
              <a:sym typeface="Arial"/>
            </a:endParaRPr>
          </a:p>
          <a:p>
            <a:pPr marL="633889" lvl="0" indent="0">
              <a:lnSpc>
                <a:spcPct val="200000"/>
              </a:lnSpc>
              <a:spcBef>
                <a:spcPts val="176"/>
              </a:spcBef>
              <a:buSzPts val="1120"/>
              <a:buNone/>
            </a:pPr>
            <a:r>
              <a:rPr lang="en-US" sz="1400" dirty="0">
                <a:latin typeface="Calibri" pitchFamily="34" charset="0"/>
                <a:ea typeface="Arial"/>
                <a:cs typeface="Calibri" pitchFamily="34" charset="0"/>
                <a:sym typeface="Arial"/>
              </a:rPr>
              <a:t>b) </a:t>
            </a:r>
            <a:r>
              <a:rPr lang="en-US" sz="1400" dirty="0" smtClean="0">
                <a:latin typeface="Calibri" pitchFamily="34" charset="0"/>
                <a:ea typeface="Arial"/>
                <a:cs typeface="Calibri" pitchFamily="34" charset="0"/>
                <a:sym typeface="Arial"/>
              </a:rPr>
              <a:t>Rs.1,000</a:t>
            </a:r>
            <a:endParaRPr sz="1400" dirty="0">
              <a:latin typeface="Calibri" pitchFamily="34" charset="0"/>
              <a:ea typeface="Arial"/>
              <a:cs typeface="Calibri" pitchFamily="34" charset="0"/>
              <a:sym typeface="Arial"/>
            </a:endParaRPr>
          </a:p>
          <a:p>
            <a:pPr marL="633889" lvl="0" indent="0">
              <a:lnSpc>
                <a:spcPct val="200000"/>
              </a:lnSpc>
              <a:spcBef>
                <a:spcPts val="180"/>
              </a:spcBef>
              <a:buSzPts val="1120"/>
              <a:buNone/>
            </a:pPr>
            <a:r>
              <a:rPr lang="en-US" sz="1400" dirty="0">
                <a:latin typeface="Calibri" pitchFamily="34" charset="0"/>
                <a:ea typeface="Arial"/>
                <a:cs typeface="Calibri" pitchFamily="34" charset="0"/>
                <a:sym typeface="Arial"/>
              </a:rPr>
              <a:t>c) </a:t>
            </a:r>
            <a:r>
              <a:rPr lang="en-US" sz="1400" dirty="0" smtClean="0">
                <a:latin typeface="Calibri" pitchFamily="34" charset="0"/>
                <a:ea typeface="Arial"/>
                <a:cs typeface="Calibri" pitchFamily="34" charset="0"/>
                <a:sym typeface="Arial"/>
              </a:rPr>
              <a:t>Rs.800</a:t>
            </a:r>
            <a:endParaRPr sz="1400" dirty="0">
              <a:latin typeface="Calibri" pitchFamily="34" charset="0"/>
              <a:ea typeface="Arial"/>
              <a:cs typeface="Calibri" pitchFamily="34" charset="0"/>
              <a:sym typeface="Arial"/>
            </a:endParaRPr>
          </a:p>
          <a:p>
            <a:pPr marL="0" lvl="0" indent="0">
              <a:lnSpc>
                <a:spcPct val="200000"/>
              </a:lnSpc>
              <a:spcBef>
                <a:spcPts val="600"/>
              </a:spcBef>
              <a:buSzPts val="1120"/>
              <a:buNone/>
            </a:pPr>
            <a:r>
              <a:rPr lang="en-US" sz="1400" dirty="0">
                <a:latin typeface="Arial"/>
                <a:ea typeface="Arial"/>
                <a:cs typeface="Arial"/>
                <a:sym typeface="Arial"/>
              </a:rPr>
              <a:t>             d) </a:t>
            </a:r>
            <a:r>
              <a:rPr lang="en-US" sz="1400" dirty="0" smtClean="0">
                <a:latin typeface="Calibri" pitchFamily="34" charset="0"/>
                <a:ea typeface="Arial"/>
                <a:cs typeface="Calibri" pitchFamily="34" charset="0"/>
                <a:sym typeface="Arial"/>
              </a:rPr>
              <a:t>Rs.</a:t>
            </a:r>
            <a:r>
              <a:rPr lang="en-US" sz="1400" dirty="0" smtClean="0">
                <a:latin typeface="Arial"/>
                <a:ea typeface="Arial"/>
                <a:cs typeface="Arial"/>
                <a:sym typeface="Arial"/>
              </a:rPr>
              <a:t>400</a:t>
            </a:r>
            <a:r>
              <a:rPr lang="en-US" sz="1400" dirty="0">
                <a:latin typeface="Arial"/>
                <a:ea typeface="Arial"/>
                <a:cs typeface="Arial"/>
                <a:sym typeface="Arial"/>
              </a:rPr>
              <a:t>.</a:t>
            </a:r>
            <a:endParaRPr dirty="0"/>
          </a:p>
        </p:txBody>
      </p:sp>
      <p:pic>
        <p:nvPicPr>
          <p:cNvPr id="5"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5"/>
          <p:cNvSpPr/>
          <p:nvPr/>
        </p:nvSpPr>
        <p:spPr>
          <a:xfrm>
            <a:off x="889175" y="589633"/>
            <a:ext cx="6829621" cy="4331930"/>
          </a:xfrm>
          <a:prstGeom prst="rect">
            <a:avLst/>
          </a:prstGeom>
          <a:noFill/>
          <a:ln>
            <a:noFill/>
          </a:ln>
        </p:spPr>
        <p:txBody>
          <a:bodyPr spcFirstLastPara="1" wrap="square" lIns="388800" tIns="38075" rIns="120600" bIns="0" anchor="ctr" anchorCtr="0">
            <a:spAutoFit/>
          </a:bodyPr>
          <a:lstStyle/>
          <a:p>
            <a:pPr marL="0" marR="0" lvl="0" indent="0" algn="just" rtl="0">
              <a:lnSpc>
                <a:spcPct val="150000"/>
              </a:lnSpc>
              <a:spcBef>
                <a:spcPts val="0"/>
              </a:spcBef>
              <a:spcAft>
                <a:spcPts val="0"/>
              </a:spcAft>
              <a:buNone/>
            </a:pPr>
            <a:endParaRPr lang="en-US" sz="1600" b="0" i="0" u="none" strike="noStrike" cap="none" dirty="0" smtClean="0">
              <a:solidFill>
                <a:srgbClr val="231F20"/>
              </a:solidFill>
              <a:latin typeface="Calibri"/>
              <a:ea typeface="Calibri"/>
              <a:cs typeface="Calibri"/>
              <a:sym typeface="Calibri"/>
            </a:endParaRPr>
          </a:p>
          <a:p>
            <a:pPr marL="0" marR="0" lvl="0" indent="0" algn="just" rtl="0">
              <a:lnSpc>
                <a:spcPct val="150000"/>
              </a:lnSpc>
              <a:spcBef>
                <a:spcPts val="0"/>
              </a:spcBef>
              <a:spcAft>
                <a:spcPts val="0"/>
              </a:spcAft>
              <a:buNone/>
            </a:pPr>
            <a:endParaRPr lang="en-US" sz="1600" dirty="0">
              <a:solidFill>
                <a:srgbClr val="231F20"/>
              </a:solidFill>
              <a:latin typeface="Calibri"/>
              <a:ea typeface="Calibri"/>
              <a:cs typeface="Calibri"/>
              <a:sym typeface="Calibri"/>
            </a:endParaRPr>
          </a:p>
          <a:p>
            <a:pPr marL="0" marR="0" lvl="0" indent="0" algn="just" rtl="0">
              <a:lnSpc>
                <a:spcPct val="150000"/>
              </a:lnSpc>
              <a:spcBef>
                <a:spcPts val="0"/>
              </a:spcBef>
              <a:spcAft>
                <a:spcPts val="0"/>
              </a:spcAft>
              <a:buNone/>
            </a:pPr>
            <a:r>
              <a:rPr lang="en-US" b="0" i="0" u="none" strike="noStrike" cap="none" dirty="0" smtClean="0">
                <a:solidFill>
                  <a:srgbClr val="231F20"/>
                </a:solidFill>
                <a:latin typeface="Calibri" pitchFamily="34" charset="0"/>
                <a:ea typeface="Calibri"/>
                <a:cs typeface="Calibri" pitchFamily="34" charset="0"/>
                <a:sym typeface="Calibri"/>
              </a:rPr>
              <a:t>Suman </a:t>
            </a:r>
            <a:r>
              <a:rPr lang="en-US" b="0" i="0" u="none" strike="noStrike" cap="none" dirty="0">
                <a:solidFill>
                  <a:srgbClr val="231F20"/>
                </a:solidFill>
                <a:latin typeface="Calibri" pitchFamily="34" charset="0"/>
                <a:ea typeface="Calibri"/>
                <a:cs typeface="Calibri" pitchFamily="34" charset="0"/>
                <a:sym typeface="Calibri"/>
              </a:rPr>
              <a:t>Ltd. issued equity shares of Rs. 10 each at a Premium of Rs.3 per share, Payable as follows-</a:t>
            </a:r>
            <a:endParaRPr b="0" i="0" u="none" strike="noStrike" cap="none" dirty="0">
              <a:solidFill>
                <a:schemeClr val="dk1"/>
              </a:solidFill>
              <a:latin typeface="Calibri" pitchFamily="34" charset="0"/>
              <a:ea typeface="Calibri"/>
              <a:cs typeface="Calibri" pitchFamily="34" charset="0"/>
              <a:sym typeface="Calibri"/>
            </a:endParaRPr>
          </a:p>
          <a:p>
            <a:pPr marL="0" marR="0" lvl="0" indent="0" algn="just" rtl="0">
              <a:lnSpc>
                <a:spcPct val="150000"/>
              </a:lnSpc>
              <a:spcBef>
                <a:spcPts val="0"/>
              </a:spcBef>
              <a:spcAft>
                <a:spcPts val="0"/>
              </a:spcAft>
              <a:buClr>
                <a:srgbClr val="231F20"/>
              </a:buClr>
              <a:buSzPts val="1400"/>
              <a:buFont typeface="Arial"/>
              <a:buNone/>
            </a:pPr>
            <a:r>
              <a:rPr lang="en-US" b="0" i="0" u="none" strike="noStrike" cap="none" dirty="0">
                <a:solidFill>
                  <a:srgbClr val="231F20"/>
                </a:solidFill>
                <a:latin typeface="Calibri" pitchFamily="34" charset="0"/>
                <a:ea typeface="Calibri"/>
                <a:cs typeface="Calibri" pitchFamily="34" charset="0"/>
                <a:sym typeface="Calibri"/>
              </a:rPr>
              <a:t>Rs.3 on application</a:t>
            </a:r>
            <a:endParaRPr b="0" i="0" u="none" strike="noStrike" cap="none" dirty="0">
              <a:solidFill>
                <a:schemeClr val="dk1"/>
              </a:solidFill>
              <a:latin typeface="Calibri" pitchFamily="34" charset="0"/>
              <a:ea typeface="Calibri"/>
              <a:cs typeface="Calibri" pitchFamily="34" charset="0"/>
              <a:sym typeface="Calibri"/>
            </a:endParaRPr>
          </a:p>
          <a:p>
            <a:pPr marL="0" marR="0" lvl="0" indent="0" algn="just" rtl="0">
              <a:lnSpc>
                <a:spcPct val="150000"/>
              </a:lnSpc>
              <a:spcBef>
                <a:spcPts val="0"/>
              </a:spcBef>
              <a:spcAft>
                <a:spcPts val="0"/>
              </a:spcAft>
              <a:buNone/>
            </a:pPr>
            <a:r>
              <a:rPr lang="en-US" b="0" i="0" u="none" strike="noStrike" cap="none" dirty="0">
                <a:solidFill>
                  <a:srgbClr val="231F20"/>
                </a:solidFill>
                <a:latin typeface="Calibri" pitchFamily="34" charset="0"/>
                <a:ea typeface="Calibri"/>
                <a:cs typeface="Calibri" pitchFamily="34" charset="0"/>
                <a:sym typeface="Calibri"/>
              </a:rPr>
              <a:t>Rs. 5 on Allotment (including Premium)</a:t>
            </a:r>
            <a:endParaRPr b="0" i="0" u="none" strike="noStrike" cap="none" dirty="0">
              <a:solidFill>
                <a:schemeClr val="dk1"/>
              </a:solidFill>
              <a:latin typeface="Calibri" pitchFamily="34" charset="0"/>
              <a:ea typeface="Calibri"/>
              <a:cs typeface="Calibri" pitchFamily="34" charset="0"/>
              <a:sym typeface="Calibri"/>
            </a:endParaRPr>
          </a:p>
          <a:p>
            <a:pPr marL="0" marR="0" lvl="0" indent="0" algn="just" rtl="0">
              <a:lnSpc>
                <a:spcPct val="150000"/>
              </a:lnSpc>
              <a:spcBef>
                <a:spcPts val="0"/>
              </a:spcBef>
              <a:spcAft>
                <a:spcPts val="0"/>
              </a:spcAft>
              <a:buNone/>
            </a:pPr>
            <a:r>
              <a:rPr lang="en-US" b="0" i="0" u="none" strike="noStrike" cap="none" dirty="0">
                <a:solidFill>
                  <a:srgbClr val="231F20"/>
                </a:solidFill>
                <a:latin typeface="Calibri" pitchFamily="34" charset="0"/>
                <a:ea typeface="Calibri"/>
                <a:cs typeface="Calibri" pitchFamily="34" charset="0"/>
                <a:sym typeface="Calibri"/>
              </a:rPr>
              <a:t>Rs. 2.50 on 1st call</a:t>
            </a:r>
            <a:endParaRPr b="0" i="0" u="none" strike="noStrike" cap="none" dirty="0">
              <a:solidFill>
                <a:schemeClr val="dk1"/>
              </a:solidFill>
              <a:latin typeface="Calibri" pitchFamily="34" charset="0"/>
              <a:ea typeface="Calibri"/>
              <a:cs typeface="Calibri" pitchFamily="34" charset="0"/>
              <a:sym typeface="Calibri"/>
            </a:endParaRPr>
          </a:p>
          <a:p>
            <a:pPr marL="0" marR="0" lvl="0" indent="0" algn="just" rtl="0">
              <a:lnSpc>
                <a:spcPct val="150000"/>
              </a:lnSpc>
              <a:spcBef>
                <a:spcPts val="0"/>
              </a:spcBef>
              <a:spcAft>
                <a:spcPts val="0"/>
              </a:spcAft>
              <a:buNone/>
            </a:pPr>
            <a:r>
              <a:rPr lang="en-US" b="0" i="0" u="none" strike="noStrike" cap="none" dirty="0">
                <a:solidFill>
                  <a:srgbClr val="231F20"/>
                </a:solidFill>
                <a:latin typeface="Calibri" pitchFamily="34" charset="0"/>
                <a:ea typeface="Calibri"/>
                <a:cs typeface="Calibri" pitchFamily="34" charset="0"/>
                <a:sym typeface="Calibri"/>
              </a:rPr>
              <a:t>Rs. 2.50 on 2</a:t>
            </a:r>
            <a:r>
              <a:rPr lang="en-US" b="0" i="0" u="none" strike="noStrike" cap="none" baseline="30000" dirty="0">
                <a:solidFill>
                  <a:srgbClr val="231F20"/>
                </a:solidFill>
                <a:latin typeface="Calibri" pitchFamily="34" charset="0"/>
                <a:ea typeface="Calibri"/>
                <a:cs typeface="Calibri" pitchFamily="34" charset="0"/>
                <a:sym typeface="Calibri"/>
              </a:rPr>
              <a:t>nd</a:t>
            </a:r>
            <a:r>
              <a:rPr lang="en-US" b="0" i="0" u="none" strike="noStrike" cap="none" dirty="0">
                <a:solidFill>
                  <a:srgbClr val="231F20"/>
                </a:solidFill>
                <a:latin typeface="Calibri" pitchFamily="34" charset="0"/>
                <a:ea typeface="Calibri"/>
                <a:cs typeface="Calibri" pitchFamily="34" charset="0"/>
                <a:sym typeface="Calibri"/>
              </a:rPr>
              <a:t>  &amp; final call</a:t>
            </a:r>
            <a:endParaRPr b="0" i="0" u="none" strike="noStrike" cap="none" dirty="0">
              <a:solidFill>
                <a:schemeClr val="dk1"/>
              </a:solidFill>
              <a:latin typeface="Calibri" pitchFamily="34" charset="0"/>
              <a:ea typeface="Calibri"/>
              <a:cs typeface="Calibri" pitchFamily="34" charset="0"/>
              <a:sym typeface="Calibri"/>
            </a:endParaRPr>
          </a:p>
          <a:p>
            <a:pPr marL="0" marR="0" lvl="0" indent="0" algn="just" rtl="0">
              <a:lnSpc>
                <a:spcPct val="150000"/>
              </a:lnSpc>
              <a:spcBef>
                <a:spcPts val="0"/>
              </a:spcBef>
              <a:spcAft>
                <a:spcPts val="0"/>
              </a:spcAft>
              <a:buClr>
                <a:srgbClr val="231F20"/>
              </a:buClr>
              <a:buSzPts val="1600"/>
              <a:buFont typeface="Arial"/>
              <a:buNone/>
            </a:pPr>
            <a:r>
              <a:rPr lang="en-US" b="0" i="0" u="none" strike="noStrike" cap="none" dirty="0">
                <a:solidFill>
                  <a:srgbClr val="231F20"/>
                </a:solidFill>
                <a:latin typeface="Calibri" pitchFamily="34" charset="0"/>
                <a:ea typeface="Calibri"/>
                <a:cs typeface="Calibri" pitchFamily="34" charset="0"/>
                <a:sym typeface="Calibri"/>
              </a:rPr>
              <a:t>One shareholder Mr. Ashok failed to pay Allotment money and 1st call money on 200 shares. Directors forfeited his share after first call. </a:t>
            </a:r>
            <a:endParaRPr dirty="0">
              <a:latin typeface="Calibri" pitchFamily="34" charset="0"/>
              <a:cs typeface="Calibri" pitchFamily="34" charset="0"/>
            </a:endParaRPr>
          </a:p>
          <a:p>
            <a:pPr marL="0" marR="0" lvl="0" indent="0" algn="just" rtl="0">
              <a:lnSpc>
                <a:spcPct val="150000"/>
              </a:lnSpc>
              <a:spcBef>
                <a:spcPts val="0"/>
              </a:spcBef>
              <a:spcAft>
                <a:spcPts val="0"/>
              </a:spcAft>
              <a:buClr>
                <a:srgbClr val="231F20"/>
              </a:buClr>
              <a:buSzPts val="1600"/>
              <a:buFont typeface="Arial"/>
              <a:buNone/>
            </a:pPr>
            <a:r>
              <a:rPr lang="en-US" b="0" i="0" u="none" strike="noStrike" cap="none" dirty="0">
                <a:solidFill>
                  <a:srgbClr val="231F20"/>
                </a:solidFill>
                <a:latin typeface="Calibri" pitchFamily="34" charset="0"/>
                <a:ea typeface="Calibri"/>
                <a:cs typeface="Calibri" pitchFamily="34" charset="0"/>
                <a:sym typeface="Calibri"/>
              </a:rPr>
              <a:t>While another shareholder Mr. Arul failed to pay 1st call and final call money on 100 shares and his shares were forfeited after final call. Show Journal Entries for forfeiture of shares of Mr. Ashok &amp; Mr. AruI.</a:t>
            </a:r>
            <a:endParaRPr b="0" i="0" u="none" strike="noStrike" cap="none" dirty="0">
              <a:solidFill>
                <a:schemeClr val="dk1"/>
              </a:solidFill>
              <a:latin typeface="Calibri" pitchFamily="34" charset="0"/>
              <a:ea typeface="Calibri"/>
              <a:cs typeface="Calibri" pitchFamily="34" charset="0"/>
              <a:sym typeface="Calibri"/>
            </a:endParaRPr>
          </a:p>
        </p:txBody>
      </p:sp>
      <p:sp>
        <p:nvSpPr>
          <p:cNvPr id="199" name="Google Shape;199;p15"/>
          <p:cNvSpPr txBox="1"/>
          <p:nvPr/>
        </p:nvSpPr>
        <p:spPr>
          <a:xfrm>
            <a:off x="1163781" y="201880"/>
            <a:ext cx="7813963" cy="43084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200" b="1" i="0" u="none" strike="noStrike" cap="none" dirty="0">
                <a:solidFill>
                  <a:srgbClr val="FF0000"/>
                </a:solidFill>
                <a:latin typeface="Calibri"/>
                <a:ea typeface="Calibri"/>
                <a:cs typeface="Calibri"/>
                <a:sym typeface="Calibri"/>
              </a:rPr>
              <a:t>HOMEWORK</a:t>
            </a:r>
            <a:endParaRPr sz="2200" b="1" i="0" u="none" strike="noStrike" cap="none" dirty="0">
              <a:solidFill>
                <a:srgbClr val="FF0000"/>
              </a:solidFill>
              <a:latin typeface="Calibri"/>
              <a:ea typeface="Calibri"/>
              <a:cs typeface="Calibri"/>
              <a:sym typeface="Calibri"/>
            </a:endParaRPr>
          </a:p>
        </p:txBody>
      </p:sp>
      <p:pic>
        <p:nvPicPr>
          <p:cNvPr id="5"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5" name="Google Shape;205;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US"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7"/>
        <p:cNvGrpSpPr/>
        <p:nvPr/>
      </p:nvGrpSpPr>
      <p:grpSpPr>
        <a:xfrm>
          <a:off x="0" y="0"/>
          <a:ext cx="0" cy="0"/>
          <a:chOff x="0" y="0"/>
          <a:chExt cx="0" cy="0"/>
        </a:xfrm>
      </p:grpSpPr>
      <p:sp>
        <p:nvSpPr>
          <p:cNvPr id="108" name="Google Shape;108;p2"/>
          <p:cNvSpPr/>
          <p:nvPr/>
        </p:nvSpPr>
        <p:spPr>
          <a:xfrm>
            <a:off x="1231641" y="615649"/>
            <a:ext cx="7128589" cy="4221643"/>
          </a:xfrm>
          <a:prstGeom prst="rect">
            <a:avLst/>
          </a:prstGeom>
          <a:noFill/>
          <a:ln>
            <a:noFill/>
          </a:ln>
        </p:spPr>
        <p:txBody>
          <a:bodyPr spcFirstLastPara="1" wrap="square" lIns="84100" tIns="50775" rIns="91425" bIns="0" anchor="ctr" anchorCtr="0">
            <a:spAutoFit/>
          </a:bodyPr>
          <a:lstStyle/>
          <a:p>
            <a:pPr marL="0" marR="0" lvl="0" indent="0" algn="l" rtl="0">
              <a:lnSpc>
                <a:spcPct val="100000"/>
              </a:lnSpc>
              <a:spcBef>
                <a:spcPts val="0"/>
              </a:spcBef>
              <a:spcAft>
                <a:spcPts val="0"/>
              </a:spcAft>
              <a:buNone/>
            </a:pPr>
            <a:endParaRPr sz="1600" b="1" i="0" u="none" strike="noStrike" cap="none" dirty="0">
              <a:solidFill>
                <a:srgbClr val="FF0000"/>
              </a:solidFill>
              <a:latin typeface="Calibri"/>
              <a:ea typeface="Calibri"/>
              <a:cs typeface="Calibri"/>
              <a:sym typeface="Calibri"/>
            </a:endParaRPr>
          </a:p>
          <a:p>
            <a:pPr marL="285750" marR="0" lvl="0" indent="-285750" algn="just" rtl="0">
              <a:lnSpc>
                <a:spcPct val="15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It means cancellation of shares for non-payment of calls due from Shareholders.</a:t>
            </a:r>
            <a:endParaRPr dirty="0">
              <a:latin typeface="Calibri" pitchFamily="34" charset="0"/>
              <a:cs typeface="Calibri" pitchFamily="34" charset="0"/>
            </a:endParaRPr>
          </a:p>
          <a:p>
            <a:pPr marL="285750" marR="0" lvl="0" indent="-285750" algn="just" rtl="0">
              <a:lnSpc>
                <a:spcPct val="15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It can be done by the company only if it is allowed by its Articles of Association.</a:t>
            </a:r>
            <a:endParaRPr dirty="0">
              <a:latin typeface="Calibri" pitchFamily="34" charset="0"/>
              <a:cs typeface="Calibri" pitchFamily="34" charset="0"/>
            </a:endParaRPr>
          </a:p>
          <a:p>
            <a:pPr marL="285750" marR="0" lvl="0" indent="-285750" algn="just" rtl="0">
              <a:lnSpc>
                <a:spcPct val="15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If any of the shareholders of the company does not pay the amount of call, the company may exercise this power to forfeit the shares held by the shareholder on which amount of call is not paid.</a:t>
            </a:r>
            <a:endParaRPr dirty="0">
              <a:latin typeface="Calibri" pitchFamily="34" charset="0"/>
              <a:cs typeface="Calibri" pitchFamily="34" charset="0"/>
            </a:endParaRPr>
          </a:p>
          <a:p>
            <a:pPr marL="285750" marR="0" lvl="0" indent="-285750" algn="just" rtl="0">
              <a:lnSpc>
                <a:spcPct val="15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In case of such forfeiture, the company must first give a clear 14 days’ notice to the defaulting shareholder to pay the amount due on call and interest thereon if any.</a:t>
            </a:r>
            <a:endParaRPr dirty="0">
              <a:latin typeface="Calibri" pitchFamily="34" charset="0"/>
              <a:cs typeface="Calibri" pitchFamily="34" charset="0"/>
            </a:endParaRPr>
          </a:p>
          <a:p>
            <a:pPr marL="285750" marR="0" lvl="0" indent="-285750" algn="just" rtl="0">
              <a:lnSpc>
                <a:spcPct val="15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On forfeiture, the shares are cancelled and name of the shareholder is removed from the Register of Members.</a:t>
            </a:r>
            <a:endParaRPr dirty="0">
              <a:latin typeface="Calibri" pitchFamily="34" charset="0"/>
              <a:cs typeface="Calibri" pitchFamily="34" charset="0"/>
            </a:endParaRPr>
          </a:p>
          <a:p>
            <a:pPr marL="285750" marR="0" lvl="0" indent="-285750" algn="just" rtl="0">
              <a:lnSpc>
                <a:spcPct val="15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If the shareholder does not pay, the company may forfeit the shares by passing an appropriate resolution.</a:t>
            </a:r>
            <a:endParaRPr dirty="0">
              <a:latin typeface="Calibri" pitchFamily="34" charset="0"/>
              <a:cs typeface="Calibri" pitchFamily="34" charset="0"/>
            </a:endParaRPr>
          </a:p>
          <a:p>
            <a:pPr marL="0" marR="0" lvl="0" indent="0" algn="l" rtl="0">
              <a:lnSpc>
                <a:spcPct val="100000"/>
              </a:lnSpc>
              <a:spcBef>
                <a:spcPts val="0"/>
              </a:spcBef>
              <a:spcAft>
                <a:spcPts val="0"/>
              </a:spcAft>
              <a:buNone/>
            </a:pPr>
            <a:endParaRPr sz="2400" b="0" i="0" u="none" strike="noStrike" cap="none" dirty="0">
              <a:solidFill>
                <a:srgbClr val="000000"/>
              </a:solidFill>
              <a:latin typeface="Calibri"/>
              <a:ea typeface="Calibri"/>
              <a:cs typeface="Calibri"/>
              <a:sym typeface="Calibri"/>
            </a:endParaRPr>
          </a:p>
        </p:txBody>
      </p:sp>
      <p:sp>
        <p:nvSpPr>
          <p:cNvPr id="110" name="Google Shape;110;p2"/>
          <p:cNvSpPr/>
          <p:nvPr/>
        </p:nvSpPr>
        <p:spPr>
          <a:xfrm>
            <a:off x="2398816" y="225632"/>
            <a:ext cx="536764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dirty="0">
                <a:solidFill>
                  <a:srgbClr val="FF0000"/>
                </a:solidFill>
                <a:latin typeface="Calibri"/>
                <a:ea typeface="Calibri"/>
                <a:cs typeface="Calibri"/>
                <a:sym typeface="Calibri"/>
              </a:rPr>
              <a:t>FORFEITURE OF SHARES</a:t>
            </a:r>
            <a:endParaRPr dirty="0"/>
          </a:p>
        </p:txBody>
      </p:sp>
      <p:pic>
        <p:nvPicPr>
          <p:cNvPr id="5"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3"/>
          <p:cNvSpPr txBox="1"/>
          <p:nvPr/>
        </p:nvSpPr>
        <p:spPr>
          <a:xfrm>
            <a:off x="1140031" y="332509"/>
            <a:ext cx="7802088"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400" b="1" i="0" u="none" strike="noStrike" cap="none" dirty="0">
                <a:solidFill>
                  <a:srgbClr val="FF0000"/>
                </a:solidFill>
                <a:latin typeface="Calibri"/>
                <a:ea typeface="Calibri"/>
                <a:cs typeface="Calibri"/>
                <a:sym typeface="Calibri"/>
              </a:rPr>
              <a:t>DISCLOSURE IN THE BALANCE SHEET</a:t>
            </a:r>
            <a:endParaRPr sz="2400" b="1" i="0" u="none" strike="noStrike" cap="none" dirty="0">
              <a:solidFill>
                <a:srgbClr val="FF0000"/>
              </a:solidFill>
              <a:latin typeface="Calibri"/>
              <a:ea typeface="Calibri"/>
              <a:cs typeface="Calibri"/>
              <a:sym typeface="Calibri"/>
            </a:endParaRPr>
          </a:p>
        </p:txBody>
      </p:sp>
      <p:sp>
        <p:nvSpPr>
          <p:cNvPr id="116" name="Google Shape;116;p3"/>
          <p:cNvSpPr txBox="1"/>
          <p:nvPr/>
        </p:nvSpPr>
        <p:spPr>
          <a:xfrm>
            <a:off x="1140031" y="1151906"/>
            <a:ext cx="7802100" cy="1816200"/>
          </a:xfrm>
          <a:prstGeom prst="rect">
            <a:avLst/>
          </a:prstGeom>
          <a:noFill/>
          <a:ln>
            <a:noFill/>
          </a:ln>
        </p:spPr>
        <p:txBody>
          <a:bodyPr spcFirstLastPara="1" wrap="square" lIns="91425" tIns="45700" rIns="91425" bIns="45700" anchor="t" anchorCtr="0">
            <a:spAutoFit/>
          </a:bodyPr>
          <a:lstStyle/>
          <a:p>
            <a:pPr marL="285750" marR="0" lvl="0" indent="-285750" algn="just" rtl="0">
              <a:lnSpc>
                <a:spcPct val="20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Unless the forfeited shares are re-issued , the balance of the forfeited shares account is </a:t>
            </a:r>
            <a:r>
              <a:rPr lang="en-US" b="0" i="0" u="none" strike="noStrike" cap="none" dirty="0">
                <a:solidFill>
                  <a:srgbClr val="002060"/>
                </a:solidFill>
                <a:latin typeface="Calibri" pitchFamily="34" charset="0"/>
                <a:ea typeface="Calibri"/>
                <a:cs typeface="Calibri" pitchFamily="34" charset="0"/>
                <a:sym typeface="Calibri"/>
              </a:rPr>
              <a:t>added to the paid up capital.</a:t>
            </a:r>
            <a:endParaRPr dirty="0">
              <a:solidFill>
                <a:srgbClr val="002060"/>
              </a:solidFill>
              <a:latin typeface="Calibri" pitchFamily="34" charset="0"/>
              <a:cs typeface="Calibri" pitchFamily="34" charset="0"/>
            </a:endParaRPr>
          </a:p>
          <a:p>
            <a:pPr marL="285750" marR="0" lvl="0" indent="-285750" algn="just" rtl="0">
              <a:lnSpc>
                <a:spcPct val="200000"/>
              </a:lnSpc>
              <a:spcBef>
                <a:spcPts val="0"/>
              </a:spcBef>
              <a:spcAft>
                <a:spcPts val="0"/>
              </a:spcAft>
              <a:buClr>
                <a:srgbClr val="000000"/>
              </a:buClr>
              <a:buSzPts val="1600"/>
              <a:buFont typeface="Noto Sans Symbols"/>
              <a:buChar char="⮚"/>
            </a:pPr>
            <a:r>
              <a:rPr lang="en-US" b="0" i="0" u="none" strike="noStrike" cap="none" dirty="0">
                <a:solidFill>
                  <a:srgbClr val="000000"/>
                </a:solidFill>
                <a:latin typeface="Calibri" pitchFamily="34" charset="0"/>
                <a:ea typeface="Calibri"/>
                <a:cs typeface="Calibri" pitchFamily="34" charset="0"/>
                <a:sym typeface="Calibri"/>
              </a:rPr>
              <a:t>It is shown under subscribed share capital in the </a:t>
            </a:r>
            <a:r>
              <a:rPr lang="en-US" b="0" i="0" u="none" strike="noStrike" cap="none" dirty="0">
                <a:solidFill>
                  <a:srgbClr val="002060"/>
                </a:solidFill>
                <a:latin typeface="Calibri" pitchFamily="34" charset="0"/>
                <a:ea typeface="Calibri"/>
                <a:cs typeface="Calibri" pitchFamily="34" charset="0"/>
                <a:sym typeface="Calibri"/>
              </a:rPr>
              <a:t>‘notes to accounts</a:t>
            </a:r>
            <a:r>
              <a:rPr lang="en-US" b="0" i="0" u="none" strike="noStrike" cap="none" dirty="0">
                <a:solidFill>
                  <a:srgbClr val="000000"/>
                </a:solidFill>
                <a:latin typeface="Calibri" pitchFamily="34" charset="0"/>
                <a:ea typeface="Calibri"/>
                <a:cs typeface="Calibri" pitchFamily="34" charset="0"/>
                <a:sym typeface="Calibri"/>
              </a:rPr>
              <a:t>’ on share capital under the heads ‘</a:t>
            </a:r>
            <a:r>
              <a:rPr lang="en-US" b="0" i="0" u="none" strike="noStrike" cap="none" dirty="0">
                <a:solidFill>
                  <a:srgbClr val="002060"/>
                </a:solidFill>
                <a:latin typeface="Calibri" pitchFamily="34" charset="0"/>
                <a:ea typeface="Calibri"/>
                <a:cs typeface="Calibri" pitchFamily="34" charset="0"/>
                <a:sym typeface="Calibri"/>
              </a:rPr>
              <a:t>shareholders funds’ </a:t>
            </a:r>
            <a:r>
              <a:rPr lang="en-US" b="0" i="0" u="none" strike="noStrike" cap="none" dirty="0">
                <a:solidFill>
                  <a:srgbClr val="000000"/>
                </a:solidFill>
                <a:latin typeface="Calibri" pitchFamily="34" charset="0"/>
                <a:ea typeface="Calibri"/>
                <a:cs typeface="Calibri" pitchFamily="34" charset="0"/>
                <a:sym typeface="Calibri"/>
              </a:rPr>
              <a:t>in the </a:t>
            </a:r>
            <a:r>
              <a:rPr lang="en-US" b="0" i="0" u="none" strike="noStrike" cap="none" dirty="0">
                <a:solidFill>
                  <a:srgbClr val="FF0000"/>
                </a:solidFill>
                <a:latin typeface="Calibri" pitchFamily="34" charset="0"/>
                <a:ea typeface="Calibri"/>
                <a:cs typeface="Calibri" pitchFamily="34" charset="0"/>
                <a:sym typeface="Calibri"/>
              </a:rPr>
              <a:t>‘ </a:t>
            </a:r>
            <a:r>
              <a:rPr lang="en-US" b="0" i="0" u="none" strike="noStrike" cap="none" dirty="0" smtClean="0">
                <a:solidFill>
                  <a:srgbClr val="FF0000"/>
                </a:solidFill>
                <a:latin typeface="Calibri" pitchFamily="34" charset="0"/>
                <a:ea typeface="Calibri"/>
                <a:cs typeface="Calibri" pitchFamily="34" charset="0"/>
                <a:sym typeface="Calibri"/>
              </a:rPr>
              <a:t>Equity </a:t>
            </a:r>
            <a:r>
              <a:rPr lang="en-US" b="0" i="0" u="none" strike="noStrike" cap="none" dirty="0">
                <a:solidFill>
                  <a:srgbClr val="FF0000"/>
                </a:solidFill>
                <a:latin typeface="Calibri" pitchFamily="34" charset="0"/>
                <a:ea typeface="Calibri"/>
                <a:cs typeface="Calibri" pitchFamily="34" charset="0"/>
                <a:sym typeface="Calibri"/>
              </a:rPr>
              <a:t>and </a:t>
            </a:r>
            <a:r>
              <a:rPr lang="en-US" b="0" i="0" u="none" strike="noStrike" cap="none" dirty="0" smtClean="0">
                <a:solidFill>
                  <a:srgbClr val="FF0000"/>
                </a:solidFill>
                <a:latin typeface="Calibri" pitchFamily="34" charset="0"/>
                <a:ea typeface="Calibri"/>
                <a:cs typeface="Calibri" pitchFamily="34" charset="0"/>
                <a:sym typeface="Calibri"/>
              </a:rPr>
              <a:t>Liabilities</a:t>
            </a:r>
            <a:r>
              <a:rPr lang="en-US" b="0" i="0" u="none" strike="noStrike" cap="none" dirty="0">
                <a:solidFill>
                  <a:srgbClr val="000000"/>
                </a:solidFill>
                <a:latin typeface="Calibri" pitchFamily="34" charset="0"/>
                <a:ea typeface="Calibri"/>
                <a:cs typeface="Calibri" pitchFamily="34" charset="0"/>
                <a:sym typeface="Calibri"/>
              </a:rPr>
              <a:t>’ part of Balance Sheet.</a:t>
            </a:r>
            <a:endParaRPr b="0" i="0" u="none" strike="noStrike" cap="none" dirty="0">
              <a:solidFill>
                <a:srgbClr val="000000"/>
              </a:solidFill>
              <a:latin typeface="Calibri" pitchFamily="34" charset="0"/>
              <a:ea typeface="Calibri"/>
              <a:cs typeface="Calibri" pitchFamily="34" charset="0"/>
              <a:sym typeface="Calibri"/>
            </a:endParaRPr>
          </a:p>
        </p:txBody>
      </p:sp>
      <p:pic>
        <p:nvPicPr>
          <p:cNvPr id="5"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4"/>
          <p:cNvSpPr/>
          <p:nvPr/>
        </p:nvSpPr>
        <p:spPr>
          <a:xfrm>
            <a:off x="1282534" y="216938"/>
            <a:ext cx="7766463" cy="4462720"/>
          </a:xfrm>
          <a:prstGeom prst="rect">
            <a:avLst/>
          </a:prstGeom>
          <a:noFill/>
          <a:ln>
            <a:noFill/>
          </a:ln>
        </p:spPr>
        <p:txBody>
          <a:bodyPr spcFirstLastPara="1" wrap="square" lIns="91425" tIns="45700" rIns="91425" bIns="45700" anchor="ctr" anchorCtr="0">
            <a:spAutoFit/>
          </a:bodyPr>
          <a:lstStyle/>
          <a:p>
            <a:pPr marL="0" marR="0" lvl="0" indent="0" algn="ctr" rtl="0">
              <a:lnSpc>
                <a:spcPct val="100000"/>
              </a:lnSpc>
              <a:spcBef>
                <a:spcPts val="0"/>
              </a:spcBef>
              <a:spcAft>
                <a:spcPts val="0"/>
              </a:spcAft>
              <a:buNone/>
            </a:pPr>
            <a:r>
              <a:rPr lang="en-US" sz="1800" b="0" i="0" u="none" strike="noStrike" cap="none" dirty="0">
                <a:solidFill>
                  <a:srgbClr val="FF0000"/>
                </a:solidFill>
                <a:latin typeface="Calibri"/>
                <a:ea typeface="Calibri"/>
                <a:cs typeface="Calibri"/>
                <a:sym typeface="Calibri"/>
              </a:rPr>
              <a:t>Accounting Entries for forfeiture of Shares:</a:t>
            </a:r>
            <a:endParaRPr dirty="0"/>
          </a:p>
          <a:p>
            <a:pPr marL="0" marR="0" lvl="0" indent="0" algn="ctr" rtl="0">
              <a:lnSpc>
                <a:spcPct val="100000"/>
              </a:lnSpc>
              <a:spcBef>
                <a:spcPts val="0"/>
              </a:spcBef>
              <a:spcAft>
                <a:spcPts val="0"/>
              </a:spcAft>
              <a:buNone/>
            </a:pPr>
            <a:endParaRPr sz="1800" b="0" i="0" u="none" strike="noStrike" cap="none" dirty="0">
              <a:solidFill>
                <a:srgbClr val="FF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b="1" i="0" u="none" strike="noStrike" cap="none" dirty="0">
                <a:solidFill>
                  <a:srgbClr val="000000"/>
                </a:solidFill>
                <a:latin typeface="Calibri"/>
                <a:ea typeface="Calibri"/>
                <a:cs typeface="Calibri"/>
                <a:sym typeface="Calibri"/>
              </a:rPr>
              <a:t>Forfeiture of Shares issued at Par:</a:t>
            </a:r>
            <a:endParaRPr dirty="0"/>
          </a:p>
          <a:p>
            <a:pPr marL="0" marR="0" lvl="0" indent="0" algn="l" rtl="0">
              <a:lnSpc>
                <a:spcPct val="100000"/>
              </a:lnSpc>
              <a:spcBef>
                <a:spcPts val="0"/>
              </a:spcBef>
              <a:spcAft>
                <a:spcPts val="0"/>
              </a:spcAft>
              <a:buNone/>
            </a:pP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b="1" i="0" u="none" strike="noStrike" cap="none" dirty="0">
                <a:solidFill>
                  <a:srgbClr val="000000"/>
                </a:solidFill>
                <a:latin typeface="Calibri"/>
                <a:ea typeface="Calibri"/>
                <a:cs typeface="Calibri"/>
                <a:sym typeface="Calibri"/>
              </a:rPr>
              <a:t> </a:t>
            </a:r>
            <a:r>
              <a:rPr lang="en-US" sz="1800" b="0" i="0" u="none" strike="noStrike" cap="none" dirty="0">
                <a:solidFill>
                  <a:srgbClr val="000000"/>
                </a:solidFill>
                <a:latin typeface="Calibri"/>
                <a:ea typeface="Calibri"/>
                <a:cs typeface="Calibri"/>
                <a:sym typeface="Calibri"/>
              </a:rPr>
              <a:t>Following entry is passed for forfeiture of shares: </a:t>
            </a:r>
            <a:endParaRPr dirty="0"/>
          </a:p>
          <a:p>
            <a:pPr marL="0" marR="0" lvl="0" indent="0" algn="l" rtl="0">
              <a:lnSpc>
                <a:spcPct val="100000"/>
              </a:lnSpc>
              <a:spcBef>
                <a:spcPts val="0"/>
              </a:spcBef>
              <a:spcAft>
                <a:spcPts val="0"/>
              </a:spcAft>
              <a:buNone/>
            </a:pP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b="0" i="0" u="none" strike="noStrike" cap="none" dirty="0">
                <a:solidFill>
                  <a:srgbClr val="000000"/>
                </a:solidFill>
                <a:latin typeface="Calibri"/>
                <a:ea typeface="Calibri"/>
                <a:cs typeface="Calibri"/>
                <a:sym typeface="Calibri"/>
              </a:rPr>
              <a:t>Share Capital A/c		Dr. (Shares forfeited x </a:t>
            </a:r>
            <a:r>
              <a:rPr lang="en-US" b="0" i="0" u="none" strike="noStrike" cap="none" dirty="0">
                <a:solidFill>
                  <a:srgbClr val="002060"/>
                </a:solidFill>
                <a:latin typeface="Calibri"/>
                <a:ea typeface="Calibri"/>
                <a:cs typeface="Calibri"/>
                <a:sym typeface="Calibri"/>
              </a:rPr>
              <a:t>Called up </a:t>
            </a:r>
            <a:r>
              <a:rPr lang="en-US" b="0" i="0" u="none" strike="noStrike" cap="none" dirty="0">
                <a:solidFill>
                  <a:srgbClr val="000000"/>
                </a:solidFill>
                <a:latin typeface="Calibri"/>
                <a:ea typeface="Calibri"/>
                <a:cs typeface="Calibri"/>
                <a:sym typeface="Calibri"/>
              </a:rPr>
              <a:t>value per share)</a:t>
            </a:r>
            <a:endParaRPr dirty="0"/>
          </a:p>
          <a:p>
            <a:pPr marL="0" marR="0" lvl="0" indent="0" algn="l" rtl="0">
              <a:lnSpc>
                <a:spcPct val="100000"/>
              </a:lnSpc>
              <a:spcBef>
                <a:spcPts val="0"/>
              </a:spcBef>
              <a:spcAft>
                <a:spcPts val="0"/>
              </a:spcAft>
              <a:buNone/>
            </a:pPr>
            <a:r>
              <a:rPr lang="en-US" b="0" i="0" u="none" strike="noStrike" cap="none" dirty="0">
                <a:solidFill>
                  <a:srgbClr val="000000"/>
                </a:solidFill>
                <a:latin typeface="Calibri"/>
                <a:ea typeface="Calibri"/>
                <a:cs typeface="Calibri"/>
                <a:sym typeface="Calibri"/>
              </a:rPr>
              <a:t>   To Forfeited Shares A/c	      (Amount </a:t>
            </a:r>
            <a:r>
              <a:rPr lang="en-US" b="0" i="0" u="none" strike="noStrike" cap="none" dirty="0">
                <a:solidFill>
                  <a:srgbClr val="002060"/>
                </a:solidFill>
                <a:latin typeface="Calibri"/>
                <a:ea typeface="Calibri"/>
                <a:cs typeface="Calibri"/>
                <a:sym typeface="Calibri"/>
              </a:rPr>
              <a:t>already received </a:t>
            </a:r>
            <a:r>
              <a:rPr lang="en-US" b="0" i="0" u="none" strike="noStrike" cap="none" dirty="0">
                <a:solidFill>
                  <a:srgbClr val="000000"/>
                </a:solidFill>
                <a:latin typeface="Calibri"/>
                <a:ea typeface="Calibri"/>
                <a:cs typeface="Calibri"/>
                <a:sym typeface="Calibri"/>
              </a:rPr>
              <a:t>on forfeited shares) </a:t>
            </a:r>
            <a:endParaRPr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b="0" i="0" u="none" strike="noStrike" cap="none" dirty="0">
                <a:solidFill>
                  <a:srgbClr val="FF0000"/>
                </a:solidFill>
                <a:latin typeface="Calibri"/>
                <a:ea typeface="Calibri"/>
                <a:cs typeface="Calibri"/>
                <a:sym typeface="Calibri"/>
              </a:rPr>
              <a:t>   To Share Allotment A/c</a:t>
            </a:r>
            <a:r>
              <a:rPr lang="en-US" b="0" i="0" u="none" strike="noStrike" cap="none" dirty="0">
                <a:solidFill>
                  <a:srgbClr val="000000"/>
                </a:solidFill>
                <a:latin typeface="Calibri"/>
                <a:ea typeface="Calibri"/>
                <a:cs typeface="Calibri"/>
                <a:sym typeface="Calibri"/>
              </a:rPr>
              <a:t>	      (Amount </a:t>
            </a:r>
            <a:r>
              <a:rPr lang="en-US" b="0" i="0" u="none" strike="noStrike" cap="none" dirty="0">
                <a:solidFill>
                  <a:srgbClr val="002060"/>
                </a:solidFill>
                <a:latin typeface="Calibri"/>
                <a:ea typeface="Calibri"/>
                <a:cs typeface="Calibri"/>
                <a:sym typeface="Calibri"/>
              </a:rPr>
              <a:t>due but not paid </a:t>
            </a:r>
            <a:r>
              <a:rPr lang="en-US" b="0" i="0" u="none" strike="noStrike" cap="none" dirty="0">
                <a:solidFill>
                  <a:srgbClr val="000000"/>
                </a:solidFill>
                <a:latin typeface="Calibri"/>
                <a:ea typeface="Calibri"/>
                <a:cs typeface="Calibri"/>
                <a:sym typeface="Calibri"/>
              </a:rPr>
              <a:t>on allotment) </a:t>
            </a:r>
            <a:endParaRPr dirty="0"/>
          </a:p>
          <a:p>
            <a:pPr marL="0" marR="0" lvl="0" indent="0" algn="l" rtl="0">
              <a:lnSpc>
                <a:spcPct val="100000"/>
              </a:lnSpc>
              <a:spcBef>
                <a:spcPts val="0"/>
              </a:spcBef>
              <a:spcAft>
                <a:spcPts val="0"/>
              </a:spcAft>
              <a:buNone/>
            </a:pPr>
            <a:r>
              <a:rPr lang="en-US" b="0" i="0" u="none" strike="noStrike" cap="none" dirty="0">
                <a:solidFill>
                  <a:srgbClr val="FF0000"/>
                </a:solidFill>
                <a:latin typeface="Calibri"/>
                <a:ea typeface="Calibri"/>
                <a:cs typeface="Calibri"/>
                <a:sym typeface="Calibri"/>
              </a:rPr>
              <a:t>   To Shares Call A/c</a:t>
            </a:r>
            <a:r>
              <a:rPr lang="en-US" b="0" i="0" u="none" strike="noStrike" cap="none" dirty="0">
                <a:solidFill>
                  <a:srgbClr val="000000"/>
                </a:solidFill>
                <a:latin typeface="Calibri"/>
                <a:ea typeface="Calibri"/>
                <a:cs typeface="Calibri"/>
                <a:sym typeface="Calibri"/>
              </a:rPr>
              <a:t>	                        (Amount </a:t>
            </a:r>
            <a:r>
              <a:rPr lang="en-US" b="0" i="0" u="none" strike="noStrike" cap="none" dirty="0">
                <a:solidFill>
                  <a:srgbClr val="002060"/>
                </a:solidFill>
                <a:latin typeface="Calibri"/>
                <a:ea typeface="Calibri"/>
                <a:cs typeface="Calibri"/>
                <a:sym typeface="Calibri"/>
              </a:rPr>
              <a:t>due but not paid </a:t>
            </a:r>
            <a:r>
              <a:rPr lang="en-US" b="0" i="0" u="none" strike="noStrike" cap="none" dirty="0">
                <a:solidFill>
                  <a:srgbClr val="000000"/>
                </a:solidFill>
                <a:latin typeface="Calibri"/>
                <a:ea typeface="Calibri"/>
                <a:cs typeface="Calibri"/>
                <a:sym typeface="Calibri"/>
              </a:rPr>
              <a:t>on call)</a:t>
            </a:r>
            <a:endParaRPr dirty="0"/>
          </a:p>
          <a:p>
            <a:pPr marL="0" marR="0" lvl="0" indent="0" algn="l" rtl="0">
              <a:lnSpc>
                <a:spcPct val="100000"/>
              </a:lnSpc>
              <a:spcBef>
                <a:spcPts val="0"/>
              </a:spcBef>
              <a:spcAft>
                <a:spcPts val="0"/>
              </a:spcAft>
              <a:buNone/>
            </a:pPr>
            <a:r>
              <a:rPr lang="en-US" b="0" i="0" u="none" strike="noStrike" cap="none" dirty="0">
                <a:solidFill>
                  <a:srgbClr val="000000"/>
                </a:solidFill>
                <a:latin typeface="Calibri"/>
                <a:ea typeface="Calibri"/>
                <a:cs typeface="Calibri"/>
                <a:sym typeface="Calibri"/>
              </a:rPr>
              <a:t>           OR</a:t>
            </a:r>
            <a:endParaRPr dirty="0"/>
          </a:p>
          <a:p>
            <a:pPr marL="0" marR="0" lvl="0" indent="0" algn="l" rtl="0">
              <a:lnSpc>
                <a:spcPct val="100000"/>
              </a:lnSpc>
              <a:spcBef>
                <a:spcPts val="0"/>
              </a:spcBef>
              <a:spcAft>
                <a:spcPts val="0"/>
              </a:spcAft>
              <a:buNone/>
            </a:pPr>
            <a:r>
              <a:rPr lang="en-US" b="0" i="0" u="none" strike="noStrike" cap="none" dirty="0">
                <a:solidFill>
                  <a:srgbClr val="FF0000"/>
                </a:solidFill>
                <a:latin typeface="Calibri"/>
                <a:ea typeface="Calibri"/>
                <a:cs typeface="Calibri"/>
                <a:sym typeface="Calibri"/>
              </a:rPr>
              <a:t>   To Calls-in-Arrear A/c *                           </a:t>
            </a:r>
            <a:r>
              <a:rPr lang="en-US" b="0" i="0" u="none" strike="noStrike" cap="none" dirty="0">
                <a:solidFill>
                  <a:srgbClr val="000000"/>
                </a:solidFill>
                <a:latin typeface="Calibri"/>
                <a:ea typeface="Calibri"/>
                <a:cs typeface="Calibri"/>
                <a:sym typeface="Calibri"/>
              </a:rPr>
              <a:t>(Amount due but not paid on Allotment or Calls)</a:t>
            </a:r>
            <a:endParaRPr dirty="0"/>
          </a:p>
          <a:p>
            <a:pPr marL="0" marR="0" lvl="0" indent="0" algn="l" rtl="0">
              <a:lnSpc>
                <a:spcPct val="100000"/>
              </a:lnSpc>
              <a:spcBef>
                <a:spcPts val="0"/>
              </a:spcBef>
              <a:spcAft>
                <a:spcPts val="0"/>
              </a:spcAft>
              <a:buNone/>
            </a:pPr>
            <a:endParaRPr b="0" i="0" u="none" strike="noStrike" cap="none" dirty="0">
              <a:solidFill>
                <a:srgbClr val="000000"/>
              </a:solidFill>
              <a:sym typeface="Arial"/>
            </a:endParaRPr>
          </a:p>
          <a:p>
            <a:pPr marL="0" marR="0" lvl="0" indent="0" algn="l" rtl="0">
              <a:lnSpc>
                <a:spcPct val="100000"/>
              </a:lnSpc>
              <a:spcBef>
                <a:spcPts val="0"/>
              </a:spcBef>
              <a:spcAft>
                <a:spcPts val="0"/>
              </a:spcAft>
              <a:buNone/>
            </a:pPr>
            <a:r>
              <a:rPr lang="en-US" b="0" i="0" u="none" strike="noStrike" cap="none" dirty="0">
                <a:solidFill>
                  <a:srgbClr val="FF0000"/>
                </a:solidFill>
                <a:sym typeface="Arial"/>
              </a:rPr>
              <a:t>NOTE:</a:t>
            </a:r>
            <a:endParaRPr b="0" i="0" u="none" strike="noStrike" cap="none" dirty="0">
              <a:solidFill>
                <a:srgbClr val="FF0000"/>
              </a:solidFill>
              <a:sym typeface="Arial"/>
            </a:endParaRPr>
          </a:p>
          <a:p>
            <a:pPr marL="0" marR="0" lvl="0" indent="0" algn="just" rtl="0">
              <a:lnSpc>
                <a:spcPct val="100000"/>
              </a:lnSpc>
              <a:spcBef>
                <a:spcPts val="0"/>
              </a:spcBef>
              <a:spcAft>
                <a:spcPts val="0"/>
              </a:spcAft>
              <a:buNone/>
            </a:pPr>
            <a:r>
              <a:rPr lang="en-US" b="0" i="0" u="none" strike="noStrike" cap="none" dirty="0">
                <a:solidFill>
                  <a:srgbClr val="FF0000"/>
                </a:solidFill>
                <a:latin typeface="Calibri"/>
                <a:ea typeface="Calibri"/>
                <a:cs typeface="Calibri"/>
                <a:sym typeface="Calibri"/>
              </a:rPr>
              <a:t>*</a:t>
            </a:r>
            <a:r>
              <a:rPr lang="en-US" b="0" i="0" u="none" strike="noStrike" cap="none" dirty="0">
                <a:solidFill>
                  <a:srgbClr val="000000"/>
                </a:solidFill>
                <a:latin typeface="Calibri"/>
                <a:ea typeface="Calibri"/>
                <a:cs typeface="Calibri"/>
                <a:sym typeface="Calibri"/>
              </a:rPr>
              <a:t>Where Calls in Arrears Account is maintained, Calls in Arrears Account will be credited instead </a:t>
            </a:r>
            <a:r>
              <a:rPr lang="en-US" b="0" i="0" u="none" strike="noStrike" cap="none" dirty="0">
                <a:solidFill>
                  <a:srgbClr val="FF0000"/>
                </a:solidFill>
                <a:latin typeface="Calibri"/>
                <a:ea typeface="Calibri"/>
                <a:cs typeface="Calibri"/>
                <a:sym typeface="Calibri"/>
              </a:rPr>
              <a:t>of Shares Allotment A/c and Shares Calls Account</a:t>
            </a:r>
            <a:r>
              <a:rPr lang="en-US" b="0" i="0" u="none" strike="noStrike" cap="none" dirty="0">
                <a:solidFill>
                  <a:srgbClr val="FF0000"/>
                </a:solidFill>
                <a:sym typeface="Arial"/>
              </a:rPr>
              <a:t>.</a:t>
            </a:r>
            <a:endParaRPr dirty="0"/>
          </a:p>
          <a:p>
            <a:pPr marL="0" marR="0" lvl="0" indent="0" algn="l" rtl="0">
              <a:lnSpc>
                <a:spcPct val="100000"/>
              </a:lnSpc>
              <a:spcBef>
                <a:spcPts val="0"/>
              </a:spcBef>
              <a:spcAft>
                <a:spcPts val="0"/>
              </a:spcAft>
              <a:buNone/>
            </a:pPr>
            <a:endParaRPr sz="18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5"/>
          <p:cNvSpPr txBox="1"/>
          <p:nvPr/>
        </p:nvSpPr>
        <p:spPr>
          <a:xfrm>
            <a:off x="1278924" y="345989"/>
            <a:ext cx="7302844"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000" b="1" i="0" u="none" strike="noStrike" cap="none" dirty="0">
                <a:solidFill>
                  <a:srgbClr val="FF0000"/>
                </a:solidFill>
                <a:latin typeface="Calibri"/>
                <a:ea typeface="Calibri"/>
                <a:cs typeface="Calibri"/>
                <a:sym typeface="Calibri"/>
              </a:rPr>
              <a:t>CLASSWORK</a:t>
            </a:r>
            <a:endParaRPr sz="2000" b="1" i="0" u="none" strike="noStrike" cap="none" dirty="0">
              <a:solidFill>
                <a:srgbClr val="FF0000"/>
              </a:solidFill>
              <a:latin typeface="Calibri"/>
              <a:ea typeface="Calibri"/>
              <a:cs typeface="Calibri"/>
              <a:sym typeface="Calibri"/>
            </a:endParaRPr>
          </a:p>
        </p:txBody>
      </p:sp>
      <p:sp>
        <p:nvSpPr>
          <p:cNvPr id="129" name="Google Shape;129;p5"/>
          <p:cNvSpPr txBox="1"/>
          <p:nvPr/>
        </p:nvSpPr>
        <p:spPr>
          <a:xfrm>
            <a:off x="1322173" y="1000897"/>
            <a:ext cx="7642654" cy="35393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dirty="0" err="1">
                <a:solidFill>
                  <a:srgbClr val="000000"/>
                </a:solidFill>
                <a:latin typeface="Calibri" pitchFamily="34" charset="0"/>
                <a:cs typeface="Calibri" pitchFamily="34" charset="0"/>
                <a:sym typeface="Arial"/>
              </a:rPr>
              <a:t>Priya</a:t>
            </a:r>
            <a:r>
              <a:rPr lang="en-US" sz="1400" b="0" i="0" u="none" strike="noStrike" cap="none" dirty="0">
                <a:solidFill>
                  <a:srgbClr val="000000"/>
                </a:solidFill>
                <a:latin typeface="Calibri" pitchFamily="34" charset="0"/>
                <a:cs typeface="Calibri" pitchFamily="34" charset="0"/>
                <a:sym typeface="Arial"/>
              </a:rPr>
              <a:t> Ltd. Issued 10,000 shares of Rs.10 each, payable as :</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On Application	: Rs.3</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On Allotment	: Rs.2</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On First call	: Rs.4</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On 2nd and Final Call  : Balance</a:t>
            </a:r>
            <a:endParaRPr dirty="0">
              <a:latin typeface="Calibri" pitchFamily="34" charset="0"/>
              <a:cs typeface="Calibri" pitchFamily="34" charset="0"/>
            </a:endParaRPr>
          </a:p>
          <a:p>
            <a:pPr marL="0" marR="0" lvl="0" indent="0" algn="l" rtl="0">
              <a:lnSpc>
                <a:spcPct val="100000"/>
              </a:lnSpc>
              <a:spcBef>
                <a:spcPts val="0"/>
              </a:spcBef>
              <a:spcAft>
                <a:spcPts val="0"/>
              </a:spcAft>
              <a:buNone/>
            </a:pPr>
            <a:endParaRPr sz="1400" b="0"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None/>
            </a:pPr>
            <a:r>
              <a:rPr lang="en-US" sz="1400" b="0" i="0" u="none" strike="noStrike" cap="none" dirty="0" err="1">
                <a:solidFill>
                  <a:srgbClr val="000000"/>
                </a:solidFill>
                <a:latin typeface="Calibri" pitchFamily="34" charset="0"/>
                <a:cs typeface="Calibri" pitchFamily="34" charset="0"/>
                <a:sym typeface="Arial"/>
              </a:rPr>
              <a:t>Aditya</a:t>
            </a:r>
            <a:r>
              <a:rPr lang="en-US" sz="1400" b="0" i="0" u="none" strike="noStrike" cap="none" dirty="0">
                <a:solidFill>
                  <a:srgbClr val="000000"/>
                </a:solidFill>
                <a:latin typeface="Calibri" pitchFamily="34" charset="0"/>
                <a:cs typeface="Calibri" pitchFamily="34" charset="0"/>
                <a:sym typeface="Arial"/>
              </a:rPr>
              <a:t> was allotted 100 shares.</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Give necessary journal entries to the “ Forfeiture of shares” in each of the following alternative cases:</a:t>
            </a:r>
            <a:endParaRPr dirty="0">
              <a:latin typeface="Calibri" pitchFamily="34" charset="0"/>
              <a:cs typeface="Calibri" pitchFamily="34" charset="0"/>
            </a:endParaRPr>
          </a:p>
          <a:p>
            <a:pPr marL="0" marR="0" lvl="0" indent="0" algn="l" rtl="0">
              <a:lnSpc>
                <a:spcPct val="100000"/>
              </a:lnSpc>
              <a:spcBef>
                <a:spcPts val="0"/>
              </a:spcBef>
              <a:spcAft>
                <a:spcPts val="0"/>
              </a:spcAft>
              <a:buNone/>
            </a:pPr>
            <a:endParaRPr sz="1400" b="0"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CASE I : If </a:t>
            </a:r>
            <a:r>
              <a:rPr lang="en-US" sz="1400" b="0" i="0" u="none" strike="noStrike" cap="none" dirty="0" err="1">
                <a:solidFill>
                  <a:srgbClr val="000000"/>
                </a:solidFill>
                <a:latin typeface="Calibri" pitchFamily="34" charset="0"/>
                <a:cs typeface="Calibri" pitchFamily="34" charset="0"/>
                <a:sym typeface="Arial"/>
              </a:rPr>
              <a:t>Aditya</a:t>
            </a:r>
            <a:r>
              <a:rPr lang="en-US" sz="1400" b="0" i="0" u="none" strike="noStrike" cap="none" dirty="0">
                <a:solidFill>
                  <a:srgbClr val="000000"/>
                </a:solidFill>
                <a:latin typeface="Calibri" pitchFamily="34" charset="0"/>
                <a:cs typeface="Calibri" pitchFamily="34" charset="0"/>
                <a:sym typeface="Arial"/>
              </a:rPr>
              <a:t> failed to pay allotment money and his shares were forfeited before making   </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               the first call.</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CASE II : If </a:t>
            </a:r>
            <a:r>
              <a:rPr lang="en-US" sz="1400" b="0" i="0" u="none" strike="noStrike" cap="none" dirty="0" err="1">
                <a:solidFill>
                  <a:srgbClr val="000000"/>
                </a:solidFill>
                <a:latin typeface="Calibri" pitchFamily="34" charset="0"/>
                <a:cs typeface="Calibri" pitchFamily="34" charset="0"/>
                <a:sym typeface="Arial"/>
              </a:rPr>
              <a:t>Aditya</a:t>
            </a:r>
            <a:r>
              <a:rPr lang="en-US" sz="1400" b="0" i="0" u="none" strike="noStrike" cap="none" dirty="0">
                <a:solidFill>
                  <a:srgbClr val="000000"/>
                </a:solidFill>
                <a:latin typeface="Calibri" pitchFamily="34" charset="0"/>
                <a:cs typeface="Calibri" pitchFamily="34" charset="0"/>
                <a:sym typeface="Arial"/>
              </a:rPr>
              <a:t> failed to pay allotment money and on his subsequent failure to pay his first </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                call, his shares were forfeited.</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CASE III : If </a:t>
            </a:r>
            <a:r>
              <a:rPr lang="en-US" sz="1400" b="0" i="0" u="none" strike="noStrike" cap="none" dirty="0" err="1">
                <a:solidFill>
                  <a:srgbClr val="000000"/>
                </a:solidFill>
                <a:latin typeface="Calibri" pitchFamily="34" charset="0"/>
                <a:cs typeface="Calibri" pitchFamily="34" charset="0"/>
                <a:sym typeface="Arial"/>
              </a:rPr>
              <a:t>Aditya</a:t>
            </a:r>
            <a:r>
              <a:rPr lang="en-US" sz="1400" b="0" i="0" u="none" strike="noStrike" cap="none" dirty="0">
                <a:solidFill>
                  <a:srgbClr val="000000"/>
                </a:solidFill>
                <a:latin typeface="Calibri" pitchFamily="34" charset="0"/>
                <a:cs typeface="Calibri" pitchFamily="34" charset="0"/>
                <a:sym typeface="Arial"/>
              </a:rPr>
              <a:t> failed to pay first call and on his subsequent failure to pay his second and </a:t>
            </a:r>
            <a:endParaRPr dirty="0">
              <a:latin typeface="Calibri" pitchFamily="34" charset="0"/>
              <a:cs typeface="Calibri" pitchFamily="34" charset="0"/>
            </a:endParaRPr>
          </a:p>
          <a:p>
            <a:pPr marL="0" marR="0" lvl="0" indent="0" algn="l" rtl="0">
              <a:lnSpc>
                <a:spcPct val="100000"/>
              </a:lnSpc>
              <a:spcBef>
                <a:spcPts val="0"/>
              </a:spcBef>
              <a:spcAft>
                <a:spcPts val="0"/>
              </a:spcAft>
              <a:buNone/>
            </a:pPr>
            <a:r>
              <a:rPr lang="en-US" sz="1400" b="0" i="0" u="none" strike="noStrike" cap="none" dirty="0">
                <a:solidFill>
                  <a:srgbClr val="000000"/>
                </a:solidFill>
                <a:latin typeface="Calibri" pitchFamily="34" charset="0"/>
                <a:cs typeface="Calibri" pitchFamily="34" charset="0"/>
                <a:sym typeface="Arial"/>
              </a:rPr>
              <a:t>                 final call, his shares were forfeited.</a:t>
            </a:r>
            <a:endParaRPr dirty="0">
              <a:latin typeface="Calibri" pitchFamily="34" charset="0"/>
              <a:cs typeface="Calibri" pitchFamily="34" charset="0"/>
            </a:endParaRPr>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pic>
        <p:nvPicPr>
          <p:cNvPr id="5"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6"/>
          <p:cNvSpPr txBox="1">
            <a:spLocks noGrp="1"/>
          </p:cNvSpPr>
          <p:nvPr>
            <p:ph type="title"/>
          </p:nvPr>
        </p:nvSpPr>
        <p:spPr>
          <a:prstGeom prst="rect">
            <a:avLst/>
          </a:prstGeom>
          <a:noFill/>
          <a:ln>
            <a:noFill/>
          </a:ln>
        </p:spPr>
        <p:txBody>
          <a:bodyPr spcFirstLastPara="1" wrap="square" lIns="68575" tIns="34275" rIns="68575" bIns="34275" anchor="ctr" anchorCtr="0">
            <a:normAutofit/>
          </a:bodyPr>
          <a:lstStyle/>
          <a:p>
            <a:pPr marL="0" lvl="0" indent="0" algn="ctr" rtl="0">
              <a:spcBef>
                <a:spcPts val="0"/>
              </a:spcBef>
              <a:spcAft>
                <a:spcPts val="0"/>
              </a:spcAft>
              <a:buClr>
                <a:srgbClr val="FF0000"/>
              </a:buClr>
              <a:buSzPts val="4300"/>
              <a:buFont typeface="Gill Sans"/>
              <a:buNone/>
            </a:pPr>
            <a:r>
              <a:rPr lang="en-US" sz="2000" b="1" dirty="0">
                <a:solidFill>
                  <a:srgbClr val="FF0000"/>
                </a:solidFill>
                <a:latin typeface="Calibri" pitchFamily="34" charset="0"/>
                <a:cs typeface="Calibri" pitchFamily="34" charset="0"/>
              </a:rPr>
              <a:t>Analysis and Evaluation</a:t>
            </a:r>
            <a:endParaRPr sz="2000" dirty="0">
              <a:latin typeface="Calibri" pitchFamily="34" charset="0"/>
              <a:cs typeface="Calibri" pitchFamily="34" charset="0"/>
            </a:endParaRPr>
          </a:p>
        </p:txBody>
      </p:sp>
      <p:sp>
        <p:nvSpPr>
          <p:cNvPr id="136" name="Google Shape;136;p6"/>
          <p:cNvSpPr txBox="1">
            <a:spLocks noGrp="1"/>
          </p:cNvSpPr>
          <p:nvPr>
            <p:ph idx="1"/>
          </p:nvPr>
        </p:nvSpPr>
        <p:spPr>
          <a:prstGeom prst="rect">
            <a:avLst/>
          </a:prstGeom>
          <a:noFill/>
          <a:ln>
            <a:noFill/>
          </a:ln>
        </p:spPr>
        <p:txBody>
          <a:bodyPr spcFirstLastPara="1" wrap="square" lIns="68575" tIns="34275" rIns="68575" bIns="34275" anchor="t" anchorCtr="0">
            <a:noAutofit/>
          </a:bodyPr>
          <a:lstStyle/>
          <a:p>
            <a:pPr marL="0" marR="114776" lvl="0" indent="0" algn="just" rtl="0">
              <a:lnSpc>
                <a:spcPct val="200000"/>
              </a:lnSpc>
              <a:spcBef>
                <a:spcPts val="0"/>
              </a:spcBef>
              <a:spcAft>
                <a:spcPts val="0"/>
              </a:spcAft>
              <a:buSzPts val="1400"/>
              <a:buNone/>
            </a:pPr>
            <a:r>
              <a:rPr lang="en-US" sz="1400" dirty="0">
                <a:latin typeface="Calibri" pitchFamily="34" charset="0"/>
                <a:ea typeface="Arial"/>
                <a:cs typeface="Calibri" pitchFamily="34" charset="0"/>
                <a:sym typeface="Arial"/>
              </a:rPr>
              <a:t>A company Forfeited 1,000 shares of </a:t>
            </a:r>
            <a:r>
              <a:rPr lang="en-US" sz="1400" dirty="0" smtClean="0">
                <a:latin typeface="Calibri" pitchFamily="34" charset="0"/>
                <a:ea typeface="Arial"/>
                <a:cs typeface="Calibri" pitchFamily="34" charset="0"/>
                <a:sym typeface="Arial"/>
              </a:rPr>
              <a:t>Rs. </a:t>
            </a:r>
            <a:r>
              <a:rPr lang="en-US" sz="1400" dirty="0">
                <a:latin typeface="Calibri" pitchFamily="34" charset="0"/>
                <a:ea typeface="Arial"/>
                <a:cs typeface="Calibri" pitchFamily="34" charset="0"/>
                <a:sym typeface="Arial"/>
              </a:rPr>
              <a:t>10 each , </a:t>
            </a:r>
            <a:r>
              <a:rPr lang="en-US" sz="1400" dirty="0" smtClean="0">
                <a:latin typeface="Calibri" pitchFamily="34" charset="0"/>
                <a:ea typeface="Arial"/>
                <a:cs typeface="Calibri" pitchFamily="34" charset="0"/>
                <a:sym typeface="Arial"/>
              </a:rPr>
              <a:t>Rs . </a:t>
            </a:r>
            <a:r>
              <a:rPr lang="en-US" sz="1400" dirty="0">
                <a:latin typeface="Calibri" pitchFamily="34" charset="0"/>
                <a:ea typeface="Arial"/>
                <a:cs typeface="Calibri" pitchFamily="34" charset="0"/>
                <a:sym typeface="Arial"/>
              </a:rPr>
              <a:t>7 called up . For the non payment of </a:t>
            </a:r>
            <a:r>
              <a:rPr lang="en-US" sz="1400" dirty="0" smtClean="0">
                <a:latin typeface="Calibri" pitchFamily="34" charset="0"/>
                <a:ea typeface="Arial"/>
                <a:cs typeface="Calibri" pitchFamily="34" charset="0"/>
                <a:sym typeface="Arial"/>
              </a:rPr>
              <a:t>Rs</a:t>
            </a:r>
            <a:r>
              <a:rPr lang="en-US" sz="1400" dirty="0">
                <a:latin typeface="Calibri" pitchFamily="34" charset="0"/>
                <a:ea typeface="Arial"/>
                <a:cs typeface="Calibri" pitchFamily="34" charset="0"/>
                <a:sym typeface="Arial"/>
              </a:rPr>
              <a:t>.</a:t>
            </a:r>
            <a:r>
              <a:rPr lang="en-US" sz="1400" dirty="0" smtClean="0">
                <a:latin typeface="Calibri" pitchFamily="34" charset="0"/>
                <a:ea typeface="Arial"/>
                <a:cs typeface="Calibri" pitchFamily="34" charset="0"/>
                <a:sym typeface="Arial"/>
              </a:rPr>
              <a:t> </a:t>
            </a:r>
            <a:r>
              <a:rPr lang="en-US" sz="1400" dirty="0">
                <a:latin typeface="Calibri" pitchFamily="34" charset="0"/>
                <a:ea typeface="Arial"/>
                <a:cs typeface="Calibri" pitchFamily="34" charset="0"/>
                <a:sym typeface="Arial"/>
              </a:rPr>
              <a:t>2 First call .All these shares were reissued at </a:t>
            </a:r>
            <a:r>
              <a:rPr lang="en-US" sz="1400" dirty="0" smtClean="0">
                <a:latin typeface="Calibri" pitchFamily="34" charset="0"/>
                <a:ea typeface="Arial"/>
                <a:cs typeface="Calibri" pitchFamily="34" charset="0"/>
                <a:sym typeface="Arial"/>
              </a:rPr>
              <a:t>Rs. </a:t>
            </a:r>
            <a:r>
              <a:rPr lang="en-US" sz="1400" dirty="0">
                <a:latin typeface="Calibri" pitchFamily="34" charset="0"/>
                <a:ea typeface="Arial"/>
                <a:cs typeface="Calibri" pitchFamily="34" charset="0"/>
                <a:sym typeface="Arial"/>
              </a:rPr>
              <a:t>5 per share . What will be the amount debited to share capital account at the time of forfeiture :</a:t>
            </a:r>
            <a:endParaRPr sz="1400" dirty="0">
              <a:latin typeface="Calibri" pitchFamily="34" charset="0"/>
              <a:ea typeface="Arial"/>
              <a:cs typeface="Calibri" pitchFamily="34" charset="0"/>
              <a:sym typeface="Arial"/>
            </a:endParaRPr>
          </a:p>
          <a:p>
            <a:pPr marL="633889" lvl="0" indent="0" algn="l" rtl="0">
              <a:lnSpc>
                <a:spcPct val="200000"/>
              </a:lnSpc>
              <a:spcBef>
                <a:spcPts val="750"/>
              </a:spcBef>
              <a:spcAft>
                <a:spcPts val="0"/>
              </a:spcAft>
              <a:buSzPts val="1120"/>
              <a:buNone/>
            </a:pPr>
            <a:r>
              <a:rPr lang="en-US" sz="1400" dirty="0">
                <a:latin typeface="Calibri" pitchFamily="34" charset="0"/>
                <a:ea typeface="Arial"/>
                <a:cs typeface="Calibri" pitchFamily="34" charset="0"/>
                <a:sym typeface="Arial"/>
              </a:rPr>
              <a:t>a) 7,000</a:t>
            </a:r>
            <a:endParaRPr sz="1400" dirty="0">
              <a:latin typeface="Calibri" pitchFamily="34" charset="0"/>
              <a:ea typeface="Arial"/>
              <a:cs typeface="Calibri" pitchFamily="34" charset="0"/>
              <a:sym typeface="Arial"/>
            </a:endParaRPr>
          </a:p>
          <a:p>
            <a:pPr marL="633889" lvl="0" indent="0" algn="l" rtl="0">
              <a:lnSpc>
                <a:spcPct val="200000"/>
              </a:lnSpc>
              <a:spcBef>
                <a:spcPts val="180"/>
              </a:spcBef>
              <a:spcAft>
                <a:spcPts val="0"/>
              </a:spcAft>
              <a:buSzPts val="1120"/>
              <a:buNone/>
            </a:pPr>
            <a:r>
              <a:rPr lang="en-US" sz="1400" dirty="0">
                <a:latin typeface="Calibri" pitchFamily="34" charset="0"/>
                <a:ea typeface="Arial"/>
                <a:cs typeface="Calibri" pitchFamily="34" charset="0"/>
                <a:sym typeface="Arial"/>
              </a:rPr>
              <a:t>b) 10,000</a:t>
            </a:r>
            <a:endParaRPr sz="1400" dirty="0">
              <a:latin typeface="Calibri" pitchFamily="34" charset="0"/>
              <a:ea typeface="Arial"/>
              <a:cs typeface="Calibri" pitchFamily="34" charset="0"/>
              <a:sym typeface="Arial"/>
            </a:endParaRPr>
          </a:p>
          <a:p>
            <a:pPr marL="633889" lvl="0" indent="0" algn="l" rtl="0">
              <a:lnSpc>
                <a:spcPct val="200000"/>
              </a:lnSpc>
              <a:spcBef>
                <a:spcPts val="188"/>
              </a:spcBef>
              <a:spcAft>
                <a:spcPts val="0"/>
              </a:spcAft>
              <a:buSzPts val="1120"/>
              <a:buNone/>
            </a:pPr>
            <a:r>
              <a:rPr lang="en-US" sz="1400" dirty="0">
                <a:latin typeface="Calibri" pitchFamily="34" charset="0"/>
                <a:ea typeface="Arial"/>
                <a:cs typeface="Calibri" pitchFamily="34" charset="0"/>
                <a:sym typeface="Arial"/>
              </a:rPr>
              <a:t>c) 5,000</a:t>
            </a:r>
            <a:endParaRPr sz="1400" dirty="0">
              <a:latin typeface="Calibri" pitchFamily="34" charset="0"/>
              <a:ea typeface="Arial"/>
              <a:cs typeface="Calibri" pitchFamily="34" charset="0"/>
              <a:sym typeface="Arial"/>
            </a:endParaRPr>
          </a:p>
          <a:p>
            <a:pPr marL="0" lvl="0" indent="0" algn="l" rtl="0">
              <a:lnSpc>
                <a:spcPct val="200000"/>
              </a:lnSpc>
              <a:spcBef>
                <a:spcPts val="600"/>
              </a:spcBef>
              <a:spcAft>
                <a:spcPts val="0"/>
              </a:spcAft>
              <a:buSzPts val="1120"/>
              <a:buNone/>
            </a:pPr>
            <a:r>
              <a:rPr lang="en-US" sz="1400" dirty="0">
                <a:latin typeface="Calibri" pitchFamily="34" charset="0"/>
                <a:ea typeface="Arial"/>
                <a:cs typeface="Calibri" pitchFamily="34" charset="0"/>
                <a:sym typeface="Arial"/>
              </a:rPr>
              <a:t>             </a:t>
            </a:r>
            <a:r>
              <a:rPr lang="en-US" sz="1400" dirty="0" smtClean="0">
                <a:latin typeface="Calibri" pitchFamily="34" charset="0"/>
                <a:ea typeface="Arial"/>
                <a:cs typeface="Calibri" pitchFamily="34" charset="0"/>
                <a:sym typeface="Arial"/>
              </a:rPr>
              <a:t>   d</a:t>
            </a:r>
            <a:r>
              <a:rPr lang="en-US" sz="1400" dirty="0">
                <a:latin typeface="Calibri" pitchFamily="34" charset="0"/>
                <a:ea typeface="Arial"/>
                <a:cs typeface="Calibri" pitchFamily="34" charset="0"/>
                <a:sym typeface="Arial"/>
              </a:rPr>
              <a:t>) 2,000</a:t>
            </a:r>
            <a:endParaRPr dirty="0">
              <a:latin typeface="Calibri" pitchFamily="34" charset="0"/>
              <a:cs typeface="Calibri" pitchFamily="34" charset="0"/>
            </a:endParaRPr>
          </a:p>
        </p:txBody>
      </p:sp>
      <p:pic>
        <p:nvPicPr>
          <p:cNvPr id="5"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7"/>
          <p:cNvSpPr txBox="1"/>
          <p:nvPr/>
        </p:nvSpPr>
        <p:spPr>
          <a:xfrm>
            <a:off x="1470454" y="320960"/>
            <a:ext cx="687653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000" b="1" i="0" u="none" strike="noStrike" cap="none" dirty="0">
                <a:solidFill>
                  <a:srgbClr val="FF0000"/>
                </a:solidFill>
                <a:latin typeface="Calibri"/>
                <a:ea typeface="Calibri"/>
                <a:cs typeface="Calibri"/>
                <a:sym typeface="Calibri"/>
              </a:rPr>
              <a:t>HOMEWORK</a:t>
            </a:r>
            <a:endParaRPr sz="2000" b="1" i="0" u="none" strike="noStrike" cap="none" dirty="0">
              <a:solidFill>
                <a:srgbClr val="FF0000"/>
              </a:solidFill>
              <a:latin typeface="Calibri"/>
              <a:ea typeface="Calibri"/>
              <a:cs typeface="Calibri"/>
              <a:sym typeface="Calibri"/>
            </a:endParaRPr>
          </a:p>
        </p:txBody>
      </p:sp>
      <p:sp>
        <p:nvSpPr>
          <p:cNvPr id="143" name="Google Shape;143;p7"/>
          <p:cNvSpPr txBox="1"/>
          <p:nvPr/>
        </p:nvSpPr>
        <p:spPr>
          <a:xfrm>
            <a:off x="1173892" y="772297"/>
            <a:ext cx="7667367" cy="3216225"/>
          </a:xfrm>
          <a:prstGeom prst="rect">
            <a:avLst/>
          </a:prstGeom>
          <a:noFill/>
          <a:ln>
            <a:noFill/>
          </a:ln>
        </p:spPr>
        <p:txBody>
          <a:bodyPr spcFirstLastPara="1" wrap="square" lIns="91425" tIns="45700" rIns="91425" bIns="45700" anchor="t" anchorCtr="0">
            <a:spAutoFit/>
          </a:bodyPr>
          <a:lstStyle/>
          <a:p>
            <a:pPr marL="342900" marR="0" lvl="0" indent="-342900" algn="l" rtl="0">
              <a:lnSpc>
                <a:spcPct val="150000"/>
              </a:lnSpc>
              <a:spcBef>
                <a:spcPts val="0"/>
              </a:spcBef>
              <a:spcAft>
                <a:spcPts val="0"/>
              </a:spcAft>
              <a:buClr>
                <a:srgbClr val="000000"/>
              </a:buClr>
              <a:buSzPts val="1600"/>
              <a:buFont typeface="Arial"/>
              <a:buAutoNum type="arabicPeriod"/>
            </a:pPr>
            <a:r>
              <a:rPr lang="en-US" b="0" i="0" u="none" strike="noStrike" cap="none" dirty="0" err="1">
                <a:solidFill>
                  <a:srgbClr val="000000"/>
                </a:solidFill>
                <a:latin typeface="Calibri" pitchFamily="34" charset="0"/>
                <a:ea typeface="Calibri"/>
                <a:cs typeface="Calibri" pitchFamily="34" charset="0"/>
                <a:sym typeface="Calibri"/>
              </a:rPr>
              <a:t>Aditya</a:t>
            </a:r>
            <a:r>
              <a:rPr lang="en-US" b="0" i="0" u="none" strike="noStrike" cap="none" dirty="0">
                <a:solidFill>
                  <a:srgbClr val="000000"/>
                </a:solidFill>
                <a:latin typeface="Calibri" pitchFamily="34" charset="0"/>
                <a:ea typeface="Calibri"/>
                <a:cs typeface="Calibri" pitchFamily="34" charset="0"/>
                <a:sym typeface="Calibri"/>
              </a:rPr>
              <a:t> Ltd. Forfeited 100 shares of Rs.10 each for non-payment of first and final call of Rs.3 per share. Pass the necessary journal entries.</a:t>
            </a:r>
            <a:endParaRPr dirty="0">
              <a:latin typeface="Calibri" pitchFamily="34" charset="0"/>
              <a:cs typeface="Calibri" pitchFamily="34" charset="0"/>
            </a:endParaRPr>
          </a:p>
          <a:p>
            <a:pPr marL="342900" marR="0" lvl="0" indent="-342900" algn="l" rtl="0">
              <a:lnSpc>
                <a:spcPct val="150000"/>
              </a:lnSpc>
              <a:spcBef>
                <a:spcPts val="0"/>
              </a:spcBef>
              <a:spcAft>
                <a:spcPts val="0"/>
              </a:spcAft>
              <a:buClr>
                <a:srgbClr val="000000"/>
              </a:buClr>
              <a:buSzPts val="1600"/>
              <a:buFont typeface="Arial"/>
              <a:buAutoNum type="arabicPeriod"/>
            </a:pPr>
            <a:r>
              <a:rPr lang="en-US" b="0" i="0" u="none" strike="noStrike" cap="none" dirty="0" err="1">
                <a:solidFill>
                  <a:srgbClr val="000000"/>
                </a:solidFill>
                <a:latin typeface="Calibri" pitchFamily="34" charset="0"/>
                <a:ea typeface="Calibri"/>
                <a:cs typeface="Calibri" pitchFamily="34" charset="0"/>
                <a:sym typeface="Calibri"/>
              </a:rPr>
              <a:t>Babloo</a:t>
            </a:r>
            <a:r>
              <a:rPr lang="en-US" b="0" i="0" u="none" strike="noStrike" cap="none" dirty="0">
                <a:solidFill>
                  <a:srgbClr val="000000"/>
                </a:solidFill>
                <a:latin typeface="Calibri" pitchFamily="34" charset="0"/>
                <a:ea typeface="Calibri"/>
                <a:cs typeface="Calibri" pitchFamily="34" charset="0"/>
                <a:sym typeface="Calibri"/>
              </a:rPr>
              <a:t> Ltd. Forfeited 200 shares of Rs.10 each for non-payment of allotment of Rs.2 per share and first and final call of Rs.3 per share. Pass necessary Journal entry.</a:t>
            </a:r>
            <a:endParaRPr dirty="0">
              <a:latin typeface="Calibri" pitchFamily="34" charset="0"/>
              <a:cs typeface="Calibri" pitchFamily="34" charset="0"/>
            </a:endParaRPr>
          </a:p>
          <a:p>
            <a:pPr marL="342900" marR="0" lvl="0" indent="-342900" algn="l" rtl="0">
              <a:lnSpc>
                <a:spcPct val="150000"/>
              </a:lnSpc>
              <a:spcBef>
                <a:spcPts val="0"/>
              </a:spcBef>
              <a:spcAft>
                <a:spcPts val="0"/>
              </a:spcAft>
              <a:buClr>
                <a:srgbClr val="000000"/>
              </a:buClr>
              <a:buSzPts val="1600"/>
              <a:buFont typeface="Arial"/>
              <a:buAutoNum type="arabicPeriod"/>
            </a:pPr>
            <a:r>
              <a:rPr lang="en-US" b="0" i="0" u="none" strike="noStrike" cap="none" dirty="0" err="1">
                <a:solidFill>
                  <a:srgbClr val="000000"/>
                </a:solidFill>
                <a:latin typeface="Calibri" pitchFamily="34" charset="0"/>
                <a:ea typeface="Calibri"/>
                <a:cs typeface="Calibri" pitchFamily="34" charset="0"/>
                <a:sym typeface="Calibri"/>
              </a:rPr>
              <a:t>Taron</a:t>
            </a:r>
            <a:r>
              <a:rPr lang="en-US" b="0" i="0" u="none" strike="noStrike" cap="none" dirty="0">
                <a:solidFill>
                  <a:srgbClr val="000000"/>
                </a:solidFill>
                <a:latin typeface="Calibri" pitchFamily="34" charset="0"/>
                <a:ea typeface="Calibri"/>
                <a:cs typeface="Calibri" pitchFamily="34" charset="0"/>
                <a:sym typeface="Calibri"/>
              </a:rPr>
              <a:t> Ltd. Forfeited 300 shares of Rs.10 each (Rs.7 called up) for non-payment of allotment of Rs.1 per share and first call of Rs.2 per share. Pass the necessary journal entry.</a:t>
            </a:r>
            <a:endParaRPr dirty="0">
              <a:latin typeface="Calibri" pitchFamily="34" charset="0"/>
              <a:cs typeface="Calibri" pitchFamily="34" charset="0"/>
            </a:endParaRPr>
          </a:p>
          <a:p>
            <a:pPr marL="342900" marR="0" lvl="0" indent="-342900" algn="l" rtl="0">
              <a:lnSpc>
                <a:spcPct val="150000"/>
              </a:lnSpc>
              <a:spcBef>
                <a:spcPts val="0"/>
              </a:spcBef>
              <a:spcAft>
                <a:spcPts val="0"/>
              </a:spcAft>
              <a:buClr>
                <a:srgbClr val="000000"/>
              </a:buClr>
              <a:buSzPts val="1600"/>
              <a:buFont typeface="Arial"/>
              <a:buAutoNum type="arabicPeriod"/>
            </a:pPr>
            <a:r>
              <a:rPr lang="en-US" b="0" i="0" u="none" strike="noStrike" cap="none" dirty="0">
                <a:solidFill>
                  <a:srgbClr val="000000"/>
                </a:solidFill>
                <a:latin typeface="Calibri" pitchFamily="34" charset="0"/>
                <a:ea typeface="Calibri"/>
                <a:cs typeface="Calibri" pitchFamily="34" charset="0"/>
                <a:sym typeface="Calibri"/>
              </a:rPr>
              <a:t>Ramesh Ltd. Forfeited 50 shares of Rs. 10 each issued at par to </a:t>
            </a:r>
            <a:r>
              <a:rPr lang="en-US" b="0" i="0" u="none" strike="noStrike" cap="none" dirty="0" err="1">
                <a:solidFill>
                  <a:srgbClr val="000000"/>
                </a:solidFill>
                <a:latin typeface="Calibri" pitchFamily="34" charset="0"/>
                <a:ea typeface="Calibri"/>
                <a:cs typeface="Calibri" pitchFamily="34" charset="0"/>
                <a:sym typeface="Calibri"/>
              </a:rPr>
              <a:t>Ayush</a:t>
            </a:r>
            <a:r>
              <a:rPr lang="en-US" b="0" i="0" u="none" strike="noStrike" cap="none" dirty="0">
                <a:solidFill>
                  <a:srgbClr val="000000"/>
                </a:solidFill>
                <a:latin typeface="Calibri" pitchFamily="34" charset="0"/>
                <a:ea typeface="Calibri"/>
                <a:cs typeface="Calibri" pitchFamily="34" charset="0"/>
                <a:sym typeface="Calibri"/>
              </a:rPr>
              <a:t> , on which he had not paid Rs.3 per share due on first call and Rs.1 per share due on second and final call . Pass the necessary journal entry.</a:t>
            </a:r>
            <a:endParaRPr dirty="0">
              <a:latin typeface="Calibri" pitchFamily="34" charset="0"/>
              <a:cs typeface="Calibri" pitchFamily="34" charset="0"/>
            </a:endParaRPr>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pic>
        <p:nvPicPr>
          <p:cNvPr id="5" name="Google Shape;63;p14"/>
          <p:cNvPicPr preferRelativeResize="0"/>
          <p:nvPr/>
        </p:nvPicPr>
        <p:blipFill rotWithShape="1">
          <a:blip r:embed="rId3">
            <a:alphaModFix/>
          </a:blip>
          <a:srcRect/>
          <a:stretch/>
        </p:blipFill>
        <p:spPr>
          <a:xfrm>
            <a:off x="7787575" y="4378875"/>
            <a:ext cx="1232526" cy="6118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8"/>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US"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7841732" y="4430725"/>
            <a:ext cx="1232526" cy="6118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pic>
        <p:nvPicPr>
          <p:cNvPr id="155" name="Google Shape;155;p9"/>
          <p:cNvPicPr preferRelativeResize="0"/>
          <p:nvPr/>
        </p:nvPicPr>
        <p:blipFill rotWithShape="1">
          <a:blip r:embed="rId3">
            <a:alphaModFix/>
          </a:blip>
          <a:srcRect/>
          <a:stretch/>
        </p:blipFill>
        <p:spPr>
          <a:xfrm>
            <a:off x="0" y="3777622"/>
            <a:ext cx="9144000" cy="1365879"/>
          </a:xfrm>
          <a:prstGeom prst="rect">
            <a:avLst/>
          </a:prstGeom>
          <a:noFill/>
          <a:ln>
            <a:noFill/>
          </a:ln>
        </p:spPr>
      </p:pic>
      <p:sp>
        <p:nvSpPr>
          <p:cNvPr id="157" name="Google Shape;157;p9"/>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2900" b="1" i="0" u="none" strike="noStrike" cap="none" dirty="0">
                <a:solidFill>
                  <a:srgbClr val="FF0000"/>
                </a:solidFill>
                <a:latin typeface="Calibri"/>
                <a:ea typeface="Calibri"/>
                <a:cs typeface="Calibri"/>
                <a:sym typeface="Calibri"/>
              </a:rPr>
              <a:t>ACCOUNTING FOR SHARE CAPITAL</a:t>
            </a:r>
            <a:endParaRPr dirty="0"/>
          </a:p>
        </p:txBody>
      </p:sp>
      <p:sp>
        <p:nvSpPr>
          <p:cNvPr id="158" name="Google Shape;158;p9"/>
          <p:cNvSpPr txBox="1"/>
          <p:nvPr/>
        </p:nvSpPr>
        <p:spPr>
          <a:xfrm>
            <a:off x="2222174" y="2571738"/>
            <a:ext cx="5544287" cy="966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Arial"/>
                <a:ea typeface="Arial"/>
                <a:cs typeface="Arial"/>
                <a:sym typeface="Arial"/>
              </a:rPr>
              <a:t>SUBJECT : ACCOUNTANCY (XII)</a:t>
            </a:r>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Arial"/>
                <a:ea typeface="Arial"/>
                <a:cs typeface="Arial"/>
                <a:sym typeface="Arial"/>
              </a:rPr>
              <a:t>CHAPTER NUMBER: 6</a:t>
            </a:r>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CHAPTER NAME :FORFEITURE OF SHARES AT PREMIUM</a:t>
            </a:r>
            <a:endParaRPr/>
          </a:p>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a:solidFill>
                <a:srgbClr val="000000"/>
              </a:solidFill>
              <a:latin typeface="Arial"/>
              <a:ea typeface="Arial"/>
              <a:cs typeface="Arial"/>
              <a:sym typeface="Arial"/>
            </a:endParaRPr>
          </a:p>
        </p:txBody>
      </p:sp>
      <p:pic>
        <p:nvPicPr>
          <p:cNvPr id="6" name="Google Shape;63;p14"/>
          <p:cNvPicPr preferRelativeResize="0"/>
          <p:nvPr/>
        </p:nvPicPr>
        <p:blipFill rotWithShape="1">
          <a:blip r:embed="rId4">
            <a:alphaModFix/>
          </a:blip>
          <a:srcRect/>
          <a:stretch/>
        </p:blipFill>
        <p:spPr>
          <a:xfrm>
            <a:off x="113511" y="140405"/>
            <a:ext cx="1232526" cy="6118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TotalTime>
  <Words>947</Words>
  <Application>Microsoft Office PowerPoint</Application>
  <PresentationFormat>On-screen Show (16:9)</PresentationFormat>
  <Paragraphs>119</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Gill Sans</vt:lpstr>
      <vt:lpstr>Calibri</vt:lpstr>
      <vt:lpstr>Noto Sans Symbols</vt:lpstr>
      <vt:lpstr>Office Theme</vt:lpstr>
      <vt:lpstr>PowerPoint Presentation</vt:lpstr>
      <vt:lpstr>PowerPoint Presentation</vt:lpstr>
      <vt:lpstr>PowerPoint Presentation</vt:lpstr>
      <vt:lpstr>PowerPoint Presentation</vt:lpstr>
      <vt:lpstr>PowerPoint Presentation</vt:lpstr>
      <vt:lpstr>Analysis and Evaluation</vt:lpstr>
      <vt:lpstr>PowerPoint Presentation</vt:lpstr>
      <vt:lpstr>PowerPoint Presentation</vt:lpstr>
      <vt:lpstr>PowerPoint Presentation</vt:lpstr>
      <vt:lpstr>PowerPoint Presentation</vt:lpstr>
      <vt:lpstr>PowerPoint Presentation</vt:lpstr>
      <vt:lpstr>Analysis and Evaluation</vt:lpstr>
      <vt:lpstr>PowerPoint Presentation</vt:lpstr>
      <vt:lpstr>Analysis and Evaluation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HP</cp:lastModifiedBy>
  <cp:revision>18</cp:revision>
  <dcterms:modified xsi:type="dcterms:W3CDTF">2021-10-08T18:08:36Z</dcterms:modified>
</cp:coreProperties>
</file>