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6" r:id="rId1"/>
  </p:sldMasterIdLst>
  <p:notesMasterIdLst>
    <p:notesMasterId r:id="rId63"/>
  </p:notesMasterIdLst>
  <p:sldIdLst>
    <p:sldId id="351" r:id="rId2"/>
    <p:sldId id="256" r:id="rId3"/>
    <p:sldId id="257" r:id="rId4"/>
    <p:sldId id="259" r:id="rId5"/>
    <p:sldId id="346" r:id="rId6"/>
    <p:sldId id="293" r:id="rId7"/>
    <p:sldId id="294" r:id="rId8"/>
    <p:sldId id="295" r:id="rId9"/>
    <p:sldId id="314" r:id="rId10"/>
    <p:sldId id="348" r:id="rId11"/>
    <p:sldId id="349" r:id="rId12"/>
    <p:sldId id="350" r:id="rId13"/>
    <p:sldId id="288" r:id="rId14"/>
    <p:sldId id="268" r:id="rId15"/>
    <p:sldId id="335" r:id="rId16"/>
    <p:sldId id="353" r:id="rId17"/>
    <p:sldId id="305" r:id="rId18"/>
    <p:sldId id="306" r:id="rId19"/>
    <p:sldId id="307" r:id="rId20"/>
    <p:sldId id="356" r:id="rId21"/>
    <p:sldId id="357" r:id="rId22"/>
    <p:sldId id="358" r:id="rId23"/>
    <p:sldId id="354" r:id="rId24"/>
    <p:sldId id="355" r:id="rId25"/>
    <p:sldId id="269" r:id="rId26"/>
    <p:sldId id="360" r:id="rId27"/>
    <p:sldId id="361" r:id="rId28"/>
    <p:sldId id="270" r:id="rId29"/>
    <p:sldId id="362" r:id="rId30"/>
    <p:sldId id="364" r:id="rId31"/>
    <p:sldId id="366" r:id="rId32"/>
    <p:sldId id="369" r:id="rId33"/>
    <p:sldId id="367" r:id="rId34"/>
    <p:sldId id="370" r:id="rId35"/>
    <p:sldId id="368" r:id="rId36"/>
    <p:sldId id="363" r:id="rId37"/>
    <p:sldId id="371" r:id="rId38"/>
    <p:sldId id="372" r:id="rId39"/>
    <p:sldId id="373" r:id="rId40"/>
    <p:sldId id="374" r:id="rId41"/>
    <p:sldId id="365" r:id="rId42"/>
    <p:sldId id="375" r:id="rId43"/>
    <p:sldId id="376" r:id="rId44"/>
    <p:sldId id="258" r:id="rId45"/>
    <p:sldId id="377" r:id="rId46"/>
    <p:sldId id="260" r:id="rId47"/>
    <p:sldId id="261" r:id="rId48"/>
    <p:sldId id="262" r:id="rId49"/>
    <p:sldId id="263" r:id="rId50"/>
    <p:sldId id="378" r:id="rId51"/>
    <p:sldId id="379" r:id="rId52"/>
    <p:sldId id="384" r:id="rId53"/>
    <p:sldId id="386" r:id="rId54"/>
    <p:sldId id="385" r:id="rId55"/>
    <p:sldId id="388" r:id="rId56"/>
    <p:sldId id="380" r:id="rId57"/>
    <p:sldId id="381" r:id="rId58"/>
    <p:sldId id="382" r:id="rId59"/>
    <p:sldId id="383" r:id="rId60"/>
    <p:sldId id="325" r:id="rId61"/>
    <p:sldId id="352"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03C"/>
    <a:srgbClr val="FF6600"/>
    <a:srgbClr val="FFFFFF"/>
    <a:srgbClr val="0340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94713" autoAdjust="0"/>
  </p:normalViewPr>
  <p:slideViewPr>
    <p:cSldViewPr>
      <p:cViewPr varScale="1">
        <p:scale>
          <a:sx n="83" d="100"/>
          <a:sy n="83" d="100"/>
        </p:scale>
        <p:origin x="-542" y="-77"/>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B2A694-410F-4261-8F86-0E4EE3D498AD}" type="datetimeFigureOut">
              <a:rPr lang="en-IN" smtClean="0"/>
              <a:t>29-03-2022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AB8C8-4349-49F2-9D37-0A46C7648920}" type="slidenum">
              <a:rPr lang="en-IN" smtClean="0"/>
              <a:t>‹#›</a:t>
            </a:fld>
            <a:endParaRPr lang="en-IN"/>
          </a:p>
        </p:txBody>
      </p:sp>
    </p:spTree>
    <p:extLst>
      <p:ext uri="{BB962C8B-B14F-4D97-AF65-F5344CB8AC3E}">
        <p14:creationId xmlns:p14="http://schemas.microsoft.com/office/powerpoint/2010/main" val="1108789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EDCC0A-D670-4C14-A053-7983D3524A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24D9018D-0182-4DCD-8EB2-F9041183C9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DEC4C1DA-E04F-410F-9931-585C557EC3B0}"/>
              </a:ext>
            </a:extLst>
          </p:cNvPr>
          <p:cNvSpPr>
            <a:spLocks noGrp="1"/>
          </p:cNvSpPr>
          <p:nvPr>
            <p:ph type="dt" sz="half" idx="10"/>
          </p:nvPr>
        </p:nvSpPr>
        <p:spPr/>
        <p:txBody>
          <a:bodyPr/>
          <a:lstStyle/>
          <a:p>
            <a:pPr>
              <a:defRPr/>
            </a:pPr>
            <a:fld id="{78413B09-AF96-4922-A7D4-8D3EC997BEB4}"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565FC130-F699-4EBB-8A5C-6A6E699ADE1D}"/>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A13E0873-3C4A-4F5C-9D06-A4F8B63B9232}"/>
              </a:ext>
            </a:extLst>
          </p:cNvPr>
          <p:cNvSpPr>
            <a:spLocks noGrp="1"/>
          </p:cNvSpPr>
          <p:nvPr>
            <p:ph type="sldNum" sz="quarter" idx="12"/>
          </p:nvPr>
        </p:nvSpPr>
        <p:spPr/>
        <p:txBody>
          <a:bodyPr/>
          <a:lstStyle/>
          <a:p>
            <a:pPr>
              <a:defRPr/>
            </a:pPr>
            <a:fld id="{E9A74D0F-A825-44D3-8DF1-5B59C278729D}" type="slidenum">
              <a:rPr lang="en-US" smtClean="0"/>
              <a:pPr>
                <a:defRPr/>
              </a:pPr>
              <a:t>‹#›</a:t>
            </a:fld>
            <a:endParaRPr lang="en-US"/>
          </a:p>
        </p:txBody>
      </p:sp>
    </p:spTree>
    <p:extLst>
      <p:ext uri="{BB962C8B-B14F-4D97-AF65-F5344CB8AC3E}">
        <p14:creationId xmlns:p14="http://schemas.microsoft.com/office/powerpoint/2010/main" val="203070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5D5CA9-7A42-4F31-A465-664307C83E8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D4622FD-738B-446A-8330-FB68EC2665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9536EC7-4DCE-4D6A-90D0-63A835426EC5}"/>
              </a:ext>
            </a:extLst>
          </p:cNvPr>
          <p:cNvSpPr>
            <a:spLocks noGrp="1"/>
          </p:cNvSpPr>
          <p:nvPr>
            <p:ph type="dt" sz="half" idx="10"/>
          </p:nvPr>
        </p:nvSpPr>
        <p:spPr/>
        <p:txBody>
          <a:bodyPr/>
          <a:lstStyle/>
          <a:p>
            <a:pPr>
              <a:defRPr/>
            </a:pPr>
            <a:fld id="{D60B90CD-1DAD-41C0-BAD5-4347F27AA6FB}"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71395A87-86E6-4677-BC97-6515D9B5032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6FB4B9D5-E1DF-4A17-B0D8-00902082C7C3}"/>
              </a:ext>
            </a:extLst>
          </p:cNvPr>
          <p:cNvSpPr>
            <a:spLocks noGrp="1"/>
          </p:cNvSpPr>
          <p:nvPr>
            <p:ph type="sldNum" sz="quarter" idx="12"/>
          </p:nvPr>
        </p:nvSpPr>
        <p:spPr/>
        <p:txBody>
          <a:bodyPr/>
          <a:lstStyle/>
          <a:p>
            <a:pPr>
              <a:defRPr/>
            </a:pPr>
            <a:fld id="{0469D51F-7BB1-4E9F-9B1A-4EC34E87632D}" type="slidenum">
              <a:rPr lang="en-US" smtClean="0"/>
              <a:pPr>
                <a:defRPr/>
              </a:pPr>
              <a:t>‹#›</a:t>
            </a:fld>
            <a:endParaRPr lang="en-US"/>
          </a:p>
        </p:txBody>
      </p:sp>
    </p:spTree>
    <p:extLst>
      <p:ext uri="{BB962C8B-B14F-4D97-AF65-F5344CB8AC3E}">
        <p14:creationId xmlns:p14="http://schemas.microsoft.com/office/powerpoint/2010/main" val="174615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E5AA2E1-9F52-4268-88F9-92091872B4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F28A48A6-DC38-495F-9D79-FE76FE92C1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255F618-52E6-45EA-804E-15827AA06DB9}"/>
              </a:ext>
            </a:extLst>
          </p:cNvPr>
          <p:cNvSpPr>
            <a:spLocks noGrp="1"/>
          </p:cNvSpPr>
          <p:nvPr>
            <p:ph type="dt" sz="half" idx="10"/>
          </p:nvPr>
        </p:nvSpPr>
        <p:spPr/>
        <p:txBody>
          <a:bodyPr/>
          <a:lstStyle/>
          <a:p>
            <a:pPr>
              <a:defRPr/>
            </a:pPr>
            <a:fld id="{5874E2F6-51A8-41B4-8C86-396F9ED55D09}"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A6D4AB52-C02A-4385-AE28-6137EB19D776}"/>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D2C7CA54-08D2-4D75-9B43-A1022A1A5DC0}"/>
              </a:ext>
            </a:extLst>
          </p:cNvPr>
          <p:cNvSpPr>
            <a:spLocks noGrp="1"/>
          </p:cNvSpPr>
          <p:nvPr>
            <p:ph type="sldNum" sz="quarter" idx="12"/>
          </p:nvPr>
        </p:nvSpPr>
        <p:spPr/>
        <p:txBody>
          <a:bodyPr/>
          <a:lstStyle/>
          <a:p>
            <a:pPr>
              <a:defRPr/>
            </a:pPr>
            <a:fld id="{0AAB556A-131F-474F-A272-918B7C203C7E}" type="slidenum">
              <a:rPr lang="en-US" smtClean="0"/>
              <a:pPr>
                <a:defRPr/>
              </a:pPr>
              <a:t>‹#›</a:t>
            </a:fld>
            <a:endParaRPr lang="en-US"/>
          </a:p>
        </p:txBody>
      </p:sp>
    </p:spTree>
    <p:extLst>
      <p:ext uri="{BB962C8B-B14F-4D97-AF65-F5344CB8AC3E}">
        <p14:creationId xmlns:p14="http://schemas.microsoft.com/office/powerpoint/2010/main" val="253679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FD6290-A10D-4CEF-A2ED-2997C2B11A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6AF7D491-1DF1-41A4-B50A-528E9E2402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9727AEF2-71DC-4E14-ABFF-CD072B3569C4}"/>
              </a:ext>
            </a:extLst>
          </p:cNvPr>
          <p:cNvSpPr>
            <a:spLocks noGrp="1"/>
          </p:cNvSpPr>
          <p:nvPr>
            <p:ph type="dt" sz="half" idx="10"/>
          </p:nvPr>
        </p:nvSpPr>
        <p:spPr/>
        <p:txBody>
          <a:bodyPr/>
          <a:lstStyle/>
          <a:p>
            <a:pPr>
              <a:defRPr/>
            </a:pPr>
            <a:fld id="{E317CAF5-240C-44A8-9F4C-252666103C16}"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A7D56760-33A4-43F6-B4BD-38505314212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3C8BD279-2BD2-4A89-8554-A5F38473BAF1}"/>
              </a:ext>
            </a:extLst>
          </p:cNvPr>
          <p:cNvSpPr>
            <a:spLocks noGrp="1"/>
          </p:cNvSpPr>
          <p:nvPr>
            <p:ph type="sldNum" sz="quarter" idx="12"/>
          </p:nvPr>
        </p:nvSpPr>
        <p:spPr/>
        <p:txBody>
          <a:bodyPr/>
          <a:lstStyle/>
          <a:p>
            <a:pPr>
              <a:defRPr/>
            </a:pPr>
            <a:fld id="{75131D03-CACB-4FA5-91D2-36D67DC5F6CD}" type="slidenum">
              <a:rPr lang="en-US" smtClean="0"/>
              <a:pPr>
                <a:defRPr/>
              </a:pPr>
              <a:t>‹#›</a:t>
            </a:fld>
            <a:endParaRPr lang="en-US"/>
          </a:p>
        </p:txBody>
      </p:sp>
    </p:spTree>
    <p:extLst>
      <p:ext uri="{BB962C8B-B14F-4D97-AF65-F5344CB8AC3E}">
        <p14:creationId xmlns:p14="http://schemas.microsoft.com/office/powerpoint/2010/main" val="295574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F3C785-0ECF-4B29-8D65-F34309E8F8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74817AE-C1F3-41DB-B30C-EA09298829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F714199-5585-4B6E-82F0-ACF2D6018389}"/>
              </a:ext>
            </a:extLst>
          </p:cNvPr>
          <p:cNvSpPr>
            <a:spLocks noGrp="1"/>
          </p:cNvSpPr>
          <p:nvPr>
            <p:ph type="dt" sz="half" idx="10"/>
          </p:nvPr>
        </p:nvSpPr>
        <p:spPr/>
        <p:txBody>
          <a:bodyPr/>
          <a:lstStyle/>
          <a:p>
            <a:pPr>
              <a:defRPr/>
            </a:pPr>
            <a:fld id="{3C5A0D46-C5D8-45E5-BB9C-3E0EC7DDCFA5}"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DAA80FC8-438C-4961-976F-7C64C285158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16EB17B0-66C2-48F9-BCDA-CA57C78E7751}"/>
              </a:ext>
            </a:extLst>
          </p:cNvPr>
          <p:cNvSpPr>
            <a:spLocks noGrp="1"/>
          </p:cNvSpPr>
          <p:nvPr>
            <p:ph type="sldNum" sz="quarter" idx="12"/>
          </p:nvPr>
        </p:nvSpPr>
        <p:spPr/>
        <p:txBody>
          <a:bodyPr/>
          <a:lstStyle/>
          <a:p>
            <a:pPr>
              <a:defRPr/>
            </a:pPr>
            <a:fld id="{B05C3E85-F777-43CB-AF72-CE4CDBC2B762}" type="slidenum">
              <a:rPr lang="en-US" smtClean="0"/>
              <a:pPr>
                <a:defRPr/>
              </a:pPr>
              <a:t>‹#›</a:t>
            </a:fld>
            <a:endParaRPr lang="en-US"/>
          </a:p>
        </p:txBody>
      </p:sp>
    </p:spTree>
    <p:extLst>
      <p:ext uri="{BB962C8B-B14F-4D97-AF65-F5344CB8AC3E}">
        <p14:creationId xmlns:p14="http://schemas.microsoft.com/office/powerpoint/2010/main" val="3903053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042B9D-65D5-464D-8E84-D4791589872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FDE24F6B-8809-4C9D-AA9C-D0BDDD4F7E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C5CAD4C-2025-48C0-91EA-6D52828D5C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C026771B-850D-414F-8067-C2EF99563C1B}"/>
              </a:ext>
            </a:extLst>
          </p:cNvPr>
          <p:cNvSpPr>
            <a:spLocks noGrp="1"/>
          </p:cNvSpPr>
          <p:nvPr>
            <p:ph type="dt" sz="half" idx="10"/>
          </p:nvPr>
        </p:nvSpPr>
        <p:spPr/>
        <p:txBody>
          <a:bodyPr/>
          <a:lstStyle/>
          <a:p>
            <a:pPr>
              <a:defRPr/>
            </a:pPr>
            <a:fld id="{308CBB80-8309-4C7E-8817-34CDD3136FEF}" type="datetimeFigureOut">
              <a:rPr lang="en-US" smtClean="0"/>
              <a:pPr>
                <a:defRPr/>
              </a:pPr>
              <a:t>3/29/2022</a:t>
            </a:fld>
            <a:endParaRPr lang="en-US"/>
          </a:p>
        </p:txBody>
      </p:sp>
      <p:sp>
        <p:nvSpPr>
          <p:cNvPr id="6" name="Footer Placeholder 5">
            <a:extLst>
              <a:ext uri="{FF2B5EF4-FFF2-40B4-BE49-F238E27FC236}">
                <a16:creationId xmlns:a16="http://schemas.microsoft.com/office/drawing/2014/main" xmlns="" id="{8B4ADBE7-B0DA-4216-8475-98BECA163E84}"/>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95EC477F-52DB-4F2C-861C-BD97EEB0FB24}"/>
              </a:ext>
            </a:extLst>
          </p:cNvPr>
          <p:cNvSpPr>
            <a:spLocks noGrp="1"/>
          </p:cNvSpPr>
          <p:nvPr>
            <p:ph type="sldNum" sz="quarter" idx="12"/>
          </p:nvPr>
        </p:nvSpPr>
        <p:spPr/>
        <p:txBody>
          <a:bodyPr/>
          <a:lstStyle/>
          <a:p>
            <a:pPr>
              <a:defRPr/>
            </a:pPr>
            <a:fld id="{A2E720E0-A02D-4445-A4A3-057B051543C5}" type="slidenum">
              <a:rPr lang="en-US" smtClean="0"/>
              <a:pPr>
                <a:defRPr/>
              </a:pPr>
              <a:t>‹#›</a:t>
            </a:fld>
            <a:endParaRPr lang="en-US"/>
          </a:p>
        </p:txBody>
      </p:sp>
    </p:spTree>
    <p:extLst>
      <p:ext uri="{BB962C8B-B14F-4D97-AF65-F5344CB8AC3E}">
        <p14:creationId xmlns:p14="http://schemas.microsoft.com/office/powerpoint/2010/main" val="96663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365142-1120-4D91-BD6E-468238E73E2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2EFB776-5112-4E7A-BB5C-428FE0C888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6889E5A-0812-4573-9884-E71C228B2C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F9E475B0-2BEE-433B-B172-874AA9623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E18A699-B296-4813-B11B-A13F053B4B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4013A270-65B3-48EA-AF77-8F9A60663D80}"/>
              </a:ext>
            </a:extLst>
          </p:cNvPr>
          <p:cNvSpPr>
            <a:spLocks noGrp="1"/>
          </p:cNvSpPr>
          <p:nvPr>
            <p:ph type="dt" sz="half" idx="10"/>
          </p:nvPr>
        </p:nvSpPr>
        <p:spPr/>
        <p:txBody>
          <a:bodyPr/>
          <a:lstStyle/>
          <a:p>
            <a:pPr>
              <a:defRPr/>
            </a:pPr>
            <a:fld id="{88EB8295-6652-446B-B2FB-397C2463557E}" type="datetimeFigureOut">
              <a:rPr lang="en-US" smtClean="0"/>
              <a:pPr>
                <a:defRPr/>
              </a:pPr>
              <a:t>3/29/2022</a:t>
            </a:fld>
            <a:endParaRPr lang="en-US"/>
          </a:p>
        </p:txBody>
      </p:sp>
      <p:sp>
        <p:nvSpPr>
          <p:cNvPr id="8" name="Footer Placeholder 7">
            <a:extLst>
              <a:ext uri="{FF2B5EF4-FFF2-40B4-BE49-F238E27FC236}">
                <a16:creationId xmlns:a16="http://schemas.microsoft.com/office/drawing/2014/main" xmlns="" id="{AC58443A-B78D-432D-A70F-E8A7E1880971}"/>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xmlns="" id="{330A7558-00FF-4622-B54D-EA96F9C2AC9B}"/>
              </a:ext>
            </a:extLst>
          </p:cNvPr>
          <p:cNvSpPr>
            <a:spLocks noGrp="1"/>
          </p:cNvSpPr>
          <p:nvPr>
            <p:ph type="sldNum" sz="quarter" idx="12"/>
          </p:nvPr>
        </p:nvSpPr>
        <p:spPr/>
        <p:txBody>
          <a:bodyPr/>
          <a:lstStyle/>
          <a:p>
            <a:pPr>
              <a:defRPr/>
            </a:pPr>
            <a:fld id="{3A6E012F-8CAF-49C8-A530-648F870C5B5C}" type="slidenum">
              <a:rPr lang="en-US" smtClean="0"/>
              <a:pPr>
                <a:defRPr/>
              </a:pPr>
              <a:t>‹#›</a:t>
            </a:fld>
            <a:endParaRPr lang="en-US"/>
          </a:p>
        </p:txBody>
      </p:sp>
    </p:spTree>
    <p:extLst>
      <p:ext uri="{BB962C8B-B14F-4D97-AF65-F5344CB8AC3E}">
        <p14:creationId xmlns:p14="http://schemas.microsoft.com/office/powerpoint/2010/main" val="172414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3FCE-E420-4CFE-86F7-8E57A2F84C0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F7A9AFC2-C2D9-426B-A009-AD53FF826DFD}"/>
              </a:ext>
            </a:extLst>
          </p:cNvPr>
          <p:cNvSpPr>
            <a:spLocks noGrp="1"/>
          </p:cNvSpPr>
          <p:nvPr>
            <p:ph type="dt" sz="half" idx="10"/>
          </p:nvPr>
        </p:nvSpPr>
        <p:spPr/>
        <p:txBody>
          <a:bodyPr/>
          <a:lstStyle/>
          <a:p>
            <a:pPr>
              <a:defRPr/>
            </a:pPr>
            <a:fld id="{F464837D-15AA-470C-8252-64EF04A6332E}" type="datetimeFigureOut">
              <a:rPr lang="en-US" smtClean="0"/>
              <a:pPr>
                <a:defRPr/>
              </a:pPr>
              <a:t>3/29/2022</a:t>
            </a:fld>
            <a:endParaRPr lang="en-US"/>
          </a:p>
        </p:txBody>
      </p:sp>
      <p:sp>
        <p:nvSpPr>
          <p:cNvPr id="4" name="Footer Placeholder 3">
            <a:extLst>
              <a:ext uri="{FF2B5EF4-FFF2-40B4-BE49-F238E27FC236}">
                <a16:creationId xmlns:a16="http://schemas.microsoft.com/office/drawing/2014/main" xmlns="" id="{7E4479B3-EFB7-4607-A06C-8AFC88C390ED}"/>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xmlns="" id="{7D4EAB98-3AAF-40EF-8FD4-18B7129C5C9B}"/>
              </a:ext>
            </a:extLst>
          </p:cNvPr>
          <p:cNvSpPr>
            <a:spLocks noGrp="1"/>
          </p:cNvSpPr>
          <p:nvPr>
            <p:ph type="sldNum" sz="quarter" idx="12"/>
          </p:nvPr>
        </p:nvSpPr>
        <p:spPr/>
        <p:txBody>
          <a:bodyPr/>
          <a:lstStyle/>
          <a:p>
            <a:pPr>
              <a:defRPr/>
            </a:pPr>
            <a:fld id="{871037EF-7423-4F8B-AD84-DAB4F66575D1}" type="slidenum">
              <a:rPr lang="en-US" smtClean="0"/>
              <a:pPr>
                <a:defRPr/>
              </a:pPr>
              <a:t>‹#›</a:t>
            </a:fld>
            <a:endParaRPr lang="en-US"/>
          </a:p>
        </p:txBody>
      </p:sp>
    </p:spTree>
    <p:extLst>
      <p:ext uri="{BB962C8B-B14F-4D97-AF65-F5344CB8AC3E}">
        <p14:creationId xmlns:p14="http://schemas.microsoft.com/office/powerpoint/2010/main" val="1031045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B25C00C-D325-4E0C-925D-5BDFC2B00E49}"/>
              </a:ext>
            </a:extLst>
          </p:cNvPr>
          <p:cNvSpPr>
            <a:spLocks noGrp="1"/>
          </p:cNvSpPr>
          <p:nvPr>
            <p:ph type="dt" sz="half" idx="10"/>
          </p:nvPr>
        </p:nvSpPr>
        <p:spPr/>
        <p:txBody>
          <a:bodyPr/>
          <a:lstStyle/>
          <a:p>
            <a:pPr>
              <a:defRPr/>
            </a:pPr>
            <a:fld id="{C9B64F59-6329-4747-94D0-675DB6305819}" type="datetimeFigureOut">
              <a:rPr lang="en-US" smtClean="0"/>
              <a:pPr>
                <a:defRPr/>
              </a:pPr>
              <a:t>3/29/2022</a:t>
            </a:fld>
            <a:endParaRPr lang="en-US"/>
          </a:p>
        </p:txBody>
      </p:sp>
      <p:sp>
        <p:nvSpPr>
          <p:cNvPr id="3" name="Footer Placeholder 2">
            <a:extLst>
              <a:ext uri="{FF2B5EF4-FFF2-40B4-BE49-F238E27FC236}">
                <a16:creationId xmlns:a16="http://schemas.microsoft.com/office/drawing/2014/main" xmlns="" id="{426447AE-EAAC-403E-822C-03D75FA27C61}"/>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xmlns="" id="{7B20F1C0-2242-4C49-96F5-CF612A00707E}"/>
              </a:ext>
            </a:extLst>
          </p:cNvPr>
          <p:cNvSpPr>
            <a:spLocks noGrp="1"/>
          </p:cNvSpPr>
          <p:nvPr>
            <p:ph type="sldNum" sz="quarter" idx="12"/>
          </p:nvPr>
        </p:nvSpPr>
        <p:spPr/>
        <p:txBody>
          <a:bodyPr/>
          <a:lstStyle/>
          <a:p>
            <a:pPr>
              <a:defRPr/>
            </a:pPr>
            <a:fld id="{7817B77F-A0FC-4897-A5FB-723588E3A289}" type="slidenum">
              <a:rPr lang="en-US" smtClean="0"/>
              <a:pPr>
                <a:defRPr/>
              </a:pPr>
              <a:t>‹#›</a:t>
            </a:fld>
            <a:endParaRPr lang="en-US"/>
          </a:p>
        </p:txBody>
      </p:sp>
    </p:spTree>
    <p:extLst>
      <p:ext uri="{BB962C8B-B14F-4D97-AF65-F5344CB8AC3E}">
        <p14:creationId xmlns:p14="http://schemas.microsoft.com/office/powerpoint/2010/main" val="375284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5CCC70-C987-44CE-8795-66BB6364C6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E6381C3-B472-40CA-ABA9-624E2A9138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29A6396A-EFB8-4BEB-918C-501DC9281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A1D0C8B-8ADC-4177-9FA7-D0E6434A95E5}"/>
              </a:ext>
            </a:extLst>
          </p:cNvPr>
          <p:cNvSpPr>
            <a:spLocks noGrp="1"/>
          </p:cNvSpPr>
          <p:nvPr>
            <p:ph type="dt" sz="half" idx="10"/>
          </p:nvPr>
        </p:nvSpPr>
        <p:spPr/>
        <p:txBody>
          <a:bodyPr/>
          <a:lstStyle/>
          <a:p>
            <a:pPr>
              <a:defRPr/>
            </a:pPr>
            <a:fld id="{D6EF89BE-6A17-463F-9A2E-8730E431520A}" type="datetimeFigureOut">
              <a:rPr lang="en-US" smtClean="0"/>
              <a:pPr>
                <a:defRPr/>
              </a:pPr>
              <a:t>3/29/2022</a:t>
            </a:fld>
            <a:endParaRPr lang="en-US"/>
          </a:p>
        </p:txBody>
      </p:sp>
      <p:sp>
        <p:nvSpPr>
          <p:cNvPr id="6" name="Footer Placeholder 5">
            <a:extLst>
              <a:ext uri="{FF2B5EF4-FFF2-40B4-BE49-F238E27FC236}">
                <a16:creationId xmlns:a16="http://schemas.microsoft.com/office/drawing/2014/main" xmlns="" id="{4962F1AC-B73B-4819-B0DE-D90853626B0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F523FBD4-8DB4-4C3B-AF52-621D5DFB6F79}"/>
              </a:ext>
            </a:extLst>
          </p:cNvPr>
          <p:cNvSpPr>
            <a:spLocks noGrp="1"/>
          </p:cNvSpPr>
          <p:nvPr>
            <p:ph type="sldNum" sz="quarter" idx="12"/>
          </p:nvPr>
        </p:nvSpPr>
        <p:spPr/>
        <p:txBody>
          <a:bodyPr/>
          <a:lstStyle/>
          <a:p>
            <a:pPr>
              <a:defRPr/>
            </a:pPr>
            <a:fld id="{7472A1B9-B304-4285-B4F0-4CC734E3C382}" type="slidenum">
              <a:rPr lang="en-US" smtClean="0"/>
              <a:pPr>
                <a:defRPr/>
              </a:pPr>
              <a:t>‹#›</a:t>
            </a:fld>
            <a:endParaRPr lang="en-US"/>
          </a:p>
        </p:txBody>
      </p:sp>
    </p:spTree>
    <p:extLst>
      <p:ext uri="{BB962C8B-B14F-4D97-AF65-F5344CB8AC3E}">
        <p14:creationId xmlns:p14="http://schemas.microsoft.com/office/powerpoint/2010/main" val="3486109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1D724C-D034-42F8-B95A-523B5FE149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181F2B5A-DA44-4DE0-915D-37A0DFD6C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0F23B334-87CC-4F8C-AB26-60F9F7194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E660C70-8FCE-4BBD-9808-040E3A63741D}"/>
              </a:ext>
            </a:extLst>
          </p:cNvPr>
          <p:cNvSpPr>
            <a:spLocks noGrp="1"/>
          </p:cNvSpPr>
          <p:nvPr>
            <p:ph type="dt" sz="half" idx="10"/>
          </p:nvPr>
        </p:nvSpPr>
        <p:spPr/>
        <p:txBody>
          <a:bodyPr/>
          <a:lstStyle/>
          <a:p>
            <a:pPr>
              <a:defRPr/>
            </a:pPr>
            <a:fld id="{8E600494-A7A6-4CFC-AD09-CB929A5E45F6}" type="datetimeFigureOut">
              <a:rPr lang="en-US" smtClean="0"/>
              <a:pPr>
                <a:defRPr/>
              </a:pPr>
              <a:t>3/29/2022</a:t>
            </a:fld>
            <a:endParaRPr lang="en-US"/>
          </a:p>
        </p:txBody>
      </p:sp>
      <p:sp>
        <p:nvSpPr>
          <p:cNvPr id="6" name="Footer Placeholder 5">
            <a:extLst>
              <a:ext uri="{FF2B5EF4-FFF2-40B4-BE49-F238E27FC236}">
                <a16:creationId xmlns:a16="http://schemas.microsoft.com/office/drawing/2014/main" xmlns="" id="{03C0E1E8-A2E4-4CB9-8E2D-0B6DD9AE72A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67BFA0D3-1103-43C1-B032-4C7BC4B45C4D}"/>
              </a:ext>
            </a:extLst>
          </p:cNvPr>
          <p:cNvSpPr>
            <a:spLocks noGrp="1"/>
          </p:cNvSpPr>
          <p:nvPr>
            <p:ph type="sldNum" sz="quarter" idx="12"/>
          </p:nvPr>
        </p:nvSpPr>
        <p:spPr/>
        <p:txBody>
          <a:bodyPr/>
          <a:lstStyle/>
          <a:p>
            <a:pPr>
              <a:defRPr/>
            </a:pPr>
            <a:fld id="{23A7EEFB-0C9E-4871-8227-1580559A8A0C}" type="slidenum">
              <a:rPr lang="en-US" smtClean="0"/>
              <a:pPr>
                <a:defRPr/>
              </a:pPr>
              <a:t>‹#›</a:t>
            </a:fld>
            <a:endParaRPr lang="en-US"/>
          </a:p>
        </p:txBody>
      </p:sp>
    </p:spTree>
    <p:extLst>
      <p:ext uri="{BB962C8B-B14F-4D97-AF65-F5344CB8AC3E}">
        <p14:creationId xmlns:p14="http://schemas.microsoft.com/office/powerpoint/2010/main" val="1522714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EAEEBCF-F24F-4BD7-ABF4-635EB03F4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C4FD61F-E5AD-4149-A6F0-08857ECF22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1654267E-339D-4CCF-84CE-F513CDEF02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F2A73F1-63D4-4776-8BE6-2488B0BDB3D4}" type="datetimeFigureOut">
              <a:rPr lang="en-US" smtClean="0"/>
              <a:pPr>
                <a:defRPr/>
              </a:pPr>
              <a:t>3/29/2022</a:t>
            </a:fld>
            <a:endParaRPr lang="en-US"/>
          </a:p>
        </p:txBody>
      </p:sp>
      <p:sp>
        <p:nvSpPr>
          <p:cNvPr id="5" name="Footer Placeholder 4">
            <a:extLst>
              <a:ext uri="{FF2B5EF4-FFF2-40B4-BE49-F238E27FC236}">
                <a16:creationId xmlns:a16="http://schemas.microsoft.com/office/drawing/2014/main" xmlns="" id="{79F28AA6-B5BA-4723-B63B-DF76ED598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795D7D41-1AEC-48AC-9AAB-7A34DE3984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BCE8756-A5C6-4FA6-A854-178CACBB9114}" type="slidenum">
              <a:rPr lang="en-US" smtClean="0"/>
              <a:pPr>
                <a:defRPr/>
              </a:pPr>
              <a:t>‹#›</a:t>
            </a:fld>
            <a:endParaRPr lang="en-US"/>
          </a:p>
        </p:txBody>
      </p:sp>
    </p:spTree>
    <p:extLst>
      <p:ext uri="{BB962C8B-B14F-4D97-AF65-F5344CB8AC3E}">
        <p14:creationId xmlns:p14="http://schemas.microsoft.com/office/powerpoint/2010/main" val="3951847296"/>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4119" y="1989323"/>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US" sz="3867" b="1" dirty="0">
                <a:solidFill>
                  <a:srgbClr val="FF0000"/>
                </a:solidFill>
                <a:latin typeface="Calibri"/>
                <a:ea typeface="Calibri"/>
                <a:cs typeface="Calibri"/>
                <a:sym typeface="Calibri"/>
              </a:rPr>
              <a:t>ACCOUNTING FOR SHARE CAPITAL</a:t>
            </a:r>
          </a:p>
        </p:txBody>
      </p:sp>
      <p:sp>
        <p:nvSpPr>
          <p:cNvPr id="57" name="Google Shape;57;p13"/>
          <p:cNvSpPr txBox="1"/>
          <p:nvPr/>
        </p:nvSpPr>
        <p:spPr>
          <a:xfrm>
            <a:off x="2962899" y="3428984"/>
            <a:ext cx="7392383" cy="1289200"/>
          </a:xfrm>
          <a:prstGeom prst="rect">
            <a:avLst/>
          </a:prstGeom>
          <a:noFill/>
          <a:ln>
            <a:noFill/>
          </a:ln>
        </p:spPr>
        <p:txBody>
          <a:bodyPr spcFirstLastPara="1" wrap="square" lIns="121900" tIns="121900" rIns="121900" bIns="121900" anchor="t" anchorCtr="0">
            <a:noAutofit/>
          </a:bodyPr>
          <a:lstStyle/>
          <a:p>
            <a:r>
              <a:rPr lang="en" sz="2400" b="1" dirty="0"/>
              <a:t>SUBJECT : ACCOUNTANCY</a:t>
            </a:r>
          </a:p>
          <a:p>
            <a:endParaRPr sz="2400" b="1" dirty="0"/>
          </a:p>
          <a:p>
            <a:r>
              <a:rPr lang="en" sz="2400" b="1" dirty="0"/>
              <a:t>CHAPTER NUMBER:6</a:t>
            </a:r>
          </a:p>
          <a:p>
            <a:endParaRPr sz="2400" b="1" dirty="0"/>
          </a:p>
          <a:p>
            <a:r>
              <a:rPr lang="en" sz="2400" b="1" dirty="0"/>
              <a:t>CHAPTER NAME :ISSUE OF SHARES </a:t>
            </a:r>
            <a:endParaRPr sz="2400" b="1" dirty="0"/>
          </a:p>
        </p:txBody>
      </p:sp>
      <p:pic>
        <p:nvPicPr>
          <p:cNvPr id="6" name="Google Shape;63;p14"/>
          <p:cNvPicPr preferRelativeResize="0"/>
          <p:nvPr/>
        </p:nvPicPr>
        <p:blipFill rotWithShape="1">
          <a:blip r:embed="rId4">
            <a:alphaModFix/>
          </a:blip>
          <a:srcRect/>
          <a:stretch/>
        </p:blipFill>
        <p:spPr>
          <a:xfrm>
            <a:off x="0" y="0"/>
            <a:ext cx="2136449" cy="85724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83D449C-2829-4FA2-8472-4453444780F1}"/>
              </a:ext>
            </a:extLst>
          </p:cNvPr>
          <p:cNvSpPr txBox="1"/>
          <p:nvPr/>
        </p:nvSpPr>
        <p:spPr>
          <a:xfrm>
            <a:off x="1409700" y="381000"/>
            <a:ext cx="9067800" cy="400110"/>
          </a:xfrm>
          <a:prstGeom prst="rect">
            <a:avLst/>
          </a:prstGeom>
          <a:noFill/>
        </p:spPr>
        <p:txBody>
          <a:bodyPr wrap="square" rtlCol="0">
            <a:spAutoFit/>
          </a:bodyPr>
          <a:lstStyle/>
          <a:p>
            <a:r>
              <a:rPr lang="en-US" sz="2000" b="1" dirty="0">
                <a:solidFill>
                  <a:srgbClr val="FF0000"/>
                </a:solidFill>
              </a:rPr>
              <a:t>ISSUE OF SHARES AT PREMIUM (SEC 52 (1) OF THE COMPANIES ACT,2013.</a:t>
            </a:r>
            <a:endParaRPr lang="en-IN" sz="2000" b="1" dirty="0">
              <a:solidFill>
                <a:srgbClr val="FF0000"/>
              </a:solidFill>
            </a:endParaRPr>
          </a:p>
        </p:txBody>
      </p:sp>
      <p:sp>
        <p:nvSpPr>
          <p:cNvPr id="3" name="TextBox 2">
            <a:extLst>
              <a:ext uri="{FF2B5EF4-FFF2-40B4-BE49-F238E27FC236}">
                <a16:creationId xmlns:a16="http://schemas.microsoft.com/office/drawing/2014/main" xmlns="" id="{97849E10-89F2-4E6C-9E10-F3EA0232AB94}"/>
              </a:ext>
            </a:extLst>
          </p:cNvPr>
          <p:cNvSpPr txBox="1"/>
          <p:nvPr/>
        </p:nvSpPr>
        <p:spPr>
          <a:xfrm>
            <a:off x="838200" y="1295400"/>
            <a:ext cx="10820400" cy="3976730"/>
          </a:xfrm>
          <a:prstGeom prst="rect">
            <a:avLst/>
          </a:prstGeom>
          <a:noFill/>
        </p:spPr>
        <p:txBody>
          <a:bodyPr wrap="square" rtlCol="0">
            <a:spAutoFit/>
          </a:bodyPr>
          <a:lstStyle/>
          <a:p>
            <a:r>
              <a:rPr lang="en-US" sz="2000" i="1" dirty="0"/>
              <a:t>THE AMOUNT OF PREMIUM RECEIVED SHOULD BE CREDITED TO </a:t>
            </a:r>
            <a:r>
              <a:rPr lang="en-US" sz="2000" i="1" dirty="0">
                <a:solidFill>
                  <a:srgbClr val="FF0000"/>
                </a:solidFill>
              </a:rPr>
              <a:t>‘SECURITIES PREMIUM RESERVE A/C ’  </a:t>
            </a:r>
            <a:r>
              <a:rPr lang="en-US" sz="2000" i="1" dirty="0"/>
              <a:t>AS PER SCHEDULE III OF THE COMPANIES ACT,2013. IT MUST BE SHOWN SEPARATELY IN THE BALANCE SHEET ON THE </a:t>
            </a:r>
            <a:r>
              <a:rPr lang="en-US" sz="2000" i="1" dirty="0">
                <a:solidFill>
                  <a:srgbClr val="FF0000"/>
                </a:solidFill>
              </a:rPr>
              <a:t>EQUITY AND LIABILITIES </a:t>
            </a:r>
            <a:r>
              <a:rPr lang="en-US" sz="2000" i="1" dirty="0"/>
              <a:t>SIDE UNDER THE HEAD ‘</a:t>
            </a:r>
            <a:r>
              <a:rPr lang="en-US" sz="2000" i="1" dirty="0">
                <a:solidFill>
                  <a:srgbClr val="FF0000"/>
                </a:solidFill>
              </a:rPr>
              <a:t>RESERVES AND SURPLUS’.</a:t>
            </a:r>
          </a:p>
          <a:p>
            <a:endParaRPr lang="en-US" dirty="0"/>
          </a:p>
          <a:p>
            <a:pPr>
              <a:lnSpc>
                <a:spcPct val="200000"/>
              </a:lnSpc>
            </a:pPr>
            <a:r>
              <a:rPr lang="en-US" b="1" dirty="0">
                <a:solidFill>
                  <a:srgbClr val="FF0000"/>
                </a:solidFill>
                <a:latin typeface="Arial" panose="020B0604020202020204" pitchFamily="34" charset="0"/>
                <a:cs typeface="Arial" panose="020B0604020202020204" pitchFamily="34" charset="0"/>
              </a:rPr>
              <a:t>SPR MAY BE USED FOR THE FOLLOWING PURPOSES:</a:t>
            </a:r>
          </a:p>
          <a:p>
            <a:pPr marL="342900" indent="-342900">
              <a:lnSpc>
                <a:spcPct val="200000"/>
              </a:lnSpc>
              <a:buAutoNum type="arabicPeriod"/>
            </a:pPr>
            <a:r>
              <a:rPr lang="en-US" dirty="0">
                <a:latin typeface="Arial" panose="020B0604020202020204" pitchFamily="34" charset="0"/>
                <a:cs typeface="Arial" panose="020B0604020202020204" pitchFamily="34" charset="0"/>
              </a:rPr>
              <a:t>IN WRITING OFF PRELIMINARY EXPENSES OF THE COMPANY.</a:t>
            </a:r>
          </a:p>
          <a:p>
            <a:pPr marL="342900" indent="-342900">
              <a:lnSpc>
                <a:spcPct val="200000"/>
              </a:lnSpc>
              <a:buAutoNum type="arabicPeriod"/>
            </a:pPr>
            <a:r>
              <a:rPr lang="en-US" dirty="0">
                <a:latin typeface="Arial" panose="020B0604020202020204" pitchFamily="34" charset="0"/>
                <a:cs typeface="Arial" panose="020B0604020202020204" pitchFamily="34" charset="0"/>
              </a:rPr>
              <a:t>FOR WRITING OFF THE EXPENSES,COMMISSION OR DISCOUNT ALLOWED ON ISSUE OF SHARES OR DEBENTURES OF THE COMPANY.</a:t>
            </a:r>
          </a:p>
          <a:p>
            <a:pPr marL="342900" indent="-342900">
              <a:lnSpc>
                <a:spcPct val="200000"/>
              </a:lnSpc>
              <a:buAutoNum type="arabicPeriod"/>
            </a:pPr>
            <a:r>
              <a:rPr lang="en-US" dirty="0">
                <a:latin typeface="Arial" panose="020B0604020202020204" pitchFamily="34" charset="0"/>
                <a:cs typeface="Arial" panose="020B0604020202020204" pitchFamily="34" charset="0"/>
              </a:rPr>
              <a:t>FOR BUY BACK OF ITS OWN SHARES AND OTHER SECURITIES AS PER SEC 68.</a:t>
            </a:r>
            <a:endParaRPr lang="en-IN" dirty="0">
              <a:latin typeface="Arial" panose="020B0604020202020204" pitchFamily="34" charset="0"/>
              <a:cs typeface="Arial" panose="020B0604020202020204" pitchFamily="34" charset="0"/>
            </a:endParaRPr>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4086548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5CCDBE-1A6D-4B44-9133-CA62313F4797}"/>
              </a:ext>
            </a:extLst>
          </p:cNvPr>
          <p:cNvSpPr txBox="1"/>
          <p:nvPr/>
        </p:nvSpPr>
        <p:spPr>
          <a:xfrm>
            <a:off x="838200" y="457200"/>
            <a:ext cx="10363200" cy="369332"/>
          </a:xfrm>
          <a:prstGeom prst="rect">
            <a:avLst/>
          </a:prstGeom>
          <a:noFill/>
        </p:spPr>
        <p:txBody>
          <a:bodyPr wrap="square" rtlCol="0">
            <a:spAutoFit/>
          </a:bodyPr>
          <a:lstStyle/>
          <a:p>
            <a:pPr algn="ctr"/>
            <a:r>
              <a:rPr lang="en-US" b="1" dirty="0">
                <a:solidFill>
                  <a:srgbClr val="FF0000"/>
                </a:solidFill>
              </a:rPr>
              <a:t>ACCOUNTING TREATMENT FOR THE AMOUNT OF SECURITIES PREMIUM RESERVE</a:t>
            </a:r>
            <a:endParaRPr lang="en-IN" b="1" dirty="0">
              <a:solidFill>
                <a:srgbClr val="FF0000"/>
              </a:solidFill>
            </a:endParaRPr>
          </a:p>
        </p:txBody>
      </p:sp>
      <p:sp>
        <p:nvSpPr>
          <p:cNvPr id="3" name="TextBox 2">
            <a:extLst>
              <a:ext uri="{FF2B5EF4-FFF2-40B4-BE49-F238E27FC236}">
                <a16:creationId xmlns:a16="http://schemas.microsoft.com/office/drawing/2014/main" xmlns="" id="{39865777-E90B-4718-97E8-2ED9FF774B3C}"/>
              </a:ext>
            </a:extLst>
          </p:cNvPr>
          <p:cNvSpPr txBox="1"/>
          <p:nvPr/>
        </p:nvSpPr>
        <p:spPr>
          <a:xfrm>
            <a:off x="762000" y="1828800"/>
            <a:ext cx="10591800" cy="707886"/>
          </a:xfrm>
          <a:prstGeom prst="rect">
            <a:avLst/>
          </a:prstGeom>
          <a:noFill/>
        </p:spPr>
        <p:txBody>
          <a:bodyPr wrap="square" rtlCol="0">
            <a:spAutoFit/>
          </a:bodyPr>
          <a:lstStyle/>
          <a:p>
            <a:r>
              <a:rPr lang="en-US" sz="2000" b="1" dirty="0">
                <a:solidFill>
                  <a:srgbClr val="FF0000"/>
                </a:solidFill>
              </a:rPr>
              <a:t>THE AMOUNT OF SPR MAY BE CHARGED BY THE COMPANY ON APPLICATION OR ON ALLOTMENT OR EVEN WITH THE CALLS.</a:t>
            </a:r>
            <a:endParaRPr lang="en-IN" sz="2000" b="1" dirty="0">
              <a:solidFill>
                <a:srgbClr val="FF0000"/>
              </a:solidFill>
            </a:endParaRPr>
          </a:p>
        </p:txBody>
      </p:sp>
      <p:sp>
        <p:nvSpPr>
          <p:cNvPr id="4" name="TextBox 3">
            <a:extLst>
              <a:ext uri="{FF2B5EF4-FFF2-40B4-BE49-F238E27FC236}">
                <a16:creationId xmlns:a16="http://schemas.microsoft.com/office/drawing/2014/main" xmlns="" id="{BF7770C1-03BD-4333-B05A-FD744EAD3943}"/>
              </a:ext>
            </a:extLst>
          </p:cNvPr>
          <p:cNvSpPr txBox="1"/>
          <p:nvPr/>
        </p:nvSpPr>
        <p:spPr>
          <a:xfrm>
            <a:off x="685800" y="2590800"/>
            <a:ext cx="10515600" cy="4524315"/>
          </a:xfrm>
          <a:prstGeom prst="rect">
            <a:avLst/>
          </a:prstGeom>
          <a:noFill/>
        </p:spPr>
        <p:txBody>
          <a:bodyPr wrap="square" rtlCol="0">
            <a:spAutoFit/>
          </a:bodyPr>
          <a:lstStyle/>
          <a:p>
            <a:r>
              <a:rPr lang="en-US" i="1" dirty="0">
                <a:solidFill>
                  <a:srgbClr val="FF0000"/>
                </a:solidFill>
              </a:rPr>
              <a:t>DURING APPLICATION</a:t>
            </a:r>
          </a:p>
          <a:p>
            <a:r>
              <a:rPr lang="en-US" dirty="0"/>
              <a:t>Bank A/c  Dr.</a:t>
            </a:r>
          </a:p>
          <a:p>
            <a:r>
              <a:rPr lang="en-US" dirty="0"/>
              <a:t> To Share Application A/c</a:t>
            </a:r>
          </a:p>
          <a:p>
            <a:endParaRPr lang="en-US" dirty="0"/>
          </a:p>
          <a:p>
            <a:r>
              <a:rPr lang="en-US" dirty="0"/>
              <a:t>Share Application A/c  Dr.</a:t>
            </a:r>
          </a:p>
          <a:p>
            <a:r>
              <a:rPr lang="en-US" dirty="0"/>
              <a:t>   To Share Capital A/c</a:t>
            </a:r>
          </a:p>
          <a:p>
            <a:r>
              <a:rPr lang="en-US" dirty="0"/>
              <a:t>   To Securities Premium Reserve</a:t>
            </a:r>
          </a:p>
          <a:p>
            <a:r>
              <a:rPr lang="en-US" i="1" dirty="0">
                <a:solidFill>
                  <a:srgbClr val="FF0000"/>
                </a:solidFill>
              </a:rPr>
              <a:t>DURING ALLOTMENT</a:t>
            </a:r>
          </a:p>
          <a:p>
            <a:r>
              <a:rPr lang="en-US" dirty="0"/>
              <a:t>Share Allotment A/c  Dr.</a:t>
            </a:r>
          </a:p>
          <a:p>
            <a:r>
              <a:rPr lang="en-US" dirty="0"/>
              <a:t>   To Share Capital A/c</a:t>
            </a:r>
          </a:p>
          <a:p>
            <a:r>
              <a:rPr lang="en-US" dirty="0"/>
              <a:t>   To Securities Premium Reserve</a:t>
            </a:r>
          </a:p>
          <a:p>
            <a:endParaRPr lang="en-US" dirty="0"/>
          </a:p>
          <a:p>
            <a:r>
              <a:rPr lang="en-US" dirty="0"/>
              <a:t>Bank A/c  Dr.</a:t>
            </a:r>
          </a:p>
          <a:p>
            <a:r>
              <a:rPr lang="en-US" dirty="0"/>
              <a:t> To Share Allotment A/c</a:t>
            </a:r>
          </a:p>
          <a:p>
            <a:endParaRPr lang="en-US" dirty="0"/>
          </a:p>
          <a:p>
            <a:endParaRPr lang="en-IN" dirty="0"/>
          </a:p>
        </p:txBody>
      </p:sp>
      <p:pic>
        <p:nvPicPr>
          <p:cNvPr id="6" name="Google Shape;63;p14"/>
          <p:cNvPicPr preferRelativeResize="0"/>
          <p:nvPr/>
        </p:nvPicPr>
        <p:blipFill rotWithShape="1">
          <a:blip r:embed="rId2">
            <a:alphaModFix/>
          </a:blip>
          <a:srcRect/>
          <a:stretch/>
        </p:blipFill>
        <p:spPr>
          <a:xfrm>
            <a:off x="10687050" y="6096000"/>
            <a:ext cx="1333500" cy="611875"/>
          </a:xfrm>
          <a:prstGeom prst="rect">
            <a:avLst/>
          </a:prstGeom>
          <a:noFill/>
          <a:ln>
            <a:noFill/>
          </a:ln>
        </p:spPr>
      </p:pic>
    </p:spTree>
    <p:extLst>
      <p:ext uri="{BB962C8B-B14F-4D97-AF65-F5344CB8AC3E}">
        <p14:creationId xmlns:p14="http://schemas.microsoft.com/office/powerpoint/2010/main" val="2722283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EAB9B79-BCA3-481F-8F73-9315AF5A105E}"/>
              </a:ext>
            </a:extLst>
          </p:cNvPr>
          <p:cNvSpPr txBox="1"/>
          <p:nvPr/>
        </p:nvSpPr>
        <p:spPr>
          <a:xfrm>
            <a:off x="762000" y="838200"/>
            <a:ext cx="10515600" cy="3323987"/>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1. X &amp; Co. Ltd. Was registered with an authorized capital of 5,00,000 equity shares of Rs.10 each. Company issued 2,00,000 equity shares at a premium of Rs.3 per share.</a:t>
            </a:r>
          </a:p>
          <a:p>
            <a:endParaRPr lang="en-IN" sz="2400" dirty="0">
              <a:latin typeface="Calibri" panose="020F0502020204030204" pitchFamily="34" charset="0"/>
              <a:cs typeface="Calibri" panose="020F0502020204030204" pitchFamily="34" charset="0"/>
            </a:endParaRPr>
          </a:p>
          <a:p>
            <a:r>
              <a:rPr lang="en-IN" sz="2400" dirty="0">
                <a:latin typeface="Calibri" panose="020F0502020204030204" pitchFamily="34" charset="0"/>
                <a:cs typeface="Calibri" panose="020F0502020204030204" pitchFamily="34" charset="0"/>
              </a:rPr>
              <a:t>	On Application : Rs.4 (including premium Rs.1)</a:t>
            </a:r>
          </a:p>
          <a:p>
            <a:r>
              <a:rPr lang="en-IN" sz="2400" dirty="0">
                <a:latin typeface="Calibri" panose="020F0502020204030204" pitchFamily="34" charset="0"/>
                <a:cs typeface="Calibri" panose="020F0502020204030204" pitchFamily="34" charset="0"/>
              </a:rPr>
              <a:t>	On Allotment    : Rs.5  (including premium Rs.1)</a:t>
            </a:r>
          </a:p>
          <a:p>
            <a:r>
              <a:rPr lang="en-IN" sz="2400" dirty="0">
                <a:latin typeface="Calibri" panose="020F0502020204030204" pitchFamily="34" charset="0"/>
                <a:cs typeface="Calibri" panose="020F0502020204030204" pitchFamily="34" charset="0"/>
              </a:rPr>
              <a:t>	On 1</a:t>
            </a:r>
            <a:r>
              <a:rPr lang="en-IN" sz="2400" baseline="30000" dirty="0">
                <a:latin typeface="Calibri" panose="020F0502020204030204" pitchFamily="34" charset="0"/>
                <a:cs typeface="Calibri" panose="020F0502020204030204" pitchFamily="34" charset="0"/>
              </a:rPr>
              <a:t>st</a:t>
            </a:r>
            <a:r>
              <a:rPr lang="en-IN" sz="2400" dirty="0">
                <a:latin typeface="Calibri" panose="020F0502020204030204" pitchFamily="34" charset="0"/>
                <a:cs typeface="Calibri" panose="020F0502020204030204" pitchFamily="34" charset="0"/>
              </a:rPr>
              <a:t> and Final Call : Rs.4 (including premium Rs.1)</a:t>
            </a:r>
          </a:p>
          <a:p>
            <a:r>
              <a:rPr lang="en-IN" sz="2400" dirty="0">
                <a:latin typeface="Calibri" panose="020F0502020204030204" pitchFamily="34" charset="0"/>
                <a:cs typeface="Calibri" panose="020F0502020204030204" pitchFamily="34" charset="0"/>
              </a:rPr>
              <a:t>All shares were subscribed and all money were duly received.</a:t>
            </a:r>
          </a:p>
          <a:p>
            <a:endParaRPr lang="en-US" dirty="0"/>
          </a:p>
        </p:txBody>
      </p:sp>
      <p:pic>
        <p:nvPicPr>
          <p:cNvPr id="4" name="Google Shape;63;p14"/>
          <p:cNvPicPr preferRelativeResize="0"/>
          <p:nvPr/>
        </p:nvPicPr>
        <p:blipFill rotWithShape="1">
          <a:blip r:embed="rId2">
            <a:alphaModFix/>
          </a:blip>
          <a:srcRect/>
          <a:stretch/>
        </p:blipFill>
        <p:spPr>
          <a:xfrm>
            <a:off x="10668000" y="6172200"/>
            <a:ext cx="1333500" cy="611875"/>
          </a:xfrm>
          <a:prstGeom prst="rect">
            <a:avLst/>
          </a:prstGeom>
          <a:noFill/>
          <a:ln>
            <a:noFill/>
          </a:ln>
        </p:spPr>
      </p:pic>
    </p:spTree>
    <p:extLst>
      <p:ext uri="{BB962C8B-B14F-4D97-AF65-F5344CB8AC3E}">
        <p14:creationId xmlns:p14="http://schemas.microsoft.com/office/powerpoint/2010/main" val="2573941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1981200" y="76200"/>
            <a:ext cx="830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ctr" eaLnBrk="1" hangingPunct="1">
              <a:spcBef>
                <a:spcPct val="0"/>
              </a:spcBef>
              <a:buClrTx/>
              <a:buSzTx/>
              <a:buFontTx/>
              <a:buNone/>
            </a:pPr>
            <a:r>
              <a:rPr lang="en-US" sz="4800" b="1" u="sng" dirty="0">
                <a:solidFill>
                  <a:srgbClr val="FF0000"/>
                </a:solidFill>
                <a:latin typeface="Lucida Fax" panose="02060602050505020204" pitchFamily="18" charset="0"/>
              </a:rPr>
              <a:t>Calls In Arrears </a:t>
            </a:r>
          </a:p>
        </p:txBody>
      </p:sp>
      <p:sp>
        <p:nvSpPr>
          <p:cNvPr id="3" name="Text Box 10"/>
          <p:cNvSpPr txBox="1">
            <a:spLocks noChangeArrowheads="1"/>
          </p:cNvSpPr>
          <p:nvPr/>
        </p:nvSpPr>
        <p:spPr bwMode="auto">
          <a:xfrm>
            <a:off x="1981200" y="1066800"/>
            <a:ext cx="8229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spcBef>
                <a:spcPct val="50000"/>
              </a:spcBef>
              <a:buClrTx/>
              <a:buSzTx/>
              <a:buFont typeface="Wingdings" panose="05000000000000000000" pitchFamily="2" charset="2"/>
              <a:buNone/>
            </a:pPr>
            <a:r>
              <a:rPr lang="en-US" sz="3600" dirty="0">
                <a:latin typeface="Constantia" panose="02030602050306030303" pitchFamily="18" charset="0"/>
              </a:rPr>
              <a:t>	Some shareholders may fail to pay allotment money or call money. That unpaid amount is called calls in arrears. Company may open a separate account called ‘Calls in Arrears Account’. It is not compulsory to open a separate account.</a:t>
            </a:r>
          </a:p>
        </p:txBody>
      </p:sp>
      <p:sp>
        <p:nvSpPr>
          <p:cNvPr id="15365" name="Text Box 5"/>
          <p:cNvSpPr txBox="1">
            <a:spLocks noChangeArrowheads="1"/>
          </p:cNvSpPr>
          <p:nvPr/>
        </p:nvSpPr>
        <p:spPr bwMode="auto">
          <a:xfrm>
            <a:off x="1828800" y="4715329"/>
            <a:ext cx="845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dirty="0"/>
              <a:t> When separate account is maintained</a:t>
            </a:r>
          </a:p>
        </p:txBody>
      </p:sp>
      <p:sp>
        <p:nvSpPr>
          <p:cNvPr id="15366" name="Text Box 6"/>
          <p:cNvSpPr txBox="1">
            <a:spLocks noChangeArrowheads="1"/>
          </p:cNvSpPr>
          <p:nvPr/>
        </p:nvSpPr>
        <p:spPr bwMode="auto">
          <a:xfrm>
            <a:off x="2438400" y="5199289"/>
            <a:ext cx="845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Calls in arrears a/c				Dr</a:t>
            </a:r>
          </a:p>
        </p:txBody>
      </p:sp>
      <p:sp>
        <p:nvSpPr>
          <p:cNvPr id="15367" name="Text Box 7"/>
          <p:cNvSpPr txBox="1">
            <a:spLocks noChangeArrowheads="1"/>
          </p:cNvSpPr>
          <p:nvPr/>
        </p:nvSpPr>
        <p:spPr bwMode="auto">
          <a:xfrm>
            <a:off x="2971800" y="5683249"/>
            <a:ext cx="845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dirty="0"/>
              <a:t>Share allotment a/c or Share call a/c</a:t>
            </a:r>
          </a:p>
        </p:txBody>
      </p:sp>
      <p:sp>
        <p:nvSpPr>
          <p:cNvPr id="7" name="Vertical Scroll 6"/>
          <p:cNvSpPr/>
          <p:nvPr/>
        </p:nvSpPr>
        <p:spPr>
          <a:xfrm>
            <a:off x="381000" y="441324"/>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9" name="Google Shape;63;p14"/>
          <p:cNvPicPr preferRelativeResize="0"/>
          <p:nvPr/>
        </p:nvPicPr>
        <p:blipFill rotWithShape="1">
          <a:blip r:embed="rId2">
            <a:alphaModFix/>
          </a:blip>
          <a:srcRect/>
          <a:stretch/>
        </p:blipFill>
        <p:spPr>
          <a:xfrm>
            <a:off x="10668000" y="6080124"/>
            <a:ext cx="1333500" cy="611875"/>
          </a:xfrm>
          <a:prstGeom prst="rect">
            <a:avLst/>
          </a:prstGeom>
          <a:noFill/>
          <a:ln>
            <a:noFill/>
          </a:ln>
        </p:spPr>
      </p:pic>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a:solidFill>
                  <a:srgbClr val="FF0000"/>
                </a:solidFill>
                <a:latin typeface="+mn-lt"/>
              </a:rPr>
              <a:t>Calls In Advance</a:t>
            </a:r>
            <a:endParaRPr lang="en-US" sz="4400" dirty="0">
              <a:solidFill>
                <a:srgbClr val="FF0000"/>
              </a:solidFill>
              <a:latin typeface="+mn-lt"/>
            </a:endParaRPr>
          </a:p>
        </p:txBody>
      </p:sp>
      <p:sp>
        <p:nvSpPr>
          <p:cNvPr id="3" name="Content Placeholder 2"/>
          <p:cNvSpPr>
            <a:spLocks noGrp="1"/>
          </p:cNvSpPr>
          <p:nvPr>
            <p:ph idx="1"/>
          </p:nvPr>
        </p:nvSpPr>
        <p:spPr>
          <a:xfrm>
            <a:off x="487680" y="1676400"/>
            <a:ext cx="11109960" cy="4648200"/>
          </a:xfrm>
        </p:spPr>
        <p:txBody>
          <a:bodyPr numCol="2">
            <a:normAutofit fontScale="92500" lnSpcReduction="10000"/>
          </a:bodyPr>
          <a:lstStyle/>
          <a:p>
            <a:pPr marL="365760" indent="0" algn="just">
              <a:lnSpc>
                <a:spcPct val="120000"/>
              </a:lnSpc>
              <a:spcBef>
                <a:spcPts val="600"/>
              </a:spcBef>
              <a:buNone/>
            </a:pPr>
            <a:r>
              <a:rPr lang="en-US" dirty="0"/>
              <a:t>	</a:t>
            </a:r>
            <a:r>
              <a:rPr lang="en-US" sz="3400" dirty="0">
                <a:solidFill>
                  <a:srgbClr val="FF0000"/>
                </a:solidFill>
              </a:rPr>
              <a:t>The amount received in advance from shareholders is shown in the Equity and Liabilities part of the Balance Sheet under the head Current Liabilities and sub-head Other Current liabilities of the company</a:t>
            </a:r>
          </a:p>
          <a:p>
            <a:pPr marL="365760" indent="0" algn="just">
              <a:lnSpc>
                <a:spcPct val="120000"/>
              </a:lnSpc>
              <a:spcBef>
                <a:spcPts val="600"/>
              </a:spcBef>
              <a:buNone/>
            </a:pPr>
            <a:r>
              <a:rPr lang="en-US" sz="3400" dirty="0"/>
              <a:t>Bank A/c Dr.</a:t>
            </a:r>
          </a:p>
          <a:p>
            <a:pPr marL="365760" indent="0" algn="just">
              <a:lnSpc>
                <a:spcPct val="120000"/>
              </a:lnSpc>
              <a:spcBef>
                <a:spcPts val="600"/>
              </a:spcBef>
              <a:buNone/>
            </a:pPr>
            <a:r>
              <a:rPr lang="en-US" sz="3400" dirty="0"/>
              <a:t>	To Calls-in-Advance A/c</a:t>
            </a:r>
          </a:p>
          <a:p>
            <a:pPr marL="365760" indent="0" algn="just">
              <a:lnSpc>
                <a:spcPct val="120000"/>
              </a:lnSpc>
              <a:spcBef>
                <a:spcPts val="600"/>
              </a:spcBef>
              <a:buNone/>
            </a:pPr>
            <a:r>
              <a:rPr lang="en-US" sz="1800" dirty="0">
                <a:solidFill>
                  <a:srgbClr val="7030A0"/>
                </a:solidFill>
              </a:rPr>
              <a:t>(Amount received on call-in-advance</a:t>
            </a:r>
            <a:r>
              <a:rPr lang="en-US" dirty="0">
                <a:solidFill>
                  <a:srgbClr val="7030A0"/>
                </a:solidFill>
              </a:rPr>
              <a:t>)</a:t>
            </a:r>
          </a:p>
          <a:p>
            <a:pPr marL="365760" indent="0" algn="just">
              <a:lnSpc>
                <a:spcPct val="120000"/>
              </a:lnSpc>
              <a:spcBef>
                <a:spcPts val="600"/>
              </a:spcBef>
              <a:buNone/>
            </a:pPr>
            <a:r>
              <a:rPr lang="en-US" sz="3400" dirty="0"/>
              <a:t>Calls-in-Advance A/c Dr.</a:t>
            </a:r>
          </a:p>
          <a:p>
            <a:pPr marL="365760" indent="0" algn="just">
              <a:lnSpc>
                <a:spcPct val="120000"/>
              </a:lnSpc>
              <a:spcBef>
                <a:spcPts val="600"/>
              </a:spcBef>
              <a:buNone/>
            </a:pPr>
            <a:r>
              <a:rPr lang="en-US" sz="3400" dirty="0"/>
              <a:t>	To Particular Call A/c</a:t>
            </a:r>
          </a:p>
          <a:p>
            <a:pPr marL="365760" indent="0" algn="just">
              <a:lnSpc>
                <a:spcPct val="120000"/>
              </a:lnSpc>
              <a:spcBef>
                <a:spcPts val="600"/>
              </a:spcBef>
              <a:buNone/>
            </a:pPr>
            <a:r>
              <a:rPr lang="en-US" sz="3400" dirty="0"/>
              <a:t>(Calls-in-advance adjusted with the call money due)</a:t>
            </a:r>
          </a:p>
          <a:p>
            <a:pPr marL="365760" indent="0" algn="just">
              <a:lnSpc>
                <a:spcPct val="120000"/>
              </a:lnSpc>
              <a:spcBef>
                <a:spcPts val="600"/>
              </a:spcBef>
              <a:buNone/>
            </a:pPr>
            <a:r>
              <a:rPr lang="en-US" sz="3400" dirty="0">
                <a:solidFill>
                  <a:srgbClr val="FFC000"/>
                </a:solidFill>
              </a:rPr>
              <a:t>	</a:t>
            </a:r>
            <a:endParaRPr lang="en-US" dirty="0">
              <a:solidFill>
                <a:srgbClr val="00FFFF"/>
              </a:solidFill>
            </a:endParaRPr>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194239881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B19AB5-03FC-4A3E-9A63-CEDA199E1BFE}"/>
              </a:ext>
            </a:extLst>
          </p:cNvPr>
          <p:cNvSpPr>
            <a:spLocks noGrp="1"/>
          </p:cNvSpPr>
          <p:nvPr>
            <p:ph type="title"/>
          </p:nvPr>
        </p:nvSpPr>
        <p:spPr/>
        <p:txBody>
          <a:bodyPr/>
          <a:lstStyle/>
          <a:p>
            <a:pPr algn="ctr"/>
            <a:r>
              <a:rPr lang="en-US" b="1" dirty="0">
                <a:solidFill>
                  <a:srgbClr val="FF0000"/>
                </a:solidFill>
              </a:rPr>
              <a:t>QUESTIONS</a:t>
            </a:r>
            <a:endParaRPr lang="en-IN" b="1" dirty="0">
              <a:solidFill>
                <a:srgbClr val="FF0000"/>
              </a:solidFill>
            </a:endParaRPr>
          </a:p>
        </p:txBody>
      </p:sp>
      <p:sp>
        <p:nvSpPr>
          <p:cNvPr id="3" name="Content Placeholder 2">
            <a:extLst>
              <a:ext uri="{FF2B5EF4-FFF2-40B4-BE49-F238E27FC236}">
                <a16:creationId xmlns:a16="http://schemas.microsoft.com/office/drawing/2014/main" xmlns="" id="{FE00309F-71F4-4659-AEDA-925546F3427D}"/>
              </a:ext>
            </a:extLst>
          </p:cNvPr>
          <p:cNvSpPr>
            <a:spLocks noGrp="1"/>
          </p:cNvSpPr>
          <p:nvPr>
            <p:ph idx="1"/>
          </p:nvPr>
        </p:nvSpPr>
        <p:spPr/>
        <p:txBody>
          <a:bodyPr/>
          <a:lstStyle/>
          <a:p>
            <a:pPr marL="457200" indent="-457200" algn="just">
              <a:buAutoNum type="arabicPeriod"/>
            </a:pPr>
            <a:r>
              <a:rPr lang="en-US" dirty="0"/>
              <a:t>X Ltd. Received in advance for the first and final call of Rs.2 per share on 1,000 shares in 01.02.2021. The first and final call was due on 15.04.2021 for 10,000 shares. The amount of first and final call was received on 25.04.2021.Journalise.</a:t>
            </a:r>
          </a:p>
          <a:p>
            <a:pPr marL="457200" indent="-457200" algn="just">
              <a:buAutoNum type="arabicPeriod"/>
            </a:pPr>
            <a:r>
              <a:rPr lang="en-IN" dirty="0" err="1"/>
              <a:t>Sangli</a:t>
            </a:r>
            <a:r>
              <a:rPr lang="en-IN" dirty="0"/>
              <a:t> Ltd. Issued 20,000 shares of Rs.10 each at a premium of Rs.1,payable as Rs.3 on Application,Rs.4 on allotment (including premium) and balance on first and final call. One shareholder holding 600 shares paid the amount due on first and final call along with the allotment money. Journalise </a:t>
            </a: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413614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FBC2D1-A643-426E-B367-608C3C1BA8B7}"/>
              </a:ext>
            </a:extLst>
          </p:cNvPr>
          <p:cNvSpPr>
            <a:spLocks noGrp="1"/>
          </p:cNvSpPr>
          <p:nvPr>
            <p:ph type="title"/>
          </p:nvPr>
        </p:nvSpPr>
        <p:spPr>
          <a:xfrm>
            <a:off x="838200" y="365125"/>
            <a:ext cx="10515600" cy="625475"/>
          </a:xfrm>
        </p:spPr>
        <p:txBody>
          <a:bodyPr>
            <a:normAutofit/>
          </a:bodyPr>
          <a:lstStyle/>
          <a:p>
            <a:pPr algn="ctr"/>
            <a:r>
              <a:rPr lang="en-US" sz="2000" b="1" dirty="0">
                <a:solidFill>
                  <a:srgbClr val="FF0000"/>
                </a:solidFill>
                <a:latin typeface="+mn-lt"/>
              </a:rPr>
              <a:t>BOTH CALLS-IN-ARREARS AND CALLS-IN-ADVANCE</a:t>
            </a:r>
            <a:endParaRPr lang="en-IN" sz="2000" b="1" dirty="0">
              <a:solidFill>
                <a:srgbClr val="FF0000"/>
              </a:solidFill>
              <a:latin typeface="+mn-lt"/>
            </a:endParaRPr>
          </a:p>
        </p:txBody>
      </p:sp>
      <p:sp>
        <p:nvSpPr>
          <p:cNvPr id="3" name="Content Placeholder 2">
            <a:extLst>
              <a:ext uri="{FF2B5EF4-FFF2-40B4-BE49-F238E27FC236}">
                <a16:creationId xmlns:a16="http://schemas.microsoft.com/office/drawing/2014/main" xmlns="" id="{5F3412B4-EC48-4607-87A3-0DD57271BD17}"/>
              </a:ext>
            </a:extLst>
          </p:cNvPr>
          <p:cNvSpPr>
            <a:spLocks noGrp="1"/>
          </p:cNvSpPr>
          <p:nvPr>
            <p:ph idx="1"/>
          </p:nvPr>
        </p:nvSpPr>
        <p:spPr>
          <a:xfrm>
            <a:off x="838200" y="1066800"/>
            <a:ext cx="10515600" cy="5110163"/>
          </a:xfrm>
        </p:spPr>
        <p:txBody>
          <a:bodyPr/>
          <a:lstStyle/>
          <a:p>
            <a:pPr marL="0" indent="0">
              <a:buNone/>
            </a:pPr>
            <a:r>
              <a:rPr lang="en-US" dirty="0"/>
              <a:t>XYZ Ltd. With a nominal capital of Rs.50,00,000 in equity shares of Rs.10 each, issued 2,00,000 shares payable as :</a:t>
            </a:r>
          </a:p>
          <a:p>
            <a:pPr marL="0" indent="0">
              <a:buNone/>
            </a:pPr>
            <a:r>
              <a:rPr lang="en-US" dirty="0"/>
              <a:t>On Application : 2.50</a:t>
            </a:r>
          </a:p>
          <a:p>
            <a:pPr marL="0" indent="0">
              <a:buNone/>
            </a:pPr>
            <a:r>
              <a:rPr lang="en-US" dirty="0"/>
              <a:t>On Allotment : 2.50</a:t>
            </a:r>
          </a:p>
          <a:p>
            <a:pPr marL="0" indent="0">
              <a:buNone/>
            </a:pPr>
            <a:r>
              <a:rPr lang="en-US" dirty="0"/>
              <a:t>On First and Final Call : Balance</a:t>
            </a:r>
          </a:p>
          <a:p>
            <a:pPr marL="0" indent="0">
              <a:buNone/>
            </a:pPr>
            <a:r>
              <a:rPr lang="en-US" dirty="0"/>
              <a:t>All money payable on allotment were duly received but one share holder </a:t>
            </a:r>
            <a:r>
              <a:rPr lang="en-US" dirty="0" err="1"/>
              <a:t>Shivam</a:t>
            </a:r>
            <a:r>
              <a:rPr lang="en-US" dirty="0"/>
              <a:t> failed to pay the amount due on allotment on his 2,500 shares, while another shareholder who held 2,000 shares paid for the shares first and final call also.</a:t>
            </a:r>
          </a:p>
          <a:p>
            <a:pPr marL="0" indent="0">
              <a:buNone/>
            </a:pPr>
            <a:r>
              <a:rPr lang="en-US" dirty="0"/>
              <a:t>Give Journal entries up to allotment of shares and show the companies Balance Sheet.</a:t>
            </a:r>
            <a:endParaRPr lang="en-IN" dirty="0"/>
          </a:p>
        </p:txBody>
      </p:sp>
      <p:pic>
        <p:nvPicPr>
          <p:cNvPr id="5" name="Google Shape;63;p14"/>
          <p:cNvPicPr preferRelativeResize="0"/>
          <p:nvPr/>
        </p:nvPicPr>
        <p:blipFill rotWithShape="1">
          <a:blip r:embed="rId2">
            <a:alphaModFix/>
          </a:blip>
          <a:srcRect/>
          <a:stretch/>
        </p:blipFill>
        <p:spPr>
          <a:xfrm>
            <a:off x="10668000" y="6172200"/>
            <a:ext cx="1333500" cy="611875"/>
          </a:xfrm>
          <a:prstGeom prst="rect">
            <a:avLst/>
          </a:prstGeom>
          <a:noFill/>
          <a:ln>
            <a:noFill/>
          </a:ln>
        </p:spPr>
      </p:pic>
    </p:spTree>
    <p:extLst>
      <p:ext uri="{BB962C8B-B14F-4D97-AF65-F5344CB8AC3E}">
        <p14:creationId xmlns:p14="http://schemas.microsoft.com/office/powerpoint/2010/main" val="1431335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363992"/>
            <a:ext cx="10820401" cy="1659391"/>
          </a:xfrm>
        </p:spPr>
        <p:txBody>
          <a:bodyPr>
            <a:normAutofit/>
          </a:bodyPr>
          <a:lstStyle/>
          <a:p>
            <a:pPr algn="ctr"/>
            <a:r>
              <a:rPr lang="en-US" sz="4000" u="sng" dirty="0"/>
              <a:t>PROBLEM</a:t>
            </a:r>
          </a:p>
        </p:txBody>
      </p:sp>
      <p:sp>
        <p:nvSpPr>
          <p:cNvPr id="3" name="Content Placeholder 2"/>
          <p:cNvSpPr>
            <a:spLocks noGrp="1"/>
          </p:cNvSpPr>
          <p:nvPr>
            <p:ph idx="4294967295"/>
          </p:nvPr>
        </p:nvSpPr>
        <p:spPr>
          <a:xfrm>
            <a:off x="304800" y="656771"/>
            <a:ext cx="11614603" cy="5802086"/>
          </a:xfrm>
        </p:spPr>
        <p:txBody>
          <a:bodyPr>
            <a:normAutofit fontScale="92500" lnSpcReduction="10000"/>
          </a:bodyPr>
          <a:lstStyle/>
          <a:p>
            <a:pPr marL="0" indent="0" algn="just">
              <a:lnSpc>
                <a:spcPct val="150000"/>
              </a:lnSpc>
              <a:buNone/>
            </a:pPr>
            <a:r>
              <a:rPr lang="en-US" sz="2800" dirty="0"/>
              <a:t>Konica Limited registered with an </a:t>
            </a:r>
            <a:r>
              <a:rPr lang="en-US" sz="2800" dirty="0" err="1"/>
              <a:t>authorised</a:t>
            </a:r>
            <a:r>
              <a:rPr lang="en-US" sz="2800" dirty="0"/>
              <a:t> equity capital of </a:t>
            </a:r>
            <a:r>
              <a:rPr lang="en-US" sz="2800" dirty="0" err="1"/>
              <a:t>Rs</a:t>
            </a:r>
            <a:r>
              <a:rPr lang="en-US" sz="2800" dirty="0"/>
              <a:t>. 2,00,000 divided into 2,000 shares of </a:t>
            </a:r>
            <a:r>
              <a:rPr lang="en-US" sz="2800" dirty="0" err="1"/>
              <a:t>Rs</a:t>
            </a:r>
            <a:r>
              <a:rPr lang="en-US" sz="2800" dirty="0"/>
              <a:t>. 100 each, issued for subscription of 1,000 shares payable at </a:t>
            </a:r>
            <a:r>
              <a:rPr lang="en-US" sz="2800" dirty="0" err="1"/>
              <a:t>Rs</a:t>
            </a:r>
            <a:r>
              <a:rPr lang="en-US" sz="2800" dirty="0"/>
              <a:t>. 25 per share on application, </a:t>
            </a:r>
            <a:r>
              <a:rPr lang="en-US" sz="2800" dirty="0" err="1"/>
              <a:t>Rs</a:t>
            </a:r>
            <a:r>
              <a:rPr lang="en-US" sz="2800" dirty="0"/>
              <a:t>. 30 per share on allotment, </a:t>
            </a:r>
            <a:r>
              <a:rPr lang="en-US" sz="2800" dirty="0" err="1"/>
              <a:t>Rs</a:t>
            </a:r>
            <a:r>
              <a:rPr lang="en-US" sz="2800" dirty="0"/>
              <a:t>. 20 per share on first call and the balance as and when required. Application money on 1,000 shares was duly received and allotment was made to them. The allotment amount was received in full, but when the first call was made, one shareholder failed to pay the amount on 100 shares held by him and another shareholder with 50 shares, paid the entire amount on his shares. The company did not make any other call. Give the necessary journal entries in the books of the company to record these share capital transactions.</a:t>
            </a:r>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1234590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772228" y="-363991"/>
            <a:ext cx="9147175" cy="1020762"/>
          </a:xfrm>
        </p:spPr>
        <p:txBody>
          <a:bodyPr>
            <a:normAutofit/>
          </a:bodyPr>
          <a:lstStyle/>
          <a:p>
            <a:pPr algn="r"/>
            <a:r>
              <a:rPr lang="en-US" sz="4000" u="sng" dirty="0"/>
              <a:t>Solution - 3</a:t>
            </a:r>
          </a:p>
        </p:txBody>
      </p:sp>
      <p:pic>
        <p:nvPicPr>
          <p:cNvPr id="4" name="Content Placeholder 3" descr="leac201 (1).pdf - Adobe Reader"/>
          <p:cNvPicPr>
            <a:picLocks noGrp="1" noChangeAspect="1"/>
          </p:cNvPicPr>
          <p:nvPr>
            <p:ph idx="4294967295"/>
          </p:nvPr>
        </p:nvPicPr>
        <p:blipFill rotWithShape="1">
          <a:blip r:embed="rId2">
            <a:biLevel thresh="75000"/>
            <a:extLst>
              <a:ext uri="{28A0092B-C50C-407E-A947-70E740481C1C}">
                <a14:useLocalDpi xmlns:a14="http://schemas.microsoft.com/office/drawing/2010/main" val="0"/>
              </a:ext>
            </a:extLst>
          </a:blip>
          <a:srcRect l="17398" t="20441" r="15403" b="11019"/>
          <a:stretch/>
        </p:blipFill>
        <p:spPr>
          <a:xfrm>
            <a:off x="449943" y="656771"/>
            <a:ext cx="10863941" cy="5965371"/>
          </a:xfrm>
        </p:spPr>
      </p:pic>
      <p:pic>
        <p:nvPicPr>
          <p:cNvPr id="6" name="Google Shape;63;p14"/>
          <p:cNvPicPr preferRelativeResize="0"/>
          <p:nvPr/>
        </p:nvPicPr>
        <p:blipFill rotWithShape="1">
          <a:blip r:embed="rId3">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2071597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772228" y="-363991"/>
            <a:ext cx="9147175" cy="1020762"/>
          </a:xfrm>
        </p:spPr>
        <p:txBody>
          <a:bodyPr>
            <a:normAutofit/>
          </a:bodyPr>
          <a:lstStyle/>
          <a:p>
            <a:pPr algn="r"/>
            <a:r>
              <a:rPr lang="en-US" sz="4000" u="sng" dirty="0"/>
              <a:t>Solution - 3</a:t>
            </a:r>
          </a:p>
        </p:txBody>
      </p:sp>
      <p:pic>
        <p:nvPicPr>
          <p:cNvPr id="3" name="Picture 2" descr="leac201 (1).pdf - Adobe Reader"/>
          <p:cNvPicPr>
            <a:picLocks noChangeAspect="1"/>
          </p:cNvPicPr>
          <p:nvPr/>
        </p:nvPicPr>
        <p:blipFill rotWithShape="1">
          <a:blip r:embed="rId2">
            <a:biLevel thresh="75000"/>
            <a:extLst>
              <a:ext uri="{28A0092B-C50C-407E-A947-70E740481C1C}">
                <a14:useLocalDpi xmlns:a14="http://schemas.microsoft.com/office/drawing/2010/main" val="0"/>
              </a:ext>
            </a:extLst>
          </a:blip>
          <a:srcRect l="17619" t="29379" r="15714" b="15338"/>
          <a:stretch/>
        </p:blipFill>
        <p:spPr>
          <a:xfrm>
            <a:off x="117547" y="1001487"/>
            <a:ext cx="11801856" cy="5268685"/>
          </a:xfrm>
          <a:prstGeom prst="rect">
            <a:avLst/>
          </a:prstGeom>
        </p:spPr>
      </p:pic>
      <p:pic>
        <p:nvPicPr>
          <p:cNvPr id="5" name="Google Shape;63;p14"/>
          <p:cNvPicPr preferRelativeResize="0"/>
          <p:nvPr/>
        </p:nvPicPr>
        <p:blipFill rotWithShape="1">
          <a:blip r:embed="rId3">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3141268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p:cNvSpPr txBox="1">
            <a:spLocks noChangeArrowheads="1"/>
          </p:cNvSpPr>
          <p:nvPr/>
        </p:nvSpPr>
        <p:spPr bwMode="auto">
          <a:xfrm>
            <a:off x="1295400" y="1219200"/>
            <a:ext cx="9220200" cy="40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prstTxWarp prst="textPlain">
              <a:avLst/>
            </a:prstTxWarp>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sz="10600" b="1" spc="50" dirty="0">
                <a:ln w="9525" cmpd="sng">
                  <a:solidFill>
                    <a:schemeClr val="accent1"/>
                  </a:solidFill>
                  <a:prstDash val="solid"/>
                </a:ln>
                <a:solidFill>
                  <a:srgbClr val="70AD47">
                    <a:tint val="1000"/>
                  </a:srgbClr>
                </a:solidFill>
                <a:effectLst>
                  <a:glow rad="38100">
                    <a:schemeClr val="accent1">
                      <a:alpha val="40000"/>
                    </a:schemeClr>
                  </a:glow>
                </a:effectLst>
                <a:latin typeface="Blackadder ITC" panose="04020505051007020D02" pitchFamily="82" charset="0"/>
              </a:rPr>
              <a:t>Company Accounts</a:t>
            </a:r>
          </a:p>
        </p:txBody>
      </p:sp>
      <p:pic>
        <p:nvPicPr>
          <p:cNvPr id="4" name="Google Shape;63;p14"/>
          <p:cNvPicPr preferRelativeResize="0"/>
          <p:nvPr/>
        </p:nvPicPr>
        <p:blipFill rotWithShape="1">
          <a:blip r:embed="rId2">
            <a:alphaModFix/>
          </a:blip>
          <a:srcRect/>
          <a:stretch/>
        </p:blipFill>
        <p:spPr>
          <a:xfrm>
            <a:off x="10820400" y="6096000"/>
            <a:ext cx="1232526" cy="6118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5122">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5122">
                                            <p:txEl>
                                              <p:pRg st="0" end="0"/>
                                            </p:txEl>
                                          </p:spTgt>
                                        </p:tgtEl>
                                        <p:attrNameLst>
                                          <p:attrName>ppt_w</p:attrName>
                                        </p:attrNameLst>
                                      </p:cBhvr>
                                    </p:anim>
                                    <p:anim by="(#ppt_w*0.50)" calcmode="lin" valueType="num">
                                      <p:cBhvr>
                                        <p:cTn id="8" dur="500" decel="50000" autoRev="1" fill="hold">
                                          <p:stCondLst>
                                            <p:cond delay="0"/>
                                          </p:stCondLst>
                                        </p:cTn>
                                        <p:tgtEl>
                                          <p:spTgt spid="5122">
                                            <p:txEl>
                                              <p:pRg st="0" end="0"/>
                                            </p:txEl>
                                          </p:spTgt>
                                        </p:tgtEl>
                                        <p:attrNameLst>
                                          <p:attrName>ppt_x</p:attrName>
                                        </p:attrNameLst>
                                      </p:cBhvr>
                                    </p:anim>
                                    <p:anim from="(-#ppt_h/2)" to="(#ppt_y)" calcmode="lin" valueType="num">
                                      <p:cBhvr>
                                        <p:cTn id="9" dur="1000" fill="hold">
                                          <p:stCondLst>
                                            <p:cond delay="0"/>
                                          </p:stCondLst>
                                        </p:cTn>
                                        <p:tgtEl>
                                          <p:spTgt spid="5122">
                                            <p:txEl>
                                              <p:pRg st="0" end="0"/>
                                            </p:txEl>
                                          </p:spTgt>
                                        </p:tgtEl>
                                        <p:attrNameLst>
                                          <p:attrName>ppt_y</p:attrName>
                                        </p:attrNameLst>
                                      </p:cBhvr>
                                    </p:anim>
                                    <p:animRot by="21600000">
                                      <p:cBhvr>
                                        <p:cTn id="10" dur="1000" fill="hold">
                                          <p:stCondLst>
                                            <p:cond delay="0"/>
                                          </p:stCondLst>
                                        </p:cTn>
                                        <p:tgtEl>
                                          <p:spTgt spid="5122">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FDE7C872-8238-439F-88E0-19CE977AAE81}"/>
              </a:ext>
            </a:extLst>
          </p:cNvPr>
          <p:cNvSpPr txBox="1"/>
          <p:nvPr/>
        </p:nvSpPr>
        <p:spPr>
          <a:xfrm>
            <a:off x="1219200" y="-24714"/>
            <a:ext cx="9906000" cy="1231106"/>
          </a:xfrm>
          <a:prstGeom prst="rect">
            <a:avLst/>
          </a:prstGeom>
          <a:noFill/>
        </p:spPr>
        <p:txBody>
          <a:bodyPr wrap="square" rtlCol="0">
            <a:spAutoFit/>
          </a:bodyPr>
          <a:lstStyle/>
          <a:p>
            <a:pPr algn="ctr"/>
            <a:r>
              <a:rPr lang="en-US" sz="3200" dirty="0">
                <a:solidFill>
                  <a:srgbClr val="7030A0"/>
                </a:solidFill>
              </a:rPr>
              <a:t>ACTIVITY</a:t>
            </a:r>
          </a:p>
          <a:p>
            <a:pPr algn="ctr"/>
            <a:r>
              <a:rPr lang="en-US" sz="2400" b="1" dirty="0">
                <a:solidFill>
                  <a:srgbClr val="FF0000"/>
                </a:solidFill>
              </a:rPr>
              <a:t>MATCH THE FOLLOWING </a:t>
            </a:r>
          </a:p>
          <a:p>
            <a:pPr algn="ctr"/>
            <a:endParaRPr lang="en-IN" b="1" dirty="0">
              <a:solidFill>
                <a:srgbClr val="02303C"/>
              </a:solidFill>
            </a:endParaRPr>
          </a:p>
        </p:txBody>
      </p:sp>
      <p:graphicFrame>
        <p:nvGraphicFramePr>
          <p:cNvPr id="3" name="Table 3">
            <a:extLst>
              <a:ext uri="{FF2B5EF4-FFF2-40B4-BE49-F238E27FC236}">
                <a16:creationId xmlns:a16="http://schemas.microsoft.com/office/drawing/2014/main" xmlns="" id="{93FBFC8F-A2B9-48A9-817F-B71F2918FFEA}"/>
              </a:ext>
            </a:extLst>
          </p:cNvPr>
          <p:cNvGraphicFramePr>
            <a:graphicFrameLocks noGrp="1"/>
          </p:cNvGraphicFramePr>
          <p:nvPr>
            <p:extLst>
              <p:ext uri="{D42A27DB-BD31-4B8C-83A1-F6EECF244321}">
                <p14:modId xmlns:p14="http://schemas.microsoft.com/office/powerpoint/2010/main" val="1661984344"/>
              </p:ext>
            </p:extLst>
          </p:nvPr>
        </p:nvGraphicFramePr>
        <p:xfrm>
          <a:off x="457200" y="838201"/>
          <a:ext cx="10972800" cy="6003322"/>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xmlns="" val="2036787717"/>
                    </a:ext>
                  </a:extLst>
                </a:gridCol>
                <a:gridCol w="5486400">
                  <a:extLst>
                    <a:ext uri="{9D8B030D-6E8A-4147-A177-3AD203B41FA5}">
                      <a16:colId xmlns:a16="http://schemas.microsoft.com/office/drawing/2014/main" xmlns="" val="3522954988"/>
                    </a:ext>
                  </a:extLst>
                </a:gridCol>
              </a:tblGrid>
              <a:tr h="450297">
                <a:tc>
                  <a:txBody>
                    <a:bodyPr/>
                    <a:lstStyle/>
                    <a:p>
                      <a:endParaRPr lang="en-US" dirty="0"/>
                    </a:p>
                  </a:txBody>
                  <a:tcPr/>
                </a:tc>
                <a:tc>
                  <a:txBody>
                    <a:bodyPr/>
                    <a:lstStyle/>
                    <a:p>
                      <a:pPr algn="ctr"/>
                      <a:endParaRPr lang="en-IN" dirty="0"/>
                    </a:p>
                  </a:txBody>
                  <a:tcPr/>
                </a:tc>
                <a:extLst>
                  <a:ext uri="{0D108BD9-81ED-4DB2-BD59-A6C34878D82A}">
                    <a16:rowId xmlns:a16="http://schemas.microsoft.com/office/drawing/2014/main" xmlns="" val="1525413613"/>
                  </a:ext>
                </a:extLst>
              </a:tr>
              <a:tr h="643829">
                <a:tc>
                  <a:txBody>
                    <a:bodyPr/>
                    <a:lstStyle/>
                    <a:p>
                      <a:r>
                        <a:rPr lang="en-US" dirty="0"/>
                        <a:t>1.MAXIMUM DIRECTORS IN PRIVATE ,PUBLIC COMPANY AND OPC</a:t>
                      </a:r>
                      <a:endParaRPr lang="en-IN" dirty="0"/>
                    </a:p>
                  </a:txBody>
                  <a:tcPr/>
                </a:tc>
                <a:tc>
                  <a:txBody>
                    <a:bodyPr/>
                    <a:lstStyle/>
                    <a:p>
                      <a:pPr algn="ctr"/>
                      <a:r>
                        <a:rPr lang="en-US" dirty="0"/>
                        <a:t>A.12%</a:t>
                      </a:r>
                    </a:p>
                  </a:txBody>
                  <a:tcPr/>
                </a:tc>
                <a:extLst>
                  <a:ext uri="{0D108BD9-81ED-4DB2-BD59-A6C34878D82A}">
                    <a16:rowId xmlns:a16="http://schemas.microsoft.com/office/drawing/2014/main" xmlns="" val="3572479313"/>
                  </a:ext>
                </a:extLst>
              </a:tr>
              <a:tr h="919756">
                <a:tc>
                  <a:txBody>
                    <a:bodyPr/>
                    <a:lstStyle/>
                    <a:p>
                      <a:r>
                        <a:rPr lang="en-US" dirty="0"/>
                        <a:t>2. AMOUNT COLLECTED AS SECURITIES PREMIUM RESERVE CANNOT BE UTILISED FOR……………… AS PER COMPANIES ACT ‘2013</a:t>
                      </a:r>
                      <a:endParaRPr lang="en-IN" dirty="0"/>
                    </a:p>
                  </a:txBody>
                  <a:tcPr/>
                </a:tc>
                <a:tc>
                  <a:txBody>
                    <a:bodyPr/>
                    <a:lstStyle/>
                    <a:p>
                      <a:pPr algn="ctr"/>
                      <a:r>
                        <a:rPr lang="en-US" dirty="0"/>
                        <a:t>B. SEC 52(1)</a:t>
                      </a:r>
                      <a:endParaRPr lang="en-IN" dirty="0"/>
                    </a:p>
                  </a:txBody>
                  <a:tcPr/>
                </a:tc>
                <a:extLst>
                  <a:ext uri="{0D108BD9-81ED-4DB2-BD59-A6C34878D82A}">
                    <a16:rowId xmlns:a16="http://schemas.microsoft.com/office/drawing/2014/main" xmlns="" val="1656158828"/>
                  </a:ext>
                </a:extLst>
              </a:tr>
              <a:tr h="450297">
                <a:tc>
                  <a:txBody>
                    <a:bodyPr/>
                    <a:lstStyle/>
                    <a:p>
                      <a:r>
                        <a:rPr lang="en-US" dirty="0"/>
                        <a:t>3.INTEREST ON CALLS-IN- ARREARS</a:t>
                      </a:r>
                      <a:endParaRPr lang="en-IN" dirty="0"/>
                    </a:p>
                  </a:txBody>
                  <a:tcPr/>
                </a:tc>
                <a:tc>
                  <a:txBody>
                    <a:bodyPr/>
                    <a:lstStyle/>
                    <a:p>
                      <a:pPr algn="ctr"/>
                      <a:r>
                        <a:rPr lang="en-US" dirty="0"/>
                        <a:t>C.25%</a:t>
                      </a:r>
                      <a:endParaRPr lang="en-IN" dirty="0"/>
                    </a:p>
                  </a:txBody>
                  <a:tcPr/>
                </a:tc>
                <a:extLst>
                  <a:ext uri="{0D108BD9-81ED-4DB2-BD59-A6C34878D82A}">
                    <a16:rowId xmlns:a16="http://schemas.microsoft.com/office/drawing/2014/main" xmlns="" val="1606730486"/>
                  </a:ext>
                </a:extLst>
              </a:tr>
              <a:tr h="643829">
                <a:tc>
                  <a:txBody>
                    <a:bodyPr/>
                    <a:lstStyle/>
                    <a:p>
                      <a:r>
                        <a:rPr lang="en-US" dirty="0"/>
                        <a:t>4. AS PER SEBI GUIDELINES, MINIMUM SUBSCRIPTION IN CASE OF SHARE APPLICATION</a:t>
                      </a:r>
                      <a:endParaRPr lang="en-IN" dirty="0"/>
                    </a:p>
                  </a:txBody>
                  <a:tcPr/>
                </a:tc>
                <a:tc>
                  <a:txBody>
                    <a:bodyPr/>
                    <a:lstStyle/>
                    <a:p>
                      <a:pPr algn="ctr"/>
                      <a:r>
                        <a:rPr lang="en-US" dirty="0"/>
                        <a:t>D. 15</a:t>
                      </a:r>
                      <a:endParaRPr lang="en-IN" dirty="0"/>
                    </a:p>
                  </a:txBody>
                  <a:tcPr/>
                </a:tc>
                <a:extLst>
                  <a:ext uri="{0D108BD9-81ED-4DB2-BD59-A6C34878D82A}">
                    <a16:rowId xmlns:a16="http://schemas.microsoft.com/office/drawing/2014/main" xmlns="" val="1633438473"/>
                  </a:ext>
                </a:extLst>
              </a:tr>
              <a:tr h="450297">
                <a:tc>
                  <a:txBody>
                    <a:bodyPr/>
                    <a:lstStyle/>
                    <a:p>
                      <a:r>
                        <a:rPr lang="en-US" dirty="0"/>
                        <a:t>5.INTEREST ON CALLS –IN-ADVANCE</a:t>
                      </a:r>
                      <a:endParaRPr lang="en-IN" dirty="0"/>
                    </a:p>
                  </a:txBody>
                  <a:tcPr/>
                </a:tc>
                <a:tc>
                  <a:txBody>
                    <a:bodyPr/>
                    <a:lstStyle/>
                    <a:p>
                      <a:pPr algn="ctr"/>
                      <a:r>
                        <a:rPr lang="en-US" dirty="0"/>
                        <a:t>E.10%</a:t>
                      </a:r>
                      <a:endParaRPr lang="en-IN" dirty="0"/>
                    </a:p>
                  </a:txBody>
                  <a:tcPr/>
                </a:tc>
                <a:extLst>
                  <a:ext uri="{0D108BD9-81ED-4DB2-BD59-A6C34878D82A}">
                    <a16:rowId xmlns:a16="http://schemas.microsoft.com/office/drawing/2014/main" xmlns="" val="789048143"/>
                  </a:ext>
                </a:extLst>
              </a:tr>
              <a:tr h="643829">
                <a:tc>
                  <a:txBody>
                    <a:bodyPr/>
                    <a:lstStyle/>
                    <a:p>
                      <a:r>
                        <a:rPr lang="en-US" dirty="0"/>
                        <a:t>6. MINIMUM CAPITAL FOR PUBLIC COMPANY AS PER COMPANIES ACT ‘2013</a:t>
                      </a:r>
                      <a:endParaRPr lang="en-IN" dirty="0"/>
                    </a:p>
                  </a:txBody>
                  <a:tcPr/>
                </a:tc>
                <a:tc>
                  <a:txBody>
                    <a:bodyPr/>
                    <a:lstStyle/>
                    <a:p>
                      <a:pPr algn="ctr"/>
                      <a:r>
                        <a:rPr lang="en-US" dirty="0"/>
                        <a:t>F. FIVE LAKH</a:t>
                      </a:r>
                      <a:endParaRPr lang="en-IN" dirty="0"/>
                    </a:p>
                  </a:txBody>
                  <a:tcPr/>
                </a:tc>
                <a:extLst>
                  <a:ext uri="{0D108BD9-81ED-4DB2-BD59-A6C34878D82A}">
                    <a16:rowId xmlns:a16="http://schemas.microsoft.com/office/drawing/2014/main" xmlns="" val="2952499532"/>
                  </a:ext>
                </a:extLst>
              </a:tr>
              <a:tr h="450297">
                <a:tc>
                  <a:txBody>
                    <a:bodyPr/>
                    <a:lstStyle/>
                    <a:p>
                      <a:r>
                        <a:rPr lang="en-US" dirty="0"/>
                        <a:t>7. DEFINITION OF A COMPANY AS PER </a:t>
                      </a:r>
                      <a:endParaRPr lang="en-IN" dirty="0"/>
                    </a:p>
                  </a:txBody>
                  <a:tcPr/>
                </a:tc>
                <a:tc>
                  <a:txBody>
                    <a:bodyPr/>
                    <a:lstStyle/>
                    <a:p>
                      <a:pPr algn="ctr"/>
                      <a:r>
                        <a:rPr lang="en-US" dirty="0"/>
                        <a:t>G. PURCHASE OF FIXED ASSETS</a:t>
                      </a:r>
                    </a:p>
                  </a:txBody>
                  <a:tcPr/>
                </a:tc>
                <a:extLst>
                  <a:ext uri="{0D108BD9-81ED-4DB2-BD59-A6C34878D82A}">
                    <a16:rowId xmlns:a16="http://schemas.microsoft.com/office/drawing/2014/main" xmlns="" val="3186482028"/>
                  </a:ext>
                </a:extLst>
              </a:tr>
              <a:tr h="450297">
                <a:tc>
                  <a:txBody>
                    <a:bodyPr/>
                    <a:lstStyle/>
                    <a:p>
                      <a:r>
                        <a:rPr lang="en-US" dirty="0"/>
                        <a:t>8. ISSUE OF SHARES AT PREMIUM AS PER</a:t>
                      </a:r>
                      <a:endParaRPr lang="en-IN" dirty="0"/>
                    </a:p>
                  </a:txBody>
                  <a:tcPr/>
                </a:tc>
                <a:tc>
                  <a:txBody>
                    <a:bodyPr/>
                    <a:lstStyle/>
                    <a:p>
                      <a:pPr algn="ctr"/>
                      <a:r>
                        <a:rPr lang="en-US" dirty="0"/>
                        <a:t>H. SEC 2(20)</a:t>
                      </a:r>
                    </a:p>
                  </a:txBody>
                  <a:tcPr/>
                </a:tc>
                <a:extLst>
                  <a:ext uri="{0D108BD9-81ED-4DB2-BD59-A6C34878D82A}">
                    <a16:rowId xmlns:a16="http://schemas.microsoft.com/office/drawing/2014/main" xmlns="" val="2544329122"/>
                  </a:ext>
                </a:extLst>
              </a:tr>
              <a:tr h="450297">
                <a:tc>
                  <a:txBody>
                    <a:bodyPr/>
                    <a:lstStyle/>
                    <a:p>
                      <a:r>
                        <a:rPr lang="en-US" dirty="0"/>
                        <a:t>9. WHICH CAPITAL NOT SHOWN IN BALANCE SHEET</a:t>
                      </a:r>
                      <a:endParaRPr lang="en-IN" dirty="0"/>
                    </a:p>
                  </a:txBody>
                  <a:tcPr/>
                </a:tc>
                <a:tc>
                  <a:txBody>
                    <a:bodyPr/>
                    <a:lstStyle/>
                    <a:p>
                      <a:pPr algn="ctr"/>
                      <a:r>
                        <a:rPr lang="en-US" dirty="0"/>
                        <a:t>RESERVES &amp; SURPLUS</a:t>
                      </a:r>
                    </a:p>
                  </a:txBody>
                  <a:tcPr/>
                </a:tc>
                <a:extLst>
                  <a:ext uri="{0D108BD9-81ED-4DB2-BD59-A6C34878D82A}">
                    <a16:rowId xmlns:a16="http://schemas.microsoft.com/office/drawing/2014/main" xmlns="" val="1702225547"/>
                  </a:ext>
                </a:extLst>
              </a:tr>
              <a:tr h="450297">
                <a:tc>
                  <a:txBody>
                    <a:bodyPr/>
                    <a:lstStyle/>
                    <a:p>
                      <a:r>
                        <a:rPr lang="en-US" dirty="0"/>
                        <a:t>10.SPR SHOWN IN BALANCE SHEET UNDER</a:t>
                      </a:r>
                      <a:endParaRPr lang="en-IN" dirty="0"/>
                    </a:p>
                  </a:txBody>
                  <a:tcPr/>
                </a:tc>
                <a:tc>
                  <a:txBody>
                    <a:bodyPr/>
                    <a:lstStyle/>
                    <a:p>
                      <a:pPr algn="ctr"/>
                      <a:r>
                        <a:rPr lang="en-US" dirty="0"/>
                        <a:t>RESERVE CAPITAL</a:t>
                      </a:r>
                    </a:p>
                  </a:txBody>
                  <a:tcPr/>
                </a:tc>
                <a:extLst>
                  <a:ext uri="{0D108BD9-81ED-4DB2-BD59-A6C34878D82A}">
                    <a16:rowId xmlns:a16="http://schemas.microsoft.com/office/drawing/2014/main" xmlns="" val="2122952906"/>
                  </a:ext>
                </a:extLst>
              </a:tr>
            </a:tbl>
          </a:graphicData>
        </a:graphic>
      </p:graphicFrame>
      <p:pic>
        <p:nvPicPr>
          <p:cNvPr id="5" name="Google Shape;63;p14"/>
          <p:cNvPicPr preferRelativeResize="0"/>
          <p:nvPr/>
        </p:nvPicPr>
        <p:blipFill rotWithShape="1">
          <a:blip r:embed="rId2">
            <a:alphaModFix/>
          </a:blip>
          <a:srcRect/>
          <a:stretch/>
        </p:blipFill>
        <p:spPr>
          <a:xfrm>
            <a:off x="10744200" y="6212597"/>
            <a:ext cx="1333500" cy="611875"/>
          </a:xfrm>
          <a:prstGeom prst="rect">
            <a:avLst/>
          </a:prstGeom>
          <a:noFill/>
          <a:ln>
            <a:noFill/>
          </a:ln>
        </p:spPr>
      </p:pic>
    </p:spTree>
    <p:extLst>
      <p:ext uri="{BB962C8B-B14F-4D97-AF65-F5344CB8AC3E}">
        <p14:creationId xmlns:p14="http://schemas.microsoft.com/office/powerpoint/2010/main" val="519805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2076E96-5EB9-4433-BD85-60E037173350}"/>
              </a:ext>
            </a:extLst>
          </p:cNvPr>
          <p:cNvSpPr txBox="1"/>
          <p:nvPr/>
        </p:nvSpPr>
        <p:spPr>
          <a:xfrm>
            <a:off x="609600" y="990600"/>
            <a:ext cx="11201400" cy="5632311"/>
          </a:xfrm>
          <a:prstGeom prst="rect">
            <a:avLst/>
          </a:prstGeom>
          <a:noFill/>
        </p:spPr>
        <p:txBody>
          <a:bodyPr wrap="square">
            <a:spAutoFit/>
          </a:bodyPr>
          <a:lstStyle/>
          <a:p>
            <a:pPr marL="342900" indent="-342900">
              <a:buAutoNum type="arabicPeriod"/>
            </a:pPr>
            <a:r>
              <a:rPr lang="en-US" b="0" i="0" dirty="0">
                <a:solidFill>
                  <a:srgbClr val="222222"/>
                </a:solidFill>
                <a:effectLst/>
                <a:latin typeface="Roboto" panose="02000000000000000000" pitchFamily="2" charset="0"/>
              </a:rPr>
              <a:t>When full amount is due on any call but it is not received, then the short fall is debited to :</a:t>
            </a:r>
            <a:r>
              <a:rPr lang="en-US" dirty="0"/>
              <a:t/>
            </a:r>
            <a:br>
              <a:rPr lang="en-US" dirty="0"/>
            </a:br>
            <a:r>
              <a:rPr lang="en-US" b="0" i="0" dirty="0">
                <a:solidFill>
                  <a:srgbClr val="222222"/>
                </a:solidFill>
                <a:effectLst/>
                <a:latin typeface="Roboto" panose="02000000000000000000" pitchFamily="2" charset="0"/>
              </a:rPr>
              <a:t>(a) Calls-in-advance</a:t>
            </a:r>
            <a:r>
              <a:rPr lang="en-US" dirty="0"/>
              <a:t/>
            </a:r>
            <a:br>
              <a:rPr lang="en-US" dirty="0"/>
            </a:br>
            <a:r>
              <a:rPr lang="en-US" b="0" i="0" dirty="0">
                <a:solidFill>
                  <a:srgbClr val="222222"/>
                </a:solidFill>
                <a:effectLst/>
                <a:latin typeface="Roboto" panose="02000000000000000000" pitchFamily="2" charset="0"/>
              </a:rPr>
              <a:t>(b) Calls-in-arrear</a:t>
            </a:r>
            <a:r>
              <a:rPr lang="en-US" dirty="0"/>
              <a:t/>
            </a:r>
            <a:br>
              <a:rPr lang="en-US" dirty="0"/>
            </a:br>
            <a:r>
              <a:rPr lang="en-US" b="0" i="0" dirty="0">
                <a:solidFill>
                  <a:srgbClr val="222222"/>
                </a:solidFill>
                <a:effectLst/>
                <a:latin typeface="Roboto" panose="02000000000000000000" pitchFamily="2" charset="0"/>
              </a:rPr>
              <a:t>(c) Share Capital</a:t>
            </a:r>
            <a:r>
              <a:rPr lang="en-US" dirty="0"/>
              <a:t/>
            </a:r>
            <a:br>
              <a:rPr lang="en-US" dirty="0"/>
            </a:br>
            <a:r>
              <a:rPr lang="en-US" b="0" i="0" dirty="0">
                <a:solidFill>
                  <a:srgbClr val="222222"/>
                </a:solidFill>
                <a:effectLst/>
                <a:latin typeface="Roboto" panose="02000000000000000000" pitchFamily="2" charset="0"/>
              </a:rPr>
              <a:t>(d) Suspense Account</a:t>
            </a:r>
          </a:p>
          <a:p>
            <a:pPr marL="342900" indent="-342900">
              <a:buAutoNum type="arabicPeriod"/>
            </a:pPr>
            <a:r>
              <a:rPr lang="en-US" b="0" i="0" dirty="0">
                <a:solidFill>
                  <a:srgbClr val="222222"/>
                </a:solidFill>
                <a:effectLst/>
                <a:latin typeface="Roboto" panose="02000000000000000000" pitchFamily="2" charset="0"/>
              </a:rPr>
              <a:t>The difference between subscribed capital and called up capital is called :</a:t>
            </a:r>
            <a:r>
              <a:rPr lang="en-US" dirty="0"/>
              <a:t/>
            </a:r>
            <a:br>
              <a:rPr lang="en-US" dirty="0"/>
            </a:br>
            <a:r>
              <a:rPr lang="en-US" b="0" i="0" dirty="0">
                <a:solidFill>
                  <a:srgbClr val="222222"/>
                </a:solidFill>
                <a:effectLst/>
                <a:latin typeface="Roboto" panose="02000000000000000000" pitchFamily="2" charset="0"/>
              </a:rPr>
              <a:t>(a) Calls-in-arear</a:t>
            </a:r>
            <a:r>
              <a:rPr lang="en-US" dirty="0"/>
              <a:t/>
            </a:r>
            <a:br>
              <a:rPr lang="en-US" dirty="0"/>
            </a:br>
            <a:r>
              <a:rPr lang="en-US" b="0" i="0" dirty="0">
                <a:solidFill>
                  <a:srgbClr val="222222"/>
                </a:solidFill>
                <a:effectLst/>
                <a:latin typeface="Roboto" panose="02000000000000000000" pitchFamily="2" charset="0"/>
              </a:rPr>
              <a:t>(b) Calls-in-advance</a:t>
            </a:r>
            <a:r>
              <a:rPr lang="en-US" dirty="0"/>
              <a:t/>
            </a:r>
            <a:br>
              <a:rPr lang="en-US" dirty="0"/>
            </a:br>
            <a:r>
              <a:rPr lang="en-US" b="0" i="0" dirty="0">
                <a:solidFill>
                  <a:srgbClr val="222222"/>
                </a:solidFill>
                <a:effectLst/>
                <a:latin typeface="Roboto" panose="02000000000000000000" pitchFamily="2" charset="0"/>
              </a:rPr>
              <a:t>(c) Uncalled capital</a:t>
            </a:r>
            <a:r>
              <a:rPr lang="en-US" dirty="0"/>
              <a:t/>
            </a:r>
            <a:br>
              <a:rPr lang="en-US" dirty="0"/>
            </a:br>
            <a:r>
              <a:rPr lang="en-US" b="0" i="0" dirty="0">
                <a:solidFill>
                  <a:srgbClr val="222222"/>
                </a:solidFill>
                <a:effectLst/>
                <a:latin typeface="Roboto" panose="02000000000000000000" pitchFamily="2" charset="0"/>
              </a:rPr>
              <a:t>(d) None of these</a:t>
            </a:r>
            <a:endParaRPr lang="en-US" dirty="0">
              <a:solidFill>
                <a:srgbClr val="222222"/>
              </a:solidFill>
              <a:latin typeface="Roboto" panose="02000000000000000000" pitchFamily="2" charset="0"/>
            </a:endParaRPr>
          </a:p>
          <a:p>
            <a:pPr marL="342900" indent="-342900">
              <a:buAutoNum type="arabicPeriod"/>
            </a:pPr>
            <a:r>
              <a:rPr lang="en-US" b="0" i="0" dirty="0">
                <a:solidFill>
                  <a:srgbClr val="222222"/>
                </a:solidFill>
                <a:effectLst/>
                <a:latin typeface="Roboto" panose="02000000000000000000" pitchFamily="2" charset="0"/>
              </a:rPr>
              <a:t>Which statement is issued before the issue of shares ?</a:t>
            </a:r>
            <a:r>
              <a:rPr lang="en-US" dirty="0"/>
              <a:t/>
            </a:r>
            <a:br>
              <a:rPr lang="en-US" dirty="0"/>
            </a:br>
            <a:r>
              <a:rPr lang="en-US" b="0" i="0" dirty="0">
                <a:solidFill>
                  <a:srgbClr val="222222"/>
                </a:solidFill>
                <a:effectLst/>
                <a:latin typeface="Roboto" panose="02000000000000000000" pitchFamily="2" charset="0"/>
              </a:rPr>
              <a:t>(a) Prospectus</a:t>
            </a:r>
            <a:r>
              <a:rPr lang="en-US" dirty="0"/>
              <a:t/>
            </a:r>
            <a:br>
              <a:rPr lang="en-US" dirty="0"/>
            </a:br>
            <a:r>
              <a:rPr lang="en-US" b="0" i="0" dirty="0">
                <a:solidFill>
                  <a:srgbClr val="222222"/>
                </a:solidFill>
                <a:effectLst/>
                <a:latin typeface="Roboto" panose="02000000000000000000" pitchFamily="2" charset="0"/>
              </a:rPr>
              <a:t>(b) Articles of Association</a:t>
            </a:r>
            <a:r>
              <a:rPr lang="en-US" dirty="0"/>
              <a:t/>
            </a:r>
            <a:br>
              <a:rPr lang="en-US" dirty="0"/>
            </a:br>
            <a:r>
              <a:rPr lang="en-US" b="0" i="0" dirty="0">
                <a:solidFill>
                  <a:srgbClr val="222222"/>
                </a:solidFill>
                <a:effectLst/>
                <a:latin typeface="Roboto" panose="02000000000000000000" pitchFamily="2" charset="0"/>
              </a:rPr>
              <a:t>(c) Memorandum of Association</a:t>
            </a:r>
            <a:r>
              <a:rPr lang="en-US" dirty="0"/>
              <a:t/>
            </a:r>
            <a:br>
              <a:rPr lang="en-US" dirty="0"/>
            </a:br>
            <a:r>
              <a:rPr lang="en-US" b="0" i="0" dirty="0">
                <a:solidFill>
                  <a:srgbClr val="222222"/>
                </a:solidFill>
                <a:effectLst/>
                <a:latin typeface="Roboto" panose="02000000000000000000" pitchFamily="2" charset="0"/>
              </a:rPr>
              <a:t>(d) All of these</a:t>
            </a:r>
          </a:p>
          <a:p>
            <a:pPr marL="342900" indent="-342900">
              <a:buAutoNum type="arabicPeriod"/>
            </a:pPr>
            <a:r>
              <a:rPr lang="en-US" b="0" i="0" dirty="0">
                <a:solidFill>
                  <a:srgbClr val="222222"/>
                </a:solidFill>
                <a:effectLst/>
                <a:latin typeface="Roboto" panose="02000000000000000000" pitchFamily="2" charset="0"/>
              </a:rPr>
              <a:t>Company can </a:t>
            </a:r>
            <a:r>
              <a:rPr lang="en-US" b="0" i="0" dirty="0" err="1">
                <a:solidFill>
                  <a:srgbClr val="222222"/>
                </a:solidFill>
                <a:effectLst/>
                <a:latin typeface="Roboto" panose="02000000000000000000" pitchFamily="2" charset="0"/>
              </a:rPr>
              <a:t>utilise</a:t>
            </a:r>
            <a:r>
              <a:rPr lang="en-US" b="0" i="0" dirty="0">
                <a:solidFill>
                  <a:srgbClr val="222222"/>
                </a:solidFill>
                <a:effectLst/>
                <a:latin typeface="Roboto" panose="02000000000000000000" pitchFamily="2" charset="0"/>
              </a:rPr>
              <a:t> securities premium for :</a:t>
            </a:r>
            <a:r>
              <a:rPr lang="en-US" dirty="0"/>
              <a:t/>
            </a:r>
            <a:br>
              <a:rPr lang="en-US" dirty="0"/>
            </a:br>
            <a:r>
              <a:rPr lang="en-US" b="0" i="0" dirty="0">
                <a:solidFill>
                  <a:srgbClr val="222222"/>
                </a:solidFill>
                <a:effectLst/>
                <a:latin typeface="Roboto" panose="02000000000000000000" pitchFamily="2" charset="0"/>
              </a:rPr>
              <a:t>(a) Writing off loss incurred on revaluation of asset</a:t>
            </a:r>
            <a:r>
              <a:rPr lang="en-US" dirty="0"/>
              <a:t/>
            </a:r>
            <a:br>
              <a:rPr lang="en-US" dirty="0"/>
            </a:br>
            <a:r>
              <a:rPr lang="en-US" b="0" i="0" dirty="0">
                <a:solidFill>
                  <a:srgbClr val="222222"/>
                </a:solidFill>
                <a:effectLst/>
                <a:latin typeface="Roboto" panose="02000000000000000000" pitchFamily="2" charset="0"/>
              </a:rPr>
              <a:t>(b) Issuing fully paid bonus shares</a:t>
            </a:r>
            <a:r>
              <a:rPr lang="en-US" dirty="0"/>
              <a:t/>
            </a:r>
            <a:br>
              <a:rPr lang="en-US" dirty="0"/>
            </a:br>
            <a:r>
              <a:rPr lang="en-US" b="0" i="0" dirty="0">
                <a:solidFill>
                  <a:srgbClr val="222222"/>
                </a:solidFill>
                <a:effectLst/>
                <a:latin typeface="Roboto" panose="02000000000000000000" pitchFamily="2" charset="0"/>
              </a:rPr>
              <a:t>(c) Paying divided</a:t>
            </a:r>
            <a:r>
              <a:rPr lang="en-US" dirty="0"/>
              <a:t/>
            </a:r>
            <a:br>
              <a:rPr lang="en-US" dirty="0"/>
            </a:br>
            <a:r>
              <a:rPr lang="en-US" b="0" i="0" dirty="0">
                <a:solidFill>
                  <a:srgbClr val="222222"/>
                </a:solidFill>
                <a:effectLst/>
                <a:latin typeface="Roboto" panose="02000000000000000000" pitchFamily="2" charset="0"/>
              </a:rPr>
              <a:t>(d) Writing off trading loss</a:t>
            </a:r>
            <a:endParaRPr lang="en-IN" dirty="0"/>
          </a:p>
        </p:txBody>
      </p:sp>
      <p:sp>
        <p:nvSpPr>
          <p:cNvPr id="4" name="TextBox 3">
            <a:extLst>
              <a:ext uri="{FF2B5EF4-FFF2-40B4-BE49-F238E27FC236}">
                <a16:creationId xmlns:a16="http://schemas.microsoft.com/office/drawing/2014/main" xmlns="" id="{61C8E844-4761-4818-AC53-2AC2CFF3F321}"/>
              </a:ext>
            </a:extLst>
          </p:cNvPr>
          <p:cNvSpPr txBox="1"/>
          <p:nvPr/>
        </p:nvSpPr>
        <p:spPr>
          <a:xfrm>
            <a:off x="1600200" y="304800"/>
            <a:ext cx="8458200" cy="400110"/>
          </a:xfrm>
          <a:prstGeom prst="rect">
            <a:avLst/>
          </a:prstGeom>
          <a:noFill/>
        </p:spPr>
        <p:txBody>
          <a:bodyPr wrap="square" rtlCol="0">
            <a:spAutoFit/>
          </a:bodyPr>
          <a:lstStyle/>
          <a:p>
            <a:pPr algn="ctr"/>
            <a:r>
              <a:rPr lang="en-US" sz="2000" b="1" dirty="0">
                <a:solidFill>
                  <a:srgbClr val="FF0000"/>
                </a:solidFill>
              </a:rPr>
              <a:t>MULTIPLE CHOICE QUESTIONS</a:t>
            </a:r>
            <a:endParaRPr lang="en-IN" sz="2000" b="1" dirty="0">
              <a:solidFill>
                <a:srgbClr val="FF0000"/>
              </a:solidFill>
            </a:endParaRPr>
          </a:p>
        </p:txBody>
      </p:sp>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587616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BEAA55-7E55-46A7-92D7-69B875BD04AE}"/>
              </a:ext>
            </a:extLst>
          </p:cNvPr>
          <p:cNvSpPr txBox="1"/>
          <p:nvPr/>
        </p:nvSpPr>
        <p:spPr>
          <a:xfrm>
            <a:off x="533400" y="228600"/>
            <a:ext cx="11277600" cy="6555641"/>
          </a:xfrm>
          <a:prstGeom prst="rect">
            <a:avLst/>
          </a:prstGeom>
          <a:noFill/>
        </p:spPr>
        <p:txBody>
          <a:bodyPr wrap="square">
            <a:spAutoFit/>
          </a:bodyPr>
          <a:lstStyle/>
          <a:p>
            <a:r>
              <a:rPr lang="en-US" sz="1400" b="0" i="0" dirty="0">
                <a:solidFill>
                  <a:srgbClr val="222222"/>
                </a:solidFill>
                <a:effectLst/>
                <a:latin typeface="Roboto" panose="02000000000000000000" pitchFamily="2" charset="0"/>
              </a:rPr>
              <a:t>5. When a company issues shares at a premium, amount of premium may be received by the company :</a:t>
            </a:r>
            <a:r>
              <a:rPr lang="en-US" sz="1400" dirty="0"/>
              <a:t/>
            </a:r>
            <a:br>
              <a:rPr lang="en-US" sz="1400" dirty="0"/>
            </a:br>
            <a:r>
              <a:rPr lang="en-US" sz="1400" b="0" i="0" dirty="0">
                <a:solidFill>
                  <a:srgbClr val="222222"/>
                </a:solidFill>
                <a:effectLst/>
                <a:latin typeface="Roboto" panose="02000000000000000000" pitchFamily="2" charset="0"/>
              </a:rPr>
              <a:t>(a) Along with application money</a:t>
            </a:r>
            <a:r>
              <a:rPr lang="en-US" sz="1400" dirty="0"/>
              <a:t/>
            </a:r>
            <a:br>
              <a:rPr lang="en-US" sz="1400" dirty="0"/>
            </a:br>
            <a:r>
              <a:rPr lang="en-US" sz="1400" b="0" i="0" dirty="0">
                <a:solidFill>
                  <a:srgbClr val="222222"/>
                </a:solidFill>
                <a:effectLst/>
                <a:latin typeface="Roboto" panose="02000000000000000000" pitchFamily="2" charset="0"/>
              </a:rPr>
              <a:t>(b) Along with application money</a:t>
            </a:r>
            <a:r>
              <a:rPr lang="en-US" sz="1400" dirty="0"/>
              <a:t/>
            </a:r>
            <a:br>
              <a:rPr lang="en-US" sz="1400" dirty="0"/>
            </a:br>
            <a:r>
              <a:rPr lang="en-US" sz="1400" b="0" i="0" dirty="0">
                <a:solidFill>
                  <a:srgbClr val="222222"/>
                </a:solidFill>
                <a:effectLst/>
                <a:latin typeface="Roboto" panose="02000000000000000000" pitchFamily="2" charset="0"/>
              </a:rPr>
              <a:t>(c) Along with calls</a:t>
            </a:r>
            <a:r>
              <a:rPr lang="en-US" sz="1400" dirty="0"/>
              <a:t/>
            </a:r>
            <a:br>
              <a:rPr lang="en-US" sz="1400" dirty="0"/>
            </a:br>
            <a:r>
              <a:rPr lang="en-US" sz="1400" b="0" i="0" dirty="0">
                <a:solidFill>
                  <a:srgbClr val="222222"/>
                </a:solidFill>
                <a:effectLst/>
                <a:latin typeface="Roboto" panose="02000000000000000000" pitchFamily="2" charset="0"/>
              </a:rPr>
              <a:t>(d) Along with any of the above</a:t>
            </a:r>
          </a:p>
          <a:p>
            <a:r>
              <a:rPr lang="en-US" sz="1400" dirty="0">
                <a:solidFill>
                  <a:srgbClr val="222222"/>
                </a:solidFill>
                <a:latin typeface="Roboto" panose="02000000000000000000" pitchFamily="2" charset="0"/>
              </a:rPr>
              <a:t>6. </a:t>
            </a:r>
            <a:r>
              <a:rPr lang="en-US" sz="1400" b="0" i="0" dirty="0">
                <a:solidFill>
                  <a:srgbClr val="222222"/>
                </a:solidFill>
                <a:effectLst/>
                <a:latin typeface="Roboto" panose="02000000000000000000" pitchFamily="2" charset="0"/>
              </a:rPr>
              <a:t>Share Application Account is :</a:t>
            </a:r>
            <a:r>
              <a:rPr lang="en-US" sz="1400" dirty="0"/>
              <a:t/>
            </a:r>
            <a:br>
              <a:rPr lang="en-US" sz="1400" dirty="0"/>
            </a:br>
            <a:r>
              <a:rPr lang="en-US" sz="1400" b="0" i="0" dirty="0">
                <a:solidFill>
                  <a:srgbClr val="222222"/>
                </a:solidFill>
                <a:effectLst/>
                <a:latin typeface="Roboto" panose="02000000000000000000" pitchFamily="2" charset="0"/>
              </a:rPr>
              <a:t>(a) Personal Account</a:t>
            </a:r>
            <a:r>
              <a:rPr lang="en-US" sz="1400" dirty="0"/>
              <a:t/>
            </a:r>
            <a:br>
              <a:rPr lang="en-US" sz="1400" dirty="0"/>
            </a:br>
            <a:r>
              <a:rPr lang="en-US" sz="1400" b="0" i="0" dirty="0">
                <a:solidFill>
                  <a:srgbClr val="222222"/>
                </a:solidFill>
                <a:effectLst/>
                <a:latin typeface="Roboto" panose="02000000000000000000" pitchFamily="2" charset="0"/>
              </a:rPr>
              <a:t>(b) Real Account</a:t>
            </a:r>
            <a:r>
              <a:rPr lang="en-US" sz="1400" dirty="0"/>
              <a:t/>
            </a:r>
            <a:br>
              <a:rPr lang="en-US" sz="1400" dirty="0"/>
            </a:br>
            <a:r>
              <a:rPr lang="en-US" sz="1400" b="0" i="0" dirty="0">
                <a:solidFill>
                  <a:srgbClr val="222222"/>
                </a:solidFill>
                <a:effectLst/>
                <a:latin typeface="Roboto" panose="02000000000000000000" pitchFamily="2" charset="0"/>
              </a:rPr>
              <a:t>(c) Nominal/ Account</a:t>
            </a:r>
            <a:r>
              <a:rPr lang="en-US" sz="1400" dirty="0"/>
              <a:t/>
            </a:r>
            <a:br>
              <a:rPr lang="en-US" sz="1400" dirty="0"/>
            </a:br>
            <a:r>
              <a:rPr lang="en-US" sz="1400" b="0" i="0" dirty="0">
                <a:solidFill>
                  <a:srgbClr val="222222"/>
                </a:solidFill>
                <a:effectLst/>
                <a:latin typeface="Roboto" panose="02000000000000000000" pitchFamily="2" charset="0"/>
              </a:rPr>
              <a:t>(d) None of these</a:t>
            </a:r>
            <a:endParaRPr lang="en-US" sz="1400" dirty="0">
              <a:solidFill>
                <a:srgbClr val="222222"/>
              </a:solidFill>
              <a:latin typeface="Roboto" panose="02000000000000000000" pitchFamily="2" charset="0"/>
            </a:endParaRPr>
          </a:p>
          <a:p>
            <a:r>
              <a:rPr lang="en-US" sz="1400" b="0" i="0" dirty="0">
                <a:solidFill>
                  <a:srgbClr val="222222"/>
                </a:solidFill>
                <a:effectLst/>
                <a:latin typeface="Roboto" panose="02000000000000000000" pitchFamily="2" charset="0"/>
              </a:rPr>
              <a:t>7. </a:t>
            </a:r>
            <a:r>
              <a:rPr lang="en-US" sz="1400" b="0" i="0" dirty="0" smtClean="0">
                <a:solidFill>
                  <a:srgbClr val="222222"/>
                </a:solidFill>
                <a:effectLst/>
                <a:latin typeface="Roboto" panose="02000000000000000000" pitchFamily="2" charset="0"/>
              </a:rPr>
              <a:t>Securities </a:t>
            </a:r>
            <a:r>
              <a:rPr lang="en-US" sz="1400" b="0" i="0" dirty="0">
                <a:solidFill>
                  <a:srgbClr val="222222"/>
                </a:solidFill>
                <a:effectLst/>
                <a:latin typeface="Roboto" panose="02000000000000000000" pitchFamily="2" charset="0"/>
              </a:rPr>
              <a:t>Premium can not be applied :</a:t>
            </a:r>
            <a:r>
              <a:rPr lang="en-US" sz="1400" dirty="0"/>
              <a:t/>
            </a:r>
            <a:br>
              <a:rPr lang="en-US" sz="1400" dirty="0"/>
            </a:br>
            <a:r>
              <a:rPr lang="en-US" sz="1400" b="0" i="0" dirty="0">
                <a:solidFill>
                  <a:srgbClr val="222222"/>
                </a:solidFill>
                <a:effectLst/>
                <a:latin typeface="Roboto" panose="02000000000000000000" pitchFamily="2" charset="0"/>
              </a:rPr>
              <a:t>(a) For paying dividend to members</a:t>
            </a:r>
            <a:r>
              <a:rPr lang="en-US" sz="1400" dirty="0"/>
              <a:t/>
            </a:r>
            <a:br>
              <a:rPr lang="en-US" sz="1400" dirty="0"/>
            </a:br>
            <a:r>
              <a:rPr lang="en-US" sz="1400" b="0" i="0" dirty="0">
                <a:solidFill>
                  <a:srgbClr val="222222"/>
                </a:solidFill>
                <a:effectLst/>
                <a:latin typeface="Roboto" panose="02000000000000000000" pitchFamily="2" charset="0"/>
              </a:rPr>
              <a:t>(b) For issuing bonus shares to members</a:t>
            </a:r>
            <a:r>
              <a:rPr lang="en-US" sz="1400" dirty="0"/>
              <a:t/>
            </a:r>
            <a:br>
              <a:rPr lang="en-US" sz="1400" dirty="0"/>
            </a:br>
            <a:r>
              <a:rPr lang="en-US" sz="1400" b="0" i="0" dirty="0">
                <a:solidFill>
                  <a:srgbClr val="222222"/>
                </a:solidFill>
                <a:effectLst/>
                <a:latin typeface="Roboto" panose="02000000000000000000" pitchFamily="2" charset="0"/>
              </a:rPr>
              <a:t>(c) For writing off preliminary expenses of company</a:t>
            </a:r>
            <a:r>
              <a:rPr lang="en-US" sz="1400" dirty="0"/>
              <a:t/>
            </a:r>
            <a:br>
              <a:rPr lang="en-US" sz="1400" dirty="0"/>
            </a:br>
            <a:r>
              <a:rPr lang="en-US" sz="1400" b="0" i="0" dirty="0">
                <a:solidFill>
                  <a:srgbClr val="222222"/>
                </a:solidFill>
                <a:effectLst/>
                <a:latin typeface="Roboto" panose="02000000000000000000" pitchFamily="2" charset="0"/>
              </a:rPr>
              <a:t>(d) For writing off discount on issue of debentures</a:t>
            </a:r>
          </a:p>
          <a:p>
            <a:r>
              <a:rPr lang="en-US" sz="1400" dirty="0">
                <a:solidFill>
                  <a:srgbClr val="222222"/>
                </a:solidFill>
                <a:latin typeface="Roboto" panose="02000000000000000000" pitchFamily="2" charset="0"/>
              </a:rPr>
              <a:t>8. </a:t>
            </a:r>
            <a:r>
              <a:rPr lang="en-US" sz="1400" b="0" i="0" dirty="0">
                <a:solidFill>
                  <a:srgbClr val="222222"/>
                </a:solidFill>
                <a:effectLst/>
                <a:latin typeface="Roboto" panose="02000000000000000000" pitchFamily="2" charset="0"/>
              </a:rPr>
              <a:t>A joint stock company is :</a:t>
            </a:r>
            <a:r>
              <a:rPr lang="en-US" sz="1400" dirty="0"/>
              <a:t/>
            </a:r>
            <a:br>
              <a:rPr lang="en-US" sz="1400" dirty="0"/>
            </a:br>
            <a:r>
              <a:rPr lang="en-US" sz="1400" b="0" i="0" dirty="0">
                <a:solidFill>
                  <a:srgbClr val="222222"/>
                </a:solidFill>
                <a:effectLst/>
                <a:latin typeface="Roboto" panose="02000000000000000000" pitchFamily="2" charset="0"/>
              </a:rPr>
              <a:t>(a) An artificial legal person</a:t>
            </a:r>
            <a:r>
              <a:rPr lang="en-US" sz="1400" dirty="0"/>
              <a:t/>
            </a:r>
            <a:br>
              <a:rPr lang="en-US" sz="1400" dirty="0"/>
            </a:br>
            <a:r>
              <a:rPr lang="en-US" sz="1400" b="0" i="0" dirty="0">
                <a:solidFill>
                  <a:srgbClr val="222222"/>
                </a:solidFill>
                <a:effectLst/>
                <a:latin typeface="Roboto" panose="02000000000000000000" pitchFamily="2" charset="0"/>
              </a:rPr>
              <a:t>(b) Natural person</a:t>
            </a:r>
            <a:r>
              <a:rPr lang="en-US" sz="1400" dirty="0"/>
              <a:t/>
            </a:r>
            <a:br>
              <a:rPr lang="en-US" sz="1400" dirty="0"/>
            </a:br>
            <a:r>
              <a:rPr lang="en-US" sz="1400" b="0" i="0" dirty="0">
                <a:solidFill>
                  <a:srgbClr val="222222"/>
                </a:solidFill>
                <a:effectLst/>
                <a:latin typeface="Roboto" panose="02000000000000000000" pitchFamily="2" charset="0"/>
              </a:rPr>
              <a:t>(c) A general person</a:t>
            </a:r>
            <a:r>
              <a:rPr lang="en-US" sz="1400" dirty="0"/>
              <a:t/>
            </a:r>
            <a:br>
              <a:rPr lang="en-US" sz="1400" dirty="0"/>
            </a:br>
            <a:r>
              <a:rPr lang="en-US" sz="1400" b="0" i="0" dirty="0">
                <a:solidFill>
                  <a:srgbClr val="222222"/>
                </a:solidFill>
                <a:effectLst/>
                <a:latin typeface="Roboto" panose="02000000000000000000" pitchFamily="2" charset="0"/>
              </a:rPr>
              <a:t>(d) None of these</a:t>
            </a:r>
            <a:endParaRPr lang="en-US" sz="1400" dirty="0">
              <a:solidFill>
                <a:srgbClr val="222222"/>
              </a:solidFill>
              <a:latin typeface="Roboto" panose="02000000000000000000" pitchFamily="2" charset="0"/>
            </a:endParaRPr>
          </a:p>
          <a:p>
            <a:r>
              <a:rPr lang="en-US" sz="1400" dirty="0">
                <a:solidFill>
                  <a:srgbClr val="222222"/>
                </a:solidFill>
                <a:latin typeface="Roboto" panose="02000000000000000000" pitchFamily="2" charset="0"/>
              </a:rPr>
              <a:t>9. </a:t>
            </a:r>
            <a:r>
              <a:rPr lang="en-US" sz="1400" b="0" i="0" dirty="0">
                <a:solidFill>
                  <a:srgbClr val="222222"/>
                </a:solidFill>
                <a:effectLst/>
                <a:latin typeface="Roboto" panose="02000000000000000000" pitchFamily="2" charset="0"/>
              </a:rPr>
              <a:t>Equity shareholders are :</a:t>
            </a:r>
            <a:r>
              <a:rPr lang="en-US" sz="1400" dirty="0"/>
              <a:t/>
            </a:r>
            <a:br>
              <a:rPr lang="en-US" sz="1400" dirty="0"/>
            </a:br>
            <a:r>
              <a:rPr lang="en-US" sz="1400" b="0" i="0" dirty="0">
                <a:solidFill>
                  <a:srgbClr val="222222"/>
                </a:solidFill>
                <a:effectLst/>
                <a:latin typeface="Roboto" panose="02000000000000000000" pitchFamily="2" charset="0"/>
              </a:rPr>
              <a:t>(a) Customers</a:t>
            </a:r>
            <a:r>
              <a:rPr lang="en-US" sz="1400" dirty="0"/>
              <a:t/>
            </a:r>
            <a:br>
              <a:rPr lang="en-US" sz="1400" dirty="0"/>
            </a:br>
            <a:r>
              <a:rPr lang="en-US" sz="1400" b="0" i="0" dirty="0">
                <a:solidFill>
                  <a:srgbClr val="222222"/>
                </a:solidFill>
                <a:effectLst/>
                <a:latin typeface="Roboto" panose="02000000000000000000" pitchFamily="2" charset="0"/>
              </a:rPr>
              <a:t>(b) Creditors</a:t>
            </a:r>
            <a:r>
              <a:rPr lang="en-US" sz="1400" dirty="0"/>
              <a:t/>
            </a:r>
            <a:br>
              <a:rPr lang="en-US" sz="1400" dirty="0"/>
            </a:br>
            <a:r>
              <a:rPr lang="en-US" sz="1400" b="0" i="0" dirty="0">
                <a:solidFill>
                  <a:srgbClr val="222222"/>
                </a:solidFill>
                <a:effectLst/>
                <a:latin typeface="Roboto" panose="02000000000000000000" pitchFamily="2" charset="0"/>
              </a:rPr>
              <a:t>(c) Debtors</a:t>
            </a:r>
            <a:r>
              <a:rPr lang="en-US" sz="1400" dirty="0"/>
              <a:t/>
            </a:r>
            <a:br>
              <a:rPr lang="en-US" sz="1400" dirty="0"/>
            </a:br>
            <a:r>
              <a:rPr lang="en-US" sz="1400" b="0" i="0" dirty="0">
                <a:solidFill>
                  <a:srgbClr val="222222"/>
                </a:solidFill>
                <a:effectLst/>
                <a:latin typeface="Roboto" panose="02000000000000000000" pitchFamily="2" charset="0"/>
              </a:rPr>
              <a:t>(d) Owners</a:t>
            </a:r>
          </a:p>
          <a:p>
            <a:r>
              <a:rPr lang="en-US" sz="1400" dirty="0">
                <a:solidFill>
                  <a:srgbClr val="222222"/>
                </a:solidFill>
                <a:latin typeface="Roboto" panose="02000000000000000000" pitchFamily="2" charset="0"/>
              </a:rPr>
              <a:t>10.</a:t>
            </a:r>
            <a:r>
              <a:rPr lang="en-US" sz="1400" b="0" i="0" dirty="0">
                <a:solidFill>
                  <a:srgbClr val="222222"/>
                </a:solidFill>
                <a:effectLst/>
                <a:latin typeface="Roboto" panose="02000000000000000000" pitchFamily="2" charset="0"/>
              </a:rPr>
              <a:t> Shares may be issued :</a:t>
            </a:r>
            <a:r>
              <a:rPr lang="en-US" sz="1400" dirty="0"/>
              <a:t/>
            </a:r>
            <a:br>
              <a:rPr lang="en-US" sz="1400" dirty="0"/>
            </a:br>
            <a:r>
              <a:rPr lang="en-US" sz="1400" b="0" i="0" dirty="0">
                <a:solidFill>
                  <a:srgbClr val="222222"/>
                </a:solidFill>
                <a:effectLst/>
                <a:latin typeface="Roboto" panose="02000000000000000000" pitchFamily="2" charset="0"/>
              </a:rPr>
              <a:t>(a) At par value</a:t>
            </a:r>
            <a:r>
              <a:rPr lang="en-US" sz="1400" dirty="0"/>
              <a:t/>
            </a:r>
            <a:br>
              <a:rPr lang="en-US" sz="1400" dirty="0"/>
            </a:br>
            <a:r>
              <a:rPr lang="en-US" sz="1400" b="0" i="0" dirty="0">
                <a:solidFill>
                  <a:srgbClr val="222222"/>
                </a:solidFill>
                <a:effectLst/>
                <a:latin typeface="Roboto" panose="02000000000000000000" pitchFamily="2" charset="0"/>
              </a:rPr>
              <a:t>(b) At </a:t>
            </a:r>
            <a:r>
              <a:rPr lang="en-US" sz="1400" dirty="0">
                <a:solidFill>
                  <a:srgbClr val="222222"/>
                </a:solidFill>
                <a:latin typeface="Roboto" panose="02000000000000000000" pitchFamily="2" charset="0"/>
              </a:rPr>
              <a:t>Pr</a:t>
            </a:r>
            <a:r>
              <a:rPr lang="en-US" sz="1400" b="0" i="0" dirty="0">
                <a:solidFill>
                  <a:srgbClr val="222222"/>
                </a:solidFill>
                <a:effectLst/>
                <a:latin typeface="Roboto" panose="02000000000000000000" pitchFamily="2" charset="0"/>
              </a:rPr>
              <a:t>emium</a:t>
            </a:r>
            <a:r>
              <a:rPr lang="en-US" sz="1400" dirty="0"/>
              <a:t/>
            </a:r>
            <a:br>
              <a:rPr lang="en-US" sz="1400" dirty="0"/>
            </a:br>
            <a:r>
              <a:rPr lang="en-US" sz="1400" b="0" i="0" dirty="0">
                <a:solidFill>
                  <a:srgbClr val="222222"/>
                </a:solidFill>
                <a:effectLst/>
                <a:latin typeface="Roboto" panose="02000000000000000000" pitchFamily="2" charset="0"/>
              </a:rPr>
              <a:t>(c) At Discount</a:t>
            </a:r>
            <a:r>
              <a:rPr lang="en-US" sz="1400" dirty="0"/>
              <a:t/>
            </a:r>
            <a:br>
              <a:rPr lang="en-US" sz="1400" dirty="0"/>
            </a:br>
            <a:r>
              <a:rPr lang="en-US" sz="1400" b="0" i="0" dirty="0">
                <a:solidFill>
                  <a:srgbClr val="222222"/>
                </a:solidFill>
                <a:effectLst/>
                <a:latin typeface="Roboto" panose="02000000000000000000" pitchFamily="2" charset="0"/>
              </a:rPr>
              <a:t>(d) Both (a) &amp; (b)</a:t>
            </a:r>
            <a:endParaRPr lang="en-IN" sz="1400" dirty="0"/>
          </a:p>
        </p:txBody>
      </p:sp>
      <p:pic>
        <p:nvPicPr>
          <p:cNvPr id="5" name="Google Shape;63;p14"/>
          <p:cNvPicPr preferRelativeResize="0"/>
          <p:nvPr/>
        </p:nvPicPr>
        <p:blipFill rotWithShape="1">
          <a:blip r:embed="rId2">
            <a:alphaModFix/>
          </a:blip>
          <a:srcRect/>
          <a:stretch/>
        </p:blipFill>
        <p:spPr>
          <a:xfrm>
            <a:off x="10668000" y="6096000"/>
            <a:ext cx="1333500" cy="611875"/>
          </a:xfrm>
          <a:prstGeom prst="rect">
            <a:avLst/>
          </a:prstGeom>
          <a:noFill/>
          <a:ln>
            <a:noFill/>
          </a:ln>
        </p:spPr>
      </p:pic>
    </p:spTree>
    <p:extLst>
      <p:ext uri="{BB962C8B-B14F-4D97-AF65-F5344CB8AC3E}">
        <p14:creationId xmlns:p14="http://schemas.microsoft.com/office/powerpoint/2010/main" val="1077768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72399D-242D-474A-8B09-14ED2C330FC4}"/>
              </a:ext>
            </a:extLst>
          </p:cNvPr>
          <p:cNvSpPr txBox="1"/>
          <p:nvPr/>
        </p:nvSpPr>
        <p:spPr>
          <a:xfrm>
            <a:off x="685800" y="762000"/>
            <a:ext cx="11125200" cy="5083443"/>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tabLst>
                <a:tab pos="419100" algn="l"/>
              </a:tabLst>
            </a:pPr>
            <a:r>
              <a:rPr lang="en-US" sz="2800" b="1" dirty="0">
                <a:solidFill>
                  <a:srgbClr val="FF0000"/>
                </a:solidFill>
                <a:effectLst/>
                <a:latin typeface="Calibri" panose="020F0502020204030204" pitchFamily="34" charset="0"/>
                <a:ea typeface="Arial" panose="020B0604020202020204" pitchFamily="34" charset="0"/>
              </a:rPr>
              <a:t>Under Subscription</a:t>
            </a:r>
            <a:r>
              <a:rPr lang="en-US" sz="2800" b="1" dirty="0">
                <a:solidFill>
                  <a:srgbClr val="FF0000"/>
                </a:solidFill>
                <a:latin typeface="Calibri" panose="020F0502020204030204" pitchFamily="34" charset="0"/>
                <a:ea typeface="Arial" panose="020B0604020202020204" pitchFamily="34" charset="0"/>
              </a:rPr>
              <a:t> </a:t>
            </a:r>
            <a:r>
              <a:rPr lang="en-US" sz="2800" b="1" dirty="0">
                <a:solidFill>
                  <a:srgbClr val="FF0000"/>
                </a:solidFill>
                <a:effectLst/>
                <a:latin typeface="Calibri" panose="020F0502020204030204" pitchFamily="34" charset="0"/>
                <a:ea typeface="Arial" panose="020B0604020202020204" pitchFamily="34" charset="0"/>
              </a:rPr>
              <a:t>of</a:t>
            </a:r>
            <a:r>
              <a:rPr lang="en-US" sz="2800" b="1" dirty="0">
                <a:solidFill>
                  <a:srgbClr val="FF0000"/>
                </a:solidFill>
                <a:latin typeface="Calibri" panose="020F0502020204030204" pitchFamily="34" charset="0"/>
                <a:ea typeface="Arial" panose="020B0604020202020204" pitchFamily="34" charset="0"/>
              </a:rPr>
              <a:t> </a:t>
            </a:r>
            <a:r>
              <a:rPr lang="en-US" sz="2800" b="1" dirty="0">
                <a:solidFill>
                  <a:srgbClr val="FF0000"/>
                </a:solidFill>
                <a:effectLst/>
                <a:latin typeface="Calibri" panose="020F0502020204030204" pitchFamily="34" charset="0"/>
                <a:ea typeface="Arial" panose="020B0604020202020204" pitchFamily="34" charset="0"/>
              </a:rPr>
              <a:t>Shares</a:t>
            </a:r>
          </a:p>
          <a:p>
            <a:pPr fontAlgn="base">
              <a:lnSpc>
                <a:spcPct val="150000"/>
              </a:lnSpc>
              <a:spcBef>
                <a:spcPct val="0"/>
              </a:spcBef>
              <a:spcAft>
                <a:spcPct val="0"/>
              </a:spcAft>
              <a:tabLst>
                <a:tab pos="419100" algn="l"/>
              </a:tabLst>
            </a:pPr>
            <a:r>
              <a:rPr lang="en-US" sz="1800" b="1" dirty="0">
                <a:solidFill>
                  <a:srgbClr val="000000"/>
                </a:solidFill>
                <a:effectLst/>
                <a:latin typeface="Calibri" panose="020F0502020204030204" pitchFamily="34" charset="0"/>
                <a:ea typeface="Symbol" panose="05050102010706020507" pitchFamily="18" charset="2"/>
                <a:cs typeface="Symbol" panose="05050102010706020507" pitchFamily="18" charset="2"/>
              </a:rPr>
              <a:t>Under Subscription: </a:t>
            </a: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It is a situation when the number of shares applied are less than the number of shares issued for</a:t>
            </a:r>
            <a:r>
              <a:rPr lang="en-US" sz="1800" spc="-5" dirty="0">
                <a:solidFill>
                  <a:srgbClr val="000000"/>
                </a:solidFill>
                <a:effectLst/>
                <a:latin typeface="Calibri" panose="020F0502020204030204" pitchFamily="34" charset="0"/>
                <a:ea typeface="Symbol" panose="05050102010706020507" pitchFamily="18" charset="2"/>
                <a:cs typeface="Symbol" panose="05050102010706020507" pitchFamily="18" charset="2"/>
              </a:rPr>
              <a:t> </a:t>
            </a: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subscription.</a:t>
            </a:r>
            <a:endParaRPr lang="en-IN" sz="1800" dirty="0">
              <a:effectLst/>
              <a:latin typeface="Arial" panose="020B0604020202020204" pitchFamily="34" charset="0"/>
              <a:ea typeface="Symbol" panose="05050102010706020507" pitchFamily="18" charset="2"/>
              <a:cs typeface="Symbol" panose="05050102010706020507" pitchFamily="18" charset="2"/>
            </a:endParaRPr>
          </a:p>
          <a:p>
            <a:pPr fontAlgn="base">
              <a:lnSpc>
                <a:spcPct val="150000"/>
              </a:lnSpc>
              <a:spcBef>
                <a:spcPct val="0"/>
              </a:spcBef>
              <a:spcAft>
                <a:spcPct val="0"/>
              </a:spcAft>
              <a:tabLst>
                <a:tab pos="419100" algn="l"/>
              </a:tabLst>
            </a:pPr>
            <a:r>
              <a:rPr lang="en-US" sz="1800" b="1" dirty="0">
                <a:solidFill>
                  <a:srgbClr val="000000"/>
                </a:solidFill>
                <a:effectLst/>
                <a:latin typeface="Calibri" panose="020F0502020204030204" pitchFamily="34" charset="0"/>
                <a:ea typeface="Symbol" panose="05050102010706020507" pitchFamily="18" charset="2"/>
                <a:cs typeface="Symbol" panose="05050102010706020507" pitchFamily="18" charset="2"/>
              </a:rPr>
              <a:t>Minimum Subscription: </a:t>
            </a: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As per SEBI Guidelines, minimum subscription is to receive subscription for at least 90% of the shares issued. If the company does not receive minimum subscription, it cannot allot the shares and therefore, it will have to refund the application </a:t>
            </a:r>
            <a:r>
              <a:rPr lang="en-US" sz="1800" spc="10" dirty="0">
                <a:solidFill>
                  <a:srgbClr val="000000"/>
                </a:solidFill>
                <a:effectLst/>
                <a:latin typeface="Calibri" panose="020F0502020204030204" pitchFamily="34" charset="0"/>
                <a:ea typeface="Symbol" panose="05050102010706020507" pitchFamily="18" charset="2"/>
                <a:cs typeface="Symbol" panose="05050102010706020507" pitchFamily="18" charset="2"/>
              </a:rPr>
              <a:t>money </a:t>
            </a: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to the subscribers.</a:t>
            </a:r>
            <a:endParaRPr lang="en-IN" sz="1800" dirty="0">
              <a:effectLst/>
              <a:latin typeface="Arial" panose="020B0604020202020204" pitchFamily="34" charset="0"/>
              <a:ea typeface="Symbol" panose="05050102010706020507" pitchFamily="18" charset="2"/>
              <a:cs typeface="Symbol" panose="05050102010706020507" pitchFamily="18" charset="2"/>
            </a:endParaRPr>
          </a:p>
          <a:p>
            <a:pPr marL="67310">
              <a:lnSpc>
                <a:spcPct val="150000"/>
              </a:lnSpc>
              <a:spcBef>
                <a:spcPts val="985"/>
              </a:spcBef>
              <a:spcAft>
                <a:spcPts val="0"/>
              </a:spcAft>
            </a:pPr>
            <a:r>
              <a:rPr lang="en-US" sz="1800" dirty="0">
                <a:solidFill>
                  <a:srgbClr val="7030A0"/>
                </a:solidFill>
                <a:effectLst/>
                <a:latin typeface="Calibri" panose="020F0502020204030204" pitchFamily="34" charset="0"/>
                <a:ea typeface="Arial" panose="020B0604020202020204" pitchFamily="34" charset="0"/>
              </a:rPr>
              <a:t>In this situation, all the applications for shares are accepted, i.e., </a:t>
            </a:r>
            <a:r>
              <a:rPr lang="en-US" sz="1800" dirty="0">
                <a:solidFill>
                  <a:srgbClr val="02303C"/>
                </a:solidFill>
                <a:effectLst/>
                <a:latin typeface="Calibri" panose="020F0502020204030204" pitchFamily="34" charset="0"/>
                <a:ea typeface="Arial" panose="020B0604020202020204" pitchFamily="34" charset="0"/>
              </a:rPr>
              <a:t>full</a:t>
            </a:r>
            <a:r>
              <a:rPr lang="en-IN" dirty="0">
                <a:solidFill>
                  <a:srgbClr val="02303C"/>
                </a:solidFill>
                <a:latin typeface="Arial" panose="020B0604020202020204" pitchFamily="34" charset="0"/>
                <a:ea typeface="Arial" panose="020B0604020202020204" pitchFamily="34" charset="0"/>
              </a:rPr>
              <a:t> </a:t>
            </a:r>
            <a:r>
              <a:rPr lang="en-US" sz="1800" dirty="0">
                <a:solidFill>
                  <a:srgbClr val="02303C"/>
                </a:solidFill>
                <a:effectLst/>
                <a:latin typeface="Calibri" panose="020F0502020204030204" pitchFamily="34" charset="0"/>
                <a:ea typeface="Arial" panose="020B0604020202020204" pitchFamily="34" charset="0"/>
              </a:rPr>
              <a:t>allotment is made.</a:t>
            </a:r>
            <a:endParaRPr kumimoji="0" lang="en-US" sz="1800" b="0" i="0" u="none" strike="noStrike" cap="none" normalizeH="0" baseline="0" dirty="0">
              <a:ln>
                <a:noFill/>
              </a:ln>
              <a:solidFill>
                <a:srgbClr val="02303C"/>
              </a:solidFill>
              <a:effectLst/>
              <a:latin typeface="Calibri" pitchFamily="34" charset="0"/>
              <a:ea typeface="Times New Roman" pitchFamily="18" charset="0"/>
              <a:cs typeface="Calibri" pitchFamily="34" charset="0"/>
            </a:endParaRPr>
          </a:p>
          <a:p>
            <a:pPr marL="0" marR="0" lvl="0" indent="0" algn="ctr" defTabSz="914400" rtl="0" eaLnBrk="1" fontAlgn="base" latinLnBrk="0" hangingPunct="1">
              <a:lnSpc>
                <a:spcPct val="150000"/>
              </a:lnSpc>
              <a:spcBef>
                <a:spcPct val="0"/>
              </a:spcBef>
              <a:spcAft>
                <a:spcPct val="0"/>
              </a:spcAft>
              <a:buClrTx/>
              <a:buSzTx/>
              <a:tabLst>
                <a:tab pos="419100" algn="l"/>
              </a:tabLst>
            </a:pPr>
            <a:endParaRPr lang="en-US" dirty="0">
              <a:solidFill>
                <a:srgbClr val="231F20"/>
              </a:solidFill>
              <a:latin typeface="Calibri" pitchFamily="34" charset="0"/>
              <a:ea typeface="Times New Roman" pitchFamily="18" charset="0"/>
              <a:cs typeface="Calibri" pitchFamily="34" charset="0"/>
            </a:endParaRPr>
          </a:p>
          <a:p>
            <a:pPr marL="0" marR="0" lvl="0" indent="0" defTabSz="914400" rtl="0" eaLnBrk="1" fontAlgn="base" latinLnBrk="0" hangingPunct="1">
              <a:lnSpc>
                <a:spcPct val="150000"/>
              </a:lnSpc>
              <a:spcBef>
                <a:spcPct val="0"/>
              </a:spcBef>
              <a:spcAft>
                <a:spcPct val="0"/>
              </a:spcAft>
              <a:buClrTx/>
              <a:buSzTx/>
              <a:tabLst>
                <a:tab pos="419100" algn="l"/>
              </a:tabLst>
            </a:pPr>
            <a:r>
              <a:rPr kumimoji="0" lang="en-US" sz="1800" b="0" i="0" u="none" strike="noStrike" cap="none" normalizeH="0" baseline="0" dirty="0">
                <a:ln>
                  <a:noFill/>
                </a:ln>
                <a:solidFill>
                  <a:srgbClr val="231F20"/>
                </a:solidFill>
                <a:effectLst/>
                <a:latin typeface="Calibri" pitchFamily="34" charset="0"/>
                <a:ea typeface="Times New Roman" pitchFamily="18" charset="0"/>
                <a:cs typeface="Calibri" pitchFamily="34" charset="0"/>
              </a:rPr>
              <a:t>When number of shares applied by the public are less than the number of shares issued or offered to the public it is called as under subscription of shares. </a:t>
            </a:r>
          </a:p>
          <a:p>
            <a:pPr marL="0" marR="0" lvl="0" indent="0" defTabSz="914400" rtl="0" eaLnBrk="1" fontAlgn="base" latinLnBrk="0" hangingPunct="1">
              <a:lnSpc>
                <a:spcPct val="150000"/>
              </a:lnSpc>
              <a:spcBef>
                <a:spcPct val="0"/>
              </a:spcBef>
              <a:spcAft>
                <a:spcPct val="0"/>
              </a:spcAft>
              <a:buClrTx/>
              <a:buSzTx/>
              <a:tabLst>
                <a:tab pos="419100" algn="l"/>
              </a:tabLst>
            </a:pPr>
            <a:r>
              <a:rPr kumimoji="0" lang="en-US" sz="1800" b="0" i="0" u="none" strike="noStrike" cap="none" normalizeH="0" baseline="0" dirty="0">
                <a:ln>
                  <a:noFill/>
                </a:ln>
                <a:solidFill>
                  <a:srgbClr val="231F20"/>
                </a:solidFill>
                <a:effectLst/>
                <a:latin typeface="Calibri" pitchFamily="34" charset="0"/>
                <a:ea typeface="Times New Roman" pitchFamily="18" charset="0"/>
                <a:cs typeface="Calibri" pitchFamily="34" charset="0"/>
              </a:rPr>
              <a:t>In this case journal entries are made on the number of shares applied and allotted only.</a:t>
            </a:r>
          </a:p>
          <a:p>
            <a:pPr marL="0" marR="0" lvl="0" indent="0" algn="just" defTabSz="914400" rtl="0" eaLnBrk="0" fontAlgn="base" latinLnBrk="0" hangingPunct="0">
              <a:lnSpc>
                <a:spcPct val="100000"/>
              </a:lnSpc>
              <a:spcBef>
                <a:spcPct val="0"/>
              </a:spcBef>
              <a:spcAft>
                <a:spcPct val="0"/>
              </a:spcAft>
              <a:buClrTx/>
              <a:buSzTx/>
              <a:buFontTx/>
              <a:buNone/>
              <a:tabLst>
                <a:tab pos="419100" algn="l"/>
              </a:tabLst>
            </a:pPr>
            <a:endParaRPr kumimoji="0" lang="en-US" b="0" i="0" u="none" strike="noStrike" cap="none" normalizeH="0" baseline="0" dirty="0">
              <a:ln>
                <a:noFill/>
              </a:ln>
              <a:solidFill>
                <a:schemeClr val="tx1"/>
              </a:solidFill>
              <a:effectLst/>
              <a:latin typeface="Calibri" pitchFamily="34" charset="0"/>
              <a:cs typeface="Calibri" pitchFamily="34" charset="0"/>
            </a:endParaRP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524410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62C1805-0AFB-4F36-BAA5-2A3199CFCD5C}"/>
              </a:ext>
            </a:extLst>
          </p:cNvPr>
          <p:cNvSpPr txBox="1"/>
          <p:nvPr/>
        </p:nvSpPr>
        <p:spPr>
          <a:xfrm>
            <a:off x="533400" y="381001"/>
            <a:ext cx="11430000" cy="4135106"/>
          </a:xfrm>
          <a:prstGeom prst="rect">
            <a:avLst/>
          </a:prstGeom>
          <a:noFill/>
        </p:spPr>
        <p:txBody>
          <a:bodyPr wrap="square">
            <a:spAutoFit/>
          </a:bodyPr>
          <a:lstStyle/>
          <a:p>
            <a:pPr lvl="0" eaLnBrk="0" fontAlgn="base" hangingPunct="0">
              <a:lnSpc>
                <a:spcPct val="250000"/>
              </a:lnSpc>
              <a:spcBef>
                <a:spcPct val="0"/>
              </a:spcBef>
              <a:spcAft>
                <a:spcPct val="0"/>
              </a:spcAft>
              <a:buClrTx/>
              <a:tabLst>
                <a:tab pos="419100" algn="l"/>
              </a:tabLst>
            </a:pP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QN -1 = XYZ &amp; Company Ltd. issued 20,000 shares of </a:t>
            </a:r>
            <a:r>
              <a:rPr lang="en-US" b="1" dirty="0">
                <a:solidFill>
                  <a:srgbClr val="231F20"/>
                </a:solidFill>
                <a:latin typeface="Calibri" pitchFamily="34" charset="0"/>
                <a:ea typeface="Times New Roman" pitchFamily="18" charset="0"/>
                <a:cs typeface="Calibri" pitchFamily="34" charset="0"/>
              </a:rPr>
              <a:t>Rs.</a:t>
            </a:r>
            <a:r>
              <a:rPr kumimoji="0" lang="en-US"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a:t>
            </a: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10 each at a premium of 10% payable as follows -</a:t>
            </a:r>
            <a:endParaRPr kumimoji="0" lang="en-US" b="1"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250000"/>
              </a:lnSpc>
              <a:spcBef>
                <a:spcPct val="0"/>
              </a:spcBef>
              <a:spcAft>
                <a:spcPct val="0"/>
              </a:spcAft>
              <a:buClrTx/>
              <a:buSzTx/>
              <a:buFontTx/>
              <a:buNone/>
              <a:tabLst>
                <a:tab pos="419100" algn="l"/>
              </a:tabLst>
            </a:pPr>
            <a:r>
              <a:rPr kumimoji="0" lang="en-US"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Rs. </a:t>
            </a: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5 on Application (including premium)</a:t>
            </a:r>
            <a:endParaRPr kumimoji="0" lang="en-US" b="1" i="0" u="none" strike="noStrike" cap="none" normalizeH="0" baseline="0" dirty="0">
              <a:ln>
                <a:noFill/>
              </a:ln>
              <a:solidFill>
                <a:schemeClr val="tx1"/>
              </a:solidFill>
              <a:effectLst/>
              <a:latin typeface="Calibri" pitchFamily="34" charset="0"/>
              <a:cs typeface="Calibri" pitchFamily="34" charset="0"/>
            </a:endParaRPr>
          </a:p>
          <a:p>
            <a:pPr lvl="0" eaLnBrk="0" fontAlgn="base" hangingPunct="0">
              <a:lnSpc>
                <a:spcPct val="250000"/>
              </a:lnSpc>
              <a:spcBef>
                <a:spcPct val="0"/>
              </a:spcBef>
              <a:spcAft>
                <a:spcPct val="0"/>
              </a:spcAft>
              <a:buClrTx/>
              <a:tabLst>
                <a:tab pos="419100" algn="l"/>
              </a:tabLst>
            </a:pPr>
            <a:r>
              <a:rPr lang="en-US" b="1" dirty="0">
                <a:solidFill>
                  <a:srgbClr val="231F20"/>
                </a:solidFill>
                <a:latin typeface="Calibri" pitchFamily="34" charset="0"/>
                <a:ea typeface="Times New Roman" pitchFamily="18" charset="0"/>
                <a:cs typeface="Calibri" pitchFamily="34" charset="0"/>
              </a:rPr>
              <a:t>                Rs.</a:t>
            </a:r>
            <a:r>
              <a:rPr kumimoji="0" lang="en-US"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a:t>
            </a:r>
            <a:r>
              <a:rPr lang="en-US" b="1" dirty="0">
                <a:solidFill>
                  <a:srgbClr val="231F20"/>
                </a:solidFill>
                <a:latin typeface="Calibri" pitchFamily="34" charset="0"/>
                <a:ea typeface="Times New Roman" pitchFamily="18" charset="0"/>
                <a:cs typeface="Calibri" pitchFamily="34" charset="0"/>
              </a:rPr>
              <a:t>4</a:t>
            </a: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on Allotment</a:t>
            </a:r>
            <a:endParaRPr kumimoji="0" lang="en-US" b="1" i="0" u="none" strike="noStrike" cap="none" normalizeH="0" baseline="0" dirty="0">
              <a:ln>
                <a:noFill/>
              </a:ln>
              <a:solidFill>
                <a:schemeClr val="tx1"/>
              </a:solidFill>
              <a:effectLst/>
              <a:latin typeface="Calibri" pitchFamily="34" charset="0"/>
              <a:cs typeface="Calibri" pitchFamily="34" charset="0"/>
            </a:endParaRPr>
          </a:p>
          <a:p>
            <a:pPr lvl="0" eaLnBrk="0" fontAlgn="base" hangingPunct="0">
              <a:lnSpc>
                <a:spcPct val="250000"/>
              </a:lnSpc>
              <a:spcBef>
                <a:spcPct val="0"/>
              </a:spcBef>
              <a:spcAft>
                <a:spcPct val="0"/>
              </a:spcAft>
              <a:buClrTx/>
              <a:tabLst>
                <a:tab pos="419100" algn="l"/>
              </a:tabLst>
            </a:pPr>
            <a:r>
              <a:rPr lang="en-US" b="1" dirty="0">
                <a:solidFill>
                  <a:srgbClr val="231F20"/>
                </a:solidFill>
                <a:latin typeface="Calibri" pitchFamily="34" charset="0"/>
                <a:ea typeface="Times New Roman" pitchFamily="18" charset="0"/>
                <a:cs typeface="Calibri" pitchFamily="34" charset="0"/>
              </a:rPr>
              <a:t>                Rs.</a:t>
            </a:r>
            <a:r>
              <a:rPr kumimoji="0" lang="en-US"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a:t>
            </a:r>
            <a:r>
              <a:rPr lang="en-US" b="1" dirty="0">
                <a:solidFill>
                  <a:srgbClr val="231F20"/>
                </a:solidFill>
                <a:latin typeface="Calibri" pitchFamily="34" charset="0"/>
                <a:ea typeface="Times New Roman" pitchFamily="18" charset="0"/>
                <a:cs typeface="Calibri" pitchFamily="34" charset="0"/>
              </a:rPr>
              <a:t>2</a:t>
            </a: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on first and final call</a:t>
            </a:r>
            <a:endParaRPr kumimoji="0" lang="en-US" b="1"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250000"/>
              </a:lnSpc>
              <a:spcBef>
                <a:spcPct val="0"/>
              </a:spcBef>
              <a:spcAft>
                <a:spcPct val="0"/>
              </a:spcAft>
              <a:buClrTx/>
              <a:buSzTx/>
              <a:buFontTx/>
              <a:buNone/>
              <a:tabLst>
                <a:tab pos="419100" algn="l"/>
              </a:tabLst>
            </a:pPr>
            <a:r>
              <a:rPr kumimoji="0" lang="en-US" sz="1800" b="1" i="0" u="none" strike="noStrike" cap="none" normalizeH="0" baseline="0" dirty="0">
                <a:ln>
                  <a:noFill/>
                </a:ln>
                <a:solidFill>
                  <a:srgbClr val="231F20"/>
                </a:solidFill>
                <a:effectLst/>
                <a:latin typeface="Calibri" pitchFamily="34" charset="0"/>
                <a:ea typeface="Times New Roman" pitchFamily="18" charset="0"/>
                <a:cs typeface="Calibri" pitchFamily="34" charset="0"/>
              </a:rPr>
              <a:t>         Public applied for 18,000 shares and all were accepted. All the money on allotment and call were duly received.</a:t>
            </a:r>
          </a:p>
          <a:p>
            <a:pPr marL="0" marR="0" lvl="0" indent="0" algn="l" defTabSz="914400" rtl="0" eaLnBrk="0" fontAlgn="base" latinLnBrk="0" hangingPunct="0">
              <a:lnSpc>
                <a:spcPct val="250000"/>
              </a:lnSpc>
              <a:spcBef>
                <a:spcPct val="0"/>
              </a:spcBef>
              <a:spcAft>
                <a:spcPct val="0"/>
              </a:spcAft>
              <a:buClrTx/>
              <a:buSzTx/>
              <a:buFontTx/>
              <a:buNone/>
              <a:tabLst>
                <a:tab pos="419100" algn="l"/>
              </a:tabLst>
            </a:pPr>
            <a:r>
              <a:rPr lang="en-US" b="1" dirty="0">
                <a:solidFill>
                  <a:srgbClr val="231F20"/>
                </a:solidFill>
                <a:latin typeface="Calibri" pitchFamily="34" charset="0"/>
                <a:cs typeface="Calibri" pitchFamily="34" charset="0"/>
              </a:rPr>
              <a:t>         Pass necessary journal entries and Balance Sheet of the company as per Companies Act,2013.</a:t>
            </a:r>
            <a:endParaRPr kumimoji="0" lang="en-US" sz="2800" b="1" i="0" u="none" strike="noStrike" cap="none" normalizeH="0" baseline="0" dirty="0">
              <a:ln>
                <a:noFill/>
              </a:ln>
              <a:solidFill>
                <a:schemeClr val="tx1"/>
              </a:solidFill>
              <a:effectLst/>
              <a:latin typeface="Calibri" pitchFamily="34" charset="0"/>
              <a:cs typeface="Calibri" pitchFamily="34" charset="0"/>
            </a:endParaRP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648311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FF0000"/>
                </a:solidFill>
                <a:latin typeface="+mn-lt"/>
              </a:rPr>
              <a:t>Over Subscription</a:t>
            </a:r>
            <a:endParaRPr lang="en-US" dirty="0">
              <a:solidFill>
                <a:srgbClr val="FF0000"/>
              </a:solidFill>
              <a:latin typeface="+mn-lt"/>
            </a:endParaRPr>
          </a:p>
        </p:txBody>
      </p:sp>
      <p:sp>
        <p:nvSpPr>
          <p:cNvPr id="3" name="Content Placeholder 2"/>
          <p:cNvSpPr>
            <a:spLocks noGrp="1"/>
          </p:cNvSpPr>
          <p:nvPr>
            <p:ph idx="1"/>
          </p:nvPr>
        </p:nvSpPr>
        <p:spPr>
          <a:xfrm>
            <a:off x="899160" y="1905000"/>
            <a:ext cx="10546079" cy="4236720"/>
          </a:xfrm>
        </p:spPr>
        <p:txBody>
          <a:bodyPr>
            <a:normAutofit fontScale="92500" lnSpcReduction="10000"/>
          </a:bodyPr>
          <a:lstStyle/>
          <a:p>
            <a:pPr marL="0" indent="0" algn="just">
              <a:buNone/>
            </a:pPr>
            <a:r>
              <a:rPr lang="en-US" dirty="0"/>
              <a:t>	</a:t>
            </a:r>
            <a:r>
              <a:rPr lang="en-US" sz="3600" dirty="0">
                <a:solidFill>
                  <a:srgbClr val="002060"/>
                </a:solidFill>
              </a:rPr>
              <a:t>When company receives applications for more shares than the number offered to the public for subscription. In such a condition,</a:t>
            </a:r>
          </a:p>
          <a:p>
            <a:pPr marL="0" indent="0" algn="ctr">
              <a:buNone/>
            </a:pPr>
            <a:r>
              <a:rPr lang="en-US" sz="3600" u="sng" dirty="0" smtClean="0">
                <a:solidFill>
                  <a:srgbClr val="FF0000"/>
                </a:solidFill>
              </a:rPr>
              <a:t>3 </a:t>
            </a:r>
            <a:r>
              <a:rPr lang="en-US" sz="3600" u="sng" dirty="0">
                <a:solidFill>
                  <a:srgbClr val="FF0000"/>
                </a:solidFill>
              </a:rPr>
              <a:t>ALTERNATIVE </a:t>
            </a:r>
          </a:p>
          <a:p>
            <a:pPr marL="0" indent="0" algn="just">
              <a:buNone/>
            </a:pPr>
            <a:r>
              <a:rPr lang="en-US" sz="3600" dirty="0">
                <a:solidFill>
                  <a:srgbClr val="002060"/>
                </a:solidFill>
              </a:rPr>
              <a:t>(1) they can accept some applications in full and totally reject the others; </a:t>
            </a:r>
          </a:p>
          <a:p>
            <a:pPr marL="0" indent="0" algn="just">
              <a:buNone/>
            </a:pPr>
            <a:r>
              <a:rPr lang="en-US" sz="3600" dirty="0">
                <a:solidFill>
                  <a:srgbClr val="002060"/>
                </a:solidFill>
              </a:rPr>
              <a:t>(2) they can make a pro-rata allotment to all; and</a:t>
            </a:r>
          </a:p>
          <a:p>
            <a:pPr marL="0" indent="0" algn="just">
              <a:buNone/>
            </a:pPr>
            <a:r>
              <a:rPr lang="en-US" sz="3600" dirty="0">
                <a:solidFill>
                  <a:srgbClr val="002060"/>
                </a:solidFill>
              </a:rPr>
              <a:t> (3) they can adopt a combination of the above two alternatives.</a:t>
            </a:r>
          </a:p>
          <a:p>
            <a:pPr marL="0" indent="0" algn="just">
              <a:buNone/>
            </a:pPr>
            <a:endParaRPr lang="en-US" sz="3600" dirty="0"/>
          </a:p>
        </p:txBody>
      </p:sp>
      <p:pic>
        <p:nvPicPr>
          <p:cNvPr id="5" name="Google Shape;63;p14"/>
          <p:cNvPicPr preferRelativeResize="0"/>
          <p:nvPr/>
        </p:nvPicPr>
        <p:blipFill rotWithShape="1">
          <a:blip r:embed="rId2">
            <a:alphaModFix/>
          </a:blip>
          <a:srcRect/>
          <a:stretch/>
        </p:blipFill>
        <p:spPr>
          <a:xfrm>
            <a:off x="10668000" y="6172200"/>
            <a:ext cx="1333500" cy="611875"/>
          </a:xfrm>
          <a:prstGeom prst="rect">
            <a:avLst/>
          </a:prstGeom>
          <a:noFill/>
          <a:ln>
            <a:noFill/>
          </a:ln>
        </p:spPr>
      </p:pic>
    </p:spTree>
    <p:extLst>
      <p:ext uri="{BB962C8B-B14F-4D97-AF65-F5344CB8AC3E}">
        <p14:creationId xmlns:p14="http://schemas.microsoft.com/office/powerpoint/2010/main" val="369365606"/>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B4F45E-8615-463D-BA87-E65B78EF39B7}"/>
              </a:ext>
            </a:extLst>
          </p:cNvPr>
          <p:cNvSpPr>
            <a:spLocks noGrp="1"/>
          </p:cNvSpPr>
          <p:nvPr>
            <p:ph type="title"/>
          </p:nvPr>
        </p:nvSpPr>
        <p:spPr/>
        <p:txBody>
          <a:bodyPr>
            <a:normAutofit fontScale="90000"/>
          </a:bodyPr>
          <a:lstStyle/>
          <a:p>
            <a:r>
              <a:rPr lang="en-US" sz="2700" b="1" dirty="0">
                <a:solidFill>
                  <a:srgbClr val="FF0000"/>
                </a:solidFill>
                <a:latin typeface="+mn-lt"/>
              </a:rPr>
              <a:t>                                                                    </a:t>
            </a:r>
            <a:r>
              <a:rPr lang="en-US" sz="2700" b="1" dirty="0">
                <a:solidFill>
                  <a:srgbClr val="002060"/>
                </a:solidFill>
                <a:latin typeface="+mn-lt"/>
              </a:rPr>
              <a:t>1</a:t>
            </a:r>
            <a:r>
              <a:rPr lang="en-US" sz="2700" b="1" baseline="30000" dirty="0">
                <a:solidFill>
                  <a:srgbClr val="002060"/>
                </a:solidFill>
                <a:latin typeface="+mn-lt"/>
              </a:rPr>
              <a:t>st</a:t>
            </a:r>
            <a:r>
              <a:rPr lang="en-US" sz="2700" b="1" dirty="0">
                <a:solidFill>
                  <a:srgbClr val="002060"/>
                </a:solidFill>
                <a:latin typeface="+mn-lt"/>
              </a:rPr>
              <a:t> Alternative</a:t>
            </a:r>
            <a:r>
              <a:rPr lang="en-US" sz="2700" b="1" dirty="0">
                <a:solidFill>
                  <a:srgbClr val="002060"/>
                </a:solidFill>
              </a:rPr>
              <a:t/>
            </a:r>
            <a:br>
              <a:rPr lang="en-US" sz="2700" b="1" dirty="0">
                <a:solidFill>
                  <a:srgbClr val="002060"/>
                </a:solidFill>
              </a:rPr>
            </a:br>
            <a:r>
              <a:rPr lang="en-US" sz="2700" b="1" dirty="0">
                <a:solidFill>
                  <a:srgbClr val="002060"/>
                </a:solidFill>
              </a:rPr>
              <a:t>                                               </a:t>
            </a:r>
            <a:r>
              <a:rPr lang="en-US" sz="2700" b="1" dirty="0">
                <a:solidFill>
                  <a:srgbClr val="002060"/>
                </a:solidFill>
                <a:latin typeface="+mn-lt"/>
              </a:rPr>
              <a:t>REJECTION OF EXCESS APPLICATIONS</a:t>
            </a:r>
            <a:r>
              <a:rPr lang="en-US" sz="2400" b="1" dirty="0">
                <a:solidFill>
                  <a:srgbClr val="FF0000"/>
                </a:solidFill>
                <a:latin typeface="+mn-lt"/>
              </a:rPr>
              <a:t/>
            </a:r>
            <a:br>
              <a:rPr lang="en-US" sz="2400" b="1" dirty="0">
                <a:solidFill>
                  <a:srgbClr val="FF0000"/>
                </a:solidFill>
                <a:latin typeface="+mn-lt"/>
              </a:rPr>
            </a:br>
            <a:r>
              <a:rPr lang="en-US" sz="2400" b="1" dirty="0">
                <a:solidFill>
                  <a:srgbClr val="FF0000"/>
                </a:solidFill>
                <a:latin typeface="+mn-lt"/>
              </a:rPr>
              <a:t>THE DIRECTORS REJECT THE EXCESS APPLICATIONS AND REFUND THE EXCESS AMOUNT</a:t>
            </a:r>
            <a:endParaRPr lang="en-IN" sz="2400" b="1" dirty="0">
              <a:solidFill>
                <a:srgbClr val="FF0000"/>
              </a:solidFill>
              <a:latin typeface="+mn-lt"/>
            </a:endParaRPr>
          </a:p>
        </p:txBody>
      </p:sp>
      <p:sp>
        <p:nvSpPr>
          <p:cNvPr id="3" name="Content Placeholder 2">
            <a:extLst>
              <a:ext uri="{FF2B5EF4-FFF2-40B4-BE49-F238E27FC236}">
                <a16:creationId xmlns:a16="http://schemas.microsoft.com/office/drawing/2014/main" xmlns="" id="{7809FBB9-C4C8-4304-9706-4F859245AB21}"/>
              </a:ext>
            </a:extLst>
          </p:cNvPr>
          <p:cNvSpPr>
            <a:spLocks noGrp="1"/>
          </p:cNvSpPr>
          <p:nvPr>
            <p:ph idx="1"/>
          </p:nvPr>
        </p:nvSpPr>
        <p:spPr/>
        <p:txBody>
          <a:bodyPr/>
          <a:lstStyle/>
          <a:p>
            <a:pPr marL="0" indent="0">
              <a:buNone/>
            </a:pPr>
            <a:r>
              <a:rPr lang="en-US" dirty="0">
                <a:solidFill>
                  <a:srgbClr val="002060"/>
                </a:solidFill>
              </a:rPr>
              <a:t>(Receiving Entry)</a:t>
            </a:r>
          </a:p>
          <a:p>
            <a:pPr marL="0" indent="0">
              <a:buNone/>
            </a:pPr>
            <a:r>
              <a:rPr lang="en-US" dirty="0"/>
              <a:t>1</a:t>
            </a:r>
            <a:r>
              <a:rPr lang="en-US" baseline="30000" dirty="0"/>
              <a:t>ST</a:t>
            </a:r>
            <a:r>
              <a:rPr lang="en-US" dirty="0"/>
              <a:t> ENTRY   -Bank A/c  Dr.</a:t>
            </a:r>
          </a:p>
          <a:p>
            <a:pPr marL="0" indent="0">
              <a:buNone/>
            </a:pPr>
            <a:r>
              <a:rPr lang="en-US" dirty="0"/>
              <a:t>                          To </a:t>
            </a:r>
            <a:r>
              <a:rPr lang="en-US" dirty="0" smtClean="0"/>
              <a:t>Share Application </a:t>
            </a:r>
            <a:r>
              <a:rPr lang="en-US" dirty="0"/>
              <a:t>A/c</a:t>
            </a:r>
          </a:p>
          <a:p>
            <a:pPr marL="0" indent="0">
              <a:buNone/>
            </a:pPr>
            <a:r>
              <a:rPr lang="en-US" dirty="0">
                <a:solidFill>
                  <a:srgbClr val="002060"/>
                </a:solidFill>
              </a:rPr>
              <a:t>(Transfer Entry)</a:t>
            </a:r>
          </a:p>
          <a:p>
            <a:pPr marL="0" indent="0">
              <a:buNone/>
            </a:pPr>
            <a:r>
              <a:rPr lang="en-US" dirty="0"/>
              <a:t>2</a:t>
            </a:r>
            <a:r>
              <a:rPr lang="en-US" baseline="30000" dirty="0"/>
              <a:t>nd</a:t>
            </a:r>
            <a:r>
              <a:rPr lang="en-US" dirty="0"/>
              <a:t> ENTRY   - </a:t>
            </a:r>
            <a:r>
              <a:rPr lang="en-US" dirty="0" smtClean="0"/>
              <a:t>Share Application </a:t>
            </a:r>
            <a:r>
              <a:rPr lang="en-US" dirty="0"/>
              <a:t>A/c  Dr.</a:t>
            </a:r>
          </a:p>
          <a:p>
            <a:pPr marL="0" indent="0">
              <a:buNone/>
            </a:pPr>
            <a:r>
              <a:rPr lang="en-US" dirty="0"/>
              <a:t>                            To </a:t>
            </a:r>
            <a:r>
              <a:rPr lang="en-US" dirty="0" smtClean="0"/>
              <a:t>Share </a:t>
            </a:r>
            <a:r>
              <a:rPr lang="en-US" dirty="0"/>
              <a:t>Capital A/c </a:t>
            </a:r>
          </a:p>
          <a:p>
            <a:pPr marL="0" indent="0">
              <a:buNone/>
            </a:pPr>
            <a:r>
              <a:rPr lang="en-US" dirty="0"/>
              <a:t>                             </a:t>
            </a:r>
            <a:r>
              <a:rPr lang="en-US" dirty="0">
                <a:solidFill>
                  <a:srgbClr val="FF0000"/>
                </a:solidFill>
              </a:rPr>
              <a:t>To Bank A/c </a:t>
            </a:r>
            <a:r>
              <a:rPr lang="en-US" dirty="0" smtClean="0">
                <a:solidFill>
                  <a:srgbClr val="FF0000"/>
                </a:solidFill>
              </a:rPr>
              <a:t>(Excess Application </a:t>
            </a:r>
            <a:r>
              <a:rPr lang="en-US" dirty="0">
                <a:solidFill>
                  <a:srgbClr val="FF0000"/>
                </a:solidFill>
              </a:rPr>
              <a:t>Money refunded)</a:t>
            </a:r>
            <a:endParaRPr lang="en-IN" dirty="0">
              <a:solidFill>
                <a:srgbClr val="FF0000"/>
              </a:solidFill>
            </a:endParaRPr>
          </a:p>
        </p:txBody>
      </p:sp>
      <p:pic>
        <p:nvPicPr>
          <p:cNvPr id="5" name="Google Shape;63;p14"/>
          <p:cNvPicPr preferRelativeResize="0"/>
          <p:nvPr/>
        </p:nvPicPr>
        <p:blipFill rotWithShape="1">
          <a:blip r:embed="rId2">
            <a:alphaModFix/>
          </a:blip>
          <a:srcRect/>
          <a:stretch/>
        </p:blipFill>
        <p:spPr>
          <a:xfrm>
            <a:off x="10668000" y="6096000"/>
            <a:ext cx="1333500" cy="611875"/>
          </a:xfrm>
          <a:prstGeom prst="rect">
            <a:avLst/>
          </a:prstGeom>
          <a:noFill/>
          <a:ln>
            <a:noFill/>
          </a:ln>
        </p:spPr>
      </p:pic>
    </p:spTree>
    <p:extLst>
      <p:ext uri="{BB962C8B-B14F-4D97-AF65-F5344CB8AC3E}">
        <p14:creationId xmlns:p14="http://schemas.microsoft.com/office/powerpoint/2010/main" val="3557015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88DF4A-0840-46BD-BB49-33F7738356D0}"/>
              </a:ext>
            </a:extLst>
          </p:cNvPr>
          <p:cNvSpPr>
            <a:spLocks noGrp="1"/>
          </p:cNvSpPr>
          <p:nvPr>
            <p:ph type="title"/>
          </p:nvPr>
        </p:nvSpPr>
        <p:spPr>
          <a:xfrm>
            <a:off x="838200" y="365126"/>
            <a:ext cx="10515600" cy="315912"/>
          </a:xfrm>
        </p:spPr>
        <p:txBody>
          <a:bodyPr>
            <a:normAutofit fontScale="90000"/>
          </a:bodyPr>
          <a:lstStyle/>
          <a:p>
            <a:pPr algn="ctr"/>
            <a:r>
              <a:rPr lang="en-US" dirty="0">
                <a:solidFill>
                  <a:srgbClr val="FF0000"/>
                </a:solidFill>
              </a:rPr>
              <a:t>PROBLEMS</a:t>
            </a:r>
            <a:endParaRPr lang="en-IN" dirty="0">
              <a:solidFill>
                <a:srgbClr val="FF0000"/>
              </a:solidFill>
            </a:endParaRPr>
          </a:p>
        </p:txBody>
      </p:sp>
      <p:sp>
        <p:nvSpPr>
          <p:cNvPr id="3" name="Content Placeholder 2">
            <a:extLst>
              <a:ext uri="{FF2B5EF4-FFF2-40B4-BE49-F238E27FC236}">
                <a16:creationId xmlns:a16="http://schemas.microsoft.com/office/drawing/2014/main" xmlns="" id="{373668E6-9218-4450-AEDD-ECD0008C8DBB}"/>
              </a:ext>
            </a:extLst>
          </p:cNvPr>
          <p:cNvSpPr>
            <a:spLocks noGrp="1"/>
          </p:cNvSpPr>
          <p:nvPr>
            <p:ph idx="1"/>
          </p:nvPr>
        </p:nvSpPr>
        <p:spPr>
          <a:xfrm>
            <a:off x="838200" y="838200"/>
            <a:ext cx="11125200" cy="5338763"/>
          </a:xfrm>
        </p:spPr>
        <p:txBody>
          <a:bodyPr/>
          <a:lstStyle/>
          <a:p>
            <a:pPr marL="514350" indent="-514350">
              <a:buAutoNum type="arabicPeriod"/>
            </a:pPr>
            <a:r>
              <a:rPr lang="en-US" dirty="0"/>
              <a:t>Richa Ltd. Invited applications for 50,000 equity shares of Rs.10 each. The whole amount was payable on application. The issue was over-subscribed by 15,000 . The Company accepted applications for 50,000 shares and refunded the excess money. Pass necessary journal entries.</a:t>
            </a:r>
          </a:p>
          <a:p>
            <a:pPr marL="514350" indent="-514350">
              <a:buAutoNum type="arabicPeriod"/>
            </a:pPr>
            <a:r>
              <a:rPr lang="en-US" dirty="0"/>
              <a:t> Rupesh Ltd. ,issued a prospectus inviting applications for 40,000 shares of Rs.10 each at a premium of Rs.2 per </a:t>
            </a:r>
            <a:r>
              <a:rPr lang="en-US" dirty="0" err="1"/>
              <a:t>share,payable</a:t>
            </a:r>
            <a:r>
              <a:rPr lang="en-US" dirty="0"/>
              <a:t> as :</a:t>
            </a:r>
          </a:p>
          <a:p>
            <a:pPr marL="0" indent="0">
              <a:buNone/>
            </a:pPr>
            <a:r>
              <a:rPr lang="en-US" dirty="0"/>
              <a:t>       On Application – Rs.4</a:t>
            </a:r>
          </a:p>
          <a:p>
            <a:pPr marL="0" indent="0">
              <a:buNone/>
            </a:pPr>
            <a:r>
              <a:rPr lang="en-US" dirty="0"/>
              <a:t>       On Allotment – Rs. 5 (including premium) &amp; Balance on 1</a:t>
            </a:r>
            <a:r>
              <a:rPr lang="en-US" baseline="30000" dirty="0"/>
              <a:t>st</a:t>
            </a:r>
            <a:r>
              <a:rPr lang="en-US" dirty="0"/>
              <a:t> &amp; Final Call.</a:t>
            </a:r>
          </a:p>
          <a:p>
            <a:pPr marL="0" indent="0">
              <a:buNone/>
            </a:pPr>
            <a:r>
              <a:rPr lang="en-US" dirty="0"/>
              <a:t>       Applications  were received for 50,000 shares. The company accepted   </a:t>
            </a:r>
          </a:p>
          <a:p>
            <a:pPr marL="0" indent="0">
              <a:buNone/>
            </a:pPr>
            <a:r>
              <a:rPr lang="en-US" dirty="0"/>
              <a:t>       applications for 40,000 shares and refunded the excess money. Pass  </a:t>
            </a:r>
          </a:p>
          <a:p>
            <a:pPr marL="0" indent="0">
              <a:buNone/>
            </a:pPr>
            <a:r>
              <a:rPr lang="en-US" dirty="0"/>
              <a:t>       necessary journal entries.</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659628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a:solidFill>
                  <a:srgbClr val="FF0000"/>
                </a:solidFill>
              </a:rPr>
              <a:t>Pro-rata Allotment</a:t>
            </a:r>
            <a:endParaRPr lang="en-US" sz="4400" dirty="0">
              <a:solidFill>
                <a:srgbClr val="FF0000"/>
              </a:solidFill>
            </a:endParaRPr>
          </a:p>
        </p:txBody>
      </p:sp>
      <p:sp>
        <p:nvSpPr>
          <p:cNvPr id="3" name="Content Placeholder 2"/>
          <p:cNvSpPr>
            <a:spLocks noGrp="1"/>
          </p:cNvSpPr>
          <p:nvPr>
            <p:ph idx="1"/>
          </p:nvPr>
        </p:nvSpPr>
        <p:spPr/>
        <p:txBody>
          <a:bodyPr/>
          <a:lstStyle/>
          <a:p>
            <a:pPr marL="0" indent="0" algn="just">
              <a:buNone/>
            </a:pPr>
            <a:r>
              <a:rPr lang="en-US" dirty="0"/>
              <a:t>	</a:t>
            </a:r>
            <a:r>
              <a:rPr lang="en-US" sz="3600" dirty="0">
                <a:solidFill>
                  <a:srgbClr val="002060"/>
                </a:solidFill>
              </a:rPr>
              <a:t>When the directors opt to make a proportionate allotment to all applicants (called ‘pro-rata’ allotment), the excess application money received is normally adjusted towards the amount due on allotment</a:t>
            </a:r>
            <a:r>
              <a:rPr lang="en-US" sz="3600" dirty="0">
                <a:solidFill>
                  <a:srgbClr val="FFFF00"/>
                </a:solidFill>
              </a:rPr>
              <a:t>.</a:t>
            </a:r>
          </a:p>
          <a:p>
            <a:pPr marL="0" indent="0" algn="just">
              <a:buNone/>
            </a:pPr>
            <a:endParaRPr lang="en-US" sz="3600" dirty="0">
              <a:solidFill>
                <a:srgbClr val="FFFF00"/>
              </a:solidFill>
            </a:endParaRPr>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2400588441"/>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9FE922-5269-459D-9C3C-12BAAB1A6AE9}"/>
              </a:ext>
            </a:extLst>
          </p:cNvPr>
          <p:cNvSpPr>
            <a:spLocks noGrp="1"/>
          </p:cNvSpPr>
          <p:nvPr>
            <p:ph type="title"/>
          </p:nvPr>
        </p:nvSpPr>
        <p:spPr>
          <a:xfrm>
            <a:off x="838200" y="365125"/>
            <a:ext cx="10744200" cy="1325563"/>
          </a:xfrm>
        </p:spPr>
        <p:txBody>
          <a:bodyPr>
            <a:normAutofit fontScale="90000"/>
          </a:bodyPr>
          <a:lstStyle/>
          <a:p>
            <a:r>
              <a:rPr lang="en-US" sz="2700" b="1" dirty="0">
                <a:solidFill>
                  <a:srgbClr val="002060"/>
                </a:solidFill>
              </a:rPr>
              <a:t>                                                       </a:t>
            </a:r>
            <a:r>
              <a:rPr lang="en-US" sz="2700" b="1" dirty="0">
                <a:solidFill>
                  <a:srgbClr val="FF0000"/>
                </a:solidFill>
                <a:latin typeface="+mn-lt"/>
              </a:rPr>
              <a:t>2</a:t>
            </a:r>
            <a:r>
              <a:rPr lang="en-US" sz="2700" b="1" baseline="30000" dirty="0">
                <a:solidFill>
                  <a:srgbClr val="FF0000"/>
                </a:solidFill>
                <a:latin typeface="+mn-lt"/>
              </a:rPr>
              <a:t>nd</a:t>
            </a:r>
            <a:r>
              <a:rPr lang="en-US" sz="2700" b="1" dirty="0">
                <a:solidFill>
                  <a:srgbClr val="FF0000"/>
                </a:solidFill>
                <a:latin typeface="+mn-lt"/>
              </a:rPr>
              <a:t> Alternative</a:t>
            </a:r>
            <a:br>
              <a:rPr lang="en-US" sz="2700" b="1" dirty="0">
                <a:solidFill>
                  <a:srgbClr val="FF0000"/>
                </a:solidFill>
                <a:latin typeface="+mn-lt"/>
              </a:rPr>
            </a:br>
            <a:r>
              <a:rPr lang="en-US" sz="2700" b="1" dirty="0">
                <a:solidFill>
                  <a:srgbClr val="FF0000"/>
                </a:solidFill>
                <a:latin typeface="+mn-lt"/>
              </a:rPr>
              <a:t>                                               PRO RATA ALLOTMENT</a:t>
            </a:r>
            <a:r>
              <a:rPr lang="en-US" sz="2400" dirty="0">
                <a:solidFill>
                  <a:srgbClr val="002060"/>
                </a:solidFill>
              </a:rPr>
              <a:t/>
            </a:r>
            <a:br>
              <a:rPr lang="en-US" sz="2400" dirty="0">
                <a:solidFill>
                  <a:srgbClr val="002060"/>
                </a:solidFill>
              </a:rPr>
            </a:br>
            <a:r>
              <a:rPr lang="en-US" sz="2700" b="1" dirty="0">
                <a:solidFill>
                  <a:srgbClr val="002060"/>
                </a:solidFill>
              </a:rPr>
              <a:t>NO APPLICATION FOR SHARES REFUSED,SHARES ALLOTTED TO THE APPLICANTS ON PROPORTIONATE BASIS</a:t>
            </a:r>
            <a:endParaRPr lang="en-IN" sz="2400" b="1" dirty="0">
              <a:solidFill>
                <a:srgbClr val="002060"/>
              </a:solidFill>
            </a:endParaRPr>
          </a:p>
        </p:txBody>
      </p:sp>
      <p:sp>
        <p:nvSpPr>
          <p:cNvPr id="3" name="Content Placeholder 2">
            <a:extLst>
              <a:ext uri="{FF2B5EF4-FFF2-40B4-BE49-F238E27FC236}">
                <a16:creationId xmlns:a16="http://schemas.microsoft.com/office/drawing/2014/main" xmlns="" id="{391DB966-9040-4C5B-9662-F26F13379D47}"/>
              </a:ext>
            </a:extLst>
          </p:cNvPr>
          <p:cNvSpPr>
            <a:spLocks noGrp="1"/>
          </p:cNvSpPr>
          <p:nvPr>
            <p:ph idx="1"/>
          </p:nvPr>
        </p:nvSpPr>
        <p:spPr/>
        <p:txBody>
          <a:bodyPr/>
          <a:lstStyle/>
          <a:p>
            <a:pPr marL="0" indent="0">
              <a:buNone/>
            </a:pPr>
            <a:r>
              <a:rPr lang="en-US" dirty="0"/>
              <a:t>CASE : 1</a:t>
            </a:r>
          </a:p>
          <a:p>
            <a:pPr marL="0" indent="0">
              <a:buNone/>
            </a:pPr>
            <a:r>
              <a:rPr lang="en-US" dirty="0"/>
              <a:t>WHEN A PART OF  EXCESS AMOUNT IS ADJUSTED TO AMOUNT DUE ON ALLOTMENT AND BALANCE IS REFUNDED:</a:t>
            </a:r>
          </a:p>
          <a:p>
            <a:pPr marL="0" indent="0">
              <a:buNone/>
            </a:pPr>
            <a:r>
              <a:rPr lang="en-US" dirty="0"/>
              <a:t>Share Application A/c  Dr.</a:t>
            </a:r>
          </a:p>
          <a:p>
            <a:pPr marL="0" indent="0">
              <a:buNone/>
            </a:pPr>
            <a:r>
              <a:rPr lang="en-US" dirty="0"/>
              <a:t>       To Share Capital A/c  (</a:t>
            </a:r>
            <a:r>
              <a:rPr lang="en-US" dirty="0">
                <a:solidFill>
                  <a:srgbClr val="FF0000"/>
                </a:solidFill>
              </a:rPr>
              <a:t>With amount on shares allotted </a:t>
            </a:r>
            <a:r>
              <a:rPr lang="en-US" dirty="0">
                <a:solidFill>
                  <a:srgbClr val="002060"/>
                </a:solidFill>
              </a:rPr>
              <a:t>or</a:t>
            </a:r>
            <a:r>
              <a:rPr lang="en-US" dirty="0">
                <a:solidFill>
                  <a:srgbClr val="FF0000"/>
                </a:solidFill>
              </a:rPr>
              <a:t> </a:t>
            </a:r>
            <a:r>
              <a:rPr lang="en-US" sz="1800" dirty="0">
                <a:solidFill>
                  <a:srgbClr val="FF0000"/>
                </a:solidFill>
              </a:rPr>
              <a:t>ISSUED SHARES</a:t>
            </a:r>
            <a:r>
              <a:rPr lang="en-US" sz="1800" dirty="0"/>
              <a:t>)</a:t>
            </a:r>
          </a:p>
          <a:p>
            <a:pPr marL="0" indent="0">
              <a:buNone/>
            </a:pPr>
            <a:r>
              <a:rPr lang="en-US" dirty="0"/>
              <a:t>       To Share Allotment A/c ( </a:t>
            </a:r>
            <a:r>
              <a:rPr lang="en-US" dirty="0">
                <a:solidFill>
                  <a:srgbClr val="FF0000"/>
                </a:solidFill>
              </a:rPr>
              <a:t>a part of excess adjusted)</a:t>
            </a:r>
          </a:p>
          <a:p>
            <a:pPr marL="0" indent="0">
              <a:buNone/>
            </a:pPr>
            <a:r>
              <a:rPr lang="en-US" dirty="0">
                <a:solidFill>
                  <a:srgbClr val="FF0000"/>
                </a:solidFill>
              </a:rPr>
              <a:t>       To Share Calls A/c ( If mentioned in the question)</a:t>
            </a:r>
          </a:p>
          <a:p>
            <a:pPr marL="0" indent="0">
              <a:buNone/>
            </a:pPr>
            <a:r>
              <a:rPr lang="en-US" dirty="0"/>
              <a:t>       To Bank A/c        (</a:t>
            </a:r>
            <a:r>
              <a:rPr lang="en-US" dirty="0">
                <a:solidFill>
                  <a:srgbClr val="FF0000"/>
                </a:solidFill>
              </a:rPr>
              <a:t>Balance thereafter refunded</a:t>
            </a:r>
            <a:r>
              <a:rPr lang="en-US" dirty="0"/>
              <a:t>)</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419520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Box 2"/>
          <p:cNvSpPr txBox="1">
            <a:spLocks noChangeArrowheads="1"/>
          </p:cNvSpPr>
          <p:nvPr/>
        </p:nvSpPr>
        <p:spPr bwMode="auto">
          <a:xfrm>
            <a:off x="1524000" y="1371600"/>
            <a:ext cx="102870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spcBef>
                <a:spcPts val="600"/>
              </a:spcBef>
              <a:spcAft>
                <a:spcPts val="600"/>
              </a:spcAft>
              <a:defRPr/>
            </a:pPr>
            <a:r>
              <a:rPr lang="en-US" sz="3600" dirty="0">
                <a:ln w="0"/>
                <a:effectLst>
                  <a:outerShdw blurRad="38100" dist="19050" dir="2700000" algn="tl" rotWithShape="0">
                    <a:schemeClr val="dk1">
                      <a:alpha val="40000"/>
                    </a:schemeClr>
                  </a:outerShdw>
                </a:effectLst>
                <a:latin typeface="Constantia" panose="02030602050306030303" pitchFamily="18" charset="0"/>
              </a:rPr>
              <a:t>	Joint stock company  is a voluntary association of persons formed by law for undertaking a business. Its capital is divided into a number of transferable shares. </a:t>
            </a:r>
          </a:p>
          <a:p>
            <a:pPr marL="0" indent="0" algn="just" eaLnBrk="1" hangingPunct="1">
              <a:spcBef>
                <a:spcPts val="600"/>
              </a:spcBef>
              <a:spcAft>
                <a:spcPts val="600"/>
              </a:spcAft>
              <a:defRPr/>
            </a:pPr>
            <a:r>
              <a:rPr lang="en-US" sz="3600" dirty="0">
                <a:ln w="0"/>
                <a:effectLst>
                  <a:outerShdw blurRad="38100" dist="19050" dir="2700000" algn="tl" rotWithShape="0">
                    <a:schemeClr val="dk1">
                      <a:alpha val="40000"/>
                    </a:schemeClr>
                  </a:outerShdw>
                </a:effectLst>
                <a:latin typeface="Constantia" panose="02030602050306030303" pitchFamily="18" charset="0"/>
              </a:rPr>
              <a:t>	</a:t>
            </a:r>
            <a:r>
              <a:rPr lang="en-US" sz="3600" i="1" dirty="0">
                <a:ln w="0"/>
                <a:effectLst>
                  <a:outerShdw blurRad="38100" dist="19050" dir="2700000" algn="tl" rotWithShape="0">
                    <a:schemeClr val="dk1">
                      <a:alpha val="40000"/>
                    </a:schemeClr>
                  </a:outerShdw>
                </a:effectLst>
                <a:latin typeface="Constantia" panose="02030602050306030303" pitchFamily="18" charset="0"/>
              </a:rPr>
              <a:t>Lord Justice Lindley defined a company as an “ artificial person created by law with a perpetual succession and a common seal</a:t>
            </a:r>
            <a:r>
              <a:rPr lang="en-US" sz="3600" dirty="0">
                <a:ln w="0"/>
                <a:effectLst>
                  <a:outerShdw blurRad="38100" dist="19050" dir="2700000" algn="tl" rotWithShape="0">
                    <a:schemeClr val="dk1">
                      <a:alpha val="40000"/>
                    </a:schemeClr>
                  </a:outerShdw>
                </a:effectLst>
                <a:latin typeface="Constantia" panose="02030602050306030303" pitchFamily="18" charset="0"/>
              </a:rPr>
              <a:t>”</a:t>
            </a:r>
          </a:p>
          <a:p>
            <a:pPr marL="0" indent="0" algn="just" eaLnBrk="1" hangingPunct="1">
              <a:spcBef>
                <a:spcPts val="600"/>
              </a:spcBef>
              <a:spcAft>
                <a:spcPts val="600"/>
              </a:spcAft>
              <a:defRPr/>
            </a:pPr>
            <a:r>
              <a:rPr lang="en-US" sz="3600" dirty="0">
                <a:ln w="0"/>
                <a:effectLst>
                  <a:outerShdw blurRad="38100" dist="19050" dir="2700000" algn="tl" rotWithShape="0">
                    <a:schemeClr val="dk1">
                      <a:alpha val="40000"/>
                    </a:schemeClr>
                  </a:outerShdw>
                </a:effectLst>
                <a:latin typeface="Constantia" panose="02030602050306030303" pitchFamily="18" charset="0"/>
              </a:rPr>
              <a:t> </a:t>
            </a:r>
          </a:p>
        </p:txBody>
      </p:sp>
      <p:sp>
        <p:nvSpPr>
          <p:cNvPr id="5122" name="TextBox 3"/>
          <p:cNvSpPr txBox="1">
            <a:spLocks noChangeArrowheads="1"/>
          </p:cNvSpPr>
          <p:nvPr/>
        </p:nvSpPr>
        <p:spPr bwMode="auto">
          <a:xfrm>
            <a:off x="1905000" y="228600"/>
            <a:ext cx="8153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sz="5400" b="1" u="sng"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Agency FB" panose="020B0503020202020204" pitchFamily="34" charset="0"/>
              </a:rPr>
              <a:t>Meaning of joint stock company</a:t>
            </a:r>
          </a:p>
        </p:txBody>
      </p:sp>
      <p:sp>
        <p:nvSpPr>
          <p:cNvPr id="2" name="Vertical Scroll 1"/>
          <p:cNvSpPr/>
          <p:nvPr/>
        </p:nvSpPr>
        <p:spPr>
          <a:xfrm>
            <a:off x="228600" y="6096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6" name="Google Shape;63;p14"/>
          <p:cNvPicPr preferRelativeResize="0"/>
          <p:nvPr/>
        </p:nvPicPr>
        <p:blipFill rotWithShape="1">
          <a:blip r:embed="rId2">
            <a:alphaModFix/>
          </a:blip>
          <a:srcRect/>
          <a:stretch/>
        </p:blipFill>
        <p:spPr>
          <a:xfrm>
            <a:off x="10820400" y="6182614"/>
            <a:ext cx="1232526" cy="611875"/>
          </a:xfrm>
          <a:prstGeom prst="rect">
            <a:avLst/>
          </a:prstGeom>
          <a:noFill/>
          <a:ln>
            <a:noFill/>
          </a:ln>
        </p:spPr>
      </p:pic>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B9D54B-D18C-45F9-B7BA-056B59CE9738}"/>
              </a:ext>
            </a:extLst>
          </p:cNvPr>
          <p:cNvSpPr>
            <a:spLocks noGrp="1"/>
          </p:cNvSpPr>
          <p:nvPr>
            <p:ph type="title"/>
          </p:nvPr>
        </p:nvSpPr>
        <p:spPr/>
        <p:txBody>
          <a:bodyPr/>
          <a:lstStyle/>
          <a:p>
            <a:pPr algn="ctr"/>
            <a:r>
              <a:rPr lang="en-US" b="1" dirty="0">
                <a:solidFill>
                  <a:srgbClr val="FF0000"/>
                </a:solidFill>
              </a:rPr>
              <a:t>PRO RATA TABLE</a:t>
            </a:r>
            <a:endParaRPr lang="en-IN" b="1" dirty="0">
              <a:solidFill>
                <a:srgbClr val="FF0000"/>
              </a:solidFill>
            </a:endParaRPr>
          </a:p>
        </p:txBody>
      </p:sp>
      <p:pic>
        <p:nvPicPr>
          <p:cNvPr id="5" name="Content Placeholder 4" descr="RS">
            <a:extLst>
              <a:ext uri="{FF2B5EF4-FFF2-40B4-BE49-F238E27FC236}">
                <a16:creationId xmlns:a16="http://schemas.microsoft.com/office/drawing/2014/main" xmlns="" id="{7C5DF6DF-67A2-441F-81E8-2E34EB895792}"/>
              </a:ext>
            </a:extLst>
          </p:cNvPr>
          <p:cNvPicPr>
            <a:picLocks noGrp="1" noChangeAspect="1"/>
          </p:cNvPicPr>
          <p:nvPr>
            <p:ph idx="1"/>
          </p:nvPr>
        </p:nvPicPr>
        <p:blipFill rotWithShape="1">
          <a:blip r:embed="rId2"/>
          <a:srcRect l="654" b="38710"/>
          <a:stretch/>
        </p:blipFill>
        <p:spPr>
          <a:xfrm>
            <a:off x="304800" y="1828800"/>
            <a:ext cx="11582400" cy="1447800"/>
          </a:xfrm>
        </p:spPr>
      </p:pic>
      <p:pic>
        <p:nvPicPr>
          <p:cNvPr id="7" name="Google Shape;63;p14"/>
          <p:cNvPicPr preferRelativeResize="0"/>
          <p:nvPr/>
        </p:nvPicPr>
        <p:blipFill rotWithShape="1">
          <a:blip r:embed="rId3">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765920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E92E86-ABD2-47AE-84D4-6702684EBF85}"/>
              </a:ext>
            </a:extLst>
          </p:cNvPr>
          <p:cNvSpPr>
            <a:spLocks noGrp="1"/>
          </p:cNvSpPr>
          <p:nvPr>
            <p:ph type="title"/>
          </p:nvPr>
        </p:nvSpPr>
        <p:spPr/>
        <p:txBody>
          <a:bodyPr>
            <a:noAutofit/>
          </a:bodyPr>
          <a:lstStyle/>
          <a:p>
            <a:r>
              <a:rPr lang="en-US" sz="2800" b="1" dirty="0">
                <a:solidFill>
                  <a:srgbClr val="FF0000"/>
                </a:solidFill>
              </a:rPr>
              <a:t>WHEN A PART OF EXCESS AMOUNT IS ADJUSTED TO AMOUNT DUE ON ALLOTMENT AND BALANCE IS REFUNDED</a:t>
            </a:r>
            <a:endParaRPr lang="en-IN" sz="2800" b="1" dirty="0">
              <a:solidFill>
                <a:srgbClr val="FF0000"/>
              </a:solidFill>
            </a:endParaRPr>
          </a:p>
        </p:txBody>
      </p:sp>
      <p:sp>
        <p:nvSpPr>
          <p:cNvPr id="3" name="Content Placeholder 2">
            <a:extLst>
              <a:ext uri="{FF2B5EF4-FFF2-40B4-BE49-F238E27FC236}">
                <a16:creationId xmlns:a16="http://schemas.microsoft.com/office/drawing/2014/main" xmlns="" id="{06884C9F-AB37-4554-BF6F-367D42465A99}"/>
              </a:ext>
            </a:extLst>
          </p:cNvPr>
          <p:cNvSpPr>
            <a:spLocks noGrp="1"/>
          </p:cNvSpPr>
          <p:nvPr>
            <p:ph idx="1"/>
          </p:nvPr>
        </p:nvSpPr>
        <p:spPr/>
        <p:txBody>
          <a:bodyPr/>
          <a:lstStyle/>
          <a:p>
            <a:pPr marL="0" indent="0" algn="just">
              <a:buNone/>
            </a:pPr>
            <a:r>
              <a:rPr lang="en-US" dirty="0"/>
              <a:t>1. If the company has allotted only 40 shares (instead of 70 shares),then the surplus amount on application – Rs.3 ;on allotment Rs.2 and on 1</a:t>
            </a:r>
            <a:r>
              <a:rPr lang="en-US" baseline="30000" dirty="0"/>
              <a:t>st</a:t>
            </a:r>
            <a:r>
              <a:rPr lang="en-US" dirty="0"/>
              <a:t> and Final Call – Balance.</a:t>
            </a:r>
          </a:p>
          <a:p>
            <a:pPr marL="0" indent="0">
              <a:buNone/>
            </a:pPr>
            <a:r>
              <a:rPr lang="en-US" dirty="0"/>
              <a:t>Shares were allotted on pro rata basis and surplus application money is to be adjusted towards allotment and balance is refunded . Pass journal entries.</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5731848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D9732E-F781-4215-85B7-B91EE6F839FB}"/>
              </a:ext>
            </a:extLst>
          </p:cNvPr>
          <p:cNvSpPr>
            <a:spLocks noGrp="1"/>
          </p:cNvSpPr>
          <p:nvPr>
            <p:ph type="title"/>
          </p:nvPr>
        </p:nvSpPr>
        <p:spPr>
          <a:xfrm>
            <a:off x="838200" y="365126"/>
            <a:ext cx="10515600" cy="315912"/>
          </a:xfrm>
        </p:spPr>
        <p:txBody>
          <a:bodyPr>
            <a:normAutofit fontScale="90000"/>
          </a:bodyPr>
          <a:lstStyle/>
          <a:p>
            <a:pPr algn="ctr"/>
            <a:r>
              <a:rPr lang="en-US" sz="2800" b="1" dirty="0">
                <a:solidFill>
                  <a:srgbClr val="FF0000"/>
                </a:solidFill>
              </a:rPr>
              <a:t>PRO RATA ALLOTMENT IN DIFFERENT CASES</a:t>
            </a:r>
            <a:endParaRPr lang="en-IN" sz="2800" b="1" dirty="0">
              <a:solidFill>
                <a:srgbClr val="FF0000"/>
              </a:solidFill>
            </a:endParaRPr>
          </a:p>
        </p:txBody>
      </p:sp>
      <p:sp>
        <p:nvSpPr>
          <p:cNvPr id="3" name="Content Placeholder 2">
            <a:extLst>
              <a:ext uri="{FF2B5EF4-FFF2-40B4-BE49-F238E27FC236}">
                <a16:creationId xmlns:a16="http://schemas.microsoft.com/office/drawing/2014/main" xmlns="" id="{0218F538-633E-476A-89AB-01BDBCC26FEB}"/>
              </a:ext>
            </a:extLst>
          </p:cNvPr>
          <p:cNvSpPr>
            <a:spLocks noGrp="1"/>
          </p:cNvSpPr>
          <p:nvPr>
            <p:ph idx="1"/>
          </p:nvPr>
        </p:nvSpPr>
        <p:spPr>
          <a:xfrm>
            <a:off x="838200" y="762000"/>
            <a:ext cx="10515600" cy="5414963"/>
          </a:xfrm>
        </p:spPr>
        <p:txBody>
          <a:bodyPr>
            <a:normAutofit/>
          </a:bodyPr>
          <a:lstStyle/>
          <a:p>
            <a:pPr marL="0" indent="0">
              <a:buNone/>
            </a:pPr>
            <a:r>
              <a:rPr lang="en-US" sz="2000" dirty="0"/>
              <a:t>S Ltd. Issued 100 shares of Rs.10 each. The amount is payable as :</a:t>
            </a:r>
          </a:p>
          <a:p>
            <a:pPr marL="0" indent="0">
              <a:buNone/>
            </a:pPr>
            <a:r>
              <a:rPr lang="en-US" sz="2000" dirty="0"/>
              <a:t>       On Application : Rs.4</a:t>
            </a:r>
          </a:p>
          <a:p>
            <a:pPr marL="0" indent="0">
              <a:buNone/>
            </a:pPr>
            <a:r>
              <a:rPr lang="en-US" sz="2000" dirty="0"/>
              <a:t>       On Allotment    :Rs.3</a:t>
            </a:r>
          </a:p>
          <a:p>
            <a:pPr marL="0" indent="0">
              <a:buNone/>
            </a:pPr>
            <a:r>
              <a:rPr lang="en-US" sz="2000" dirty="0"/>
              <a:t>      On 1</a:t>
            </a:r>
            <a:r>
              <a:rPr lang="en-US" sz="2000" baseline="30000" dirty="0"/>
              <a:t>st</a:t>
            </a:r>
            <a:r>
              <a:rPr lang="en-US" sz="2000" dirty="0"/>
              <a:t> &amp; Final Call : balance</a:t>
            </a:r>
          </a:p>
          <a:p>
            <a:pPr marL="0" indent="0" algn="just">
              <a:buNone/>
            </a:pPr>
            <a:r>
              <a:rPr lang="en-US" sz="2000" dirty="0"/>
              <a:t>S Ltd. has decided to make pro rata allotment if shares applied by the public are more than the shares issued and to utilize surplus application money towards allotment. Pass necessary journal entries in each cases:</a:t>
            </a:r>
          </a:p>
          <a:p>
            <a:pPr marL="0" indent="0" algn="just">
              <a:buNone/>
            </a:pPr>
            <a:r>
              <a:rPr lang="en-US" sz="2000" dirty="0"/>
              <a:t>CASE I – If applications are received for 150 shares.</a:t>
            </a:r>
          </a:p>
          <a:p>
            <a:pPr marL="0" indent="0" algn="just">
              <a:buNone/>
            </a:pPr>
            <a:r>
              <a:rPr lang="en-US" sz="2000" dirty="0"/>
              <a:t>CASE II – If applications are received for 175 shares.</a:t>
            </a:r>
          </a:p>
          <a:p>
            <a:pPr marL="0" indent="0" algn="just">
              <a:buNone/>
            </a:pPr>
            <a:r>
              <a:rPr lang="en-US" sz="2000" dirty="0"/>
              <a:t>CASE III – If applications are received for 200 shares.</a:t>
            </a:r>
          </a:p>
          <a:p>
            <a:pPr marL="0" indent="0" algn="just">
              <a:buNone/>
            </a:pPr>
            <a:r>
              <a:rPr lang="en-US" sz="2000" dirty="0"/>
              <a:t>CASE IV – If applications are received for 220 shares.</a:t>
            </a:r>
          </a:p>
          <a:p>
            <a:pPr marL="0" indent="0" algn="just">
              <a:buNone/>
            </a:pPr>
            <a:endParaRPr lang="en-IN" sz="2000" dirty="0"/>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21722919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B8D8D5-E25D-4C9E-9AB2-BFF8ECF8B09E}"/>
              </a:ext>
            </a:extLst>
          </p:cNvPr>
          <p:cNvSpPr>
            <a:spLocks noGrp="1"/>
          </p:cNvSpPr>
          <p:nvPr>
            <p:ph type="title"/>
          </p:nvPr>
        </p:nvSpPr>
        <p:spPr/>
        <p:txBody>
          <a:bodyPr/>
          <a:lstStyle/>
          <a:p>
            <a:pPr algn="ctr"/>
            <a:r>
              <a:rPr lang="en-US" b="1" dirty="0">
                <a:solidFill>
                  <a:srgbClr val="FF0000"/>
                </a:solidFill>
              </a:rPr>
              <a:t>PROBLEM</a:t>
            </a:r>
            <a:endParaRPr lang="en-IN" b="1" dirty="0">
              <a:solidFill>
                <a:srgbClr val="FF0000"/>
              </a:solidFill>
            </a:endParaRPr>
          </a:p>
        </p:txBody>
      </p:sp>
      <p:sp>
        <p:nvSpPr>
          <p:cNvPr id="3" name="Content Placeholder 2">
            <a:extLst>
              <a:ext uri="{FF2B5EF4-FFF2-40B4-BE49-F238E27FC236}">
                <a16:creationId xmlns:a16="http://schemas.microsoft.com/office/drawing/2014/main" xmlns="" id="{0E5F71B8-679E-4116-AC7A-CDD2315279D0}"/>
              </a:ext>
            </a:extLst>
          </p:cNvPr>
          <p:cNvSpPr>
            <a:spLocks noGrp="1"/>
          </p:cNvSpPr>
          <p:nvPr>
            <p:ph idx="1"/>
          </p:nvPr>
        </p:nvSpPr>
        <p:spPr/>
        <p:txBody>
          <a:bodyPr/>
          <a:lstStyle/>
          <a:p>
            <a:pPr marL="0" indent="0">
              <a:buNone/>
            </a:pPr>
            <a:r>
              <a:rPr lang="en-US" dirty="0"/>
              <a:t>S Ltd. Issued 5,000 shares of Rs.10 each at a premium of Rs.1 per </a:t>
            </a:r>
            <a:r>
              <a:rPr lang="en-US" dirty="0" err="1"/>
              <a:t>share.The</a:t>
            </a:r>
            <a:r>
              <a:rPr lang="en-US" dirty="0"/>
              <a:t> amount is payable as :</a:t>
            </a:r>
          </a:p>
          <a:p>
            <a:pPr marL="0" indent="0">
              <a:buNone/>
            </a:pPr>
            <a:r>
              <a:rPr lang="en-US" dirty="0"/>
              <a:t>       On Application – Rs.3</a:t>
            </a:r>
          </a:p>
          <a:p>
            <a:pPr marL="0" indent="0">
              <a:buNone/>
            </a:pPr>
            <a:r>
              <a:rPr lang="en-US" dirty="0"/>
              <a:t>       On Allotment    - Rs.6 (including premium)</a:t>
            </a:r>
          </a:p>
          <a:p>
            <a:pPr marL="0" indent="0">
              <a:buNone/>
            </a:pPr>
            <a:r>
              <a:rPr lang="en-US" dirty="0"/>
              <a:t>      On 1</a:t>
            </a:r>
            <a:r>
              <a:rPr lang="en-US" baseline="30000" dirty="0"/>
              <a:t>st</a:t>
            </a:r>
            <a:r>
              <a:rPr lang="en-US" dirty="0"/>
              <a:t> &amp; Final Call – balance</a:t>
            </a:r>
          </a:p>
          <a:p>
            <a:pPr marL="0" indent="0">
              <a:buNone/>
            </a:pPr>
            <a:r>
              <a:rPr lang="en-US" dirty="0"/>
              <a:t>Applications for 6,000 shares were received. Shares were allotted on pro rata basis and surplus on application to be adjusted towards allotment. How much adjusted towards allotment.</a:t>
            </a:r>
          </a:p>
          <a:p>
            <a:pPr marL="0" indent="0">
              <a:buNone/>
            </a:pPr>
            <a:r>
              <a:rPr lang="en-US" dirty="0"/>
              <a:t>a. Rs.30,000   b. Rs.3,000    c. Rs.25,000  d. Nil</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668000" y="6172200"/>
            <a:ext cx="1333500" cy="611875"/>
          </a:xfrm>
          <a:prstGeom prst="rect">
            <a:avLst/>
          </a:prstGeom>
          <a:noFill/>
          <a:ln>
            <a:noFill/>
          </a:ln>
        </p:spPr>
      </p:pic>
    </p:spTree>
    <p:extLst>
      <p:ext uri="{BB962C8B-B14F-4D97-AF65-F5344CB8AC3E}">
        <p14:creationId xmlns:p14="http://schemas.microsoft.com/office/powerpoint/2010/main" val="11435140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EBB5FD-5F4A-4EBB-BD2C-C1FC6B866627}"/>
              </a:ext>
            </a:extLst>
          </p:cNvPr>
          <p:cNvSpPr>
            <a:spLocks noGrp="1"/>
          </p:cNvSpPr>
          <p:nvPr>
            <p:ph type="title"/>
          </p:nvPr>
        </p:nvSpPr>
        <p:spPr>
          <a:xfrm>
            <a:off x="838200" y="365125"/>
            <a:ext cx="10515600" cy="549275"/>
          </a:xfrm>
        </p:spPr>
        <p:txBody>
          <a:bodyPr>
            <a:normAutofit/>
          </a:bodyPr>
          <a:lstStyle/>
          <a:p>
            <a:pPr algn="ctr"/>
            <a:r>
              <a:rPr lang="en-US" sz="3200" b="1" dirty="0">
                <a:solidFill>
                  <a:srgbClr val="FF0000"/>
                </a:solidFill>
              </a:rPr>
              <a:t>PRO RATA ALLOTMENT IN DIFFERENT CASES</a:t>
            </a:r>
            <a:endParaRPr lang="en-IN" sz="3200" dirty="0"/>
          </a:p>
        </p:txBody>
      </p:sp>
      <p:sp>
        <p:nvSpPr>
          <p:cNvPr id="3" name="Content Placeholder 2">
            <a:extLst>
              <a:ext uri="{FF2B5EF4-FFF2-40B4-BE49-F238E27FC236}">
                <a16:creationId xmlns:a16="http://schemas.microsoft.com/office/drawing/2014/main" xmlns="" id="{537F798B-78D8-4269-9A08-D76206CA0051}"/>
              </a:ext>
            </a:extLst>
          </p:cNvPr>
          <p:cNvSpPr>
            <a:spLocks noGrp="1"/>
          </p:cNvSpPr>
          <p:nvPr>
            <p:ph idx="1"/>
          </p:nvPr>
        </p:nvSpPr>
        <p:spPr>
          <a:xfrm>
            <a:off x="838200" y="1066800"/>
            <a:ext cx="10515600" cy="5110163"/>
          </a:xfrm>
        </p:spPr>
        <p:txBody>
          <a:bodyPr>
            <a:normAutofit fontScale="92500" lnSpcReduction="10000"/>
          </a:bodyPr>
          <a:lstStyle/>
          <a:p>
            <a:pPr marL="0" indent="0">
              <a:buNone/>
            </a:pPr>
            <a:r>
              <a:rPr lang="en-US" dirty="0"/>
              <a:t>Asif</a:t>
            </a:r>
            <a:r>
              <a:rPr lang="en-US" sz="2800" dirty="0"/>
              <a:t> Ltd. Issued 1,000 shares of Rs.10 each. The amount is payable as :</a:t>
            </a:r>
          </a:p>
          <a:p>
            <a:pPr marL="0" indent="0">
              <a:buNone/>
            </a:pPr>
            <a:r>
              <a:rPr lang="en-US" sz="2800" dirty="0"/>
              <a:t>       On Application : Rs.4</a:t>
            </a:r>
          </a:p>
          <a:p>
            <a:pPr marL="0" indent="0">
              <a:buNone/>
            </a:pPr>
            <a:r>
              <a:rPr lang="en-US" sz="2800" dirty="0"/>
              <a:t>       On Allotment    :Rs.3</a:t>
            </a:r>
          </a:p>
          <a:p>
            <a:pPr marL="0" indent="0">
              <a:buNone/>
            </a:pPr>
            <a:r>
              <a:rPr lang="en-US" sz="2800" dirty="0"/>
              <a:t>      On 1</a:t>
            </a:r>
            <a:r>
              <a:rPr lang="en-US" sz="2800" baseline="30000" dirty="0"/>
              <a:t>st</a:t>
            </a:r>
            <a:r>
              <a:rPr lang="en-US" sz="2800" dirty="0"/>
              <a:t> &amp; Final Call : balance</a:t>
            </a:r>
          </a:p>
          <a:p>
            <a:pPr marL="0" indent="0" algn="just">
              <a:buNone/>
            </a:pPr>
            <a:r>
              <a:rPr lang="en-US" dirty="0"/>
              <a:t>Asif</a:t>
            </a:r>
            <a:r>
              <a:rPr lang="en-US" sz="2800" dirty="0"/>
              <a:t> Ltd. has decided to make pro rata allotment if shares applied by the public are more than the shares issued and to utilize surplus application money towards allotment and calls. Pass necessary journal entries in each cases:</a:t>
            </a:r>
          </a:p>
          <a:p>
            <a:pPr marL="0" indent="0" algn="just">
              <a:buNone/>
            </a:pPr>
            <a:r>
              <a:rPr lang="en-US" sz="2800" dirty="0"/>
              <a:t>CASE I – If applications are received for 1,500 shares.</a:t>
            </a:r>
          </a:p>
          <a:p>
            <a:pPr marL="0" indent="0" algn="just">
              <a:buNone/>
            </a:pPr>
            <a:r>
              <a:rPr lang="en-US" sz="2800" dirty="0"/>
              <a:t>CASE II – If applications are received for 1,750 shares.</a:t>
            </a:r>
          </a:p>
          <a:p>
            <a:pPr marL="0" indent="0" algn="just">
              <a:buNone/>
            </a:pPr>
            <a:r>
              <a:rPr lang="en-US" sz="2800" dirty="0"/>
              <a:t>CASE III – If applications are received for 2,000 shares.</a:t>
            </a:r>
          </a:p>
          <a:p>
            <a:pPr marL="0" indent="0" algn="just">
              <a:buNone/>
            </a:pPr>
            <a:r>
              <a:rPr lang="en-US" sz="2800" dirty="0"/>
              <a:t>CASE IV – If applications are received for 2,200 shares.</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10512708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9DED21-26DB-4328-8818-2FEA7F52C853}"/>
              </a:ext>
            </a:extLst>
          </p:cNvPr>
          <p:cNvSpPr>
            <a:spLocks noGrp="1"/>
          </p:cNvSpPr>
          <p:nvPr>
            <p:ph type="title"/>
          </p:nvPr>
        </p:nvSpPr>
        <p:spPr>
          <a:xfrm>
            <a:off x="838200" y="365125"/>
            <a:ext cx="10515600" cy="396875"/>
          </a:xfrm>
        </p:spPr>
        <p:txBody>
          <a:bodyPr>
            <a:normAutofit fontScale="90000"/>
          </a:bodyPr>
          <a:lstStyle/>
          <a:p>
            <a:pPr algn="ctr"/>
            <a:r>
              <a:rPr lang="en-US" sz="2800" dirty="0">
                <a:solidFill>
                  <a:srgbClr val="FF0000"/>
                </a:solidFill>
              </a:rPr>
              <a:t>HOMEWORK</a:t>
            </a:r>
            <a:endParaRPr lang="en-IN" sz="2800" dirty="0">
              <a:solidFill>
                <a:srgbClr val="FF0000"/>
              </a:solidFill>
            </a:endParaRPr>
          </a:p>
        </p:txBody>
      </p:sp>
      <p:sp>
        <p:nvSpPr>
          <p:cNvPr id="3" name="Content Placeholder 2">
            <a:extLst>
              <a:ext uri="{FF2B5EF4-FFF2-40B4-BE49-F238E27FC236}">
                <a16:creationId xmlns:a16="http://schemas.microsoft.com/office/drawing/2014/main" xmlns="" id="{8C2532D8-D4BE-490E-BA3F-3F5CCA736668}"/>
              </a:ext>
            </a:extLst>
          </p:cNvPr>
          <p:cNvSpPr>
            <a:spLocks noGrp="1"/>
          </p:cNvSpPr>
          <p:nvPr>
            <p:ph idx="1"/>
          </p:nvPr>
        </p:nvSpPr>
        <p:spPr>
          <a:xfrm>
            <a:off x="838200" y="914400"/>
            <a:ext cx="10515600" cy="5262563"/>
          </a:xfrm>
        </p:spPr>
        <p:txBody>
          <a:bodyPr/>
          <a:lstStyle/>
          <a:p>
            <a:pPr marL="0" indent="0" algn="just">
              <a:buNone/>
            </a:pPr>
            <a:r>
              <a:rPr lang="en-US" dirty="0"/>
              <a:t>Somu Ltd. Issued 10,000 shares of Rs.10 each. The amount is payable as :</a:t>
            </a:r>
          </a:p>
          <a:p>
            <a:pPr marL="0" indent="0" algn="just">
              <a:buNone/>
            </a:pPr>
            <a:r>
              <a:rPr lang="en-US" dirty="0"/>
              <a:t>       On Application – Rs.6</a:t>
            </a:r>
          </a:p>
          <a:p>
            <a:pPr marL="0" indent="0" algn="just">
              <a:buNone/>
            </a:pPr>
            <a:r>
              <a:rPr lang="en-US" dirty="0"/>
              <a:t>       On Allotment    - Rs.1</a:t>
            </a:r>
          </a:p>
          <a:p>
            <a:pPr marL="0" indent="0" algn="just">
              <a:buNone/>
            </a:pPr>
            <a:r>
              <a:rPr lang="en-US" dirty="0"/>
              <a:t>      On 1</a:t>
            </a:r>
            <a:r>
              <a:rPr lang="en-US" baseline="30000" dirty="0"/>
              <a:t>st</a:t>
            </a:r>
            <a:r>
              <a:rPr lang="en-US" dirty="0"/>
              <a:t> &amp; Final Call – balance</a:t>
            </a:r>
          </a:p>
          <a:p>
            <a:pPr marL="0" indent="0" algn="just">
              <a:buNone/>
            </a:pPr>
            <a:r>
              <a:rPr lang="en-US" dirty="0"/>
              <a:t>Applications for 16,000 shares were received. Shares were allotted on pro rata basis and surplus on application to be adjusted towards allotment and Call money. Pass necessary journal entries.</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798336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102062-E710-4E20-BD00-9D3D3185EEBD}"/>
              </a:ext>
            </a:extLst>
          </p:cNvPr>
          <p:cNvSpPr>
            <a:spLocks noGrp="1"/>
          </p:cNvSpPr>
          <p:nvPr>
            <p:ph type="title"/>
          </p:nvPr>
        </p:nvSpPr>
        <p:spPr>
          <a:xfrm>
            <a:off x="838200" y="365125"/>
            <a:ext cx="10515600" cy="1460500"/>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r>
              <a:rPr lang="en-US" dirty="0">
                <a:solidFill>
                  <a:srgbClr val="FF0000"/>
                </a:solidFill>
              </a:rPr>
              <a:t>                                       </a:t>
            </a:r>
            <a:r>
              <a:rPr lang="en-US" sz="2200" b="1" u="sng" dirty="0">
                <a:solidFill>
                  <a:srgbClr val="FF0000"/>
                </a:solidFill>
              </a:rPr>
              <a:t>PRO RATA TABLE</a:t>
            </a:r>
            <a:r>
              <a:rPr lang="en-US" dirty="0">
                <a:solidFill>
                  <a:srgbClr val="FF0000"/>
                </a:solidFill>
              </a:rPr>
              <a:t/>
            </a:r>
            <a:br>
              <a:rPr lang="en-US" dirty="0">
                <a:solidFill>
                  <a:srgbClr val="FF0000"/>
                </a:solidFill>
              </a:rPr>
            </a:br>
            <a:r>
              <a:rPr lang="en-US" sz="1800" dirty="0">
                <a:solidFill>
                  <a:srgbClr val="FF0000"/>
                </a:solidFill>
              </a:rPr>
              <a:t>ISSUED SHARES : 200 SHARES @ Rs.10 each , premium of Rs.1 per share</a:t>
            </a:r>
            <a:br>
              <a:rPr lang="en-US" sz="1800" dirty="0">
                <a:solidFill>
                  <a:srgbClr val="FF0000"/>
                </a:solidFill>
              </a:rPr>
            </a:br>
            <a:r>
              <a:rPr lang="en-US" sz="1800" dirty="0">
                <a:solidFill>
                  <a:srgbClr val="FF0000"/>
                </a:solidFill>
              </a:rPr>
              <a:t>SUBSCRIBED SHARES : 300 SHARES</a:t>
            </a:r>
            <a:br>
              <a:rPr lang="en-US" sz="1800" dirty="0">
                <a:solidFill>
                  <a:srgbClr val="FF0000"/>
                </a:solidFill>
              </a:rPr>
            </a:br>
            <a:r>
              <a:rPr lang="en-US" sz="1800" dirty="0">
                <a:solidFill>
                  <a:srgbClr val="FF0000"/>
                </a:solidFill>
              </a:rPr>
              <a:t/>
            </a:r>
            <a:br>
              <a:rPr lang="en-US" sz="1800" dirty="0">
                <a:solidFill>
                  <a:srgbClr val="FF0000"/>
                </a:solidFill>
              </a:rPr>
            </a:br>
            <a:r>
              <a:rPr lang="en-US" sz="1800" dirty="0">
                <a:solidFill>
                  <a:srgbClr val="FF0000"/>
                </a:solidFill>
              </a:rPr>
              <a:t>ON APPLN – 7 ; ON ALLOT -3 (including premium) ; balance on 1</a:t>
            </a:r>
            <a:r>
              <a:rPr lang="en-US" sz="1800" baseline="30000" dirty="0">
                <a:solidFill>
                  <a:srgbClr val="FF0000"/>
                </a:solidFill>
              </a:rPr>
              <a:t>st</a:t>
            </a:r>
            <a:r>
              <a:rPr lang="en-US" sz="1800" dirty="0">
                <a:solidFill>
                  <a:srgbClr val="FF0000"/>
                </a:solidFill>
              </a:rPr>
              <a:t> and Final call. Shares were allotted on pro rata basis and surplus application money to be adjusted towards allotment.</a:t>
            </a:r>
            <a:br>
              <a:rPr lang="en-US" sz="1800" dirty="0">
                <a:solidFill>
                  <a:srgbClr val="FF0000"/>
                </a:solidFill>
              </a:rPr>
            </a:br>
            <a:r>
              <a:rPr lang="en-US" sz="1800" dirty="0">
                <a:solidFill>
                  <a:srgbClr val="FF0000"/>
                </a:solidFill>
              </a:rPr>
              <a:t/>
            </a:r>
            <a:br>
              <a:rPr lang="en-US" sz="1800" dirty="0">
                <a:solidFill>
                  <a:srgbClr val="FF0000"/>
                </a:solidFill>
              </a:rPr>
            </a:br>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endParaRPr lang="en-IN" dirty="0">
              <a:solidFill>
                <a:srgbClr val="FF0000"/>
              </a:solidFill>
            </a:endParaRPr>
          </a:p>
        </p:txBody>
      </p:sp>
      <p:graphicFrame>
        <p:nvGraphicFramePr>
          <p:cNvPr id="4" name="Table 4">
            <a:extLst>
              <a:ext uri="{FF2B5EF4-FFF2-40B4-BE49-F238E27FC236}">
                <a16:creationId xmlns:a16="http://schemas.microsoft.com/office/drawing/2014/main" xmlns="" id="{79CD4A65-FA4D-4662-B425-4E76CA86F91D}"/>
              </a:ext>
            </a:extLst>
          </p:cNvPr>
          <p:cNvGraphicFramePr>
            <a:graphicFrameLocks noGrp="1"/>
          </p:cNvGraphicFramePr>
          <p:nvPr>
            <p:ph idx="1"/>
            <p:extLst>
              <p:ext uri="{D42A27DB-BD31-4B8C-83A1-F6EECF244321}">
                <p14:modId xmlns:p14="http://schemas.microsoft.com/office/powerpoint/2010/main" val="2116342430"/>
              </p:ext>
            </p:extLst>
          </p:nvPr>
        </p:nvGraphicFramePr>
        <p:xfrm>
          <a:off x="838200" y="1825625"/>
          <a:ext cx="10744200" cy="237744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xmlns="" val="1197257808"/>
                    </a:ext>
                  </a:extLst>
                </a:gridCol>
                <a:gridCol w="1295400">
                  <a:extLst>
                    <a:ext uri="{9D8B030D-6E8A-4147-A177-3AD203B41FA5}">
                      <a16:colId xmlns:a16="http://schemas.microsoft.com/office/drawing/2014/main" xmlns="" val="2809607130"/>
                    </a:ext>
                  </a:extLst>
                </a:gridCol>
                <a:gridCol w="1447800">
                  <a:extLst>
                    <a:ext uri="{9D8B030D-6E8A-4147-A177-3AD203B41FA5}">
                      <a16:colId xmlns:a16="http://schemas.microsoft.com/office/drawing/2014/main" xmlns="" val="2081526782"/>
                    </a:ext>
                  </a:extLst>
                </a:gridCol>
                <a:gridCol w="1219200">
                  <a:extLst>
                    <a:ext uri="{9D8B030D-6E8A-4147-A177-3AD203B41FA5}">
                      <a16:colId xmlns:a16="http://schemas.microsoft.com/office/drawing/2014/main" xmlns="" val="1076711800"/>
                    </a:ext>
                  </a:extLst>
                </a:gridCol>
                <a:gridCol w="1228725">
                  <a:extLst>
                    <a:ext uri="{9D8B030D-6E8A-4147-A177-3AD203B41FA5}">
                      <a16:colId xmlns:a16="http://schemas.microsoft.com/office/drawing/2014/main" xmlns="" val="115122160"/>
                    </a:ext>
                  </a:extLst>
                </a:gridCol>
                <a:gridCol w="1459810">
                  <a:extLst>
                    <a:ext uri="{9D8B030D-6E8A-4147-A177-3AD203B41FA5}">
                      <a16:colId xmlns:a16="http://schemas.microsoft.com/office/drawing/2014/main" xmlns="" val="1991682581"/>
                    </a:ext>
                  </a:extLst>
                </a:gridCol>
                <a:gridCol w="1350065">
                  <a:extLst>
                    <a:ext uri="{9D8B030D-6E8A-4147-A177-3AD203B41FA5}">
                      <a16:colId xmlns:a16="http://schemas.microsoft.com/office/drawing/2014/main" xmlns="" val="2176512952"/>
                    </a:ext>
                  </a:extLst>
                </a:gridCol>
                <a:gridCol w="1219200">
                  <a:extLst>
                    <a:ext uri="{9D8B030D-6E8A-4147-A177-3AD203B41FA5}">
                      <a16:colId xmlns:a16="http://schemas.microsoft.com/office/drawing/2014/main" xmlns="" val="2406500492"/>
                    </a:ext>
                  </a:extLst>
                </a:gridCol>
              </a:tblGrid>
              <a:tr h="370840">
                <a:tc>
                  <a:txBody>
                    <a:bodyPr/>
                    <a:lstStyle/>
                    <a:p>
                      <a:r>
                        <a:rPr lang="en-US" dirty="0"/>
                        <a:t>SHARES APPLIED</a:t>
                      </a:r>
                    </a:p>
                    <a:p>
                      <a:r>
                        <a:rPr lang="en-US" dirty="0"/>
                        <a:t>(SUBSCRIBED)</a:t>
                      </a:r>
                      <a:endParaRPr lang="en-IN" dirty="0"/>
                    </a:p>
                  </a:txBody>
                  <a:tcPr/>
                </a:tc>
                <a:tc>
                  <a:txBody>
                    <a:bodyPr/>
                    <a:lstStyle/>
                    <a:p>
                      <a:r>
                        <a:rPr lang="en-US" dirty="0"/>
                        <a:t>SHARES ALLOTTED</a:t>
                      </a:r>
                    </a:p>
                    <a:p>
                      <a:r>
                        <a:rPr lang="en-US" dirty="0"/>
                        <a:t>(ISSUED)</a:t>
                      </a:r>
                      <a:endParaRPr lang="en-IN" dirty="0"/>
                    </a:p>
                  </a:txBody>
                  <a:tcPr/>
                </a:tc>
                <a:tc>
                  <a:txBody>
                    <a:bodyPr/>
                    <a:lstStyle/>
                    <a:p>
                      <a:r>
                        <a:rPr lang="en-US" dirty="0"/>
                        <a:t>MONEY RECEIVED ON APPLICATION</a:t>
                      </a:r>
                    </a:p>
                    <a:p>
                      <a:r>
                        <a:rPr lang="en-US" dirty="0"/>
                        <a:t>(Rs.7)</a:t>
                      </a:r>
                      <a:endParaRPr lang="en-IN" dirty="0"/>
                    </a:p>
                  </a:txBody>
                  <a:tcPr/>
                </a:tc>
                <a:tc>
                  <a:txBody>
                    <a:bodyPr/>
                    <a:lstStyle/>
                    <a:p>
                      <a:r>
                        <a:rPr lang="en-US" dirty="0"/>
                        <a:t>TRANSFER TO SHARE CAPITAL</a:t>
                      </a:r>
                      <a:endParaRPr lang="en-IN" dirty="0"/>
                    </a:p>
                  </a:txBody>
                  <a:tcPr/>
                </a:tc>
                <a:tc>
                  <a:txBody>
                    <a:bodyPr/>
                    <a:lstStyle/>
                    <a:p>
                      <a:r>
                        <a:rPr lang="en-US" dirty="0"/>
                        <a:t>EXCESS</a:t>
                      </a:r>
                      <a:endParaRPr lang="en-IN" dirty="0"/>
                    </a:p>
                  </a:txBody>
                  <a:tcPr/>
                </a:tc>
                <a:tc>
                  <a:txBody>
                    <a:bodyPr/>
                    <a:lstStyle/>
                    <a:p>
                      <a:r>
                        <a:rPr lang="en-US" dirty="0"/>
                        <a:t>DUE ON ALLOTMENT</a:t>
                      </a:r>
                    </a:p>
                    <a:p>
                      <a:r>
                        <a:rPr lang="en-US" dirty="0"/>
                        <a:t>(Rs.3)</a:t>
                      </a:r>
                      <a:endParaRPr lang="en-IN" dirty="0"/>
                    </a:p>
                  </a:txBody>
                  <a:tcPr/>
                </a:tc>
                <a:tc>
                  <a:txBody>
                    <a:bodyPr/>
                    <a:lstStyle/>
                    <a:p>
                      <a:r>
                        <a:rPr lang="en-US" dirty="0"/>
                        <a:t>ADJUSTED ON ALLOTMENT</a:t>
                      </a:r>
                      <a:endParaRPr lang="en-IN" dirty="0"/>
                    </a:p>
                  </a:txBody>
                  <a:tcPr/>
                </a:tc>
                <a:tc>
                  <a:txBody>
                    <a:bodyPr/>
                    <a:lstStyle/>
                    <a:p>
                      <a:r>
                        <a:rPr lang="en-US" dirty="0"/>
                        <a:t>REFUND</a:t>
                      </a:r>
                      <a:endParaRPr lang="en-IN" dirty="0"/>
                    </a:p>
                  </a:txBody>
                  <a:tcPr/>
                </a:tc>
                <a:extLst>
                  <a:ext uri="{0D108BD9-81ED-4DB2-BD59-A6C34878D82A}">
                    <a16:rowId xmlns:a16="http://schemas.microsoft.com/office/drawing/2014/main" xmlns="" val="4108836283"/>
                  </a:ext>
                </a:extLst>
              </a:tr>
              <a:tr h="370840">
                <a:tc>
                  <a:txBody>
                    <a:bodyPr/>
                    <a:lstStyle/>
                    <a:p>
                      <a:r>
                        <a:rPr lang="en-US" dirty="0"/>
                        <a:t>300 Shares</a:t>
                      </a:r>
                      <a:endParaRPr lang="en-IN" dirty="0"/>
                    </a:p>
                  </a:txBody>
                  <a:tcPr/>
                </a:tc>
                <a:tc>
                  <a:txBody>
                    <a:bodyPr/>
                    <a:lstStyle/>
                    <a:p>
                      <a:r>
                        <a:rPr lang="en-US" dirty="0"/>
                        <a:t>200 Shares</a:t>
                      </a:r>
                      <a:endParaRPr lang="en-IN" dirty="0"/>
                    </a:p>
                  </a:txBody>
                  <a:tcPr/>
                </a:tc>
                <a:tc>
                  <a:txBody>
                    <a:bodyPr/>
                    <a:lstStyle/>
                    <a:p>
                      <a:r>
                        <a:rPr lang="en-US" dirty="0"/>
                        <a:t>300 shares x Rs.7 = 2,100</a:t>
                      </a:r>
                      <a:endParaRPr lang="en-IN" dirty="0"/>
                    </a:p>
                  </a:txBody>
                  <a:tcPr/>
                </a:tc>
                <a:tc>
                  <a:txBody>
                    <a:bodyPr/>
                    <a:lstStyle/>
                    <a:p>
                      <a:r>
                        <a:rPr lang="en-US" dirty="0"/>
                        <a:t>200 shares x Rs.7 =1,400</a:t>
                      </a:r>
                      <a:endParaRPr lang="en-IN" dirty="0"/>
                    </a:p>
                  </a:txBody>
                  <a:tcPr/>
                </a:tc>
                <a:tc>
                  <a:txBody>
                    <a:bodyPr/>
                    <a:lstStyle/>
                    <a:p>
                      <a:r>
                        <a:rPr lang="en-US" dirty="0"/>
                        <a:t>700</a:t>
                      </a:r>
                      <a:endParaRPr lang="en-IN" dirty="0"/>
                    </a:p>
                  </a:txBody>
                  <a:tcPr/>
                </a:tc>
                <a:tc>
                  <a:txBody>
                    <a:bodyPr/>
                    <a:lstStyle/>
                    <a:p>
                      <a:r>
                        <a:rPr lang="en-US" dirty="0"/>
                        <a:t>200 shares x 3 = 600</a:t>
                      </a:r>
                      <a:endParaRPr lang="en-IN" dirty="0"/>
                    </a:p>
                  </a:txBody>
                  <a:tcPr/>
                </a:tc>
                <a:tc>
                  <a:txBody>
                    <a:bodyPr/>
                    <a:lstStyle/>
                    <a:p>
                      <a:r>
                        <a:rPr lang="en-US" dirty="0"/>
                        <a:t>600</a:t>
                      </a:r>
                      <a:endParaRPr lang="en-IN" dirty="0"/>
                    </a:p>
                  </a:txBody>
                  <a:tcPr/>
                </a:tc>
                <a:tc>
                  <a:txBody>
                    <a:bodyPr/>
                    <a:lstStyle/>
                    <a:p>
                      <a:r>
                        <a:rPr lang="en-US" dirty="0"/>
                        <a:t>100*</a:t>
                      </a:r>
                      <a:endParaRPr lang="en-IN" dirty="0"/>
                    </a:p>
                  </a:txBody>
                  <a:tcPr/>
                </a:tc>
                <a:extLst>
                  <a:ext uri="{0D108BD9-81ED-4DB2-BD59-A6C34878D82A}">
                    <a16:rowId xmlns:a16="http://schemas.microsoft.com/office/drawing/2014/main" xmlns="" val="1627547355"/>
                  </a:ext>
                </a:extLst>
              </a:tr>
            </a:tbl>
          </a:graphicData>
        </a:graphic>
      </p:graphicFrame>
      <p:sp>
        <p:nvSpPr>
          <p:cNvPr id="5" name="TextBox 4">
            <a:extLst>
              <a:ext uri="{FF2B5EF4-FFF2-40B4-BE49-F238E27FC236}">
                <a16:creationId xmlns:a16="http://schemas.microsoft.com/office/drawing/2014/main" xmlns="" id="{FB27B470-26CC-4FF9-9D5D-93C87E588C39}"/>
              </a:ext>
            </a:extLst>
          </p:cNvPr>
          <p:cNvSpPr txBox="1"/>
          <p:nvPr/>
        </p:nvSpPr>
        <p:spPr>
          <a:xfrm>
            <a:off x="914400" y="4648200"/>
            <a:ext cx="10744200" cy="646331"/>
          </a:xfrm>
          <a:prstGeom prst="rect">
            <a:avLst/>
          </a:prstGeom>
          <a:noFill/>
        </p:spPr>
        <p:txBody>
          <a:bodyPr wrap="square" rtlCol="0">
            <a:spAutoFit/>
          </a:bodyPr>
          <a:lstStyle/>
          <a:p>
            <a:r>
              <a:rPr lang="en-US" dirty="0"/>
              <a:t>* </a:t>
            </a:r>
            <a:r>
              <a:rPr lang="en-US" dirty="0">
                <a:solidFill>
                  <a:schemeClr val="accent6">
                    <a:lumMod val="50000"/>
                  </a:schemeClr>
                </a:solidFill>
              </a:rPr>
              <a:t>As per question the excess received on Application to be adjusted towards Allotment, remaining EXCESS to be refunded. </a:t>
            </a:r>
            <a:endParaRPr lang="en-IN" dirty="0">
              <a:solidFill>
                <a:schemeClr val="accent6">
                  <a:lumMod val="50000"/>
                </a:schemeClr>
              </a:solidFill>
            </a:endParaRPr>
          </a:p>
        </p:txBody>
      </p:sp>
      <p:pic>
        <p:nvPicPr>
          <p:cNvPr id="7" name="Google Shape;63;p14"/>
          <p:cNvPicPr preferRelativeResize="0"/>
          <p:nvPr/>
        </p:nvPicPr>
        <p:blipFill rotWithShape="1">
          <a:blip r:embed="rId2">
            <a:alphaModFix/>
          </a:blip>
          <a:srcRect/>
          <a:stretch/>
        </p:blipFill>
        <p:spPr>
          <a:xfrm>
            <a:off x="10744200" y="6172200"/>
            <a:ext cx="1333500" cy="611875"/>
          </a:xfrm>
          <a:prstGeom prst="rect">
            <a:avLst/>
          </a:prstGeom>
          <a:noFill/>
          <a:ln>
            <a:noFill/>
          </a:ln>
        </p:spPr>
      </p:pic>
    </p:spTree>
    <p:extLst>
      <p:ext uri="{BB962C8B-B14F-4D97-AF65-F5344CB8AC3E}">
        <p14:creationId xmlns:p14="http://schemas.microsoft.com/office/powerpoint/2010/main" val="3257226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E457DC-30FB-4A69-8EE9-6AD96EC70C74}"/>
              </a:ext>
            </a:extLst>
          </p:cNvPr>
          <p:cNvSpPr>
            <a:spLocks noGrp="1"/>
          </p:cNvSpPr>
          <p:nvPr>
            <p:ph type="title"/>
          </p:nvPr>
        </p:nvSpPr>
        <p:spPr/>
        <p:txBody>
          <a:bodyPr>
            <a:normAutofit/>
          </a:bodyPr>
          <a:lstStyle/>
          <a:p>
            <a:r>
              <a:rPr lang="en-US" sz="3200" b="1" dirty="0">
                <a:solidFill>
                  <a:srgbClr val="FF0000"/>
                </a:solidFill>
                <a:latin typeface="+mn-lt"/>
              </a:rPr>
              <a:t>CALCULATION OF AMOUNT NOT RECEIVED ON ALLOTMENT IN CASE OF PRO RATA</a:t>
            </a:r>
            <a:endParaRPr lang="en-IN" sz="3200" b="1" dirty="0">
              <a:latin typeface="+mn-lt"/>
            </a:endParaRPr>
          </a:p>
        </p:txBody>
      </p:sp>
      <p:sp>
        <p:nvSpPr>
          <p:cNvPr id="3" name="Content Placeholder 2">
            <a:extLst>
              <a:ext uri="{FF2B5EF4-FFF2-40B4-BE49-F238E27FC236}">
                <a16:creationId xmlns:a16="http://schemas.microsoft.com/office/drawing/2014/main" xmlns="" id="{D4C58167-A39A-4550-8511-9A20B02247AC}"/>
              </a:ext>
            </a:extLst>
          </p:cNvPr>
          <p:cNvSpPr>
            <a:spLocks noGrp="1"/>
          </p:cNvSpPr>
          <p:nvPr>
            <p:ph idx="1"/>
          </p:nvPr>
        </p:nvSpPr>
        <p:spPr/>
        <p:txBody>
          <a:bodyPr/>
          <a:lstStyle/>
          <a:p>
            <a:pPr marL="0" indent="0">
              <a:buNone/>
            </a:pPr>
            <a:r>
              <a:rPr lang="en-US" dirty="0"/>
              <a:t>WHEN THE SHARES ARE ALLOTTED ON PRO RATA BASIS </a:t>
            </a:r>
          </a:p>
          <a:p>
            <a:pPr marL="0" indent="0">
              <a:buNone/>
            </a:pPr>
            <a:r>
              <a:rPr lang="en-US" dirty="0"/>
              <a:t>ONE/SOME OF THE SHAREHOLDERS OF PRO RATA CATEGORY DEFAULT IN MAKING THE AMOUNT DUE ON ALLOTMENT,THEN IT IS NECESSARY TO COMPUTE THE AMOUNT NOT RECEIVED ON ALLOTMENT:</a:t>
            </a:r>
          </a:p>
          <a:p>
            <a:pPr marL="0" indent="0">
              <a:buNone/>
            </a:pPr>
            <a:r>
              <a:rPr lang="en-US" dirty="0"/>
              <a:t>2 STEPS:</a:t>
            </a:r>
          </a:p>
          <a:p>
            <a:pPr marL="0" indent="0">
              <a:buNone/>
            </a:pPr>
            <a:endParaRPr lang="en-IN" dirty="0"/>
          </a:p>
        </p:txBody>
      </p:sp>
      <p:graphicFrame>
        <p:nvGraphicFramePr>
          <p:cNvPr id="4" name="Table 4">
            <a:extLst>
              <a:ext uri="{FF2B5EF4-FFF2-40B4-BE49-F238E27FC236}">
                <a16:creationId xmlns:a16="http://schemas.microsoft.com/office/drawing/2014/main" xmlns="" id="{35AC0E78-1B8A-4563-B52B-5D36ECE9A488}"/>
              </a:ext>
            </a:extLst>
          </p:cNvPr>
          <p:cNvGraphicFramePr>
            <a:graphicFrameLocks noGrp="1"/>
          </p:cNvGraphicFramePr>
          <p:nvPr>
            <p:extLst>
              <p:ext uri="{D42A27DB-BD31-4B8C-83A1-F6EECF244321}">
                <p14:modId xmlns:p14="http://schemas.microsoft.com/office/powerpoint/2010/main" val="107431213"/>
              </p:ext>
            </p:extLst>
          </p:nvPr>
        </p:nvGraphicFramePr>
        <p:xfrm>
          <a:off x="381000" y="4419600"/>
          <a:ext cx="11582400" cy="1285240"/>
        </p:xfrm>
        <a:graphic>
          <a:graphicData uri="http://schemas.openxmlformats.org/drawingml/2006/table">
            <a:tbl>
              <a:tblPr firstRow="1" bandRow="1">
                <a:tableStyleId>{5C22544A-7EE6-4342-B048-85BDC9FD1C3A}</a:tableStyleId>
              </a:tblPr>
              <a:tblGrid>
                <a:gridCol w="6082843">
                  <a:extLst>
                    <a:ext uri="{9D8B030D-6E8A-4147-A177-3AD203B41FA5}">
                      <a16:colId xmlns:a16="http://schemas.microsoft.com/office/drawing/2014/main" xmlns="" val="3043791938"/>
                    </a:ext>
                  </a:extLst>
                </a:gridCol>
                <a:gridCol w="5499557">
                  <a:extLst>
                    <a:ext uri="{9D8B030D-6E8A-4147-A177-3AD203B41FA5}">
                      <a16:colId xmlns:a16="http://schemas.microsoft.com/office/drawing/2014/main" xmlns="" val="2154998617"/>
                    </a:ext>
                  </a:extLst>
                </a:gridCol>
              </a:tblGrid>
              <a:tr h="370840">
                <a:tc>
                  <a:txBody>
                    <a:bodyPr/>
                    <a:lstStyle/>
                    <a:p>
                      <a:r>
                        <a:rPr lang="en-US" dirty="0"/>
                        <a:t>WHEN SHARES ALLOTTED ARE GIVEN</a:t>
                      </a:r>
                      <a:endParaRPr lang="en-IN" dirty="0"/>
                    </a:p>
                  </a:txBody>
                  <a:tcPr/>
                </a:tc>
                <a:tc>
                  <a:txBody>
                    <a:bodyPr/>
                    <a:lstStyle/>
                    <a:p>
                      <a:r>
                        <a:rPr lang="en-US" dirty="0"/>
                        <a:t>WHEN SHARES APPLIED ARE GIVEN</a:t>
                      </a:r>
                      <a:endParaRPr lang="en-IN" dirty="0"/>
                    </a:p>
                  </a:txBody>
                  <a:tcPr/>
                </a:tc>
                <a:extLst>
                  <a:ext uri="{0D108BD9-81ED-4DB2-BD59-A6C34878D82A}">
                    <a16:rowId xmlns:a16="http://schemas.microsoft.com/office/drawing/2014/main" xmlns="" val="1455691342"/>
                  </a:ext>
                </a:extLst>
              </a:tr>
              <a:tr h="370840">
                <a:tc>
                  <a:txBody>
                    <a:bodyPr/>
                    <a:lstStyle/>
                    <a:p>
                      <a:endParaRPr lang="en-US" dirty="0"/>
                    </a:p>
                    <a:p>
                      <a:r>
                        <a:rPr lang="en-IN" u="sng" dirty="0"/>
                        <a:t>TOTAL SHARES APPLIED  </a:t>
                      </a:r>
                      <a:r>
                        <a:rPr lang="en-IN" u="none" dirty="0"/>
                        <a:t>    X  NO. OF SHARES ALLOTTED</a:t>
                      </a:r>
                    </a:p>
                    <a:p>
                      <a:r>
                        <a:rPr lang="en-IN" dirty="0"/>
                        <a:t>TOTAL SHARES ALLOTTED </a:t>
                      </a:r>
                    </a:p>
                  </a:txBody>
                  <a:tcPr/>
                </a:tc>
                <a:tc>
                  <a:txBody>
                    <a:bodyPr/>
                    <a:lstStyle/>
                    <a:p>
                      <a:r>
                        <a:rPr lang="en-IN" u="sng" dirty="0"/>
                        <a:t>TOTAL SHARES ALLOTTED  </a:t>
                      </a:r>
                      <a:r>
                        <a:rPr lang="en-IN" u="none" dirty="0"/>
                        <a:t>    X  NO. OF SHARES APPLIED</a:t>
                      </a:r>
                    </a:p>
                    <a:p>
                      <a:r>
                        <a:rPr lang="en-IN" dirty="0"/>
                        <a:t>TOTAL SHARES APPLIED </a:t>
                      </a:r>
                    </a:p>
                    <a:p>
                      <a:endParaRPr lang="en-IN" dirty="0"/>
                    </a:p>
                  </a:txBody>
                  <a:tcPr/>
                </a:tc>
                <a:extLst>
                  <a:ext uri="{0D108BD9-81ED-4DB2-BD59-A6C34878D82A}">
                    <a16:rowId xmlns:a16="http://schemas.microsoft.com/office/drawing/2014/main" xmlns="" val="1892790328"/>
                  </a:ext>
                </a:extLst>
              </a:tr>
            </a:tbl>
          </a:graphicData>
        </a:graphic>
      </p:graphicFrame>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602414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A68CB1-EC6A-4D64-8677-6B8D9B2F77F7}"/>
              </a:ext>
            </a:extLst>
          </p:cNvPr>
          <p:cNvSpPr>
            <a:spLocks noGrp="1"/>
          </p:cNvSpPr>
          <p:nvPr>
            <p:ph type="title"/>
          </p:nvPr>
        </p:nvSpPr>
        <p:spPr/>
        <p:txBody>
          <a:bodyPr/>
          <a:lstStyle/>
          <a:p>
            <a:r>
              <a:rPr lang="en-US" dirty="0">
                <a:solidFill>
                  <a:srgbClr val="FF0000"/>
                </a:solidFill>
              </a:rPr>
              <a:t>CALCULATION OF AMOUNT NOT RECEIVED ON ALLOTMENT IN CASE OF PRO RATA</a:t>
            </a:r>
            <a:endParaRPr lang="en-IN" dirty="0">
              <a:solidFill>
                <a:srgbClr val="FF0000"/>
              </a:solidFill>
            </a:endParaRPr>
          </a:p>
        </p:txBody>
      </p:sp>
      <p:sp>
        <p:nvSpPr>
          <p:cNvPr id="3" name="Content Placeholder 2">
            <a:extLst>
              <a:ext uri="{FF2B5EF4-FFF2-40B4-BE49-F238E27FC236}">
                <a16:creationId xmlns:a16="http://schemas.microsoft.com/office/drawing/2014/main" xmlns="" id="{F234CBB6-C92D-4EE6-886D-3EC71384F5EC}"/>
              </a:ext>
            </a:extLst>
          </p:cNvPr>
          <p:cNvSpPr>
            <a:spLocks noGrp="1"/>
          </p:cNvSpPr>
          <p:nvPr>
            <p:ph idx="1"/>
          </p:nvPr>
        </p:nvSpPr>
        <p:spPr/>
        <p:txBody>
          <a:bodyPr>
            <a:normAutofit/>
          </a:bodyPr>
          <a:lstStyle/>
          <a:p>
            <a:pPr marL="0" indent="0">
              <a:buNone/>
            </a:pPr>
            <a:r>
              <a:rPr lang="en-US" dirty="0"/>
              <a:t>A company allotted 4,000 shares on pro rata basis to the applicants of 10,000 </a:t>
            </a:r>
            <a:r>
              <a:rPr lang="en-US" dirty="0" err="1"/>
              <a:t>shares.the</a:t>
            </a:r>
            <a:r>
              <a:rPr lang="en-US" dirty="0"/>
              <a:t> amount is payable as Rs. 3 on application, Rs. 5 on allotment and balance on call.</a:t>
            </a:r>
          </a:p>
          <a:p>
            <a:pPr marL="0" indent="0">
              <a:buNone/>
            </a:pPr>
            <a:r>
              <a:rPr lang="en-US" dirty="0"/>
              <a:t>Sagar , was allotted 200 shares failed to pay the allotment money.</a:t>
            </a:r>
          </a:p>
          <a:p>
            <a:pPr marL="0" indent="0">
              <a:buNone/>
            </a:pPr>
            <a:r>
              <a:rPr lang="en-US" dirty="0"/>
              <a:t>Step 1 – Calculation of No. of shares applied by Sagar:</a:t>
            </a:r>
          </a:p>
          <a:p>
            <a:pPr marL="0" indent="0">
              <a:buNone/>
            </a:pPr>
            <a:r>
              <a:rPr lang="en-US" dirty="0"/>
              <a:t>                Shares Applied = 200 shares</a:t>
            </a:r>
          </a:p>
          <a:p>
            <a:pPr marL="0" indent="0">
              <a:buNone/>
            </a:pPr>
            <a:r>
              <a:rPr lang="en-US" dirty="0"/>
              <a:t>                shares Applied = </a:t>
            </a:r>
            <a:r>
              <a:rPr lang="en-US" u="sng" dirty="0"/>
              <a:t>10,000 </a:t>
            </a:r>
            <a:r>
              <a:rPr lang="en-US" dirty="0"/>
              <a:t>   x  200  = 500  shares</a:t>
            </a:r>
          </a:p>
          <a:p>
            <a:pPr marL="0" indent="0">
              <a:buNone/>
            </a:pPr>
            <a:r>
              <a:rPr lang="en-US" dirty="0"/>
              <a:t>                                                4,000</a:t>
            </a:r>
          </a:p>
          <a:p>
            <a:pPr marL="0" indent="0">
              <a:buNone/>
            </a:pPr>
            <a:endParaRPr lang="en-US" sz="1800" dirty="0"/>
          </a:p>
          <a:p>
            <a:pPr marL="0" indent="0">
              <a:buNone/>
            </a:pPr>
            <a:endParaRPr lang="en-IN" sz="1800" dirty="0"/>
          </a:p>
        </p:txBody>
      </p:sp>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0699973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E33067-AD5C-40C0-AE3B-C17A22CC65D0}"/>
              </a:ext>
            </a:extLst>
          </p:cNvPr>
          <p:cNvSpPr>
            <a:spLocks noGrp="1"/>
          </p:cNvSpPr>
          <p:nvPr>
            <p:ph type="title"/>
          </p:nvPr>
        </p:nvSpPr>
        <p:spPr>
          <a:xfrm>
            <a:off x="838200" y="365125"/>
            <a:ext cx="10515600" cy="3902075"/>
          </a:xfrm>
        </p:spPr>
        <p:txBody>
          <a:bodyPr>
            <a:noAutofit/>
          </a:bodyPr>
          <a:lstStyle/>
          <a:p>
            <a:r>
              <a:rPr lang="en-US" sz="2000" dirty="0">
                <a:latin typeface="+mn-lt"/>
              </a:rPr>
              <a:t>A company issued 10,000 shares and  company received applications for 20,000 </a:t>
            </a:r>
            <a:r>
              <a:rPr lang="en-US" sz="2000" dirty="0" err="1">
                <a:latin typeface="+mn-lt"/>
              </a:rPr>
              <a:t>shares.The</a:t>
            </a:r>
            <a:r>
              <a:rPr lang="en-US" sz="2000" dirty="0">
                <a:latin typeface="+mn-lt"/>
              </a:rPr>
              <a:t> amount is payable as Rs.3 on application,Rs.5 on allotment and balance on call. The company made allotment as under :</a:t>
            </a:r>
            <a:br>
              <a:rPr lang="en-US" sz="2000" dirty="0">
                <a:latin typeface="+mn-lt"/>
              </a:rPr>
            </a:br>
            <a:r>
              <a:rPr lang="en-US" sz="2000" dirty="0">
                <a:latin typeface="+mn-lt"/>
              </a:rPr>
              <a:t/>
            </a:r>
            <a:br>
              <a:rPr lang="en-US" sz="2000" dirty="0">
                <a:latin typeface="+mn-lt"/>
              </a:rPr>
            </a:br>
            <a:r>
              <a:rPr lang="en-US" sz="2000" dirty="0">
                <a:latin typeface="+mn-lt"/>
              </a:rPr>
              <a:t>category	         shares Applied 		   shares Allotted</a:t>
            </a:r>
            <a:br>
              <a:rPr lang="en-US" sz="2000" dirty="0">
                <a:latin typeface="+mn-lt"/>
              </a:rPr>
            </a:br>
            <a:r>
              <a:rPr lang="en-US" sz="2000" dirty="0">
                <a:latin typeface="+mn-lt"/>
              </a:rPr>
              <a:t/>
            </a:r>
            <a:br>
              <a:rPr lang="en-US" sz="2000" dirty="0">
                <a:latin typeface="+mn-lt"/>
              </a:rPr>
            </a:br>
            <a:r>
              <a:rPr lang="en-US" sz="2000" dirty="0">
                <a:latin typeface="+mn-lt"/>
              </a:rPr>
              <a:t>A		6,000				6,000</a:t>
            </a:r>
            <a:br>
              <a:rPr lang="en-US" sz="2000" dirty="0">
                <a:latin typeface="+mn-lt"/>
              </a:rPr>
            </a:br>
            <a:r>
              <a:rPr lang="en-US" sz="2000" dirty="0">
                <a:latin typeface="+mn-lt"/>
              </a:rPr>
              <a:t/>
            </a:r>
            <a:br>
              <a:rPr lang="en-US" sz="2000" dirty="0">
                <a:latin typeface="+mn-lt"/>
              </a:rPr>
            </a:br>
            <a:r>
              <a:rPr lang="en-US" sz="2000" dirty="0">
                <a:latin typeface="+mn-lt"/>
              </a:rPr>
              <a:t>B                            10,000                                                      4,000</a:t>
            </a:r>
            <a:br>
              <a:rPr lang="en-US" sz="2000" dirty="0">
                <a:latin typeface="+mn-lt"/>
              </a:rPr>
            </a:br>
            <a:r>
              <a:rPr lang="en-US" sz="2000" dirty="0">
                <a:latin typeface="+mn-lt"/>
              </a:rPr>
              <a:t/>
            </a:r>
            <a:br>
              <a:rPr lang="en-US" sz="2000" dirty="0">
                <a:latin typeface="+mn-lt"/>
              </a:rPr>
            </a:br>
            <a:r>
              <a:rPr lang="en-US" sz="2000" dirty="0">
                <a:latin typeface="+mn-lt"/>
              </a:rPr>
              <a:t>C                              4,000                                                          NIL</a:t>
            </a:r>
            <a:br>
              <a:rPr lang="en-US" sz="2000" dirty="0">
                <a:latin typeface="+mn-lt"/>
              </a:rPr>
            </a:br>
            <a:r>
              <a:rPr lang="en-US" sz="2000" dirty="0">
                <a:latin typeface="+mn-lt"/>
              </a:rPr>
              <a:t/>
            </a:r>
            <a:br>
              <a:rPr lang="en-US" sz="2000" dirty="0">
                <a:latin typeface="+mn-lt"/>
              </a:rPr>
            </a:br>
            <a:r>
              <a:rPr lang="en-US" sz="2000" dirty="0" err="1">
                <a:latin typeface="+mn-lt"/>
              </a:rPr>
              <a:t>Shyam</a:t>
            </a:r>
            <a:r>
              <a:rPr lang="en-US" sz="2000" dirty="0">
                <a:latin typeface="+mn-lt"/>
              </a:rPr>
              <a:t> of category B ,who was allotted 300 shares failed to pay the allotment money. Calculate the amount due on allotment of </a:t>
            </a:r>
            <a:r>
              <a:rPr lang="en-US" sz="2000" dirty="0" err="1">
                <a:latin typeface="+mn-lt"/>
              </a:rPr>
              <a:t>shyam</a:t>
            </a:r>
            <a:r>
              <a:rPr lang="en-US" sz="2000" dirty="0">
                <a:latin typeface="+mn-lt"/>
              </a:rPr>
              <a:t/>
            </a:r>
            <a:br>
              <a:rPr lang="en-US" sz="2000" dirty="0">
                <a:latin typeface="+mn-lt"/>
              </a:rPr>
            </a:br>
            <a:r>
              <a:rPr lang="en-US" sz="1800" dirty="0"/>
              <a:t/>
            </a:r>
            <a:br>
              <a:rPr lang="en-US" sz="1800" dirty="0"/>
            </a:br>
            <a:endParaRPr lang="en-IN" sz="1800" dirty="0"/>
          </a:p>
        </p:txBody>
      </p:sp>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431245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1981200" y="76200"/>
            <a:ext cx="830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ctr" eaLnBrk="1" hangingPunct="1">
              <a:spcBef>
                <a:spcPct val="0"/>
              </a:spcBef>
              <a:buClrTx/>
              <a:buSzTx/>
              <a:buFontTx/>
              <a:buNone/>
            </a:pPr>
            <a:r>
              <a:rPr lang="en-US" sz="3600" b="1" u="sng">
                <a:latin typeface="Lucida Calligraphy" panose="03010101010101010101" pitchFamily="66" charset="0"/>
              </a:rPr>
              <a:t>Characteristics </a:t>
            </a:r>
          </a:p>
        </p:txBody>
      </p:sp>
      <p:sp>
        <p:nvSpPr>
          <p:cNvPr id="8" name="Text Box 10"/>
          <p:cNvSpPr txBox="1">
            <a:spLocks noChangeArrowheads="1"/>
          </p:cNvSpPr>
          <p:nvPr/>
        </p:nvSpPr>
        <p:spPr bwMode="auto">
          <a:xfrm>
            <a:off x="2133600" y="914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Separate legal entity</a:t>
            </a:r>
          </a:p>
        </p:txBody>
      </p:sp>
      <p:sp>
        <p:nvSpPr>
          <p:cNvPr id="4" name="Text Box 10"/>
          <p:cNvSpPr txBox="1">
            <a:spLocks noChangeArrowheads="1"/>
          </p:cNvSpPr>
          <p:nvPr/>
        </p:nvSpPr>
        <p:spPr bwMode="auto">
          <a:xfrm>
            <a:off x="2133600" y="14478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Limited liability</a:t>
            </a:r>
          </a:p>
        </p:txBody>
      </p:sp>
      <p:sp>
        <p:nvSpPr>
          <p:cNvPr id="5" name="Text Box 10"/>
          <p:cNvSpPr txBox="1">
            <a:spLocks noChangeArrowheads="1"/>
          </p:cNvSpPr>
          <p:nvPr/>
        </p:nvSpPr>
        <p:spPr bwMode="auto">
          <a:xfrm>
            <a:off x="2133600" y="19812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Separation of ownership and management</a:t>
            </a:r>
          </a:p>
        </p:txBody>
      </p:sp>
      <p:sp>
        <p:nvSpPr>
          <p:cNvPr id="6" name="Text Box 10"/>
          <p:cNvSpPr txBox="1">
            <a:spLocks noChangeArrowheads="1"/>
          </p:cNvSpPr>
          <p:nvPr/>
        </p:nvSpPr>
        <p:spPr bwMode="auto">
          <a:xfrm>
            <a:off x="2133600" y="25146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Perpetual succession</a:t>
            </a:r>
          </a:p>
        </p:txBody>
      </p:sp>
      <p:sp>
        <p:nvSpPr>
          <p:cNvPr id="7" name="Text Box 10"/>
          <p:cNvSpPr txBox="1">
            <a:spLocks noChangeArrowheads="1"/>
          </p:cNvSpPr>
          <p:nvPr/>
        </p:nvSpPr>
        <p:spPr bwMode="auto">
          <a:xfrm>
            <a:off x="2133600" y="30480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Capita contributed in the form of shares.</a:t>
            </a:r>
          </a:p>
        </p:txBody>
      </p:sp>
      <p:sp>
        <p:nvSpPr>
          <p:cNvPr id="9" name="Text Box 10"/>
          <p:cNvSpPr txBox="1">
            <a:spLocks noChangeArrowheads="1"/>
          </p:cNvSpPr>
          <p:nvPr/>
        </p:nvSpPr>
        <p:spPr bwMode="auto">
          <a:xfrm>
            <a:off x="2133600" y="3581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Distribution of profit as dividend. </a:t>
            </a:r>
          </a:p>
        </p:txBody>
      </p:sp>
      <p:sp>
        <p:nvSpPr>
          <p:cNvPr id="10" name="Text Box 10"/>
          <p:cNvSpPr txBox="1">
            <a:spLocks noChangeArrowheads="1"/>
          </p:cNvSpPr>
          <p:nvPr/>
        </p:nvSpPr>
        <p:spPr bwMode="auto">
          <a:xfrm>
            <a:off x="2133600" y="41910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Common seal is affixed in all forms of the company</a:t>
            </a:r>
          </a:p>
        </p:txBody>
      </p:sp>
      <p:sp>
        <p:nvSpPr>
          <p:cNvPr id="11" name="Text Box 10"/>
          <p:cNvSpPr txBox="1">
            <a:spLocks noChangeArrowheads="1"/>
          </p:cNvSpPr>
          <p:nvPr/>
        </p:nvSpPr>
        <p:spPr bwMode="auto">
          <a:xfrm>
            <a:off x="2133600" y="4724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Maintenance of books under law. </a:t>
            </a:r>
          </a:p>
        </p:txBody>
      </p:sp>
      <p:sp>
        <p:nvSpPr>
          <p:cNvPr id="12" name="Text Box 10"/>
          <p:cNvSpPr txBox="1">
            <a:spLocks noChangeArrowheads="1"/>
          </p:cNvSpPr>
          <p:nvPr/>
        </p:nvSpPr>
        <p:spPr bwMode="auto">
          <a:xfrm>
            <a:off x="2133600" y="52578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Annual audit is compulsory.</a:t>
            </a:r>
          </a:p>
        </p:txBody>
      </p:sp>
      <p:sp>
        <p:nvSpPr>
          <p:cNvPr id="3" name="Text Box 10"/>
          <p:cNvSpPr txBox="1">
            <a:spLocks noChangeArrowheads="1"/>
          </p:cNvSpPr>
          <p:nvPr/>
        </p:nvSpPr>
        <p:spPr bwMode="auto">
          <a:xfrm>
            <a:off x="2133600" y="5867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ts val="1000"/>
              </a:spcBef>
              <a:buClr>
                <a:srgbClr val="EF53A5"/>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EF53A5"/>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EF53A5"/>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fontAlgn="base">
              <a:spcBef>
                <a:spcPts val="1000"/>
              </a:spcBef>
              <a:spcAft>
                <a:spcPct val="0"/>
              </a:spcAft>
              <a:buClr>
                <a:srgbClr val="EF53A5"/>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50000"/>
              </a:spcBef>
              <a:buClrTx/>
              <a:buSzTx/>
              <a:buFont typeface="Wingdings" panose="05000000000000000000" pitchFamily="2" charset="2"/>
              <a:buChar char="Ø"/>
            </a:pPr>
            <a:r>
              <a:rPr lang="en-US" sz="2400" b="1">
                <a:latin typeface="Constantia" panose="02030602050306030303" pitchFamily="18" charset="0"/>
              </a:rPr>
              <a:t> Free transferability of shares.</a:t>
            </a:r>
          </a:p>
        </p:txBody>
      </p:sp>
      <p:sp>
        <p:nvSpPr>
          <p:cNvPr id="16" name="Vertical Scroll 15"/>
          <p:cNvSpPr/>
          <p:nvPr/>
        </p:nvSpPr>
        <p:spPr>
          <a:xfrm>
            <a:off x="228600" y="6096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sp>
        <p:nvSpPr>
          <p:cNvPr id="17" name="Vertical Scroll 16"/>
          <p:cNvSpPr/>
          <p:nvPr/>
        </p:nvSpPr>
        <p:spPr>
          <a:xfrm>
            <a:off x="10020300" y="9906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18" name="Google Shape;63;p14"/>
          <p:cNvPicPr preferRelativeResize="0"/>
          <p:nvPr/>
        </p:nvPicPr>
        <p:blipFill rotWithShape="1">
          <a:blip r:embed="rId2">
            <a:alphaModFix/>
          </a:blip>
          <a:srcRect/>
          <a:stretch/>
        </p:blipFill>
        <p:spPr>
          <a:xfrm>
            <a:off x="10896600" y="6246125"/>
            <a:ext cx="1232526" cy="611875"/>
          </a:xfrm>
          <a:prstGeom prst="rect">
            <a:avLst/>
          </a:prstGeom>
          <a:noFill/>
          <a:ln>
            <a:noFill/>
          </a:ln>
        </p:spPr>
      </p:pic>
    </p:spTree>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56C6D9-9C13-4945-BED6-9E276E372EC0}"/>
              </a:ext>
            </a:extLst>
          </p:cNvPr>
          <p:cNvSpPr>
            <a:spLocks noGrp="1"/>
          </p:cNvSpPr>
          <p:nvPr>
            <p:ph type="title"/>
          </p:nvPr>
        </p:nvSpPr>
        <p:spPr/>
        <p:txBody>
          <a:bodyPr/>
          <a:lstStyle/>
          <a:p>
            <a:pPr algn="ctr"/>
            <a:r>
              <a:rPr lang="en-US" dirty="0">
                <a:solidFill>
                  <a:srgbClr val="FF0000"/>
                </a:solidFill>
              </a:rPr>
              <a:t>PROBLEM</a:t>
            </a:r>
            <a:endParaRPr lang="en-IN" dirty="0">
              <a:solidFill>
                <a:srgbClr val="FF0000"/>
              </a:solidFill>
            </a:endParaRPr>
          </a:p>
        </p:txBody>
      </p:sp>
      <p:sp>
        <p:nvSpPr>
          <p:cNvPr id="3" name="Content Placeholder 2">
            <a:extLst>
              <a:ext uri="{FF2B5EF4-FFF2-40B4-BE49-F238E27FC236}">
                <a16:creationId xmlns:a16="http://schemas.microsoft.com/office/drawing/2014/main" xmlns="" id="{BFEB0FF4-C51F-4455-A166-4C77608634B4}"/>
              </a:ext>
            </a:extLst>
          </p:cNvPr>
          <p:cNvSpPr>
            <a:spLocks noGrp="1"/>
          </p:cNvSpPr>
          <p:nvPr>
            <p:ph idx="1"/>
          </p:nvPr>
        </p:nvSpPr>
        <p:spPr/>
        <p:txBody>
          <a:bodyPr/>
          <a:lstStyle/>
          <a:p>
            <a:pPr marL="0" indent="0">
              <a:buNone/>
            </a:pPr>
            <a:r>
              <a:rPr lang="en-US" dirty="0"/>
              <a:t>A company offered shares to the public for subscription. Calculate ‘ Number of shares allotted to Narayan’ in each of the following cases:</a:t>
            </a:r>
          </a:p>
          <a:p>
            <a:pPr marL="0" indent="0">
              <a:buNone/>
            </a:pPr>
            <a:endParaRPr lang="en-IN" dirty="0"/>
          </a:p>
        </p:txBody>
      </p:sp>
      <p:graphicFrame>
        <p:nvGraphicFramePr>
          <p:cNvPr id="4" name="Table 4">
            <a:extLst>
              <a:ext uri="{FF2B5EF4-FFF2-40B4-BE49-F238E27FC236}">
                <a16:creationId xmlns:a16="http://schemas.microsoft.com/office/drawing/2014/main" xmlns="" id="{922887B2-B53C-4E88-B7C7-6E2E024DC890}"/>
              </a:ext>
            </a:extLst>
          </p:cNvPr>
          <p:cNvGraphicFramePr>
            <a:graphicFrameLocks noGrp="1"/>
          </p:cNvGraphicFramePr>
          <p:nvPr>
            <p:extLst>
              <p:ext uri="{D42A27DB-BD31-4B8C-83A1-F6EECF244321}">
                <p14:modId xmlns:p14="http://schemas.microsoft.com/office/powerpoint/2010/main" val="3286289844"/>
              </p:ext>
            </p:extLst>
          </p:nvPr>
        </p:nvGraphicFramePr>
        <p:xfrm>
          <a:off x="914400" y="3200400"/>
          <a:ext cx="10058400" cy="237744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xmlns="" val="3601544668"/>
                    </a:ext>
                  </a:extLst>
                </a:gridCol>
                <a:gridCol w="3733800">
                  <a:extLst>
                    <a:ext uri="{9D8B030D-6E8A-4147-A177-3AD203B41FA5}">
                      <a16:colId xmlns:a16="http://schemas.microsoft.com/office/drawing/2014/main" xmlns="" val="1969757322"/>
                    </a:ext>
                  </a:extLst>
                </a:gridCol>
                <a:gridCol w="2514600">
                  <a:extLst>
                    <a:ext uri="{9D8B030D-6E8A-4147-A177-3AD203B41FA5}">
                      <a16:colId xmlns:a16="http://schemas.microsoft.com/office/drawing/2014/main" xmlns="" val="2578121602"/>
                    </a:ext>
                  </a:extLst>
                </a:gridCol>
                <a:gridCol w="2514600">
                  <a:extLst>
                    <a:ext uri="{9D8B030D-6E8A-4147-A177-3AD203B41FA5}">
                      <a16:colId xmlns:a16="http://schemas.microsoft.com/office/drawing/2014/main" xmlns="" val="3141837776"/>
                    </a:ext>
                  </a:extLst>
                </a:gridCol>
              </a:tblGrid>
              <a:tr h="370840">
                <a:tc>
                  <a:txBody>
                    <a:bodyPr/>
                    <a:lstStyle/>
                    <a:p>
                      <a:r>
                        <a:rPr lang="en-US" dirty="0"/>
                        <a:t>CASES</a:t>
                      </a:r>
                      <a:endParaRPr lang="en-IN" dirty="0"/>
                    </a:p>
                  </a:txBody>
                  <a:tcPr/>
                </a:tc>
                <a:tc>
                  <a:txBody>
                    <a:bodyPr/>
                    <a:lstStyle/>
                    <a:p>
                      <a:r>
                        <a:rPr lang="en-US" dirty="0"/>
                        <a:t>TOTAL SHARES APPLIED BY PUBLIC</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TOTAL SHARES ALLOTTED BY COMPANY</a:t>
                      </a:r>
                      <a:endParaRPr lang="en-IN" dirty="0"/>
                    </a:p>
                    <a:p>
                      <a:endParaRPr lang="en-IN" dirty="0"/>
                    </a:p>
                  </a:txBody>
                  <a:tcPr/>
                </a:tc>
                <a:tc>
                  <a:txBody>
                    <a:bodyPr/>
                    <a:lstStyle/>
                    <a:p>
                      <a:r>
                        <a:rPr lang="en-US" dirty="0"/>
                        <a:t>SHARES APPLIED BY NARAYAN</a:t>
                      </a:r>
                      <a:endParaRPr lang="en-IN" dirty="0"/>
                    </a:p>
                  </a:txBody>
                  <a:tcPr/>
                </a:tc>
                <a:extLst>
                  <a:ext uri="{0D108BD9-81ED-4DB2-BD59-A6C34878D82A}">
                    <a16:rowId xmlns:a16="http://schemas.microsoft.com/office/drawing/2014/main" xmlns="" val="1794248413"/>
                  </a:ext>
                </a:extLst>
              </a:tr>
              <a:tr h="370840">
                <a:tc>
                  <a:txBody>
                    <a:bodyPr/>
                    <a:lstStyle/>
                    <a:p>
                      <a:r>
                        <a:rPr lang="en-US" dirty="0"/>
                        <a:t>CASE I</a:t>
                      </a:r>
                    </a:p>
                    <a:p>
                      <a:endParaRPr lang="en-US" dirty="0"/>
                    </a:p>
                    <a:p>
                      <a:r>
                        <a:rPr lang="en-US" dirty="0"/>
                        <a:t>CASE II</a:t>
                      </a:r>
                    </a:p>
                    <a:p>
                      <a:endParaRPr lang="en-US" dirty="0"/>
                    </a:p>
                    <a:p>
                      <a:r>
                        <a:rPr lang="en-US" dirty="0"/>
                        <a:t>CASE III</a:t>
                      </a:r>
                      <a:endParaRPr lang="en-IN" dirty="0"/>
                    </a:p>
                  </a:txBody>
                  <a:tcPr/>
                </a:tc>
                <a:tc>
                  <a:txBody>
                    <a:bodyPr/>
                    <a:lstStyle/>
                    <a:p>
                      <a:r>
                        <a:rPr lang="en-US" dirty="0"/>
                        <a:t>4000</a:t>
                      </a:r>
                    </a:p>
                    <a:p>
                      <a:endParaRPr lang="en-US" dirty="0"/>
                    </a:p>
                    <a:p>
                      <a:r>
                        <a:rPr lang="en-US" dirty="0"/>
                        <a:t>6000</a:t>
                      </a:r>
                    </a:p>
                    <a:p>
                      <a:endParaRPr lang="en-US" dirty="0"/>
                    </a:p>
                    <a:p>
                      <a:r>
                        <a:rPr lang="en-US" dirty="0"/>
                        <a:t>2000</a:t>
                      </a:r>
                      <a:endParaRPr lang="en-IN" dirty="0"/>
                    </a:p>
                  </a:txBody>
                  <a:tcPr/>
                </a:tc>
                <a:tc>
                  <a:txBody>
                    <a:bodyPr/>
                    <a:lstStyle/>
                    <a:p>
                      <a:r>
                        <a:rPr lang="en-US" dirty="0"/>
                        <a:t>3000</a:t>
                      </a:r>
                    </a:p>
                    <a:p>
                      <a:endParaRPr lang="en-US" dirty="0"/>
                    </a:p>
                    <a:p>
                      <a:r>
                        <a:rPr lang="en-US" dirty="0"/>
                        <a:t>5000</a:t>
                      </a:r>
                    </a:p>
                    <a:p>
                      <a:endParaRPr lang="en-US" dirty="0"/>
                    </a:p>
                    <a:p>
                      <a:r>
                        <a:rPr lang="en-US" dirty="0"/>
                        <a:t>1500</a:t>
                      </a:r>
                      <a:endParaRPr lang="en-IN" dirty="0"/>
                    </a:p>
                  </a:txBody>
                  <a:tcPr/>
                </a:tc>
                <a:tc>
                  <a:txBody>
                    <a:bodyPr/>
                    <a:lstStyle/>
                    <a:p>
                      <a:r>
                        <a:rPr lang="en-US" dirty="0"/>
                        <a:t>30</a:t>
                      </a:r>
                    </a:p>
                    <a:p>
                      <a:endParaRPr lang="en-US" dirty="0"/>
                    </a:p>
                    <a:p>
                      <a:r>
                        <a:rPr lang="en-US" dirty="0"/>
                        <a:t>120</a:t>
                      </a:r>
                    </a:p>
                    <a:p>
                      <a:endParaRPr lang="en-US" dirty="0"/>
                    </a:p>
                    <a:p>
                      <a:r>
                        <a:rPr lang="en-US" dirty="0"/>
                        <a:t>100</a:t>
                      </a:r>
                      <a:endParaRPr lang="en-IN" dirty="0"/>
                    </a:p>
                  </a:txBody>
                  <a:tcPr/>
                </a:tc>
                <a:extLst>
                  <a:ext uri="{0D108BD9-81ED-4DB2-BD59-A6C34878D82A}">
                    <a16:rowId xmlns:a16="http://schemas.microsoft.com/office/drawing/2014/main" xmlns="" val="3828379961"/>
                  </a:ext>
                </a:extLst>
              </a:tr>
            </a:tbl>
          </a:graphicData>
        </a:graphic>
      </p:graphicFrame>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410268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29882B-080C-400E-9781-7AC635DBEBBA}"/>
              </a:ext>
            </a:extLst>
          </p:cNvPr>
          <p:cNvSpPr>
            <a:spLocks noGrp="1"/>
          </p:cNvSpPr>
          <p:nvPr>
            <p:ph type="title"/>
          </p:nvPr>
        </p:nvSpPr>
        <p:spPr/>
        <p:txBody>
          <a:bodyPr/>
          <a:lstStyle/>
          <a:p>
            <a:r>
              <a:rPr lang="en-US" dirty="0"/>
              <a:t>PRO RATA IF EXCESS TRANSFER TO 1</a:t>
            </a:r>
            <a:r>
              <a:rPr lang="en-US" baseline="30000" dirty="0"/>
              <a:t>ST</a:t>
            </a:r>
            <a:r>
              <a:rPr lang="en-US" dirty="0"/>
              <a:t> CALL AND BALANCE IF REFUND.</a:t>
            </a:r>
            <a:endParaRPr lang="en-IN" dirty="0"/>
          </a:p>
        </p:txBody>
      </p:sp>
      <p:graphicFrame>
        <p:nvGraphicFramePr>
          <p:cNvPr id="4" name="Table 4">
            <a:extLst>
              <a:ext uri="{FF2B5EF4-FFF2-40B4-BE49-F238E27FC236}">
                <a16:creationId xmlns:a16="http://schemas.microsoft.com/office/drawing/2014/main" xmlns="" id="{D5FD0260-C14E-476A-AD9D-40E0944521FE}"/>
              </a:ext>
            </a:extLst>
          </p:cNvPr>
          <p:cNvGraphicFramePr>
            <a:graphicFrameLocks noGrp="1"/>
          </p:cNvGraphicFramePr>
          <p:nvPr>
            <p:ph idx="1"/>
            <p:extLst>
              <p:ext uri="{D42A27DB-BD31-4B8C-83A1-F6EECF244321}">
                <p14:modId xmlns:p14="http://schemas.microsoft.com/office/powerpoint/2010/main" val="240727711"/>
              </p:ext>
            </p:extLst>
          </p:nvPr>
        </p:nvGraphicFramePr>
        <p:xfrm>
          <a:off x="228600" y="1825625"/>
          <a:ext cx="11734800" cy="1102360"/>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xmlns="" val="3417276532"/>
                    </a:ext>
                  </a:extLst>
                </a:gridCol>
                <a:gridCol w="838200">
                  <a:extLst>
                    <a:ext uri="{9D8B030D-6E8A-4147-A177-3AD203B41FA5}">
                      <a16:colId xmlns:a16="http://schemas.microsoft.com/office/drawing/2014/main" xmlns="" val="3946263586"/>
                    </a:ext>
                  </a:extLst>
                </a:gridCol>
                <a:gridCol w="1371600">
                  <a:extLst>
                    <a:ext uri="{9D8B030D-6E8A-4147-A177-3AD203B41FA5}">
                      <a16:colId xmlns:a16="http://schemas.microsoft.com/office/drawing/2014/main" xmlns="" val="4133539281"/>
                    </a:ext>
                  </a:extLst>
                </a:gridCol>
                <a:gridCol w="1524000">
                  <a:extLst>
                    <a:ext uri="{9D8B030D-6E8A-4147-A177-3AD203B41FA5}">
                      <a16:colId xmlns:a16="http://schemas.microsoft.com/office/drawing/2014/main" xmlns="" val="2738313660"/>
                    </a:ext>
                  </a:extLst>
                </a:gridCol>
                <a:gridCol w="838200">
                  <a:extLst>
                    <a:ext uri="{9D8B030D-6E8A-4147-A177-3AD203B41FA5}">
                      <a16:colId xmlns:a16="http://schemas.microsoft.com/office/drawing/2014/main" xmlns="" val="1813489060"/>
                    </a:ext>
                  </a:extLst>
                </a:gridCol>
                <a:gridCol w="914400">
                  <a:extLst>
                    <a:ext uri="{9D8B030D-6E8A-4147-A177-3AD203B41FA5}">
                      <a16:colId xmlns:a16="http://schemas.microsoft.com/office/drawing/2014/main" xmlns="" val="2688277872"/>
                    </a:ext>
                  </a:extLst>
                </a:gridCol>
                <a:gridCol w="914400">
                  <a:extLst>
                    <a:ext uri="{9D8B030D-6E8A-4147-A177-3AD203B41FA5}">
                      <a16:colId xmlns:a16="http://schemas.microsoft.com/office/drawing/2014/main" xmlns="" val="2275056814"/>
                    </a:ext>
                  </a:extLst>
                </a:gridCol>
                <a:gridCol w="838200">
                  <a:extLst>
                    <a:ext uri="{9D8B030D-6E8A-4147-A177-3AD203B41FA5}">
                      <a16:colId xmlns:a16="http://schemas.microsoft.com/office/drawing/2014/main" xmlns="" val="2433009644"/>
                    </a:ext>
                  </a:extLst>
                </a:gridCol>
                <a:gridCol w="1066800">
                  <a:extLst>
                    <a:ext uri="{9D8B030D-6E8A-4147-A177-3AD203B41FA5}">
                      <a16:colId xmlns:a16="http://schemas.microsoft.com/office/drawing/2014/main" xmlns="" val="4138068684"/>
                    </a:ext>
                  </a:extLst>
                </a:gridCol>
                <a:gridCol w="990600">
                  <a:extLst>
                    <a:ext uri="{9D8B030D-6E8A-4147-A177-3AD203B41FA5}">
                      <a16:colId xmlns:a16="http://schemas.microsoft.com/office/drawing/2014/main" xmlns="" val="3146364127"/>
                    </a:ext>
                  </a:extLst>
                </a:gridCol>
                <a:gridCol w="685800">
                  <a:extLst>
                    <a:ext uri="{9D8B030D-6E8A-4147-A177-3AD203B41FA5}">
                      <a16:colId xmlns:a16="http://schemas.microsoft.com/office/drawing/2014/main" xmlns="" val="27398404"/>
                    </a:ext>
                  </a:extLst>
                </a:gridCol>
                <a:gridCol w="762000">
                  <a:extLst>
                    <a:ext uri="{9D8B030D-6E8A-4147-A177-3AD203B41FA5}">
                      <a16:colId xmlns:a16="http://schemas.microsoft.com/office/drawing/2014/main" xmlns="" val="3825091950"/>
                    </a:ext>
                  </a:extLst>
                </a:gridCol>
              </a:tblGrid>
              <a:tr h="370840">
                <a:tc>
                  <a:txBody>
                    <a:bodyPr/>
                    <a:lstStyle/>
                    <a:p>
                      <a:r>
                        <a:rPr lang="en-US" sz="1400" dirty="0"/>
                        <a:t>SUBSCRIBED</a:t>
                      </a:r>
                      <a:endParaRPr lang="en-IN" sz="1400" dirty="0"/>
                    </a:p>
                  </a:txBody>
                  <a:tcPr/>
                </a:tc>
                <a:tc>
                  <a:txBody>
                    <a:bodyPr/>
                    <a:lstStyle/>
                    <a:p>
                      <a:r>
                        <a:rPr lang="en-US" sz="1400" dirty="0"/>
                        <a:t>ISSUED</a:t>
                      </a:r>
                      <a:endParaRPr lang="en-IN" sz="1400" dirty="0"/>
                    </a:p>
                  </a:txBody>
                  <a:tcPr/>
                </a:tc>
                <a:tc>
                  <a:txBody>
                    <a:bodyPr/>
                    <a:lstStyle/>
                    <a:p>
                      <a:r>
                        <a:rPr lang="en-US" sz="1400" dirty="0"/>
                        <a:t>MONEY RECEIVED ON APPLICATION</a:t>
                      </a:r>
                      <a:endParaRPr lang="en-IN" sz="1400" dirty="0"/>
                    </a:p>
                  </a:txBody>
                  <a:tcPr/>
                </a:tc>
                <a:tc>
                  <a:txBody>
                    <a:bodyPr/>
                    <a:lstStyle/>
                    <a:p>
                      <a:r>
                        <a:rPr lang="en-US" sz="1400" dirty="0"/>
                        <a:t>TRANSFER TO SHARE CAPITAL</a:t>
                      </a:r>
                      <a:endParaRPr lang="en-IN" sz="1400" dirty="0"/>
                    </a:p>
                  </a:txBody>
                  <a:tcPr/>
                </a:tc>
                <a:tc>
                  <a:txBody>
                    <a:bodyPr/>
                    <a:lstStyle/>
                    <a:p>
                      <a:r>
                        <a:rPr lang="en-US" sz="1400" dirty="0"/>
                        <a:t>EXCESS</a:t>
                      </a:r>
                      <a:endParaRPr lang="en-IN" sz="1400" dirty="0"/>
                    </a:p>
                  </a:txBody>
                  <a:tcPr/>
                </a:tc>
                <a:tc>
                  <a:txBody>
                    <a:bodyPr/>
                    <a:lstStyle/>
                    <a:p>
                      <a:r>
                        <a:rPr lang="en-US" sz="1400" dirty="0"/>
                        <a:t>DUE ON ALLOT</a:t>
                      </a:r>
                      <a:endParaRPr lang="en-IN" sz="1400" dirty="0"/>
                    </a:p>
                  </a:txBody>
                  <a:tcPr/>
                </a:tc>
                <a:tc>
                  <a:txBody>
                    <a:bodyPr/>
                    <a:lstStyle/>
                    <a:p>
                      <a:r>
                        <a:rPr lang="en-US" sz="1400" dirty="0"/>
                        <a:t>TRANSFER TO ALLOT</a:t>
                      </a:r>
                      <a:endParaRPr lang="en-IN" sz="1400" dirty="0"/>
                    </a:p>
                  </a:txBody>
                  <a:tcPr/>
                </a:tc>
                <a:tc>
                  <a:txBody>
                    <a:bodyPr/>
                    <a:lstStyle/>
                    <a:p>
                      <a:r>
                        <a:rPr lang="en-US" sz="1400" dirty="0"/>
                        <a:t>EXCESS</a:t>
                      </a:r>
                      <a:endParaRPr lang="en-IN" sz="1400" dirty="0"/>
                    </a:p>
                  </a:txBody>
                  <a:tcPr/>
                </a:tc>
                <a:tc>
                  <a:txBody>
                    <a:bodyPr/>
                    <a:lstStyle/>
                    <a:p>
                      <a:r>
                        <a:rPr lang="en-US" sz="1400" dirty="0"/>
                        <a:t>DUE ON 1</a:t>
                      </a:r>
                      <a:r>
                        <a:rPr lang="en-US" sz="1400" baseline="30000" dirty="0"/>
                        <a:t>ST</a:t>
                      </a:r>
                      <a:r>
                        <a:rPr lang="en-US" sz="1400" dirty="0"/>
                        <a:t> CALL</a:t>
                      </a:r>
                      <a:endParaRPr lang="en-IN" sz="1400" dirty="0"/>
                    </a:p>
                  </a:txBody>
                  <a:tcPr/>
                </a:tc>
                <a:tc>
                  <a:txBody>
                    <a:bodyPr/>
                    <a:lstStyle/>
                    <a:p>
                      <a:r>
                        <a:rPr lang="en-US" sz="1400" dirty="0"/>
                        <a:t>TRANSFER TO 1</a:t>
                      </a:r>
                      <a:r>
                        <a:rPr lang="en-US" sz="1400" baseline="30000" dirty="0"/>
                        <a:t>ST</a:t>
                      </a:r>
                      <a:r>
                        <a:rPr lang="en-US" sz="1400" dirty="0"/>
                        <a:t> CALL</a:t>
                      </a:r>
                      <a:endParaRPr lang="en-IN" sz="1400" dirty="0"/>
                    </a:p>
                  </a:txBody>
                  <a:tcPr/>
                </a:tc>
                <a:tc>
                  <a:txBody>
                    <a:bodyPr/>
                    <a:lstStyle/>
                    <a:p>
                      <a:r>
                        <a:rPr lang="en-US" sz="1400" dirty="0"/>
                        <a:t>EXCESS</a:t>
                      </a:r>
                      <a:endParaRPr lang="en-IN" sz="1400" dirty="0"/>
                    </a:p>
                  </a:txBody>
                  <a:tcPr/>
                </a:tc>
                <a:tc>
                  <a:txBody>
                    <a:bodyPr/>
                    <a:lstStyle/>
                    <a:p>
                      <a:r>
                        <a:rPr lang="en-US" sz="1400" dirty="0"/>
                        <a:t>REFUND</a:t>
                      </a:r>
                      <a:endParaRPr lang="en-IN" sz="1400" dirty="0"/>
                    </a:p>
                  </a:txBody>
                  <a:tcPr/>
                </a:tc>
                <a:extLst>
                  <a:ext uri="{0D108BD9-81ED-4DB2-BD59-A6C34878D82A}">
                    <a16:rowId xmlns:a16="http://schemas.microsoft.com/office/drawing/2014/main" xmlns="" val="2752901769"/>
                  </a:ext>
                </a:extLst>
              </a:tr>
              <a:tr h="370840">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xmlns="" val="480857120"/>
                  </a:ext>
                </a:extLst>
              </a:tr>
            </a:tbl>
          </a:graphicData>
        </a:graphic>
      </p:graphicFrame>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9111528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554E68-8177-4C06-AD72-3BB2267C778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397AA522-C6A0-48EE-9BD9-C4A816E1B38E}"/>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27505874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2E95BF-560C-4085-A215-8F00A9310BFE}"/>
              </a:ext>
            </a:extLst>
          </p:cNvPr>
          <p:cNvSpPr>
            <a:spLocks noGrp="1"/>
          </p:cNvSpPr>
          <p:nvPr>
            <p:ph type="title"/>
          </p:nvPr>
        </p:nvSpPr>
        <p:spPr>
          <a:xfrm>
            <a:off x="838200" y="365126"/>
            <a:ext cx="10515600" cy="398200"/>
          </a:xfrm>
        </p:spPr>
        <p:txBody>
          <a:bodyPr>
            <a:normAutofit fontScale="90000"/>
          </a:bodyPr>
          <a:lstStyle/>
          <a:p>
            <a:pPr algn="ctr"/>
            <a:r>
              <a:rPr lang="en-US" b="1" dirty="0">
                <a:solidFill>
                  <a:srgbClr val="FF0000"/>
                </a:solidFill>
              </a:rPr>
              <a:t>MULTIPLE CHOICE QUESTION :01</a:t>
            </a:r>
            <a:endParaRPr lang="en-IN" b="1" dirty="0">
              <a:solidFill>
                <a:srgbClr val="FF0000"/>
              </a:solidFill>
            </a:endParaRPr>
          </a:p>
        </p:txBody>
      </p:sp>
      <p:sp>
        <p:nvSpPr>
          <p:cNvPr id="3" name="Content Placeholder 2">
            <a:extLst>
              <a:ext uri="{FF2B5EF4-FFF2-40B4-BE49-F238E27FC236}">
                <a16:creationId xmlns:a16="http://schemas.microsoft.com/office/drawing/2014/main" xmlns="" id="{71060F67-FBBE-4F42-858C-C740DEC31496}"/>
              </a:ext>
            </a:extLst>
          </p:cNvPr>
          <p:cNvSpPr>
            <a:spLocks noGrp="1"/>
          </p:cNvSpPr>
          <p:nvPr>
            <p:ph idx="1"/>
          </p:nvPr>
        </p:nvSpPr>
        <p:spPr/>
        <p:txBody>
          <a:bodyPr/>
          <a:lstStyle/>
          <a:p>
            <a:pPr marL="0" indent="0" algn="just">
              <a:buNone/>
            </a:pPr>
            <a:r>
              <a:rPr lang="en-US" dirty="0"/>
              <a:t>A Company invited applications for 1,00,000 share and it received applications for 1,50,000 shares. Applications for 30,000 shares were rejected and the remaining were allotted shares  on prorate basis. How many shares an applicant for 3,000 shares will be allotted?</a:t>
            </a:r>
          </a:p>
          <a:p>
            <a:pPr marL="0" indent="0" algn="just">
              <a:buNone/>
            </a:pPr>
            <a:endParaRPr lang="en-US" dirty="0"/>
          </a:p>
          <a:p>
            <a:pPr marL="0" indent="0" algn="just">
              <a:buNone/>
            </a:pPr>
            <a:r>
              <a:rPr lang="en-US" dirty="0"/>
              <a:t>( A ) 2,500 shares         </a:t>
            </a:r>
          </a:p>
          <a:p>
            <a:pPr marL="0" indent="0" algn="just">
              <a:buNone/>
            </a:pPr>
            <a:r>
              <a:rPr lang="en-US" dirty="0"/>
              <a:t>(B) 3,600 shares         </a:t>
            </a:r>
          </a:p>
          <a:p>
            <a:pPr marL="0" indent="0" algn="just">
              <a:buNone/>
            </a:pPr>
            <a:r>
              <a:rPr lang="en-US" dirty="0"/>
              <a:t>(C) 4,500 shares     </a:t>
            </a:r>
          </a:p>
          <a:p>
            <a:pPr marL="0" indent="0" algn="just">
              <a:buNone/>
            </a:pPr>
            <a:r>
              <a:rPr lang="en-US" dirty="0"/>
              <a:t>(D)  2,000  shares </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0154072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471C75-7B75-4D13-8DC6-7B510B6F6F3B}"/>
              </a:ext>
            </a:extLst>
          </p:cNvPr>
          <p:cNvSpPr>
            <a:spLocks noGrp="1"/>
          </p:cNvSpPr>
          <p:nvPr>
            <p:ph type="title"/>
          </p:nvPr>
        </p:nvSpPr>
        <p:spPr/>
        <p:txBody>
          <a:bodyPr/>
          <a:lstStyle/>
          <a:p>
            <a:pPr algn="ctr"/>
            <a:r>
              <a:rPr lang="en-US" b="1" dirty="0">
                <a:solidFill>
                  <a:srgbClr val="FF0000"/>
                </a:solidFill>
              </a:rPr>
              <a:t>MULTIPLE CHOICE QUESTION :02</a:t>
            </a:r>
            <a:endParaRPr lang="en-IN" dirty="0"/>
          </a:p>
        </p:txBody>
      </p:sp>
      <p:sp>
        <p:nvSpPr>
          <p:cNvPr id="3" name="Content Placeholder 2">
            <a:extLst>
              <a:ext uri="{FF2B5EF4-FFF2-40B4-BE49-F238E27FC236}">
                <a16:creationId xmlns:a16="http://schemas.microsoft.com/office/drawing/2014/main" xmlns="" id="{9C909F78-333C-42B7-9D85-5E30FEE77C03}"/>
              </a:ext>
            </a:extLst>
          </p:cNvPr>
          <p:cNvSpPr>
            <a:spLocks noGrp="1"/>
          </p:cNvSpPr>
          <p:nvPr>
            <p:ph idx="1"/>
          </p:nvPr>
        </p:nvSpPr>
        <p:spPr/>
        <p:txBody>
          <a:bodyPr/>
          <a:lstStyle/>
          <a:p>
            <a:pPr marL="0" indent="0" algn="just">
              <a:buNone/>
            </a:pPr>
            <a:r>
              <a:rPr lang="en-US" dirty="0"/>
              <a:t>Di  Ltd. had allotted 10,000 shares to the applicants of 14,000 shares on pro-rata basis. The amount payable on application was Rs. 2. Ramesh applied for 420 shares. The number of shares allotted and the amount carried forward for adjustment against allotment money due from Ramesh will be:</a:t>
            </a:r>
          </a:p>
          <a:p>
            <a:pPr marL="514350" indent="-514350">
              <a:buAutoNum type="alphaUcParenBoth"/>
            </a:pPr>
            <a:r>
              <a:rPr lang="en-US" dirty="0"/>
              <a:t>60 shares ; Rs. 120 </a:t>
            </a:r>
          </a:p>
          <a:p>
            <a:pPr marL="514350" indent="-514350">
              <a:buAutoNum type="alphaUcParenBoth"/>
            </a:pPr>
            <a:r>
              <a:rPr lang="en-US" dirty="0"/>
              <a:t>(B) 340 shares; Rs. 160 </a:t>
            </a:r>
          </a:p>
          <a:p>
            <a:pPr marL="514350" indent="-514350">
              <a:buAutoNum type="alphaUcParenBoth"/>
            </a:pPr>
            <a:r>
              <a:rPr lang="en-US" dirty="0"/>
              <a:t>(C) 320 shares, Rs. 200</a:t>
            </a:r>
          </a:p>
          <a:p>
            <a:pPr marL="514350" indent="-514350">
              <a:buAutoNum type="alphaUcParenBoth"/>
            </a:pPr>
            <a:r>
              <a:rPr lang="en-US" dirty="0"/>
              <a:t> (D)  300 shares; Rs. 240</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6403456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C42765-912B-4CB1-8AB9-CEC5D6C3A994}"/>
              </a:ext>
            </a:extLst>
          </p:cNvPr>
          <p:cNvSpPr>
            <a:spLocks noGrp="1"/>
          </p:cNvSpPr>
          <p:nvPr>
            <p:ph type="title"/>
          </p:nvPr>
        </p:nvSpPr>
        <p:spPr/>
        <p:txBody>
          <a:bodyPr/>
          <a:lstStyle/>
          <a:p>
            <a:pPr algn="ctr"/>
            <a:r>
              <a:rPr lang="en-US" b="1" dirty="0">
                <a:solidFill>
                  <a:srgbClr val="FF0000"/>
                </a:solidFill>
              </a:rPr>
              <a:t>MULTIPLE CHOICE QUESTION:03</a:t>
            </a:r>
            <a:endParaRPr lang="en-IN" dirty="0"/>
          </a:p>
        </p:txBody>
      </p:sp>
      <p:sp>
        <p:nvSpPr>
          <p:cNvPr id="3" name="Content Placeholder 2">
            <a:extLst>
              <a:ext uri="{FF2B5EF4-FFF2-40B4-BE49-F238E27FC236}">
                <a16:creationId xmlns:a16="http://schemas.microsoft.com/office/drawing/2014/main" xmlns="" id="{B533E3A5-4FEB-4CBB-9A1B-32AADBC2E213}"/>
              </a:ext>
            </a:extLst>
          </p:cNvPr>
          <p:cNvSpPr>
            <a:spLocks noGrp="1"/>
          </p:cNvSpPr>
          <p:nvPr>
            <p:ph idx="1"/>
          </p:nvPr>
        </p:nvSpPr>
        <p:spPr/>
        <p:txBody>
          <a:bodyPr/>
          <a:lstStyle/>
          <a:p>
            <a:pPr marL="0" indent="0" algn="just">
              <a:buNone/>
            </a:pPr>
            <a:r>
              <a:rPr lang="en-US" dirty="0"/>
              <a:t>If  applicants for 80,000 shares were allotted 60,000 shares on prorate basis, the  shareholder who was allotted 1,200 shares must have applied for: </a:t>
            </a:r>
          </a:p>
          <a:p>
            <a:pPr marL="0" indent="0">
              <a:buNone/>
            </a:pPr>
            <a:r>
              <a:rPr lang="en-US" dirty="0"/>
              <a:t> (A) 900 Shares</a:t>
            </a:r>
          </a:p>
          <a:p>
            <a:pPr marL="0" indent="0">
              <a:buNone/>
            </a:pPr>
            <a:r>
              <a:rPr lang="en-US" dirty="0"/>
              <a:t>  (B) 3,600 Shares</a:t>
            </a:r>
          </a:p>
          <a:p>
            <a:pPr marL="0" indent="0">
              <a:buNone/>
            </a:pPr>
            <a:r>
              <a:rPr lang="en-US" dirty="0"/>
              <a:t>  (C) 1,600 Shares    </a:t>
            </a:r>
          </a:p>
          <a:p>
            <a:pPr marL="0" indent="0">
              <a:buNone/>
            </a:pPr>
            <a:r>
              <a:rPr lang="en-US" dirty="0"/>
              <a:t>  (D) 4,800 Shares </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9970857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7CF141-343B-4D3F-8BFA-CE2D483A145C}"/>
              </a:ext>
            </a:extLst>
          </p:cNvPr>
          <p:cNvSpPr>
            <a:spLocks noGrp="1"/>
          </p:cNvSpPr>
          <p:nvPr>
            <p:ph type="title"/>
          </p:nvPr>
        </p:nvSpPr>
        <p:spPr/>
        <p:txBody>
          <a:bodyPr/>
          <a:lstStyle/>
          <a:p>
            <a:pPr algn="ctr"/>
            <a:r>
              <a:rPr lang="en-US" b="1" dirty="0">
                <a:solidFill>
                  <a:srgbClr val="FF0000"/>
                </a:solidFill>
              </a:rPr>
              <a:t>MULTIPLE CHOICE QUESTION : 04</a:t>
            </a:r>
            <a:endParaRPr lang="en-IN" dirty="0"/>
          </a:p>
        </p:txBody>
      </p:sp>
      <p:sp>
        <p:nvSpPr>
          <p:cNvPr id="3" name="Content Placeholder 2">
            <a:extLst>
              <a:ext uri="{FF2B5EF4-FFF2-40B4-BE49-F238E27FC236}">
                <a16:creationId xmlns:a16="http://schemas.microsoft.com/office/drawing/2014/main" xmlns="" id="{049BF17D-9D98-41E7-8D30-B34342EE2C64}"/>
              </a:ext>
            </a:extLst>
          </p:cNvPr>
          <p:cNvSpPr>
            <a:spLocks noGrp="1"/>
          </p:cNvSpPr>
          <p:nvPr>
            <p:ph idx="1"/>
          </p:nvPr>
        </p:nvSpPr>
        <p:spPr/>
        <p:txBody>
          <a:bodyPr/>
          <a:lstStyle/>
          <a:p>
            <a:pPr marL="0" indent="0" algn="just">
              <a:buNone/>
            </a:pPr>
            <a:r>
              <a:rPr lang="en-US" dirty="0"/>
              <a:t>A Company offered 50,000 shares of Rs.10  each at par payable as to Rs. 3 on applications, Rs. 5 on allotment and the balance on final call. Applications were received for 60,000 shares and the allotment was made pro- rata. The excess application money was to be adjusted on allotment and call. How much amount well be transferred from Share Application A/c to share allotment A/c? </a:t>
            </a:r>
          </a:p>
          <a:p>
            <a:pPr marL="0" indent="0">
              <a:buNone/>
            </a:pPr>
            <a:r>
              <a:rPr lang="en-IN" dirty="0"/>
              <a:t>(A) </a:t>
            </a:r>
            <a:r>
              <a:rPr lang="en-US" dirty="0"/>
              <a:t>Rs.</a:t>
            </a:r>
            <a:r>
              <a:rPr lang="en-IN" dirty="0"/>
              <a:t> 1,80,000    (B) </a:t>
            </a:r>
            <a:r>
              <a:rPr lang="en-US" dirty="0"/>
              <a:t>Rs. 30,000   (C) Rs. 1,50,000   (D) Rs. 50,000</a:t>
            </a: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4691330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0A9BAD-0D2D-4C24-9072-34B3E89EC77A}"/>
              </a:ext>
            </a:extLst>
          </p:cNvPr>
          <p:cNvSpPr>
            <a:spLocks noGrp="1"/>
          </p:cNvSpPr>
          <p:nvPr>
            <p:ph type="title"/>
          </p:nvPr>
        </p:nvSpPr>
        <p:spPr/>
        <p:txBody>
          <a:bodyPr/>
          <a:lstStyle/>
          <a:p>
            <a:pPr algn="ctr"/>
            <a:r>
              <a:rPr lang="en-US" b="1" dirty="0">
                <a:solidFill>
                  <a:srgbClr val="FF0000"/>
                </a:solidFill>
              </a:rPr>
              <a:t>MULTIPLE CHOICE QUESTION : 05</a:t>
            </a:r>
            <a:endParaRPr lang="en-IN" dirty="0"/>
          </a:p>
        </p:txBody>
      </p:sp>
      <p:sp>
        <p:nvSpPr>
          <p:cNvPr id="3" name="Content Placeholder 2">
            <a:extLst>
              <a:ext uri="{FF2B5EF4-FFF2-40B4-BE49-F238E27FC236}">
                <a16:creationId xmlns:a16="http://schemas.microsoft.com/office/drawing/2014/main" xmlns="" id="{790E228F-E439-4FFC-9FD6-F406035A5FD6}"/>
              </a:ext>
            </a:extLst>
          </p:cNvPr>
          <p:cNvSpPr>
            <a:spLocks noGrp="1"/>
          </p:cNvSpPr>
          <p:nvPr>
            <p:ph idx="1"/>
          </p:nvPr>
        </p:nvSpPr>
        <p:spPr/>
        <p:txBody>
          <a:bodyPr/>
          <a:lstStyle/>
          <a:p>
            <a:pPr marL="0" indent="0" algn="just">
              <a:buNone/>
            </a:pPr>
            <a:r>
              <a:rPr lang="en-US" dirty="0"/>
              <a:t>A Company offered 4,000 shares of Rs.10  each at par payable as under:</a:t>
            </a:r>
          </a:p>
          <a:p>
            <a:pPr marL="0" indent="0" algn="just">
              <a:buNone/>
            </a:pPr>
            <a:r>
              <a:rPr lang="en-US" dirty="0"/>
              <a:t>Rs. 3 on application, Rs.2 on allotment ; on first call Rs. 4 and  on final call Rs. 1 per share .</a:t>
            </a:r>
          </a:p>
          <a:p>
            <a:pPr marL="0" indent="0" algn="just">
              <a:buNone/>
            </a:pPr>
            <a:r>
              <a:rPr lang="en-US" dirty="0"/>
              <a:t> Applications were received for 13,000 shares. Applications for 3,000 shares were rejected and pro-rata allotment was made to the applicants for 10,000 shares. How much amount will be received in cash on first call? Excess application money is adjusted towards amount due on allotment and calls. </a:t>
            </a:r>
          </a:p>
          <a:p>
            <a:pPr marL="0" indent="0">
              <a:buNone/>
            </a:pPr>
            <a:r>
              <a:rPr lang="en-US" dirty="0"/>
              <a:t>(A)Rs. 6,000  (B) Rs. Nil   (C) Rs. 16,000  (D) Rs. 10,000</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0235916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AB48CA-A2E3-4F69-8CD7-EE5F11C036F3}"/>
              </a:ext>
            </a:extLst>
          </p:cNvPr>
          <p:cNvSpPr>
            <a:spLocks noGrp="1"/>
          </p:cNvSpPr>
          <p:nvPr>
            <p:ph type="title"/>
          </p:nvPr>
        </p:nvSpPr>
        <p:spPr/>
        <p:txBody>
          <a:bodyPr/>
          <a:lstStyle/>
          <a:p>
            <a:pPr algn="ctr"/>
            <a:r>
              <a:rPr lang="en-US" b="1" dirty="0">
                <a:solidFill>
                  <a:srgbClr val="FF0000"/>
                </a:solidFill>
              </a:rPr>
              <a:t>MULTIPLE CHOICE QUESTION : 06</a:t>
            </a:r>
            <a:endParaRPr lang="en-IN" dirty="0"/>
          </a:p>
        </p:txBody>
      </p:sp>
      <p:sp>
        <p:nvSpPr>
          <p:cNvPr id="3" name="Content Placeholder 2">
            <a:extLst>
              <a:ext uri="{FF2B5EF4-FFF2-40B4-BE49-F238E27FC236}">
                <a16:creationId xmlns:a16="http://schemas.microsoft.com/office/drawing/2014/main" xmlns="" id="{12619BB8-CB25-4B9D-AF4E-F15E20821B45}"/>
              </a:ext>
            </a:extLst>
          </p:cNvPr>
          <p:cNvSpPr>
            <a:spLocks noGrp="1"/>
          </p:cNvSpPr>
          <p:nvPr>
            <p:ph idx="1"/>
          </p:nvPr>
        </p:nvSpPr>
        <p:spPr/>
        <p:txBody>
          <a:bodyPr/>
          <a:lstStyle/>
          <a:p>
            <a:pPr marL="0" indent="0" algn="just">
              <a:buNone/>
            </a:pPr>
            <a:r>
              <a:rPr lang="en-US" dirty="0"/>
              <a:t>A company issued 4,000 equity shares of Rs. 10 each at par payable as under: On application Rs. 3; on allotment Rs.2 ; On first call R</a:t>
            </a:r>
            <a:r>
              <a:rPr lang="en-IN" dirty="0"/>
              <a:t>s.4; on final call Rs. 1 per share.</a:t>
            </a:r>
          </a:p>
          <a:p>
            <a:pPr marL="0" indent="0" algn="just">
              <a:buNone/>
            </a:pPr>
            <a:r>
              <a:rPr lang="en-IN" dirty="0"/>
              <a:t>Applications were received for 10,000 shares. Allotment was made pro-rata. How much amount will be received in cash on allotment?</a:t>
            </a:r>
          </a:p>
          <a:p>
            <a:pPr marL="0" indent="0">
              <a:buNone/>
            </a:pPr>
            <a:r>
              <a:rPr lang="en-IN" dirty="0"/>
              <a:t> (A) Rs. 8,000  (B)Rs. 12,000  (C) Nil  (D) None</a:t>
            </a:r>
            <a:endParaRPr lang="en-US"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6887763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B2D921-4DF9-4582-9F94-782B0F16AA19}"/>
              </a:ext>
            </a:extLst>
          </p:cNvPr>
          <p:cNvSpPr>
            <a:spLocks noGrp="1"/>
          </p:cNvSpPr>
          <p:nvPr>
            <p:ph type="title"/>
          </p:nvPr>
        </p:nvSpPr>
        <p:spPr/>
        <p:txBody>
          <a:bodyPr/>
          <a:lstStyle/>
          <a:p>
            <a:pPr algn="ctr"/>
            <a:r>
              <a:rPr lang="en-US" b="1" dirty="0">
                <a:solidFill>
                  <a:srgbClr val="FF0000"/>
                </a:solidFill>
              </a:rPr>
              <a:t>MULTIPLE CHOICE QUESTION : 07</a:t>
            </a:r>
            <a:endParaRPr lang="en-IN" dirty="0"/>
          </a:p>
        </p:txBody>
      </p:sp>
      <p:sp>
        <p:nvSpPr>
          <p:cNvPr id="3" name="Content Placeholder 2">
            <a:extLst>
              <a:ext uri="{FF2B5EF4-FFF2-40B4-BE49-F238E27FC236}">
                <a16:creationId xmlns:a16="http://schemas.microsoft.com/office/drawing/2014/main" xmlns="" id="{773311FD-8408-4E6C-AF05-A53A08B8C344}"/>
              </a:ext>
            </a:extLst>
          </p:cNvPr>
          <p:cNvSpPr>
            <a:spLocks noGrp="1"/>
          </p:cNvSpPr>
          <p:nvPr>
            <p:ph idx="1"/>
          </p:nvPr>
        </p:nvSpPr>
        <p:spPr/>
        <p:txBody>
          <a:bodyPr/>
          <a:lstStyle/>
          <a:p>
            <a:pPr marL="0" indent="0" algn="just">
              <a:buNone/>
            </a:pPr>
            <a:r>
              <a:rPr lang="en-US" dirty="0"/>
              <a:t>A company issued 5,000 equity shares of Rs. 100 each at par payable as to: Rs. 40 on application; Rs.50 on allotment and Rs. 10 on call. </a:t>
            </a:r>
          </a:p>
          <a:p>
            <a:pPr marL="0" indent="0" algn="just">
              <a:buNone/>
            </a:pPr>
            <a:r>
              <a:rPr lang="en-US" dirty="0"/>
              <a:t>Applications were received for 8,000 shares. Allotment was made on pro-rata.</a:t>
            </a:r>
          </a:p>
          <a:p>
            <a:pPr marL="0" indent="0">
              <a:buNone/>
            </a:pPr>
            <a:r>
              <a:rPr lang="en-US" dirty="0"/>
              <a:t>How much amount will be received in cash on allotment?</a:t>
            </a:r>
          </a:p>
          <a:p>
            <a:pPr marL="0" indent="0">
              <a:buNone/>
            </a:pPr>
            <a:r>
              <a:rPr lang="en-US" dirty="0"/>
              <a:t>(A) Rs. 2,50,000  (B) Rs. 1,20,000  (C) Rs. 1,30,000  (D) Rs. 50,000</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2764820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9969477">
            <a:off x="1502590" y="1665347"/>
            <a:ext cx="8029966" cy="3181819"/>
          </a:xfrm>
          <a:prstGeom prst="rect">
            <a:avLst/>
          </a:prstGeom>
          <a:noFill/>
        </p:spPr>
        <p:txBody>
          <a:bodyPr wrap="none" lIns="91440" tIns="45720" rIns="91440" bIns="45720">
            <a:prstTxWarp prst="textWave2">
              <a:avLst/>
            </a:prstTxWarp>
            <a:spAutoFit/>
            <a:scene3d>
              <a:camera prst="orthographicFront"/>
              <a:lightRig rig="soft" dir="t">
                <a:rot lat="0" lon="0" rev="15600000"/>
              </a:lightRig>
            </a:scene3d>
            <a:sp3d extrusionH="57150" prstMaterial="softEdge">
              <a:bevelT w="25400" h="38100"/>
            </a:sp3d>
          </a:bodyPr>
          <a:lstStyle/>
          <a:p>
            <a:pPr algn="ctr"/>
            <a:r>
              <a:rPr lang="en-US" sz="5400" b="1" cap="none" spc="0" dirty="0">
                <a:ln w="28575">
                  <a:solidFill>
                    <a:schemeClr val="tx1"/>
                  </a:solidFill>
                </a:ln>
                <a:solidFill>
                  <a:schemeClr val="accent4"/>
                </a:solidFill>
                <a:effectLst/>
              </a:rPr>
              <a:t>Journal Entries on</a:t>
            </a:r>
          </a:p>
          <a:p>
            <a:pPr algn="ctr"/>
            <a:r>
              <a:rPr lang="en-US" sz="5400" b="1" dirty="0">
                <a:ln w="28575">
                  <a:solidFill>
                    <a:schemeClr val="tx1"/>
                  </a:solidFill>
                </a:ln>
                <a:solidFill>
                  <a:schemeClr val="accent4"/>
                </a:solidFill>
              </a:rPr>
              <a:t>Issue of Shares</a:t>
            </a:r>
            <a:endParaRPr lang="en-US" sz="5400" b="1" cap="none" spc="0" dirty="0">
              <a:ln w="28575">
                <a:solidFill>
                  <a:schemeClr val="tx1"/>
                </a:solidFill>
              </a:ln>
              <a:solidFill>
                <a:schemeClr val="accent4"/>
              </a:solidFill>
              <a:effectLst/>
            </a:endParaRPr>
          </a:p>
        </p:txBody>
      </p:sp>
      <p:pic>
        <p:nvPicPr>
          <p:cNvPr id="4" name="Google Shape;63;p14"/>
          <p:cNvPicPr preferRelativeResize="0"/>
          <p:nvPr/>
        </p:nvPicPr>
        <p:blipFill rotWithShape="1">
          <a:blip r:embed="rId2">
            <a:alphaModFix/>
          </a:blip>
          <a:srcRect/>
          <a:stretch/>
        </p:blipFill>
        <p:spPr>
          <a:xfrm>
            <a:off x="10820400" y="6199318"/>
            <a:ext cx="1232526" cy="611875"/>
          </a:xfrm>
          <a:prstGeom prst="rect">
            <a:avLst/>
          </a:prstGeom>
          <a:noFill/>
          <a:ln>
            <a:noFill/>
          </a:ln>
        </p:spPr>
      </p:pic>
    </p:spTree>
    <p:extLst>
      <p:ext uri="{BB962C8B-B14F-4D97-AF65-F5344CB8AC3E}">
        <p14:creationId xmlns:p14="http://schemas.microsoft.com/office/powerpoint/2010/main" val="1269508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17C94C-64CD-4FDD-A4D8-23A2BCED69E1}"/>
              </a:ext>
            </a:extLst>
          </p:cNvPr>
          <p:cNvSpPr>
            <a:spLocks noGrp="1"/>
          </p:cNvSpPr>
          <p:nvPr>
            <p:ph type="title"/>
          </p:nvPr>
        </p:nvSpPr>
        <p:spPr>
          <a:xfrm>
            <a:off x="838200" y="365125"/>
            <a:ext cx="10515600" cy="473075"/>
          </a:xfrm>
        </p:spPr>
        <p:txBody>
          <a:bodyPr>
            <a:normAutofit fontScale="90000"/>
          </a:bodyPr>
          <a:lstStyle/>
          <a:p>
            <a:pPr algn="ctr"/>
            <a:r>
              <a:rPr lang="en-US" sz="2400" b="1" dirty="0">
                <a:solidFill>
                  <a:srgbClr val="FF0000"/>
                </a:solidFill>
                <a:effectLst/>
                <a:latin typeface="Calibri" panose="020F0502020204030204" pitchFamily="34" charset="0"/>
                <a:ea typeface="Arial" panose="020B0604020202020204" pitchFamily="34" charset="0"/>
              </a:rPr>
              <a:t>Shares Issued for Consideration Other Than Cash</a:t>
            </a:r>
            <a:r>
              <a:rPr lang="en-IN" sz="1800" dirty="0">
                <a:effectLst/>
                <a:latin typeface="Arial" panose="020B0604020202020204" pitchFamily="34" charset="0"/>
                <a:ea typeface="Arial" panose="020B0604020202020204" pitchFamily="34" charset="0"/>
              </a:rPr>
              <a:t/>
            </a:r>
            <a:br>
              <a:rPr lang="en-IN" sz="1800" dirty="0">
                <a:effectLst/>
                <a:latin typeface="Arial" panose="020B0604020202020204" pitchFamily="34" charset="0"/>
                <a:ea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xmlns="" id="{85530AD1-76B3-4AA3-BA5B-908791F589CB}"/>
              </a:ext>
            </a:extLst>
          </p:cNvPr>
          <p:cNvSpPr>
            <a:spLocks noGrp="1"/>
          </p:cNvSpPr>
          <p:nvPr>
            <p:ph idx="1"/>
          </p:nvPr>
        </p:nvSpPr>
        <p:spPr>
          <a:xfrm>
            <a:off x="838200" y="685800"/>
            <a:ext cx="10515600" cy="5491163"/>
          </a:xfrm>
        </p:spPr>
        <p:txBody>
          <a:bodyPr>
            <a:normAutofit fontScale="70000" lnSpcReduction="20000"/>
          </a:bodyPr>
          <a:lstStyle/>
          <a:p>
            <a:pPr marL="0" lvl="0" indent="0" algn="l">
              <a:spcBef>
                <a:spcPts val="5"/>
              </a:spcBef>
              <a:spcAft>
                <a:spcPts val="0"/>
              </a:spcAft>
              <a:buSzPts val="1150"/>
              <a:buNone/>
              <a:tabLst>
                <a:tab pos="596900" algn="l"/>
                <a:tab pos="597535" algn="l"/>
              </a:tabLst>
            </a:pPr>
            <a:r>
              <a:rPr lang="en-US" sz="1800" b="1" dirty="0">
                <a:solidFill>
                  <a:srgbClr val="FF0000"/>
                </a:solidFill>
                <a:effectLst/>
                <a:latin typeface="Calibri" panose="020F0502020204030204" pitchFamily="34" charset="0"/>
                <a:ea typeface="Symbol" panose="05050102010706020507" pitchFamily="18" charset="2"/>
                <a:cs typeface="Symbol" panose="05050102010706020507" pitchFamily="18" charset="2"/>
              </a:rPr>
              <a:t>Vendors against purchase of assets or business: </a:t>
            </a:r>
          </a:p>
          <a:p>
            <a:pPr marL="0" lvl="0" indent="0" algn="l">
              <a:spcBef>
                <a:spcPts val="5"/>
              </a:spcBef>
              <a:spcAft>
                <a:spcPts val="0"/>
              </a:spcAft>
              <a:buSzPts val="1150"/>
              <a:buNone/>
              <a:tabLst>
                <a:tab pos="596900" algn="l"/>
                <a:tab pos="597535" algn="l"/>
              </a:tabLst>
            </a:pP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Entry to be passed is as</a:t>
            </a:r>
            <a:r>
              <a:rPr lang="en-US" sz="1800" spc="-65" dirty="0">
                <a:solidFill>
                  <a:srgbClr val="000000"/>
                </a:solidFill>
                <a:effectLst/>
                <a:latin typeface="Calibri" panose="020F0502020204030204" pitchFamily="34" charset="0"/>
                <a:ea typeface="Symbol" panose="05050102010706020507" pitchFamily="18" charset="2"/>
                <a:cs typeface="Symbol" panose="05050102010706020507" pitchFamily="18" charset="2"/>
              </a:rPr>
              <a:t> </a:t>
            </a:r>
            <a:r>
              <a:rPr lang="en-US" sz="1800" dirty="0">
                <a:solidFill>
                  <a:srgbClr val="000000"/>
                </a:solidFill>
                <a:effectLst/>
                <a:latin typeface="Calibri" panose="020F0502020204030204" pitchFamily="34" charset="0"/>
                <a:ea typeface="Symbol" panose="05050102010706020507" pitchFamily="18" charset="2"/>
                <a:cs typeface="Symbol" panose="05050102010706020507" pitchFamily="18" charset="2"/>
              </a:rPr>
              <a:t>follows:</a:t>
            </a:r>
            <a:endParaRPr lang="en-IN" sz="1800" dirty="0">
              <a:effectLst/>
              <a:latin typeface="Arial" panose="020B0604020202020204" pitchFamily="34" charset="0"/>
              <a:ea typeface="Symbol" panose="05050102010706020507" pitchFamily="18" charset="2"/>
              <a:cs typeface="Symbol" panose="05050102010706020507" pitchFamily="18" charset="2"/>
            </a:endParaRPr>
          </a:p>
          <a:p>
            <a:pPr marL="342900" lvl="0" indent="-342900">
              <a:buSzPts val="1150"/>
              <a:buFont typeface="Arial" panose="020B0604020202020204" pitchFamily="34" charset="0"/>
              <a:buAutoNum type="alphaLcPeriod"/>
              <a:tabLst>
                <a:tab pos="940435" algn="l"/>
              </a:tabLst>
            </a:pPr>
            <a:r>
              <a:rPr lang="en-US" sz="2300" b="1" spc="-5" dirty="0">
                <a:solidFill>
                  <a:srgbClr val="002060"/>
                </a:solidFill>
                <a:latin typeface="Calibri" panose="020F0502020204030204" pitchFamily="34" charset="0"/>
                <a:ea typeface="Arial" panose="020B0604020202020204" pitchFamily="34" charset="0"/>
              </a:rPr>
              <a:t>I</a:t>
            </a:r>
            <a:r>
              <a:rPr lang="en-US" sz="2300" b="1" spc="-5" dirty="0">
                <a:solidFill>
                  <a:srgbClr val="002060"/>
                </a:solidFill>
                <a:effectLst/>
                <a:latin typeface="Calibri" panose="020F0502020204030204" pitchFamily="34" charset="0"/>
                <a:ea typeface="Arial" panose="020B0604020202020204" pitchFamily="34" charset="0"/>
              </a:rPr>
              <a:t>f shares are issued for purchase of</a:t>
            </a:r>
            <a:r>
              <a:rPr lang="en-US" sz="2300" b="1" spc="-20" dirty="0">
                <a:solidFill>
                  <a:srgbClr val="002060"/>
                </a:solidFill>
                <a:effectLst/>
                <a:latin typeface="Calibri" panose="020F0502020204030204" pitchFamily="34" charset="0"/>
                <a:ea typeface="Arial" panose="020B0604020202020204" pitchFamily="34" charset="0"/>
              </a:rPr>
              <a:t> </a:t>
            </a:r>
            <a:r>
              <a:rPr lang="en-US" sz="2300" b="1" spc="-5" dirty="0">
                <a:solidFill>
                  <a:srgbClr val="002060"/>
                </a:solidFill>
                <a:effectLst/>
                <a:latin typeface="Calibri" panose="020F0502020204030204" pitchFamily="34" charset="0"/>
                <a:ea typeface="Arial" panose="020B0604020202020204" pitchFamily="34" charset="0"/>
              </a:rPr>
              <a:t>assets:</a:t>
            </a:r>
            <a:endParaRPr lang="en-IN" sz="2300" b="1" spc="-5" dirty="0">
              <a:solidFill>
                <a:srgbClr val="002060"/>
              </a:solidFill>
              <a:effectLst/>
              <a:latin typeface="Arial" panose="020B0604020202020204" pitchFamily="34" charset="0"/>
              <a:ea typeface="Arial" panose="020B0604020202020204" pitchFamily="34" charset="0"/>
            </a:endParaRPr>
          </a:p>
          <a:p>
            <a:pPr marL="939800" marR="1345565" indent="0">
              <a:spcBef>
                <a:spcPts val="10"/>
              </a:spcBef>
              <a:spcAft>
                <a:spcPts val="0"/>
              </a:spcAft>
              <a:buNone/>
              <a:tabLst>
                <a:tab pos="3190875" algn="l"/>
                <a:tab pos="3643630" algn="l"/>
                <a:tab pos="3693160" algn="l"/>
              </a:tabLst>
            </a:pPr>
            <a:r>
              <a:rPr lang="en-US" sz="1800" dirty="0">
                <a:solidFill>
                  <a:srgbClr val="FF0000"/>
                </a:solidFill>
                <a:effectLst/>
                <a:latin typeface="Calibri" panose="020F0502020204030204" pitchFamily="34" charset="0"/>
                <a:ea typeface="Arial" panose="020B0604020202020204" pitchFamily="34" charset="0"/>
              </a:rPr>
              <a:t>Sundry Assets</a:t>
            </a:r>
            <a:r>
              <a:rPr lang="en-US" sz="1800" spc="-2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A/c (individually)	…Dr.(with the amount of purchase</a:t>
            </a:r>
            <a:r>
              <a:rPr lang="en-US" sz="1800" spc="-9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price)</a:t>
            </a:r>
          </a:p>
          <a:p>
            <a:pPr marL="939800" marR="1345565" indent="0">
              <a:spcBef>
                <a:spcPts val="10"/>
              </a:spcBef>
              <a:spcAft>
                <a:spcPts val="0"/>
              </a:spcAft>
              <a:buNone/>
              <a:tabLst>
                <a:tab pos="3190875" algn="l"/>
                <a:tab pos="3643630" algn="l"/>
                <a:tab pos="3693160" algn="l"/>
              </a:tabLst>
            </a:pPr>
            <a:r>
              <a:rPr lang="en-US" sz="1800" dirty="0">
                <a:solidFill>
                  <a:srgbClr val="FF0000"/>
                </a:solidFill>
                <a:effectLst/>
                <a:latin typeface="Calibri" panose="020F0502020204030204" pitchFamily="34" charset="0"/>
                <a:ea typeface="Arial" panose="020B0604020202020204" pitchFamily="34" charset="0"/>
              </a:rPr>
              <a:t> To</a:t>
            </a:r>
            <a:r>
              <a:rPr lang="en-US" sz="1800" spc="-10"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Vendor’s A/c		(with purchase</a:t>
            </a:r>
            <a:r>
              <a:rPr lang="en-US" sz="1800" spc="-1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consideration)</a:t>
            </a:r>
            <a:endParaRPr lang="en-IN" sz="1800" dirty="0">
              <a:solidFill>
                <a:srgbClr val="FF0000"/>
              </a:solidFill>
              <a:effectLst/>
              <a:latin typeface="Arial" panose="020B0604020202020204" pitchFamily="34" charset="0"/>
              <a:ea typeface="Arial" panose="020B0604020202020204" pitchFamily="34" charset="0"/>
            </a:endParaRPr>
          </a:p>
          <a:p>
            <a:pPr marL="0" marR="331470" lvl="0" indent="0" algn="just">
              <a:spcBef>
                <a:spcPts val="5"/>
              </a:spcBef>
              <a:spcAft>
                <a:spcPts val="0"/>
              </a:spcAft>
              <a:buSzPts val="1150"/>
              <a:buNone/>
              <a:tabLst>
                <a:tab pos="940435" algn="l"/>
              </a:tabLst>
            </a:pPr>
            <a:r>
              <a:rPr lang="en-US" sz="2600" b="1" spc="-5" dirty="0">
                <a:solidFill>
                  <a:srgbClr val="002060"/>
                </a:solidFill>
                <a:latin typeface="Calibri" panose="020F0502020204030204" pitchFamily="34" charset="0"/>
                <a:ea typeface="Arial" panose="020B0604020202020204" pitchFamily="34" charset="0"/>
              </a:rPr>
              <a:t>I</a:t>
            </a:r>
            <a:r>
              <a:rPr lang="en-US" sz="2600" b="1" spc="-5" dirty="0">
                <a:solidFill>
                  <a:srgbClr val="002060"/>
                </a:solidFill>
                <a:effectLst/>
                <a:latin typeface="Calibri" panose="020F0502020204030204" pitchFamily="34" charset="0"/>
                <a:ea typeface="Arial" panose="020B0604020202020204" pitchFamily="34" charset="0"/>
              </a:rPr>
              <a:t>f shares are issued for purchase of business:</a:t>
            </a:r>
          </a:p>
          <a:p>
            <a:pPr marL="0" marR="331470" lvl="0" indent="0" algn="just">
              <a:spcBef>
                <a:spcPts val="5"/>
              </a:spcBef>
              <a:spcAft>
                <a:spcPts val="0"/>
              </a:spcAft>
              <a:buSzPts val="1150"/>
              <a:buNone/>
              <a:tabLst>
                <a:tab pos="940435" algn="l"/>
              </a:tabLst>
            </a:pPr>
            <a:r>
              <a:rPr lang="en-US" sz="1600" b="1" spc="-5" dirty="0">
                <a:solidFill>
                  <a:srgbClr val="000000"/>
                </a:solidFill>
                <a:effectLst/>
                <a:latin typeface="Calibri" panose="020F0502020204030204" pitchFamily="34" charset="0"/>
                <a:ea typeface="Arial" panose="020B0604020202020204" pitchFamily="34" charset="0"/>
              </a:rPr>
              <a:t> </a:t>
            </a:r>
            <a:r>
              <a:rPr lang="en-US" sz="2100" b="1" spc="-5" dirty="0">
                <a:solidFill>
                  <a:srgbClr val="000000"/>
                </a:solidFill>
                <a:effectLst/>
                <a:latin typeface="Calibri" panose="020F0502020204030204" pitchFamily="34" charset="0"/>
                <a:ea typeface="Arial" panose="020B0604020202020204" pitchFamily="34" charset="0"/>
              </a:rPr>
              <a:t>When a business is purchased, both assets and liabilities are taken over for a consideration which can be equal to, more than or less than the difference between values of assets and liabilities. Entry to be passed in each of these cases is as</a:t>
            </a:r>
            <a:r>
              <a:rPr lang="en-US" sz="2100" b="1" spc="-15" dirty="0">
                <a:solidFill>
                  <a:srgbClr val="000000"/>
                </a:solidFill>
                <a:effectLst/>
                <a:latin typeface="Calibri" panose="020F0502020204030204" pitchFamily="34" charset="0"/>
                <a:ea typeface="Arial" panose="020B0604020202020204" pitchFamily="34" charset="0"/>
              </a:rPr>
              <a:t> </a:t>
            </a:r>
            <a:r>
              <a:rPr lang="en-US" sz="2100" b="1" spc="-5" dirty="0">
                <a:solidFill>
                  <a:srgbClr val="000000"/>
                </a:solidFill>
                <a:effectLst/>
                <a:latin typeface="Calibri" panose="020F0502020204030204" pitchFamily="34" charset="0"/>
                <a:ea typeface="Arial" panose="020B0604020202020204" pitchFamily="34" charset="0"/>
              </a:rPr>
              <a:t>follows:</a:t>
            </a:r>
          </a:p>
          <a:p>
            <a:pPr marL="0" marR="331470" lvl="0" indent="0" algn="just">
              <a:spcBef>
                <a:spcPts val="5"/>
              </a:spcBef>
              <a:spcAft>
                <a:spcPts val="0"/>
              </a:spcAft>
              <a:buSzPts val="1150"/>
              <a:buNone/>
              <a:tabLst>
                <a:tab pos="940435" algn="l"/>
              </a:tabLst>
            </a:pPr>
            <a:endParaRPr lang="en-US" sz="1150" spc="-5" dirty="0">
              <a:solidFill>
                <a:srgbClr val="000000"/>
              </a:solidFill>
              <a:latin typeface="Calibri" panose="020F0502020204030204" pitchFamily="34" charset="0"/>
              <a:ea typeface="Arial" panose="020B0604020202020204" pitchFamily="34" charset="0"/>
            </a:endParaRPr>
          </a:p>
          <a:p>
            <a:pPr marL="0" marR="331470" lvl="0" indent="0" algn="just">
              <a:spcBef>
                <a:spcPts val="5"/>
              </a:spcBef>
              <a:spcAft>
                <a:spcPts val="0"/>
              </a:spcAft>
              <a:buSzPts val="1150"/>
              <a:buNone/>
              <a:tabLst>
                <a:tab pos="940435" algn="l"/>
              </a:tabLst>
            </a:pPr>
            <a:endParaRPr lang="en-US" sz="1150" spc="-5" dirty="0">
              <a:solidFill>
                <a:srgbClr val="000000"/>
              </a:solidFill>
              <a:latin typeface="Calibri" panose="020F0502020204030204" pitchFamily="34" charset="0"/>
              <a:ea typeface="Arial" panose="020B0604020202020204" pitchFamily="34" charset="0"/>
            </a:endParaRPr>
          </a:p>
          <a:p>
            <a:pPr marL="0" marR="331470" lvl="0" indent="0" algn="just">
              <a:spcBef>
                <a:spcPts val="5"/>
              </a:spcBef>
              <a:spcAft>
                <a:spcPts val="0"/>
              </a:spcAft>
              <a:buSzPts val="1150"/>
              <a:buNone/>
              <a:tabLst>
                <a:tab pos="940435" algn="l"/>
              </a:tabLst>
            </a:pPr>
            <a:endParaRPr lang="en-IN" sz="1100" spc="-5" dirty="0">
              <a:latin typeface="Arial" panose="020B0604020202020204" pitchFamily="34" charset="0"/>
              <a:ea typeface="Arial" panose="020B0604020202020204" pitchFamily="34" charset="0"/>
            </a:endParaRPr>
          </a:p>
          <a:p>
            <a:pPr marL="342900" marR="331470" lvl="0" indent="-342900" algn="just">
              <a:spcBef>
                <a:spcPts val="5"/>
              </a:spcBef>
              <a:spcAft>
                <a:spcPts val="0"/>
              </a:spcAft>
              <a:buSzPts val="1150"/>
              <a:buFont typeface="Arial" panose="020B0604020202020204" pitchFamily="34" charset="0"/>
              <a:buAutoNum type="alphaLcPeriod"/>
              <a:tabLst>
                <a:tab pos="940435" algn="l"/>
              </a:tabLst>
            </a:pPr>
            <a:r>
              <a:rPr lang="en-IN" sz="2300" b="1" spc="-5" dirty="0">
                <a:solidFill>
                  <a:srgbClr val="002060"/>
                </a:solidFill>
                <a:effectLst/>
                <a:latin typeface="Arial" panose="020B0604020202020204" pitchFamily="34" charset="0"/>
                <a:ea typeface="Arial" panose="020B0604020202020204" pitchFamily="34" charset="0"/>
              </a:rPr>
              <a:t>I</a:t>
            </a:r>
            <a:r>
              <a:rPr lang="en-US" sz="2300" b="1" dirty="0">
                <a:solidFill>
                  <a:srgbClr val="002060"/>
                </a:solidFill>
                <a:effectLst/>
                <a:latin typeface="Calibri" panose="020F0502020204030204" pitchFamily="34" charset="0"/>
                <a:ea typeface="Arial" panose="020B0604020202020204" pitchFamily="34" charset="0"/>
              </a:rPr>
              <a:t>f consideration is equal to the difference between the value of assets and liabilities: </a:t>
            </a:r>
          </a:p>
          <a:p>
            <a:pPr marL="0" marR="331470" lvl="0" indent="0" algn="just">
              <a:spcBef>
                <a:spcPts val="5"/>
              </a:spcBef>
              <a:spcAft>
                <a:spcPts val="0"/>
              </a:spcAft>
              <a:buSzPts val="1150"/>
              <a:buNone/>
              <a:tabLst>
                <a:tab pos="940435" algn="l"/>
              </a:tabLst>
            </a:pPr>
            <a:r>
              <a:rPr lang="en-US" sz="1400" b="1" dirty="0">
                <a:solidFill>
                  <a:srgbClr val="000000"/>
                </a:solidFill>
                <a:latin typeface="Calibri" panose="020F0502020204030204" pitchFamily="34" charset="0"/>
                <a:ea typeface="Arial" panose="020B0604020202020204" pitchFamily="34" charset="0"/>
              </a:rPr>
              <a:t>                            </a:t>
            </a:r>
            <a:r>
              <a:rPr lang="en-US" sz="1400" b="1" dirty="0">
                <a:solidFill>
                  <a:srgbClr val="FF0000"/>
                </a:solidFill>
                <a:effectLst/>
                <a:latin typeface="Calibri" panose="020F0502020204030204" pitchFamily="34" charset="0"/>
                <a:ea typeface="Arial" panose="020B0604020202020204" pitchFamily="34" charset="0"/>
              </a:rPr>
              <a:t>Sundry Assets A/c (individually) …Dr. (agreed</a:t>
            </a:r>
            <a:r>
              <a:rPr lang="en-US" sz="1400" b="1" spc="-15" dirty="0">
                <a:solidFill>
                  <a:srgbClr val="FF0000"/>
                </a:solidFill>
                <a:effectLst/>
                <a:latin typeface="Calibri" panose="020F0502020204030204" pitchFamily="34" charset="0"/>
                <a:ea typeface="Arial" panose="020B0604020202020204" pitchFamily="34" charset="0"/>
              </a:rPr>
              <a:t> </a:t>
            </a:r>
            <a:r>
              <a:rPr lang="en-US" sz="1400" b="1" dirty="0">
                <a:solidFill>
                  <a:srgbClr val="FF0000"/>
                </a:solidFill>
                <a:effectLst/>
                <a:latin typeface="Calibri" panose="020F0502020204030204" pitchFamily="34" charset="0"/>
                <a:ea typeface="Arial" panose="020B0604020202020204" pitchFamily="34" charset="0"/>
              </a:rPr>
              <a:t>value)</a:t>
            </a:r>
            <a:endParaRPr lang="en-IN" sz="1400" b="1" dirty="0">
              <a:solidFill>
                <a:srgbClr val="FF0000"/>
              </a:solidFill>
              <a:effectLst/>
              <a:latin typeface="Arial" panose="020B0604020202020204" pitchFamily="34" charset="0"/>
              <a:ea typeface="Arial" panose="020B0604020202020204" pitchFamily="34" charset="0"/>
            </a:endParaRPr>
          </a:p>
          <a:p>
            <a:pPr marL="1217295" indent="0" algn="just">
              <a:lnSpc>
                <a:spcPts val="1315"/>
              </a:lnSpc>
              <a:buNone/>
            </a:pPr>
            <a:r>
              <a:rPr lang="en-US" sz="1400" b="1" dirty="0">
                <a:solidFill>
                  <a:srgbClr val="FF0000"/>
                </a:solidFill>
                <a:effectLst/>
                <a:latin typeface="Calibri" panose="020F0502020204030204" pitchFamily="34" charset="0"/>
                <a:ea typeface="Arial" panose="020B0604020202020204" pitchFamily="34" charset="0"/>
              </a:rPr>
              <a:t>To Sundry Liabilities (individually) (agreed value)</a:t>
            </a:r>
            <a:endParaRPr lang="en-IN" sz="1400" b="1" dirty="0">
              <a:solidFill>
                <a:srgbClr val="FF0000"/>
              </a:solidFill>
              <a:effectLst/>
              <a:latin typeface="Arial" panose="020B0604020202020204" pitchFamily="34" charset="0"/>
              <a:ea typeface="Arial" panose="020B0604020202020204" pitchFamily="34" charset="0"/>
            </a:endParaRPr>
          </a:p>
          <a:p>
            <a:pPr marL="1217295" indent="0" algn="just">
              <a:lnSpc>
                <a:spcPts val="1320"/>
              </a:lnSpc>
              <a:buNone/>
              <a:tabLst>
                <a:tab pos="4225290" algn="l"/>
              </a:tabLst>
            </a:pPr>
            <a:r>
              <a:rPr lang="en-US" sz="1400" b="1" dirty="0">
                <a:solidFill>
                  <a:srgbClr val="FF0000"/>
                </a:solidFill>
                <a:effectLst/>
                <a:latin typeface="Calibri" panose="020F0502020204030204" pitchFamily="34" charset="0"/>
                <a:ea typeface="Arial" panose="020B0604020202020204" pitchFamily="34" charset="0"/>
              </a:rPr>
              <a:t>To</a:t>
            </a:r>
            <a:r>
              <a:rPr lang="en-US" sz="1400" b="1" spc="-10" dirty="0">
                <a:solidFill>
                  <a:srgbClr val="FF0000"/>
                </a:solidFill>
                <a:effectLst/>
                <a:latin typeface="Calibri" panose="020F0502020204030204" pitchFamily="34" charset="0"/>
                <a:ea typeface="Arial" panose="020B0604020202020204" pitchFamily="34" charset="0"/>
              </a:rPr>
              <a:t> </a:t>
            </a:r>
            <a:r>
              <a:rPr lang="en-US" sz="1400" b="1" dirty="0">
                <a:solidFill>
                  <a:srgbClr val="FF0000"/>
                </a:solidFill>
                <a:effectLst/>
                <a:latin typeface="Calibri" panose="020F0502020204030204" pitchFamily="34" charset="0"/>
                <a:ea typeface="Arial" panose="020B0604020202020204" pitchFamily="34" charset="0"/>
              </a:rPr>
              <a:t>Vendor’s A/c      (purchase</a:t>
            </a:r>
            <a:r>
              <a:rPr lang="en-US" sz="1400" b="1" spc="-5" dirty="0">
                <a:solidFill>
                  <a:srgbClr val="FF0000"/>
                </a:solidFill>
                <a:effectLst/>
                <a:latin typeface="Calibri" panose="020F0502020204030204" pitchFamily="34" charset="0"/>
                <a:ea typeface="Arial" panose="020B0604020202020204" pitchFamily="34" charset="0"/>
              </a:rPr>
              <a:t> </a:t>
            </a:r>
            <a:r>
              <a:rPr lang="en-US" sz="1400" b="1" dirty="0">
                <a:solidFill>
                  <a:srgbClr val="FF0000"/>
                </a:solidFill>
                <a:effectLst/>
                <a:latin typeface="Calibri" panose="020F0502020204030204" pitchFamily="34" charset="0"/>
                <a:ea typeface="Arial" panose="020B0604020202020204" pitchFamily="34" charset="0"/>
              </a:rPr>
              <a:t>consideration)</a:t>
            </a:r>
          </a:p>
          <a:p>
            <a:pPr marL="1217295" indent="0" algn="just">
              <a:lnSpc>
                <a:spcPts val="1320"/>
              </a:lnSpc>
              <a:buNone/>
              <a:tabLst>
                <a:tab pos="4225290" algn="l"/>
              </a:tabLst>
            </a:pPr>
            <a:r>
              <a:rPr lang="en-US" sz="2100" b="1" dirty="0">
                <a:solidFill>
                  <a:srgbClr val="002060"/>
                </a:solidFill>
                <a:effectLst/>
                <a:latin typeface="Calibri" panose="020F0502020204030204" pitchFamily="34" charset="0"/>
                <a:ea typeface="Arial" panose="020B0604020202020204" pitchFamily="34" charset="0"/>
              </a:rPr>
              <a:t>if consideration is more than the difference between the value of assets and liabilities, such excess is debited to Goodwill</a:t>
            </a:r>
            <a:r>
              <a:rPr lang="en-US" sz="2100" b="1" spc="-25" dirty="0">
                <a:solidFill>
                  <a:srgbClr val="002060"/>
                </a:solidFill>
                <a:effectLst/>
                <a:latin typeface="Calibri" panose="020F0502020204030204" pitchFamily="34" charset="0"/>
                <a:ea typeface="Arial" panose="020B0604020202020204" pitchFamily="34" charset="0"/>
              </a:rPr>
              <a:t> </a:t>
            </a:r>
            <a:r>
              <a:rPr lang="en-US" sz="2100" b="1" dirty="0">
                <a:solidFill>
                  <a:srgbClr val="002060"/>
                </a:solidFill>
                <a:effectLst/>
                <a:latin typeface="Calibri" panose="020F0502020204030204" pitchFamily="34" charset="0"/>
                <a:ea typeface="Arial" panose="020B0604020202020204" pitchFamily="34" charset="0"/>
              </a:rPr>
              <a:t>Account</a:t>
            </a:r>
            <a:endParaRPr lang="en-IN" sz="2100" b="1" dirty="0">
              <a:solidFill>
                <a:srgbClr val="002060"/>
              </a:solidFill>
              <a:effectLst/>
              <a:latin typeface="Arial" panose="020B0604020202020204" pitchFamily="34" charset="0"/>
              <a:ea typeface="Arial" panose="020B0604020202020204" pitchFamily="34" charset="0"/>
            </a:endParaRPr>
          </a:p>
          <a:p>
            <a:pPr marL="1054100" indent="0" algn="just">
              <a:lnSpc>
                <a:spcPts val="1320"/>
              </a:lnSpc>
              <a:spcBef>
                <a:spcPts val="5"/>
              </a:spcBef>
              <a:spcAft>
                <a:spcPts val="0"/>
              </a:spcAft>
              <a:buNone/>
            </a:pPr>
            <a:r>
              <a:rPr lang="en-US" sz="1600" b="1" dirty="0">
                <a:solidFill>
                  <a:srgbClr val="00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Sundry Assets A/c (individually)   …Dr.                (agreed</a:t>
            </a:r>
            <a:r>
              <a:rPr lang="en-US" sz="1600" b="1" spc="-75"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value)</a:t>
            </a:r>
            <a:endParaRPr lang="en-IN" sz="1600" b="1" dirty="0">
              <a:solidFill>
                <a:srgbClr val="FF0000"/>
              </a:solidFill>
              <a:effectLst/>
              <a:latin typeface="Arial" panose="020B0604020202020204" pitchFamily="34" charset="0"/>
              <a:ea typeface="Arial" panose="020B0604020202020204" pitchFamily="34" charset="0"/>
            </a:endParaRPr>
          </a:p>
          <a:p>
            <a:pPr marL="1282700" marR="979805" indent="0" algn="just">
              <a:spcAft>
                <a:spcPts val="0"/>
              </a:spcAft>
              <a:buNone/>
              <a:tabLst>
                <a:tab pos="3475990" algn="l"/>
              </a:tabLst>
            </a:pPr>
            <a:r>
              <a:rPr lang="en-US" sz="1600" b="1" dirty="0">
                <a:solidFill>
                  <a:srgbClr val="FF0000"/>
                </a:solidFill>
                <a:effectLst/>
                <a:latin typeface="Calibri" panose="020F0502020204030204" pitchFamily="34" charset="0"/>
                <a:ea typeface="Arial" panose="020B0604020202020204" pitchFamily="34" charset="0"/>
              </a:rPr>
              <a:t>Goodwill</a:t>
            </a:r>
            <a:r>
              <a:rPr lang="en-US" sz="1600" b="1" spc="-10"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A/c	…</a:t>
            </a:r>
            <a:r>
              <a:rPr lang="en-US" sz="1600" b="1">
                <a:solidFill>
                  <a:srgbClr val="FF0000"/>
                </a:solidFill>
                <a:effectLst/>
                <a:latin typeface="Calibri" panose="020F0502020204030204" pitchFamily="34" charset="0"/>
                <a:ea typeface="Arial" panose="020B0604020202020204" pitchFamily="34" charset="0"/>
              </a:rPr>
              <a:t>Dr.           </a:t>
            </a:r>
            <a:r>
              <a:rPr lang="en-US" sz="1600" b="1" dirty="0">
                <a:solidFill>
                  <a:srgbClr val="FF0000"/>
                </a:solidFill>
                <a:effectLst/>
                <a:latin typeface="Calibri" panose="020F0502020204030204" pitchFamily="34" charset="0"/>
                <a:ea typeface="Arial" panose="020B0604020202020204" pitchFamily="34" charset="0"/>
              </a:rPr>
              <a:t>(excess consideration over net</a:t>
            </a:r>
            <a:r>
              <a:rPr lang="en-US" sz="1600" b="1" spc="-65"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assets) </a:t>
            </a:r>
          </a:p>
          <a:p>
            <a:pPr marL="1282700" marR="979805" indent="0" algn="just">
              <a:spcAft>
                <a:spcPts val="0"/>
              </a:spcAft>
              <a:buNone/>
              <a:tabLst>
                <a:tab pos="3475990" algn="l"/>
              </a:tabLst>
            </a:pPr>
            <a:r>
              <a:rPr lang="en-US" sz="1600" b="1" dirty="0">
                <a:solidFill>
                  <a:srgbClr val="FF0000"/>
                </a:solidFill>
                <a:effectLst/>
                <a:latin typeface="Calibri" panose="020F0502020204030204" pitchFamily="34" charset="0"/>
                <a:ea typeface="Arial" panose="020B0604020202020204" pitchFamily="34" charset="0"/>
              </a:rPr>
              <a:t>To Sundry Liabilities (individually)                   (agreed</a:t>
            </a:r>
            <a:r>
              <a:rPr lang="en-US" sz="1600" b="1" spc="-20"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value)</a:t>
            </a:r>
            <a:endParaRPr lang="en-IN" sz="1600" b="1" dirty="0">
              <a:solidFill>
                <a:srgbClr val="FF0000"/>
              </a:solidFill>
              <a:effectLst/>
              <a:latin typeface="Arial" panose="020B0604020202020204" pitchFamily="34" charset="0"/>
              <a:ea typeface="Arial" panose="020B0604020202020204" pitchFamily="34" charset="0"/>
            </a:endParaRPr>
          </a:p>
          <a:p>
            <a:pPr marL="1217295" indent="0" algn="just">
              <a:lnSpc>
                <a:spcPts val="1320"/>
              </a:lnSpc>
              <a:buNone/>
              <a:tabLst>
                <a:tab pos="3905885" algn="l"/>
              </a:tabLst>
            </a:pPr>
            <a:r>
              <a:rPr lang="en-US" sz="1600" b="1" dirty="0">
                <a:solidFill>
                  <a:srgbClr val="FF0000"/>
                </a:solidFill>
                <a:effectLst/>
                <a:latin typeface="Calibri" panose="020F0502020204030204" pitchFamily="34" charset="0"/>
                <a:ea typeface="Arial" panose="020B0604020202020204" pitchFamily="34" charset="0"/>
              </a:rPr>
              <a:t>     To</a:t>
            </a:r>
            <a:r>
              <a:rPr lang="en-US" sz="1600" b="1" spc="-10"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Vendor’s A/c	(purchase</a:t>
            </a:r>
            <a:r>
              <a:rPr lang="en-US" sz="1600" b="1" spc="-5" dirty="0">
                <a:solidFill>
                  <a:srgbClr val="FF0000"/>
                </a:solidFill>
                <a:effectLst/>
                <a:latin typeface="Calibri" panose="020F0502020204030204" pitchFamily="34" charset="0"/>
                <a:ea typeface="Arial" panose="020B0604020202020204" pitchFamily="34" charset="0"/>
              </a:rPr>
              <a:t> </a:t>
            </a:r>
            <a:r>
              <a:rPr lang="en-US" sz="1600" b="1" dirty="0">
                <a:solidFill>
                  <a:srgbClr val="FF0000"/>
                </a:solidFill>
                <a:effectLst/>
                <a:latin typeface="Calibri" panose="020F0502020204030204" pitchFamily="34" charset="0"/>
                <a:ea typeface="Arial" panose="020B0604020202020204" pitchFamily="34" charset="0"/>
              </a:rPr>
              <a:t>consideration)</a:t>
            </a:r>
            <a:endParaRPr lang="en-IN" sz="1600" b="1" dirty="0">
              <a:solidFill>
                <a:srgbClr val="FF0000"/>
              </a:solidFill>
              <a:effectLst/>
              <a:latin typeface="Arial" panose="020B0604020202020204" pitchFamily="34" charset="0"/>
              <a:ea typeface="Arial" panose="020B0604020202020204" pitchFamily="34" charset="0"/>
            </a:endParaRPr>
          </a:p>
          <a:p>
            <a:pPr>
              <a:spcBef>
                <a:spcPts val="5"/>
              </a:spcBef>
            </a:pPr>
            <a:r>
              <a:rPr lang="en-US" sz="1500" dirty="0">
                <a:solidFill>
                  <a:srgbClr val="002060"/>
                </a:solidFill>
                <a:effectLst/>
                <a:latin typeface="Calibri" panose="020F0502020204030204" pitchFamily="34" charset="0"/>
                <a:ea typeface="Arial" panose="020B0604020202020204" pitchFamily="34" charset="0"/>
              </a:rPr>
              <a:t> </a:t>
            </a:r>
            <a:r>
              <a:rPr lang="en-US" sz="2300" b="1" dirty="0">
                <a:solidFill>
                  <a:srgbClr val="002060"/>
                </a:solidFill>
                <a:latin typeface="Calibri" panose="020F0502020204030204" pitchFamily="34" charset="0"/>
                <a:ea typeface="Arial" panose="020B0604020202020204" pitchFamily="34" charset="0"/>
              </a:rPr>
              <a:t>I</a:t>
            </a:r>
            <a:r>
              <a:rPr lang="en-US" sz="2300" b="1" dirty="0">
                <a:solidFill>
                  <a:srgbClr val="002060"/>
                </a:solidFill>
                <a:effectLst/>
                <a:latin typeface="Calibri" panose="020F0502020204030204" pitchFamily="34" charset="0"/>
                <a:ea typeface="Arial" panose="020B0604020202020204" pitchFamily="34" charset="0"/>
              </a:rPr>
              <a:t>f consideration is less than the difference between the value of assets and liabilities, such shortfall is credited to Capital Reserve</a:t>
            </a:r>
            <a:r>
              <a:rPr lang="en-US" sz="2300" b="1" spc="-35" dirty="0">
                <a:solidFill>
                  <a:srgbClr val="002060"/>
                </a:solidFill>
                <a:effectLst/>
                <a:latin typeface="Calibri" panose="020F0502020204030204" pitchFamily="34" charset="0"/>
                <a:ea typeface="Arial" panose="020B0604020202020204" pitchFamily="34" charset="0"/>
              </a:rPr>
              <a:t> </a:t>
            </a:r>
            <a:r>
              <a:rPr lang="en-US" sz="2300" b="1" dirty="0">
                <a:solidFill>
                  <a:srgbClr val="002060"/>
                </a:solidFill>
                <a:effectLst/>
                <a:latin typeface="Calibri" panose="020F0502020204030204" pitchFamily="34" charset="0"/>
                <a:ea typeface="Arial" panose="020B0604020202020204" pitchFamily="34" charset="0"/>
              </a:rPr>
              <a:t>Account:</a:t>
            </a:r>
            <a:endParaRPr lang="en-IN" sz="2300" b="1" dirty="0">
              <a:solidFill>
                <a:srgbClr val="002060"/>
              </a:solidFill>
              <a:latin typeface="Arial" panose="020B0604020202020204" pitchFamily="34" charset="0"/>
              <a:ea typeface="Arial" panose="020B0604020202020204" pitchFamily="34" charset="0"/>
            </a:endParaRPr>
          </a:p>
          <a:p>
            <a:pPr marL="0" indent="0">
              <a:spcBef>
                <a:spcPts val="5"/>
              </a:spcBef>
              <a:buNone/>
            </a:pPr>
            <a:r>
              <a:rPr lang="en-IN" sz="1100" dirty="0">
                <a:solidFill>
                  <a:srgbClr val="000000"/>
                </a:solidFill>
                <a:effectLst/>
                <a:latin typeface="Arial" panose="020B060402020202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Sundry Assets A/c (individually) …Dr. (agreed</a:t>
            </a:r>
            <a:r>
              <a:rPr lang="en-US" sz="1800" spc="-7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value) </a:t>
            </a:r>
          </a:p>
          <a:p>
            <a:pPr marL="1282700" marR="2515870" indent="0">
              <a:spcAft>
                <a:spcPts val="0"/>
              </a:spcAft>
              <a:buNone/>
              <a:tabLst>
                <a:tab pos="3854450" algn="l"/>
              </a:tabLst>
            </a:pPr>
            <a:r>
              <a:rPr lang="en-US" sz="1800" dirty="0">
                <a:solidFill>
                  <a:srgbClr val="FF0000"/>
                </a:solidFill>
                <a:effectLst/>
                <a:latin typeface="Calibri" panose="020F0502020204030204" pitchFamily="34" charset="0"/>
                <a:ea typeface="Arial" panose="020B0604020202020204" pitchFamily="34" charset="0"/>
              </a:rPr>
              <a:t>To Sundry</a:t>
            </a:r>
            <a:r>
              <a:rPr lang="en-US" sz="1800" spc="-40"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Liabilities</a:t>
            </a:r>
            <a:r>
              <a:rPr lang="en-US" sz="1800" spc="-10"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(individually)	(agreed</a:t>
            </a:r>
            <a:r>
              <a:rPr lang="en-US" sz="1800" spc="-1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value)</a:t>
            </a:r>
            <a:endParaRPr lang="en-IN" sz="1800" dirty="0">
              <a:solidFill>
                <a:srgbClr val="FF0000"/>
              </a:solidFill>
              <a:effectLst/>
              <a:latin typeface="Arial" panose="020B0604020202020204" pitchFamily="34" charset="0"/>
              <a:ea typeface="Arial" panose="020B0604020202020204" pitchFamily="34" charset="0"/>
            </a:endParaRPr>
          </a:p>
          <a:p>
            <a:pPr marL="1217295" indent="0">
              <a:lnSpc>
                <a:spcPts val="1320"/>
              </a:lnSpc>
              <a:spcBef>
                <a:spcPts val="5"/>
              </a:spcBef>
              <a:spcAft>
                <a:spcPts val="0"/>
              </a:spcAft>
              <a:buNone/>
              <a:tabLst>
                <a:tab pos="3864610" algn="l"/>
              </a:tabLst>
            </a:pPr>
            <a:r>
              <a:rPr lang="en-US" sz="1800" dirty="0">
                <a:solidFill>
                  <a:srgbClr val="FF0000"/>
                </a:solidFill>
                <a:effectLst/>
                <a:latin typeface="Calibri" panose="020F0502020204030204" pitchFamily="34" charset="0"/>
                <a:ea typeface="Arial" panose="020B0604020202020204" pitchFamily="34" charset="0"/>
              </a:rPr>
              <a:t>  To</a:t>
            </a:r>
            <a:r>
              <a:rPr lang="en-US" sz="1800" spc="-10"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Vendor’s A/c	(purchase</a:t>
            </a:r>
            <a:r>
              <a:rPr lang="en-US" sz="1800" spc="-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consideration)</a:t>
            </a:r>
            <a:endParaRPr lang="en-IN" sz="1800" dirty="0">
              <a:solidFill>
                <a:srgbClr val="FF0000"/>
              </a:solidFill>
              <a:effectLst/>
              <a:latin typeface="Arial" panose="020B0604020202020204" pitchFamily="34" charset="0"/>
              <a:ea typeface="Arial" panose="020B0604020202020204" pitchFamily="34" charset="0"/>
            </a:endParaRPr>
          </a:p>
          <a:p>
            <a:pPr marL="1217295" indent="0">
              <a:lnSpc>
                <a:spcPts val="1320"/>
              </a:lnSpc>
              <a:buNone/>
              <a:tabLst>
                <a:tab pos="3881755" algn="l"/>
              </a:tabLst>
            </a:pPr>
            <a:r>
              <a:rPr lang="en-US" sz="1800" dirty="0">
                <a:solidFill>
                  <a:srgbClr val="FF0000"/>
                </a:solidFill>
                <a:effectLst/>
                <a:latin typeface="Calibri" panose="020F0502020204030204" pitchFamily="34" charset="0"/>
                <a:ea typeface="Arial" panose="020B0604020202020204" pitchFamily="34" charset="0"/>
              </a:rPr>
              <a:t>  To Capital</a:t>
            </a:r>
            <a:r>
              <a:rPr lang="en-US" sz="1800" spc="-2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Reserve A/c	(excess of net assets over</a:t>
            </a:r>
            <a:r>
              <a:rPr lang="en-US" sz="1800" spc="-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consideration)</a:t>
            </a:r>
            <a:endParaRPr lang="en-IN" sz="1800" dirty="0">
              <a:solidFill>
                <a:srgbClr val="FF0000"/>
              </a:solidFill>
              <a:effectLst/>
              <a:latin typeface="Arial" panose="020B0604020202020204" pitchFamily="34" charset="0"/>
              <a:ea typeface="Arial" panose="020B0604020202020204" pitchFamily="34" charset="0"/>
            </a:endParaRPr>
          </a:p>
          <a:p>
            <a:pPr marL="0" indent="0">
              <a:spcBef>
                <a:spcPts val="45"/>
              </a:spcBef>
              <a:buNone/>
            </a:pPr>
            <a:r>
              <a:rPr lang="en-US" sz="1800" dirty="0">
                <a:solidFill>
                  <a:srgbClr val="000000"/>
                </a:solidFill>
                <a:effectLst/>
                <a:latin typeface="Calibri" panose="020F0502020204030204" pitchFamily="34" charset="0"/>
                <a:ea typeface="Arial" panose="020B0604020202020204" pitchFamily="34" charset="0"/>
              </a:rPr>
              <a:t> </a:t>
            </a:r>
            <a:endParaRPr lang="en-IN" sz="1800" dirty="0">
              <a:effectLst/>
              <a:latin typeface="Arial" panose="020B0604020202020204" pitchFamily="34" charset="0"/>
              <a:ea typeface="Arial" panose="020B0604020202020204" pitchFamily="34" charset="0"/>
            </a:endParaRP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8784677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2DF85D-0DC8-40BF-B964-9EDE3F39499C}"/>
              </a:ext>
            </a:extLst>
          </p:cNvPr>
          <p:cNvSpPr>
            <a:spLocks noGrp="1"/>
          </p:cNvSpPr>
          <p:nvPr>
            <p:ph type="title"/>
          </p:nvPr>
        </p:nvSpPr>
        <p:spPr/>
        <p:txBody>
          <a:bodyPr>
            <a:normAutofit/>
          </a:bodyPr>
          <a:lstStyle/>
          <a:p>
            <a:pPr algn="ctr"/>
            <a:r>
              <a:rPr lang="en-US" sz="2000" b="1" dirty="0">
                <a:solidFill>
                  <a:srgbClr val="FF0000"/>
                </a:solidFill>
                <a:effectLst/>
                <a:latin typeface="Calibri" panose="020F0502020204030204" pitchFamily="34" charset="0"/>
                <a:ea typeface="Symbol" panose="05050102010706020507" pitchFamily="18" charset="2"/>
                <a:cs typeface="Symbol" panose="05050102010706020507" pitchFamily="18" charset="2"/>
              </a:rPr>
              <a:t>Accounting Entries for issue of Shares to Vendors when Shares</a:t>
            </a:r>
            <a:r>
              <a:rPr lang="en-US" sz="2000" b="1" spc="-10" dirty="0">
                <a:solidFill>
                  <a:srgbClr val="FF0000"/>
                </a:solidFill>
                <a:effectLst/>
                <a:latin typeface="Calibri" panose="020F0502020204030204" pitchFamily="34" charset="0"/>
                <a:ea typeface="Symbol" panose="05050102010706020507" pitchFamily="18" charset="2"/>
                <a:cs typeface="Symbol" panose="05050102010706020507" pitchFamily="18" charset="2"/>
              </a:rPr>
              <a:t> </a:t>
            </a:r>
            <a:r>
              <a:rPr lang="en-US" sz="2000" b="1" dirty="0">
                <a:solidFill>
                  <a:srgbClr val="FF0000"/>
                </a:solidFill>
                <a:effectLst/>
                <a:latin typeface="Calibri" panose="020F0502020204030204" pitchFamily="34" charset="0"/>
                <a:ea typeface="Symbol" panose="05050102010706020507" pitchFamily="18" charset="2"/>
                <a:cs typeface="Symbol" panose="05050102010706020507" pitchFamily="18" charset="2"/>
              </a:rPr>
              <a:t>are:</a:t>
            </a:r>
            <a:r>
              <a:rPr lang="en-IN" sz="2000" b="1" dirty="0">
                <a:solidFill>
                  <a:srgbClr val="FF0000"/>
                </a:solidFill>
                <a:effectLst/>
                <a:latin typeface="Arial" panose="020B0604020202020204" pitchFamily="34" charset="0"/>
                <a:ea typeface="Symbol" panose="05050102010706020507" pitchFamily="18" charset="2"/>
                <a:cs typeface="Symbol" panose="05050102010706020507" pitchFamily="18" charset="2"/>
              </a:rPr>
              <a:t/>
            </a:r>
            <a:br>
              <a:rPr lang="en-IN" sz="2000" b="1" dirty="0">
                <a:solidFill>
                  <a:srgbClr val="FF0000"/>
                </a:solidFill>
                <a:effectLst/>
                <a:latin typeface="Arial" panose="020B0604020202020204" pitchFamily="34" charset="0"/>
                <a:ea typeface="Symbol" panose="05050102010706020507" pitchFamily="18" charset="2"/>
                <a:cs typeface="Symbol" panose="05050102010706020507" pitchFamily="18" charset="2"/>
              </a:rPr>
            </a:br>
            <a:endParaRPr lang="en-IN" sz="4800" dirty="0">
              <a:solidFill>
                <a:srgbClr val="FF0000"/>
              </a:solidFill>
            </a:endParaRPr>
          </a:p>
        </p:txBody>
      </p:sp>
      <p:sp>
        <p:nvSpPr>
          <p:cNvPr id="3" name="Content Placeholder 2">
            <a:extLst>
              <a:ext uri="{FF2B5EF4-FFF2-40B4-BE49-F238E27FC236}">
                <a16:creationId xmlns:a16="http://schemas.microsoft.com/office/drawing/2014/main" xmlns="" id="{BCAA5471-804B-4B95-9C26-71B346213A95}"/>
              </a:ext>
            </a:extLst>
          </p:cNvPr>
          <p:cNvSpPr>
            <a:spLocks noGrp="1"/>
          </p:cNvSpPr>
          <p:nvPr>
            <p:ph idx="1"/>
          </p:nvPr>
        </p:nvSpPr>
        <p:spPr/>
        <p:txBody>
          <a:bodyPr/>
          <a:lstStyle/>
          <a:p>
            <a:pPr marL="744855" indent="0">
              <a:lnSpc>
                <a:spcPts val="1320"/>
              </a:lnSpc>
              <a:spcBef>
                <a:spcPts val="15"/>
              </a:spcBef>
              <a:spcAft>
                <a:spcPts val="0"/>
              </a:spcAft>
              <a:buNone/>
              <a:tabLst>
                <a:tab pos="1282700" algn="l"/>
              </a:tabLst>
            </a:pPr>
            <a:r>
              <a:rPr lang="en-US" sz="2400" b="1" dirty="0">
                <a:solidFill>
                  <a:srgbClr val="000000"/>
                </a:solidFill>
                <a:effectLst/>
                <a:latin typeface="Calibri" panose="020F0502020204030204" pitchFamily="34" charset="0"/>
                <a:ea typeface="Arial" panose="020B0604020202020204" pitchFamily="34" charset="0"/>
              </a:rPr>
              <a:t>Issued at</a:t>
            </a:r>
            <a:r>
              <a:rPr lang="en-US" sz="2400" b="1" spc="-5" dirty="0">
                <a:solidFill>
                  <a:srgbClr val="000000"/>
                </a:solidFill>
                <a:effectLst/>
                <a:latin typeface="Calibri" panose="020F0502020204030204" pitchFamily="34" charset="0"/>
                <a:ea typeface="Arial" panose="020B0604020202020204" pitchFamily="34" charset="0"/>
              </a:rPr>
              <a:t> </a:t>
            </a:r>
            <a:r>
              <a:rPr lang="en-US" sz="2400" b="1" dirty="0">
                <a:solidFill>
                  <a:srgbClr val="000000"/>
                </a:solidFill>
                <a:effectLst/>
                <a:latin typeface="Calibri" panose="020F0502020204030204" pitchFamily="34" charset="0"/>
                <a:ea typeface="Arial" panose="020B0604020202020204" pitchFamily="34" charset="0"/>
              </a:rPr>
              <a:t>par:</a:t>
            </a:r>
            <a:endParaRPr lang="en-IN" sz="2400" b="1" dirty="0">
              <a:effectLst/>
              <a:latin typeface="Arial" panose="020B0604020202020204" pitchFamily="34" charset="0"/>
              <a:ea typeface="Arial" panose="020B0604020202020204" pitchFamily="34" charset="0"/>
            </a:endParaRPr>
          </a:p>
          <a:p>
            <a:pPr marL="1282700" marR="1993265" indent="0">
              <a:spcAft>
                <a:spcPts val="0"/>
              </a:spcAft>
              <a:buNone/>
              <a:tabLst>
                <a:tab pos="2475865" algn="l"/>
                <a:tab pos="3185160" algn="l"/>
              </a:tabLst>
            </a:pPr>
            <a:r>
              <a:rPr lang="en-US" sz="1800" dirty="0">
                <a:solidFill>
                  <a:srgbClr val="FF0000"/>
                </a:solidFill>
                <a:effectLst/>
                <a:latin typeface="Calibri" panose="020F0502020204030204" pitchFamily="34" charset="0"/>
                <a:ea typeface="Arial" panose="020B0604020202020204" pitchFamily="34" charset="0"/>
              </a:rPr>
              <a:t>Vendor’s</a:t>
            </a:r>
            <a:r>
              <a:rPr lang="en-US" sz="1800" spc="-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A/c	…Dr.	(nominal value of shares</a:t>
            </a:r>
            <a:r>
              <a:rPr lang="en-US" sz="1800" spc="-75"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allotted)</a:t>
            </a:r>
          </a:p>
          <a:p>
            <a:pPr marL="1282700" marR="1993265" indent="0">
              <a:spcAft>
                <a:spcPts val="0"/>
              </a:spcAft>
              <a:buNone/>
              <a:tabLst>
                <a:tab pos="2475865" algn="l"/>
                <a:tab pos="3185160" algn="l"/>
              </a:tabLst>
            </a:pPr>
            <a:r>
              <a:rPr lang="en-US" sz="1800" dirty="0">
                <a:solidFill>
                  <a:srgbClr val="FF0000"/>
                </a:solidFill>
                <a:effectLst/>
                <a:latin typeface="Calibri" panose="020F0502020204030204" pitchFamily="34" charset="0"/>
                <a:ea typeface="Arial" panose="020B0604020202020204" pitchFamily="34" charset="0"/>
              </a:rPr>
              <a:t> To Share Capital</a:t>
            </a:r>
            <a:r>
              <a:rPr lang="en-US" sz="1800" spc="-10" dirty="0">
                <a:solidFill>
                  <a:srgbClr val="FF0000"/>
                </a:solidFill>
                <a:effectLst/>
                <a:latin typeface="Calibri" panose="020F0502020204030204" pitchFamily="34" charset="0"/>
                <a:ea typeface="Arial" panose="020B0604020202020204" pitchFamily="34" charset="0"/>
              </a:rPr>
              <a:t> </a:t>
            </a:r>
            <a:r>
              <a:rPr lang="en-US" sz="1800" dirty="0">
                <a:solidFill>
                  <a:srgbClr val="FF0000"/>
                </a:solidFill>
                <a:effectLst/>
                <a:latin typeface="Calibri" panose="020F0502020204030204" pitchFamily="34" charset="0"/>
                <a:ea typeface="Arial" panose="020B0604020202020204" pitchFamily="34" charset="0"/>
              </a:rPr>
              <a:t>A/c</a:t>
            </a:r>
            <a:endParaRPr lang="en-IN" sz="1800" dirty="0">
              <a:solidFill>
                <a:srgbClr val="FF0000"/>
              </a:solidFill>
              <a:effectLst/>
              <a:latin typeface="Arial" panose="020B0604020202020204" pitchFamily="34" charset="0"/>
              <a:ea typeface="Arial" panose="020B0604020202020204" pitchFamily="34" charset="0"/>
            </a:endParaRPr>
          </a:p>
          <a:p>
            <a:pPr marL="0" indent="0">
              <a:spcBef>
                <a:spcPts val="40"/>
              </a:spcBef>
              <a:buNone/>
            </a:pPr>
            <a:endParaRPr lang="en-US" sz="1800" dirty="0">
              <a:solidFill>
                <a:srgbClr val="000000"/>
              </a:solidFill>
              <a:latin typeface="Calibri" panose="020F0502020204030204" pitchFamily="34" charset="0"/>
              <a:ea typeface="Arial" panose="020B0604020202020204" pitchFamily="34" charset="0"/>
            </a:endParaRPr>
          </a:p>
          <a:p>
            <a:pPr marL="0" indent="0">
              <a:spcBef>
                <a:spcPts val="40"/>
              </a:spcBef>
              <a:buNone/>
            </a:pPr>
            <a:endParaRPr lang="en-US" sz="1800" dirty="0">
              <a:solidFill>
                <a:srgbClr val="000000"/>
              </a:solidFill>
              <a:effectLst/>
              <a:latin typeface="Calibri" panose="020F0502020204030204" pitchFamily="34" charset="0"/>
              <a:ea typeface="Arial" panose="020B0604020202020204" pitchFamily="34" charset="0"/>
            </a:endParaRPr>
          </a:p>
          <a:p>
            <a:pPr marL="0" indent="0">
              <a:spcBef>
                <a:spcPts val="40"/>
              </a:spcBef>
              <a:buNone/>
            </a:pPr>
            <a:r>
              <a:rPr lang="en-US" sz="1800" dirty="0">
                <a:solidFill>
                  <a:srgbClr val="000000"/>
                </a:solidFill>
                <a:latin typeface="Calibri" panose="020F0502020204030204" pitchFamily="34" charset="0"/>
                <a:ea typeface="Arial" panose="020B0604020202020204" pitchFamily="34" charset="0"/>
              </a:rPr>
              <a:t>      </a:t>
            </a:r>
            <a:endParaRPr lang="en-IN" sz="1800" dirty="0">
              <a:effectLst/>
              <a:latin typeface="Arial" panose="020B0604020202020204" pitchFamily="34" charset="0"/>
              <a:ea typeface="Arial" panose="020B0604020202020204" pitchFamily="34" charset="0"/>
            </a:endParaRPr>
          </a:p>
          <a:p>
            <a:pPr marL="0" indent="0">
              <a:buNone/>
            </a:pPr>
            <a:endParaRPr lang="en-IN" dirty="0"/>
          </a:p>
        </p:txBody>
      </p:sp>
      <p:graphicFrame>
        <p:nvGraphicFramePr>
          <p:cNvPr id="7" name="Table 6">
            <a:extLst>
              <a:ext uri="{FF2B5EF4-FFF2-40B4-BE49-F238E27FC236}">
                <a16:creationId xmlns:a16="http://schemas.microsoft.com/office/drawing/2014/main" xmlns="" id="{3C17B0A3-A93B-4FB4-9A07-9519CC93B127}"/>
              </a:ext>
            </a:extLst>
          </p:cNvPr>
          <p:cNvGraphicFramePr>
            <a:graphicFrameLocks noGrp="1"/>
          </p:cNvGraphicFramePr>
          <p:nvPr>
            <p:extLst>
              <p:ext uri="{D42A27DB-BD31-4B8C-83A1-F6EECF244321}">
                <p14:modId xmlns:p14="http://schemas.microsoft.com/office/powerpoint/2010/main" val="3319156776"/>
              </p:ext>
            </p:extLst>
          </p:nvPr>
        </p:nvGraphicFramePr>
        <p:xfrm>
          <a:off x="1371600" y="3276600"/>
          <a:ext cx="9372600" cy="1107932"/>
        </p:xfrm>
        <a:graphic>
          <a:graphicData uri="http://schemas.openxmlformats.org/drawingml/2006/table">
            <a:tbl>
              <a:tblPr firstRow="1" firstCol="1" lastRow="1" lastCol="1" bandRow="1" bandCol="1"/>
              <a:tblGrid>
                <a:gridCol w="4088984">
                  <a:extLst>
                    <a:ext uri="{9D8B030D-6E8A-4147-A177-3AD203B41FA5}">
                      <a16:colId xmlns:a16="http://schemas.microsoft.com/office/drawing/2014/main" xmlns="" val="2950584720"/>
                    </a:ext>
                  </a:extLst>
                </a:gridCol>
                <a:gridCol w="5283616">
                  <a:extLst>
                    <a:ext uri="{9D8B030D-6E8A-4147-A177-3AD203B41FA5}">
                      <a16:colId xmlns:a16="http://schemas.microsoft.com/office/drawing/2014/main" xmlns="" val="3549516294"/>
                    </a:ext>
                  </a:extLst>
                </a:gridCol>
              </a:tblGrid>
              <a:tr h="322882">
                <a:tc>
                  <a:txBody>
                    <a:bodyPr/>
                    <a:lstStyle/>
                    <a:p>
                      <a:pPr marL="113030">
                        <a:lnSpc>
                          <a:spcPts val="1205"/>
                        </a:lnSpc>
                      </a:pPr>
                      <a:r>
                        <a:rPr lang="en-US" sz="2800" b="1" dirty="0">
                          <a:solidFill>
                            <a:srgbClr val="000000"/>
                          </a:solidFill>
                          <a:effectLst/>
                          <a:latin typeface="Calibri" panose="020F0502020204030204" pitchFamily="34" charset="0"/>
                          <a:ea typeface="Arial" panose="020B0604020202020204" pitchFamily="34" charset="0"/>
                          <a:cs typeface="Times New Roman" panose="02020603050405020304" pitchFamily="18" charset="0"/>
                        </a:rPr>
                        <a:t>Issued at premium:</a:t>
                      </a:r>
                      <a:endParaRPr lang="en-IN" sz="28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67945"/>
                      <a:r>
                        <a:rPr lang="en-US" sz="900">
                          <a:solidFill>
                            <a:srgbClr val="000000"/>
                          </a:solidFill>
                          <a:effectLst/>
                          <a:latin typeface="Calibri" panose="020F0502020204030204" pitchFamily="34" charset="0"/>
                          <a:ea typeface="Arial" panose="020B0604020202020204" pitchFamily="34" charset="0"/>
                          <a:cs typeface="Times New Roman" panose="02020603050405020304" pitchFamily="18" charset="0"/>
                        </a:rPr>
                        <a:t> </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xmlns="" val="2480040400"/>
                  </a:ext>
                </a:extLst>
              </a:tr>
              <a:tr h="327850">
                <a:tc>
                  <a:txBody>
                    <a:bodyPr/>
                    <a:lstStyle/>
                    <a:p>
                      <a:pPr marL="113030">
                        <a:lnSpc>
                          <a:spcPts val="1220"/>
                        </a:lnSpc>
                        <a:tabLst>
                          <a:tab pos="1306830" algn="l"/>
                        </a:tabLst>
                      </a:pPr>
                      <a:r>
                        <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Vendor’s</a:t>
                      </a:r>
                      <a:r>
                        <a:rPr lang="en-US" sz="2000" spc="-5"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 </a:t>
                      </a:r>
                      <a:r>
                        <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A/c	…Dr.</a:t>
                      </a:r>
                      <a:endParaRPr lang="en-IN" sz="2000"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82245">
                        <a:lnSpc>
                          <a:spcPts val="1220"/>
                        </a:lnSpc>
                      </a:pPr>
                      <a:r>
                        <a:rPr lang="en-US" sz="200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(purchase consideration)</a:t>
                      </a:r>
                      <a:endParaRPr lang="en-IN" sz="200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xmlns="" val="2692415996"/>
                  </a:ext>
                </a:extLst>
              </a:tr>
              <a:tr h="322882">
                <a:tc>
                  <a:txBody>
                    <a:bodyPr/>
                    <a:lstStyle/>
                    <a:p>
                      <a:pPr marL="356870">
                        <a:lnSpc>
                          <a:spcPts val="1205"/>
                        </a:lnSpc>
                      </a:pPr>
                      <a:r>
                        <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To Shares A/c</a:t>
                      </a:r>
                    </a:p>
                    <a:p>
                      <a:pPr marL="356870">
                        <a:lnSpc>
                          <a:spcPts val="1205"/>
                        </a:lnSpc>
                      </a:pPr>
                      <a:endPar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endParaRPr>
                    </a:p>
                    <a:p>
                      <a:pPr marL="356870">
                        <a:lnSpc>
                          <a:spcPts val="1205"/>
                        </a:lnSpc>
                      </a:pPr>
                      <a:r>
                        <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To Securities Premium Reserve A/c</a:t>
                      </a:r>
                      <a:endParaRPr lang="en-IN" sz="2000"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85420">
                        <a:lnSpc>
                          <a:spcPts val="1205"/>
                        </a:lnSpc>
                      </a:pPr>
                      <a:r>
                        <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rPr>
                        <a:t>(nominal value of shares allotted)</a:t>
                      </a:r>
                    </a:p>
                    <a:p>
                      <a:pPr marL="185420">
                        <a:lnSpc>
                          <a:spcPts val="1205"/>
                        </a:lnSpc>
                      </a:pPr>
                      <a:endParaRPr lang="en-US" sz="2000" dirty="0">
                        <a:solidFill>
                          <a:srgbClr val="FF0000"/>
                        </a:solidFill>
                        <a:effectLst/>
                        <a:latin typeface="Calibri" panose="020F050202020403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xmlns="" val="3594615529"/>
                  </a:ext>
                </a:extLst>
              </a:tr>
            </a:tbl>
          </a:graphicData>
        </a:graphic>
      </p:graphicFrame>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4731637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D91061-FE2D-4CDC-B80C-0A0454D9A576}"/>
              </a:ext>
            </a:extLst>
          </p:cNvPr>
          <p:cNvSpPr>
            <a:spLocks noGrp="1"/>
          </p:cNvSpPr>
          <p:nvPr>
            <p:ph type="title"/>
          </p:nvPr>
        </p:nvSpPr>
        <p:spPr/>
        <p:txBody>
          <a:bodyPr>
            <a:normAutofit/>
          </a:bodyPr>
          <a:lstStyle/>
          <a:p>
            <a:pPr algn="ctr"/>
            <a:r>
              <a:rPr lang="en-US" sz="3200" b="1" dirty="0" smtClean="0">
                <a:solidFill>
                  <a:srgbClr val="FF0000"/>
                </a:solidFill>
                <a:latin typeface="+mn-lt"/>
              </a:rPr>
              <a:t>PURCHASE CONSIDERATION OTHER THAN CASH</a:t>
            </a:r>
            <a:endParaRPr lang="en-IN" sz="3200" b="1" dirty="0">
              <a:solidFill>
                <a:srgbClr val="FF0000"/>
              </a:solidFill>
              <a:latin typeface="+mn-lt"/>
            </a:endParaRPr>
          </a:p>
        </p:txBody>
      </p:sp>
      <p:sp>
        <p:nvSpPr>
          <p:cNvPr id="3" name="Content Placeholder 2">
            <a:extLst>
              <a:ext uri="{FF2B5EF4-FFF2-40B4-BE49-F238E27FC236}">
                <a16:creationId xmlns:a16="http://schemas.microsoft.com/office/drawing/2014/main" xmlns="" id="{506A9BAC-84A6-40DA-B7D0-A1F654082F94}"/>
              </a:ext>
            </a:extLst>
          </p:cNvPr>
          <p:cNvSpPr>
            <a:spLocks noGrp="1"/>
          </p:cNvSpPr>
          <p:nvPr>
            <p:ph idx="1"/>
          </p:nvPr>
        </p:nvSpPr>
        <p:spPr/>
        <p:txBody>
          <a:bodyPr>
            <a:normAutofit fontScale="92500"/>
          </a:bodyPr>
          <a:lstStyle/>
          <a:p>
            <a:pPr marL="0" indent="0" algn="just">
              <a:lnSpc>
                <a:spcPct val="200000"/>
              </a:lnSpc>
              <a:buNone/>
            </a:pPr>
            <a:r>
              <a:rPr lang="en-US" dirty="0"/>
              <a:t>1.SOMU LTD. PURCHASED THE BUSINESS OF SWAYAM LTD. FOR Rs. 9,00,000 PAYABLE IN FULLY PAID SHARES OF Rs.10 EACH. WHAT ENTRIES WILL BEMADE IN THE BOOKS OF SOMU LTD.IF SUCH ISSUE IS </a:t>
            </a:r>
          </a:p>
          <a:p>
            <a:pPr marL="514350" indent="-514350">
              <a:lnSpc>
                <a:spcPct val="200000"/>
              </a:lnSpc>
              <a:buAutoNum type="alphaUcParenBoth"/>
            </a:pPr>
            <a:r>
              <a:rPr lang="en-US" dirty="0"/>
              <a:t>ISSUED AT PAR</a:t>
            </a:r>
          </a:p>
          <a:p>
            <a:pPr marL="514350" indent="-514350">
              <a:lnSpc>
                <a:spcPct val="200000"/>
              </a:lnSpc>
              <a:buAutoNum type="alphaUcParenBoth"/>
            </a:pPr>
            <a:r>
              <a:rPr lang="en-US" dirty="0"/>
              <a:t>ISSUED AT PREMIUM OF 25 %</a:t>
            </a: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42555816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F4CE2A-8A35-4885-ABCD-10B3DE5937B6}"/>
              </a:ext>
            </a:extLst>
          </p:cNvPr>
          <p:cNvSpPr>
            <a:spLocks noGrp="1"/>
          </p:cNvSpPr>
          <p:nvPr>
            <p:ph type="title"/>
          </p:nvPr>
        </p:nvSpPr>
        <p:spPr/>
        <p:txBody>
          <a:bodyPr>
            <a:normAutofit/>
          </a:bodyPr>
          <a:lstStyle/>
          <a:p>
            <a:pPr algn="ctr"/>
            <a:r>
              <a:rPr lang="en-US" sz="3600" b="1" dirty="0" smtClean="0">
                <a:solidFill>
                  <a:srgbClr val="FF0000"/>
                </a:solidFill>
                <a:latin typeface="+mn-lt"/>
              </a:rPr>
              <a:t>PROBLEM</a:t>
            </a:r>
            <a:endParaRPr lang="en-IN" sz="3600" b="1" dirty="0">
              <a:solidFill>
                <a:srgbClr val="FF0000"/>
              </a:solidFill>
              <a:latin typeface="+mn-lt"/>
            </a:endParaRPr>
          </a:p>
        </p:txBody>
      </p:sp>
      <p:sp>
        <p:nvSpPr>
          <p:cNvPr id="3" name="Content Placeholder 2">
            <a:extLst>
              <a:ext uri="{FF2B5EF4-FFF2-40B4-BE49-F238E27FC236}">
                <a16:creationId xmlns:a16="http://schemas.microsoft.com/office/drawing/2014/main" xmlns="" id="{096669B1-7AD4-47AE-80C0-31370A929604}"/>
              </a:ext>
            </a:extLst>
          </p:cNvPr>
          <p:cNvSpPr>
            <a:spLocks noGrp="1"/>
          </p:cNvSpPr>
          <p:nvPr>
            <p:ph idx="1"/>
          </p:nvPr>
        </p:nvSpPr>
        <p:spPr/>
        <p:txBody>
          <a:bodyPr>
            <a:normAutofit fontScale="62500" lnSpcReduction="20000"/>
          </a:bodyPr>
          <a:lstStyle/>
          <a:p>
            <a:pPr marL="0" indent="0">
              <a:lnSpc>
                <a:spcPct val="170000"/>
              </a:lnSpc>
              <a:buNone/>
            </a:pPr>
            <a:r>
              <a:rPr lang="en-US" dirty="0"/>
              <a:t>SIRAJ LTD. PURCHASED A RUNNING BUSINESS FROM MOHSIN LTD. FOR  A SUM OF Rs. 30,00,000 PAYABLE 40% BY A CHEQUE AND THE BALANCE BY THE ISSUE OF FULLY PAID EQUITY SHARES OF Rs. 100 EACH AT A PREMIUM OF 20%. THE ASSETS AND LIABILITIES CONSISTED OF THE FOLLOWING:</a:t>
            </a:r>
          </a:p>
          <a:p>
            <a:pPr marL="0" indent="0">
              <a:buNone/>
            </a:pPr>
            <a:r>
              <a:rPr lang="en-US" dirty="0"/>
              <a:t>					BOOK VALUE	AGREED VALUE</a:t>
            </a:r>
          </a:p>
          <a:p>
            <a:pPr marL="0" indent="0">
              <a:buNone/>
            </a:pPr>
            <a:r>
              <a:rPr lang="en-US" dirty="0"/>
              <a:t>BUILDING				10,00,000	16,00,000</a:t>
            </a:r>
          </a:p>
          <a:p>
            <a:pPr marL="0" indent="0">
              <a:buNone/>
            </a:pPr>
            <a:r>
              <a:rPr lang="en-US" dirty="0"/>
              <a:t>PLANT 					8,00,000		5,00,000</a:t>
            </a:r>
          </a:p>
          <a:p>
            <a:pPr marL="0" indent="0">
              <a:buNone/>
            </a:pPr>
            <a:r>
              <a:rPr lang="en-US" dirty="0"/>
              <a:t>STOCK					4,00,000		120%</a:t>
            </a:r>
          </a:p>
          <a:p>
            <a:pPr marL="0" indent="0">
              <a:buNone/>
            </a:pPr>
            <a:r>
              <a:rPr lang="en-US" dirty="0"/>
              <a:t>DEBTORS					3,00,000		SUBJECT TO 										PROVISION FOR 										DOUBTFUL DEBTS @ 5%</a:t>
            </a:r>
          </a:p>
          <a:p>
            <a:pPr marL="0" indent="0">
              <a:buNone/>
            </a:pPr>
            <a:r>
              <a:rPr lang="en-US" dirty="0"/>
              <a:t>CASH AT BANK				1,20,000		1,20,000</a:t>
            </a:r>
          </a:p>
          <a:p>
            <a:pPr marL="0" indent="0">
              <a:buNone/>
            </a:pPr>
            <a:r>
              <a:rPr lang="en-US" dirty="0"/>
              <a:t>CREDITORS				2,00,000		1,85,000</a:t>
            </a:r>
          </a:p>
          <a:p>
            <a:pPr marL="0" indent="0">
              <a:buNone/>
            </a:pPr>
            <a:r>
              <a:rPr lang="en-IN" dirty="0"/>
              <a:t>PASS NECESSARY JOURNAL ENTRIES</a:t>
            </a:r>
            <a:endParaRPr lang="en-US"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1216980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10947B-7679-443A-BD62-730D5350B743}"/>
              </a:ext>
            </a:extLst>
          </p:cNvPr>
          <p:cNvSpPr>
            <a:spLocks noGrp="1"/>
          </p:cNvSpPr>
          <p:nvPr>
            <p:ph type="title"/>
          </p:nvPr>
        </p:nvSpPr>
        <p:spPr/>
        <p:txBody>
          <a:bodyPr/>
          <a:lstStyle/>
          <a:p>
            <a:pPr algn="ctr"/>
            <a:r>
              <a:rPr lang="en-US" b="1" dirty="0">
                <a:solidFill>
                  <a:srgbClr val="7030A0"/>
                </a:solidFill>
                <a:latin typeface="+mn-lt"/>
              </a:rPr>
              <a:t>ISSUE OF SHARES TO PROMOTERS</a:t>
            </a:r>
            <a:endParaRPr lang="en-IN" b="1" dirty="0">
              <a:solidFill>
                <a:srgbClr val="7030A0"/>
              </a:solidFill>
              <a:latin typeface="+mn-lt"/>
            </a:endParaRPr>
          </a:p>
        </p:txBody>
      </p:sp>
      <p:sp>
        <p:nvSpPr>
          <p:cNvPr id="3" name="Content Placeholder 2">
            <a:extLst>
              <a:ext uri="{FF2B5EF4-FFF2-40B4-BE49-F238E27FC236}">
                <a16:creationId xmlns:a16="http://schemas.microsoft.com/office/drawing/2014/main" xmlns="" id="{AA9E1B46-B3BE-4D84-932B-5600F8369636}"/>
              </a:ext>
            </a:extLst>
          </p:cNvPr>
          <p:cNvSpPr>
            <a:spLocks noGrp="1"/>
          </p:cNvSpPr>
          <p:nvPr>
            <p:ph idx="1"/>
          </p:nvPr>
        </p:nvSpPr>
        <p:spPr/>
        <p:txBody>
          <a:bodyPr/>
          <a:lstStyle/>
          <a:p>
            <a:pPr marL="0" indent="0">
              <a:buNone/>
            </a:pPr>
            <a:r>
              <a:rPr lang="en-US" dirty="0">
                <a:solidFill>
                  <a:srgbClr val="FF0000"/>
                </a:solidFill>
              </a:rPr>
              <a:t>1. INCORPORATION EXPENSES/PRELIMINARY EXPENSE A/C  Dr.</a:t>
            </a:r>
          </a:p>
          <a:p>
            <a:pPr marL="0" indent="0">
              <a:buNone/>
            </a:pPr>
            <a:r>
              <a:rPr lang="en-US" dirty="0">
                <a:solidFill>
                  <a:srgbClr val="FF0000"/>
                </a:solidFill>
              </a:rPr>
              <a:t>                         TO PROMOTERS A/C</a:t>
            </a:r>
          </a:p>
          <a:p>
            <a:pPr marL="0" indent="0">
              <a:buNone/>
            </a:pPr>
            <a:r>
              <a:rPr lang="en-US" dirty="0">
                <a:solidFill>
                  <a:srgbClr val="FF0000"/>
                </a:solidFill>
              </a:rPr>
              <a:t>(BEING INCORPORATION EXPENSE DUE)</a:t>
            </a:r>
          </a:p>
          <a:p>
            <a:pPr marL="0" indent="0">
              <a:buNone/>
            </a:pPr>
            <a:r>
              <a:rPr lang="en-US" dirty="0">
                <a:solidFill>
                  <a:srgbClr val="FF0000"/>
                </a:solidFill>
              </a:rPr>
              <a:t>  2.  PROMOTERS A/C   Dr.</a:t>
            </a:r>
          </a:p>
          <a:p>
            <a:pPr marL="0" indent="0">
              <a:buNone/>
            </a:pPr>
            <a:r>
              <a:rPr lang="en-US" dirty="0">
                <a:solidFill>
                  <a:srgbClr val="FF0000"/>
                </a:solidFill>
              </a:rPr>
              <a:t>                To  SHARE CAPITAL A/C</a:t>
            </a:r>
          </a:p>
          <a:p>
            <a:pPr marL="0" indent="0">
              <a:buNone/>
            </a:pPr>
            <a:r>
              <a:rPr lang="en-US" dirty="0">
                <a:solidFill>
                  <a:srgbClr val="FF0000"/>
                </a:solidFill>
              </a:rPr>
              <a:t>  (BEING ….. SHARES   OF RS. …. EACH ISSUED TO THE  PROMOTERS)</a:t>
            </a:r>
            <a:endParaRPr lang="en-IN" dirty="0">
              <a:solidFill>
                <a:srgbClr val="FF0000"/>
              </a:solidFill>
            </a:endParaRP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2282384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10947B-7679-443A-BD62-730D5350B743}"/>
              </a:ext>
            </a:extLst>
          </p:cNvPr>
          <p:cNvSpPr>
            <a:spLocks noGrp="1"/>
          </p:cNvSpPr>
          <p:nvPr>
            <p:ph type="title"/>
          </p:nvPr>
        </p:nvSpPr>
        <p:spPr/>
        <p:txBody>
          <a:bodyPr/>
          <a:lstStyle/>
          <a:p>
            <a:pPr algn="ctr"/>
            <a:r>
              <a:rPr lang="en-US" b="1" dirty="0">
                <a:solidFill>
                  <a:srgbClr val="7030A0"/>
                </a:solidFill>
                <a:latin typeface="+mn-lt"/>
              </a:rPr>
              <a:t>ISSUE OF SHARES TO UNDERWRITERS</a:t>
            </a:r>
            <a:endParaRPr lang="en-IN" b="1" dirty="0">
              <a:solidFill>
                <a:srgbClr val="7030A0"/>
              </a:solidFill>
              <a:latin typeface="+mn-lt"/>
            </a:endParaRPr>
          </a:p>
        </p:txBody>
      </p:sp>
      <p:sp>
        <p:nvSpPr>
          <p:cNvPr id="3" name="Content Placeholder 2">
            <a:extLst>
              <a:ext uri="{FF2B5EF4-FFF2-40B4-BE49-F238E27FC236}">
                <a16:creationId xmlns:a16="http://schemas.microsoft.com/office/drawing/2014/main" xmlns="" id="{AA9E1B46-B3BE-4D84-932B-5600F8369636}"/>
              </a:ext>
            </a:extLst>
          </p:cNvPr>
          <p:cNvSpPr>
            <a:spLocks noGrp="1"/>
          </p:cNvSpPr>
          <p:nvPr>
            <p:ph idx="1"/>
          </p:nvPr>
        </p:nvSpPr>
        <p:spPr/>
        <p:txBody>
          <a:bodyPr/>
          <a:lstStyle/>
          <a:p>
            <a:pPr marL="0" indent="0">
              <a:buNone/>
            </a:pPr>
            <a:r>
              <a:rPr lang="en-US" dirty="0">
                <a:solidFill>
                  <a:srgbClr val="FF0000"/>
                </a:solidFill>
              </a:rPr>
              <a:t>1. UNDERWRITER COMMISSION A/C  Dr.</a:t>
            </a:r>
          </a:p>
          <a:p>
            <a:pPr marL="0" indent="0">
              <a:buNone/>
            </a:pPr>
            <a:r>
              <a:rPr lang="en-US" dirty="0">
                <a:solidFill>
                  <a:srgbClr val="FF0000"/>
                </a:solidFill>
              </a:rPr>
              <a:t>                         TO UNDERWRITERS A/C</a:t>
            </a:r>
          </a:p>
          <a:p>
            <a:pPr marL="0" indent="0">
              <a:buNone/>
            </a:pPr>
            <a:r>
              <a:rPr lang="en-US" dirty="0">
                <a:solidFill>
                  <a:srgbClr val="FF0000"/>
                </a:solidFill>
              </a:rPr>
              <a:t>(BEING UNDERWRITING COMMISSION  DUE)</a:t>
            </a:r>
          </a:p>
          <a:p>
            <a:pPr marL="0" indent="0">
              <a:buNone/>
            </a:pPr>
            <a:endParaRPr lang="en-US" dirty="0">
              <a:solidFill>
                <a:srgbClr val="FF0000"/>
              </a:solidFill>
            </a:endParaRPr>
          </a:p>
          <a:p>
            <a:pPr marL="0" indent="0">
              <a:buNone/>
            </a:pPr>
            <a:r>
              <a:rPr lang="en-US" dirty="0">
                <a:solidFill>
                  <a:srgbClr val="FF0000"/>
                </a:solidFill>
              </a:rPr>
              <a:t>  2. UNDERWRITERS A/C                 Dr.</a:t>
            </a:r>
          </a:p>
          <a:p>
            <a:pPr marL="0" indent="0">
              <a:buNone/>
            </a:pPr>
            <a:r>
              <a:rPr lang="en-US" dirty="0">
                <a:solidFill>
                  <a:srgbClr val="FF0000"/>
                </a:solidFill>
              </a:rPr>
              <a:t>                To  SHARE CAPITAL</a:t>
            </a:r>
          </a:p>
          <a:p>
            <a:pPr marL="0" indent="0">
              <a:buNone/>
            </a:pPr>
            <a:r>
              <a:rPr lang="en-US" dirty="0">
                <a:solidFill>
                  <a:srgbClr val="FF0000"/>
                </a:solidFill>
              </a:rPr>
              <a:t> (BEING ….. SHARES   OF RS. …. EACH ISSUED TO THE  UNDERWRITERS)</a:t>
            </a:r>
            <a:endParaRPr lang="en-IN" dirty="0">
              <a:solidFill>
                <a:srgbClr val="FF0000"/>
              </a:solidFill>
            </a:endParaRPr>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425926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1578FF-C5F9-4A29-80BD-2D09A0535F35}"/>
              </a:ext>
            </a:extLst>
          </p:cNvPr>
          <p:cNvSpPr>
            <a:spLocks noGrp="1"/>
          </p:cNvSpPr>
          <p:nvPr>
            <p:ph type="title"/>
          </p:nvPr>
        </p:nvSpPr>
        <p:spPr/>
        <p:txBody>
          <a:bodyPr/>
          <a:lstStyle/>
          <a:p>
            <a:pPr algn="ctr"/>
            <a:r>
              <a:rPr lang="en-US" b="1" dirty="0">
                <a:solidFill>
                  <a:srgbClr val="FF0000"/>
                </a:solidFill>
              </a:rPr>
              <a:t>MULTIPLE CHOICE QUESTION :01</a:t>
            </a:r>
            <a:endParaRPr lang="en-IN" dirty="0"/>
          </a:p>
        </p:txBody>
      </p:sp>
      <p:sp>
        <p:nvSpPr>
          <p:cNvPr id="3" name="Content Placeholder 2">
            <a:extLst>
              <a:ext uri="{FF2B5EF4-FFF2-40B4-BE49-F238E27FC236}">
                <a16:creationId xmlns:a16="http://schemas.microsoft.com/office/drawing/2014/main" xmlns="" id="{44DA5255-43B9-4DA0-B5C8-1B7543754ECF}"/>
              </a:ext>
            </a:extLst>
          </p:cNvPr>
          <p:cNvSpPr>
            <a:spLocks noGrp="1"/>
          </p:cNvSpPr>
          <p:nvPr>
            <p:ph idx="1"/>
          </p:nvPr>
        </p:nvSpPr>
        <p:spPr/>
        <p:txBody>
          <a:bodyPr/>
          <a:lstStyle/>
          <a:p>
            <a:pPr marL="0" indent="0" algn="just">
              <a:lnSpc>
                <a:spcPct val="200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A Company purchased a Building for Rs.12,00,000 out of which Rs.2,00,000 were paid in cash. Balance amount was paid by issue of equity shares of T10 each at 25% premium. How many shares will be issued by the Company?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1,00,000 Shares</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 80,000 Shares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1,20,000 Shares</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 96,000 Shares </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8803068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ED56A7-AA34-4EB5-B3B2-1B9E295EF820}"/>
              </a:ext>
            </a:extLst>
          </p:cNvPr>
          <p:cNvSpPr>
            <a:spLocks noGrp="1"/>
          </p:cNvSpPr>
          <p:nvPr>
            <p:ph type="title"/>
          </p:nvPr>
        </p:nvSpPr>
        <p:spPr/>
        <p:txBody>
          <a:bodyPr/>
          <a:lstStyle/>
          <a:p>
            <a:pPr algn="ctr"/>
            <a:r>
              <a:rPr lang="en-US" b="1" dirty="0">
                <a:solidFill>
                  <a:srgbClr val="FF0000"/>
                </a:solidFill>
              </a:rPr>
              <a:t>MULTIPLE CHOICE QUESTION :02</a:t>
            </a:r>
            <a:endParaRPr lang="en-IN" dirty="0"/>
          </a:p>
        </p:txBody>
      </p:sp>
      <p:sp>
        <p:nvSpPr>
          <p:cNvPr id="3" name="Content Placeholder 2">
            <a:extLst>
              <a:ext uri="{FF2B5EF4-FFF2-40B4-BE49-F238E27FC236}">
                <a16:creationId xmlns:a16="http://schemas.microsoft.com/office/drawing/2014/main" xmlns="" id="{2F41F54D-501A-48D2-96C5-E5C5C434EB89}"/>
              </a:ext>
            </a:extLst>
          </p:cNvPr>
          <p:cNvSpPr>
            <a:spLocks noGrp="1"/>
          </p:cNvSpPr>
          <p:nvPr>
            <p:ph idx="1"/>
          </p:nvPr>
        </p:nvSpPr>
        <p:spPr/>
        <p:txBody>
          <a:bodyPr/>
          <a:lstStyle/>
          <a:p>
            <a:pPr marL="0" indent="0">
              <a:lnSpc>
                <a:spcPct val="200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If shares of Rs.4,00,000 are issued for purchase of assets of Rs.5,00,000, Rs.1,00,000 will be treated as  </a:t>
            </a:r>
          </a:p>
          <a:p>
            <a:pPr marL="342900" indent="-342900">
              <a:lnSpc>
                <a:spcPct val="200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Discount</a:t>
            </a:r>
          </a:p>
          <a:p>
            <a:pPr marL="342900" indent="-342900">
              <a:lnSpc>
                <a:spcPct val="200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Premium </a:t>
            </a:r>
          </a:p>
          <a:p>
            <a:pPr marL="342900" indent="-342900">
              <a:lnSpc>
                <a:spcPct val="200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 Profit </a:t>
            </a:r>
          </a:p>
          <a:p>
            <a:pPr marL="342900" indent="-342900">
              <a:lnSpc>
                <a:spcPct val="200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 Loss </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18799097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C7038A-AE30-411E-BD1B-137838A9CA8A}"/>
              </a:ext>
            </a:extLst>
          </p:cNvPr>
          <p:cNvSpPr>
            <a:spLocks noGrp="1"/>
          </p:cNvSpPr>
          <p:nvPr>
            <p:ph type="title"/>
          </p:nvPr>
        </p:nvSpPr>
        <p:spPr/>
        <p:txBody>
          <a:bodyPr/>
          <a:lstStyle/>
          <a:p>
            <a:pPr algn="ctr"/>
            <a:r>
              <a:rPr lang="en-US" b="1" dirty="0">
                <a:solidFill>
                  <a:srgbClr val="FF0000"/>
                </a:solidFill>
              </a:rPr>
              <a:t>MULTIPLE CHOICE QUESTION :03</a:t>
            </a:r>
            <a:endParaRPr lang="en-IN" dirty="0"/>
          </a:p>
        </p:txBody>
      </p:sp>
      <p:sp>
        <p:nvSpPr>
          <p:cNvPr id="3" name="Content Placeholder 2">
            <a:extLst>
              <a:ext uri="{FF2B5EF4-FFF2-40B4-BE49-F238E27FC236}">
                <a16:creationId xmlns:a16="http://schemas.microsoft.com/office/drawing/2014/main" xmlns="" id="{D33108E0-B86E-4C20-A52D-99BDE5089708}"/>
              </a:ext>
            </a:extLst>
          </p:cNvPr>
          <p:cNvSpPr>
            <a:spLocks noGrp="1"/>
          </p:cNvSpPr>
          <p:nvPr>
            <p:ph idx="1"/>
          </p:nvPr>
        </p:nvSpPr>
        <p:spPr/>
        <p:txBody>
          <a:bodyPr>
            <a:normAutofit/>
          </a:bodyPr>
          <a:lstStyle/>
          <a:p>
            <a:pPr marL="0" indent="0">
              <a:lnSpc>
                <a:spcPct val="200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A Building was purchased for Rs.9,00,000 and payment was made in Rs.100 shares at 20% premium. Securities Premium Reserve A/c will be   </a:t>
            </a:r>
          </a:p>
          <a:p>
            <a:pPr marL="0" indent="0">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Debited by Rs.1,50,000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Credited by Rs.1,50,000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Debited by Rs.1,80,000 </a:t>
            </a:r>
          </a:p>
          <a:p>
            <a:pPr marL="342900" indent="-342900">
              <a:lnSpc>
                <a:spcPct val="107000"/>
              </a:lnSpc>
              <a:spcAft>
                <a:spcPts val="800"/>
              </a:spcAft>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Credited by Rs.1,80,000 </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3826541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473072-7E4B-4E34-B2A2-50B43E36A68D}"/>
              </a:ext>
            </a:extLst>
          </p:cNvPr>
          <p:cNvSpPr>
            <a:spLocks noGrp="1"/>
          </p:cNvSpPr>
          <p:nvPr>
            <p:ph type="title"/>
          </p:nvPr>
        </p:nvSpPr>
        <p:spPr/>
        <p:txBody>
          <a:bodyPr/>
          <a:lstStyle/>
          <a:p>
            <a:pPr algn="ctr"/>
            <a:r>
              <a:rPr lang="en-US" b="1" dirty="0">
                <a:solidFill>
                  <a:srgbClr val="FF0000"/>
                </a:solidFill>
              </a:rPr>
              <a:t>MULTIPLE CHOICE QUESTION :04</a:t>
            </a:r>
            <a:endParaRPr lang="en-IN" dirty="0"/>
          </a:p>
        </p:txBody>
      </p:sp>
      <p:sp>
        <p:nvSpPr>
          <p:cNvPr id="3" name="Content Placeholder 2">
            <a:extLst>
              <a:ext uri="{FF2B5EF4-FFF2-40B4-BE49-F238E27FC236}">
                <a16:creationId xmlns:a16="http://schemas.microsoft.com/office/drawing/2014/main" xmlns="" id="{AA05C1BD-6A43-44D5-8859-D9B0913C6FDE}"/>
              </a:ext>
            </a:extLst>
          </p:cNvPr>
          <p:cNvSpPr>
            <a:spLocks noGrp="1"/>
          </p:cNvSpPr>
          <p:nvPr>
            <p:ph idx="1"/>
          </p:nvPr>
        </p:nvSpPr>
        <p:spPr/>
        <p:txBody>
          <a:bodyPr/>
          <a:lstStyle/>
          <a:p>
            <a:pPr marL="0" indent="0">
              <a:lnSpc>
                <a:spcPct val="200000"/>
              </a:lnSpc>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A company purchased machinery for Rs.1,80,000 and in consideration issued shares at 20% premium. What will be the face value of shares issued: </a:t>
            </a:r>
          </a:p>
          <a:p>
            <a:pPr marL="342900" indent="-342900">
              <a:lnSpc>
                <a:spcPct val="200000"/>
              </a:lnSpc>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Rs.1,50,000 </a:t>
            </a:r>
          </a:p>
          <a:p>
            <a:pPr marL="342900" indent="-342900">
              <a:lnSpc>
                <a:spcPct val="200000"/>
              </a:lnSpc>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Rs.1,44,000 </a:t>
            </a:r>
          </a:p>
          <a:p>
            <a:pPr marL="342900" indent="-342900">
              <a:lnSpc>
                <a:spcPct val="200000"/>
              </a:lnSpc>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Rs.1,80,000 </a:t>
            </a:r>
          </a:p>
          <a:p>
            <a:pPr marL="342900" indent="-342900">
              <a:lnSpc>
                <a:spcPct val="200000"/>
              </a:lnSpc>
              <a:buAutoNum type="alphaUcParenBoth"/>
            </a:pPr>
            <a:r>
              <a:rPr lang="en-IN" sz="1800" dirty="0">
                <a:effectLst/>
                <a:latin typeface="Calibri" panose="020F0502020204030204" pitchFamily="34" charset="0"/>
                <a:ea typeface="Calibri" panose="020F0502020204030204" pitchFamily="34" charset="0"/>
                <a:cs typeface="Times New Roman" panose="02020603050405020304" pitchFamily="18" charset="0"/>
              </a:rPr>
              <a:t>Rs.2,16,000 </a:t>
            </a:r>
          </a:p>
          <a:p>
            <a:pPr marL="0" indent="0">
              <a:buNone/>
            </a:pPr>
            <a:endParaRPr lang="en-IN" dirty="0"/>
          </a:p>
        </p:txBody>
      </p:sp>
      <p:pic>
        <p:nvPicPr>
          <p:cNvPr id="5"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extLst>
      <p:ext uri="{BB962C8B-B14F-4D97-AF65-F5344CB8AC3E}">
        <p14:creationId xmlns:p14="http://schemas.microsoft.com/office/powerpoint/2010/main" val="313262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Text Box 5"/>
          <p:cNvSpPr txBox="1">
            <a:spLocks noChangeArrowheads="1"/>
          </p:cNvSpPr>
          <p:nvPr/>
        </p:nvSpPr>
        <p:spPr bwMode="auto">
          <a:xfrm>
            <a:off x="1676400" y="609600"/>
            <a:ext cx="5943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buFont typeface="Wingdings" panose="05000000000000000000" pitchFamily="2" charset="2"/>
              <a:buChar char="v"/>
            </a:pPr>
            <a:r>
              <a:rPr lang="en-US" sz="2000" b="1" dirty="0"/>
              <a:t> When application money received</a:t>
            </a:r>
          </a:p>
        </p:txBody>
      </p:sp>
      <p:sp>
        <p:nvSpPr>
          <p:cNvPr id="30726" name="Text Box 6"/>
          <p:cNvSpPr txBox="1">
            <a:spLocks noChangeArrowheads="1"/>
          </p:cNvSpPr>
          <p:nvPr/>
        </p:nvSpPr>
        <p:spPr bwMode="auto">
          <a:xfrm>
            <a:off x="1524000" y="1066800"/>
            <a:ext cx="5943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Bank a/c			</a:t>
            </a:r>
            <a:r>
              <a:rPr lang="en-US" sz="2000" b="1" dirty="0" err="1"/>
              <a:t>Dr</a:t>
            </a:r>
            <a:endParaRPr lang="en-US" sz="2000" b="1" dirty="0"/>
          </a:p>
        </p:txBody>
      </p:sp>
      <p:sp>
        <p:nvSpPr>
          <p:cNvPr id="30727" name="Text Box 7"/>
          <p:cNvSpPr txBox="1">
            <a:spLocks noChangeArrowheads="1"/>
          </p:cNvSpPr>
          <p:nvPr/>
        </p:nvSpPr>
        <p:spPr bwMode="auto">
          <a:xfrm>
            <a:off x="2133600" y="1508125"/>
            <a:ext cx="5943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Share application a/c				</a:t>
            </a:r>
          </a:p>
        </p:txBody>
      </p:sp>
      <p:sp>
        <p:nvSpPr>
          <p:cNvPr id="30728" name="Text Box 8"/>
          <p:cNvSpPr txBox="1">
            <a:spLocks noChangeArrowheads="1"/>
          </p:cNvSpPr>
          <p:nvPr/>
        </p:nvSpPr>
        <p:spPr bwMode="auto">
          <a:xfrm>
            <a:off x="1676400" y="20574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buFont typeface="Wingdings" panose="05000000000000000000" pitchFamily="2" charset="2"/>
              <a:buChar char="v"/>
            </a:pPr>
            <a:r>
              <a:rPr lang="en-US" sz="2000" b="1" dirty="0"/>
              <a:t> When application money transferred to share capital</a:t>
            </a:r>
          </a:p>
        </p:txBody>
      </p:sp>
      <p:sp>
        <p:nvSpPr>
          <p:cNvPr id="30729" name="Text Box 9"/>
          <p:cNvSpPr txBox="1">
            <a:spLocks noChangeArrowheads="1"/>
          </p:cNvSpPr>
          <p:nvPr/>
        </p:nvSpPr>
        <p:spPr bwMode="auto">
          <a:xfrm>
            <a:off x="1752600" y="2498725"/>
            <a:ext cx="5943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Share application  a/c      </a:t>
            </a:r>
            <a:r>
              <a:rPr lang="en-US" sz="2000" b="1" dirty="0" err="1"/>
              <a:t>Dr</a:t>
            </a:r>
            <a:endParaRPr lang="en-US" sz="2000" b="1" dirty="0"/>
          </a:p>
        </p:txBody>
      </p:sp>
      <p:sp>
        <p:nvSpPr>
          <p:cNvPr id="30730" name="Text Box 10"/>
          <p:cNvSpPr txBox="1">
            <a:spLocks noChangeArrowheads="1"/>
          </p:cNvSpPr>
          <p:nvPr/>
        </p:nvSpPr>
        <p:spPr bwMode="auto">
          <a:xfrm>
            <a:off x="2133600" y="2955925"/>
            <a:ext cx="5943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Share capital a/c				</a:t>
            </a:r>
          </a:p>
        </p:txBody>
      </p:sp>
      <p:sp>
        <p:nvSpPr>
          <p:cNvPr id="30731" name="Text Box 11"/>
          <p:cNvSpPr txBox="1">
            <a:spLocks noChangeArrowheads="1"/>
          </p:cNvSpPr>
          <p:nvPr/>
        </p:nvSpPr>
        <p:spPr bwMode="auto">
          <a:xfrm>
            <a:off x="1676400" y="35052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buFont typeface="Wingdings" panose="05000000000000000000" pitchFamily="2" charset="2"/>
              <a:buChar char="v"/>
            </a:pPr>
            <a:r>
              <a:rPr lang="en-US" sz="2000" b="1"/>
              <a:t> When excess application money refunded</a:t>
            </a:r>
          </a:p>
        </p:txBody>
      </p:sp>
      <p:sp>
        <p:nvSpPr>
          <p:cNvPr id="30732" name="Text Box 12"/>
          <p:cNvSpPr txBox="1">
            <a:spLocks noChangeArrowheads="1"/>
          </p:cNvSpPr>
          <p:nvPr/>
        </p:nvSpPr>
        <p:spPr bwMode="auto">
          <a:xfrm>
            <a:off x="2133600" y="4419600"/>
            <a:ext cx="5943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a:t>Bank a/c				</a:t>
            </a:r>
          </a:p>
        </p:txBody>
      </p:sp>
      <p:sp>
        <p:nvSpPr>
          <p:cNvPr id="30733" name="Text Box 13"/>
          <p:cNvSpPr txBox="1">
            <a:spLocks noChangeArrowheads="1"/>
          </p:cNvSpPr>
          <p:nvPr/>
        </p:nvSpPr>
        <p:spPr bwMode="auto">
          <a:xfrm>
            <a:off x="1752600" y="3962400"/>
            <a:ext cx="5943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Share application a/c	</a:t>
            </a:r>
            <a:r>
              <a:rPr lang="en-US" sz="2000" b="1" dirty="0" err="1"/>
              <a:t>Dr</a:t>
            </a:r>
            <a:r>
              <a:rPr lang="en-US" sz="2000" b="1" dirty="0"/>
              <a:t>				</a:t>
            </a:r>
          </a:p>
        </p:txBody>
      </p:sp>
      <p:sp>
        <p:nvSpPr>
          <p:cNvPr id="30734" name="Text Box 14"/>
          <p:cNvSpPr txBox="1">
            <a:spLocks noChangeArrowheads="1"/>
          </p:cNvSpPr>
          <p:nvPr/>
        </p:nvSpPr>
        <p:spPr bwMode="auto">
          <a:xfrm>
            <a:off x="1676400" y="4860925"/>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buFont typeface="Wingdings" panose="05000000000000000000" pitchFamily="2" charset="2"/>
              <a:buChar char="v"/>
            </a:pPr>
            <a:r>
              <a:rPr lang="en-US" sz="2000" b="1"/>
              <a:t> When allotment money becomes due</a:t>
            </a:r>
          </a:p>
        </p:txBody>
      </p:sp>
      <p:sp>
        <p:nvSpPr>
          <p:cNvPr id="30735" name="Text Box 15"/>
          <p:cNvSpPr txBox="1">
            <a:spLocks noChangeArrowheads="1"/>
          </p:cNvSpPr>
          <p:nvPr/>
        </p:nvSpPr>
        <p:spPr bwMode="auto">
          <a:xfrm>
            <a:off x="2133600" y="5775325"/>
            <a:ext cx="5943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a:t>Share capital a/c				</a:t>
            </a:r>
          </a:p>
        </p:txBody>
      </p:sp>
      <p:sp>
        <p:nvSpPr>
          <p:cNvPr id="30736" name="Text Box 16"/>
          <p:cNvSpPr txBox="1">
            <a:spLocks noChangeArrowheads="1"/>
          </p:cNvSpPr>
          <p:nvPr/>
        </p:nvSpPr>
        <p:spPr bwMode="auto">
          <a:xfrm>
            <a:off x="1752600" y="5318125"/>
            <a:ext cx="5943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371600" eaLnBrk="1" hangingPunct="1">
              <a:spcBef>
                <a:spcPct val="50000"/>
              </a:spcBef>
            </a:pPr>
            <a:r>
              <a:rPr lang="en-US" sz="2000" b="1" dirty="0"/>
              <a:t>Share allotment a/c	</a:t>
            </a:r>
            <a:r>
              <a:rPr lang="en-US" sz="2000" b="1" dirty="0" err="1"/>
              <a:t>Dr</a:t>
            </a:r>
            <a:endParaRPr lang="en-US" sz="2000" b="1" dirty="0"/>
          </a:p>
        </p:txBody>
      </p:sp>
      <p:sp>
        <p:nvSpPr>
          <p:cNvPr id="15" name="Vertical Scroll 14"/>
          <p:cNvSpPr/>
          <p:nvPr/>
        </p:nvSpPr>
        <p:spPr>
          <a:xfrm>
            <a:off x="918029" y="566057"/>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17" name="Google Shape;63;p14"/>
          <p:cNvPicPr preferRelativeResize="0"/>
          <p:nvPr/>
        </p:nvPicPr>
        <p:blipFill rotWithShape="1">
          <a:blip r:embed="rId2">
            <a:alphaModFix/>
          </a:blip>
          <a:srcRect/>
          <a:stretch/>
        </p:blipFill>
        <p:spPr>
          <a:xfrm>
            <a:off x="10896600" y="6177273"/>
            <a:ext cx="1232526" cy="611875"/>
          </a:xfrm>
          <a:prstGeom prst="rect">
            <a:avLst/>
          </a:prstGeom>
          <a:noFill/>
          <a:ln>
            <a:noFill/>
          </a:ln>
        </p:spPr>
      </p:pic>
    </p:spTree>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11" name="Rectangle 23"/>
          <p:cNvSpPr>
            <a:spLocks noChangeArrowheads="1"/>
          </p:cNvSpPr>
          <p:nvPr/>
        </p:nvSpPr>
        <p:spPr bwMode="auto">
          <a:xfrm>
            <a:off x="1941286" y="896256"/>
            <a:ext cx="86868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u="sng" dirty="0">
                <a:solidFill>
                  <a:srgbClr val="FF0000"/>
                </a:solidFill>
                <a:latin typeface="Calibri" panose="020F0502020204030204" pitchFamily="34" charset="0"/>
              </a:rPr>
              <a:t>FORFEITURE OF SHARES</a:t>
            </a:r>
          </a:p>
        </p:txBody>
      </p:sp>
      <p:sp>
        <p:nvSpPr>
          <p:cNvPr id="63512" name="Text Box 24"/>
          <p:cNvSpPr txBox="1">
            <a:spLocks noChangeArrowheads="1"/>
          </p:cNvSpPr>
          <p:nvPr/>
        </p:nvSpPr>
        <p:spPr bwMode="auto">
          <a:xfrm>
            <a:off x="2093686" y="1981200"/>
            <a:ext cx="838200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Bef>
                <a:spcPct val="50000"/>
              </a:spcBef>
            </a:pPr>
            <a:r>
              <a:rPr lang="en-US" sz="2800" b="1" dirty="0"/>
              <a:t>	It means the cancellation of shares when a shareholder fails to pay allotment money or call money. The company has the power to cancel the share after giving a 14 days registered notice to the shareholder to pay the amount with interest. Shares once forfeited becomes the property of the company. </a:t>
            </a:r>
          </a:p>
        </p:txBody>
      </p:sp>
      <p:sp>
        <p:nvSpPr>
          <p:cNvPr id="4" name="Vertical Scroll 3"/>
          <p:cNvSpPr/>
          <p:nvPr/>
        </p:nvSpPr>
        <p:spPr>
          <a:xfrm>
            <a:off x="493486" y="4572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6" name="Google Shape;63;p14"/>
          <p:cNvPicPr preferRelativeResize="0"/>
          <p:nvPr/>
        </p:nvPicPr>
        <p:blipFill rotWithShape="1">
          <a:blip r:embed="rId2">
            <a:alphaModFix/>
          </a:blip>
          <a:srcRect/>
          <a:stretch/>
        </p:blipFill>
        <p:spPr>
          <a:xfrm>
            <a:off x="10744200" y="6096000"/>
            <a:ext cx="1333500" cy="611875"/>
          </a:xfrm>
          <a:prstGeom prst="rect">
            <a:avLst/>
          </a:prstGeom>
          <a:noFill/>
          <a:ln>
            <a:noFill/>
          </a:ln>
        </p:spPr>
      </p:pic>
    </p:spTree>
  </p:cSld>
  <p:clrMapOvr>
    <a:masterClrMapping/>
  </p:clrMapOvr>
  <p:transition spd="slow">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744200" y="6096000"/>
            <a:ext cx="1333500"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p:cNvSpPr txBox="1">
            <a:spLocks noChangeArrowheads="1"/>
          </p:cNvSpPr>
          <p:nvPr/>
        </p:nvSpPr>
        <p:spPr bwMode="auto">
          <a:xfrm>
            <a:off x="1676400" y="2286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excess application money adjusted to allotment money</a:t>
            </a:r>
          </a:p>
        </p:txBody>
      </p:sp>
      <p:sp>
        <p:nvSpPr>
          <p:cNvPr id="31749" name="Text Box 5"/>
          <p:cNvSpPr txBox="1">
            <a:spLocks noChangeArrowheads="1"/>
          </p:cNvSpPr>
          <p:nvPr/>
        </p:nvSpPr>
        <p:spPr bwMode="auto">
          <a:xfrm>
            <a:off x="2133600" y="11430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allotment a/c				</a:t>
            </a:r>
          </a:p>
        </p:txBody>
      </p:sp>
      <p:sp>
        <p:nvSpPr>
          <p:cNvPr id="31750" name="Text Box 6"/>
          <p:cNvSpPr txBox="1">
            <a:spLocks noChangeArrowheads="1"/>
          </p:cNvSpPr>
          <p:nvPr/>
        </p:nvSpPr>
        <p:spPr bwMode="auto">
          <a:xfrm>
            <a:off x="1752600" y="6858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application a/c			Dr</a:t>
            </a:r>
          </a:p>
        </p:txBody>
      </p:sp>
      <p:sp>
        <p:nvSpPr>
          <p:cNvPr id="31751" name="Text Box 7"/>
          <p:cNvSpPr txBox="1">
            <a:spLocks noChangeArrowheads="1"/>
          </p:cNvSpPr>
          <p:nvPr/>
        </p:nvSpPr>
        <p:spPr bwMode="auto">
          <a:xfrm>
            <a:off x="1676400" y="1584325"/>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allotment money received </a:t>
            </a:r>
          </a:p>
        </p:txBody>
      </p:sp>
      <p:sp>
        <p:nvSpPr>
          <p:cNvPr id="31752" name="Text Box 8"/>
          <p:cNvSpPr txBox="1">
            <a:spLocks noChangeArrowheads="1"/>
          </p:cNvSpPr>
          <p:nvPr/>
        </p:nvSpPr>
        <p:spPr bwMode="auto">
          <a:xfrm>
            <a:off x="2133600" y="24987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allotment a/c				</a:t>
            </a:r>
          </a:p>
        </p:txBody>
      </p:sp>
      <p:sp>
        <p:nvSpPr>
          <p:cNvPr id="31753" name="Text Box 9"/>
          <p:cNvSpPr txBox="1">
            <a:spLocks noChangeArrowheads="1"/>
          </p:cNvSpPr>
          <p:nvPr/>
        </p:nvSpPr>
        <p:spPr bwMode="auto">
          <a:xfrm>
            <a:off x="1752600" y="20415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Bank a/c   				Dr</a:t>
            </a:r>
          </a:p>
        </p:txBody>
      </p:sp>
      <p:sp>
        <p:nvSpPr>
          <p:cNvPr id="31754" name="Text Box 10"/>
          <p:cNvSpPr txBox="1">
            <a:spLocks noChangeArrowheads="1"/>
          </p:cNvSpPr>
          <p:nvPr/>
        </p:nvSpPr>
        <p:spPr bwMode="auto">
          <a:xfrm>
            <a:off x="1676400" y="29718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call money becomes due</a:t>
            </a:r>
          </a:p>
        </p:txBody>
      </p:sp>
      <p:sp>
        <p:nvSpPr>
          <p:cNvPr id="31755" name="Text Box 11"/>
          <p:cNvSpPr txBox="1">
            <a:spLocks noChangeArrowheads="1"/>
          </p:cNvSpPr>
          <p:nvPr/>
        </p:nvSpPr>
        <p:spPr bwMode="auto">
          <a:xfrm>
            <a:off x="2133600" y="38862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capital a/c				</a:t>
            </a:r>
          </a:p>
        </p:txBody>
      </p:sp>
      <p:sp>
        <p:nvSpPr>
          <p:cNvPr id="31756" name="Text Box 12"/>
          <p:cNvSpPr txBox="1">
            <a:spLocks noChangeArrowheads="1"/>
          </p:cNvSpPr>
          <p:nvPr/>
        </p:nvSpPr>
        <p:spPr bwMode="auto">
          <a:xfrm>
            <a:off x="1752600" y="34290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call a/c			Dr</a:t>
            </a:r>
          </a:p>
        </p:txBody>
      </p:sp>
      <p:sp>
        <p:nvSpPr>
          <p:cNvPr id="31757" name="Text Box 13"/>
          <p:cNvSpPr txBox="1">
            <a:spLocks noChangeArrowheads="1"/>
          </p:cNvSpPr>
          <p:nvPr/>
        </p:nvSpPr>
        <p:spPr bwMode="auto">
          <a:xfrm>
            <a:off x="1676400" y="4403725"/>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call money received </a:t>
            </a:r>
          </a:p>
        </p:txBody>
      </p:sp>
      <p:sp>
        <p:nvSpPr>
          <p:cNvPr id="31758" name="Text Box 14"/>
          <p:cNvSpPr txBox="1">
            <a:spLocks noChangeArrowheads="1"/>
          </p:cNvSpPr>
          <p:nvPr/>
        </p:nvSpPr>
        <p:spPr bwMode="auto">
          <a:xfrm>
            <a:off x="2133600" y="53181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call a/c				</a:t>
            </a:r>
          </a:p>
        </p:txBody>
      </p:sp>
      <p:sp>
        <p:nvSpPr>
          <p:cNvPr id="31759" name="Text Box 15"/>
          <p:cNvSpPr txBox="1">
            <a:spLocks noChangeArrowheads="1"/>
          </p:cNvSpPr>
          <p:nvPr/>
        </p:nvSpPr>
        <p:spPr bwMode="auto">
          <a:xfrm>
            <a:off x="1752600" y="48609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Bank a/c   				Dr</a:t>
            </a:r>
          </a:p>
        </p:txBody>
      </p:sp>
      <p:sp>
        <p:nvSpPr>
          <p:cNvPr id="14" name="Vertical Scroll 13"/>
          <p:cNvSpPr/>
          <p:nvPr/>
        </p:nvSpPr>
        <p:spPr>
          <a:xfrm>
            <a:off x="10020300" y="884237"/>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16" name="Google Shape;63;p14"/>
          <p:cNvPicPr preferRelativeResize="0"/>
          <p:nvPr/>
        </p:nvPicPr>
        <p:blipFill rotWithShape="1">
          <a:blip r:embed="rId2">
            <a:alphaModFix/>
          </a:blip>
          <a:srcRect/>
          <a:stretch/>
        </p:blipFill>
        <p:spPr>
          <a:xfrm>
            <a:off x="10896600" y="6096000"/>
            <a:ext cx="1232526" cy="611875"/>
          </a:xfrm>
          <a:prstGeom prst="rect">
            <a:avLst/>
          </a:prstGeom>
          <a:noFill/>
          <a:ln>
            <a:noFill/>
          </a:ln>
        </p:spPr>
      </p:pic>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1676400" y="76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400" b="1"/>
              <a:t>Alternate method</a:t>
            </a:r>
          </a:p>
        </p:txBody>
      </p:sp>
      <p:sp>
        <p:nvSpPr>
          <p:cNvPr id="32773" name="Text Box 5"/>
          <p:cNvSpPr txBox="1">
            <a:spLocks noChangeArrowheads="1"/>
          </p:cNvSpPr>
          <p:nvPr/>
        </p:nvSpPr>
        <p:spPr bwMode="auto">
          <a:xfrm>
            <a:off x="1676400" y="11430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application money received</a:t>
            </a:r>
          </a:p>
        </p:txBody>
      </p:sp>
      <p:sp>
        <p:nvSpPr>
          <p:cNvPr id="32774" name="Text Box 6"/>
          <p:cNvSpPr txBox="1">
            <a:spLocks noChangeArrowheads="1"/>
          </p:cNvSpPr>
          <p:nvPr/>
        </p:nvSpPr>
        <p:spPr bwMode="auto">
          <a:xfrm>
            <a:off x="1752600" y="15843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Bank a/c				Dr</a:t>
            </a:r>
          </a:p>
        </p:txBody>
      </p:sp>
      <p:sp>
        <p:nvSpPr>
          <p:cNvPr id="32775" name="Text Box 7"/>
          <p:cNvSpPr txBox="1">
            <a:spLocks noChangeArrowheads="1"/>
          </p:cNvSpPr>
          <p:nvPr/>
        </p:nvSpPr>
        <p:spPr bwMode="auto">
          <a:xfrm>
            <a:off x="2133600" y="20415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application and allotment a/c</a:t>
            </a:r>
          </a:p>
        </p:txBody>
      </p:sp>
      <p:sp>
        <p:nvSpPr>
          <p:cNvPr id="32776" name="Text Box 8"/>
          <p:cNvSpPr txBox="1">
            <a:spLocks noChangeArrowheads="1"/>
          </p:cNvSpPr>
          <p:nvPr/>
        </p:nvSpPr>
        <p:spPr bwMode="auto">
          <a:xfrm>
            <a:off x="1676400" y="25908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When application money transferred to share capital</a:t>
            </a:r>
          </a:p>
        </p:txBody>
      </p:sp>
      <p:sp>
        <p:nvSpPr>
          <p:cNvPr id="32777" name="Text Box 9"/>
          <p:cNvSpPr txBox="1">
            <a:spLocks noChangeArrowheads="1"/>
          </p:cNvSpPr>
          <p:nvPr/>
        </p:nvSpPr>
        <p:spPr bwMode="auto">
          <a:xfrm>
            <a:off x="1752600" y="30321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application and allotment a/c	Dr</a:t>
            </a:r>
          </a:p>
        </p:txBody>
      </p:sp>
      <p:sp>
        <p:nvSpPr>
          <p:cNvPr id="32778" name="Text Box 10"/>
          <p:cNvSpPr txBox="1">
            <a:spLocks noChangeArrowheads="1"/>
          </p:cNvSpPr>
          <p:nvPr/>
        </p:nvSpPr>
        <p:spPr bwMode="auto">
          <a:xfrm>
            <a:off x="2133600" y="3489325"/>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capital a/c				</a:t>
            </a:r>
          </a:p>
        </p:txBody>
      </p:sp>
      <p:sp>
        <p:nvSpPr>
          <p:cNvPr id="32779" name="Text Box 11"/>
          <p:cNvSpPr txBox="1">
            <a:spLocks noChangeArrowheads="1"/>
          </p:cNvSpPr>
          <p:nvPr/>
        </p:nvSpPr>
        <p:spPr bwMode="auto">
          <a:xfrm>
            <a:off x="1676400" y="4038600"/>
            <a:ext cx="899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v"/>
            </a:pPr>
            <a:r>
              <a:rPr lang="en-US" sz="2000" b="1"/>
              <a:t> Receipt of allotment money</a:t>
            </a:r>
          </a:p>
        </p:txBody>
      </p:sp>
      <p:sp>
        <p:nvSpPr>
          <p:cNvPr id="32780" name="Text Box 12"/>
          <p:cNvSpPr txBox="1">
            <a:spLocks noChangeArrowheads="1"/>
          </p:cNvSpPr>
          <p:nvPr/>
        </p:nvSpPr>
        <p:spPr bwMode="auto">
          <a:xfrm>
            <a:off x="2133600" y="49530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Share application and allotment a/c	</a:t>
            </a:r>
          </a:p>
        </p:txBody>
      </p:sp>
      <p:sp>
        <p:nvSpPr>
          <p:cNvPr id="32781" name="Text Box 13"/>
          <p:cNvSpPr txBox="1">
            <a:spLocks noChangeArrowheads="1"/>
          </p:cNvSpPr>
          <p:nvPr/>
        </p:nvSpPr>
        <p:spPr bwMode="auto">
          <a:xfrm>
            <a:off x="1752600" y="44958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t>Bank a/c				Dr</a:t>
            </a:r>
          </a:p>
        </p:txBody>
      </p:sp>
      <p:sp>
        <p:nvSpPr>
          <p:cNvPr id="21516" name="Text Box 17"/>
          <p:cNvSpPr txBox="1">
            <a:spLocks noChangeArrowheads="1"/>
          </p:cNvSpPr>
          <p:nvPr/>
        </p:nvSpPr>
        <p:spPr bwMode="auto">
          <a:xfrm>
            <a:off x="1676400" y="457200"/>
            <a:ext cx="899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400" b="1"/>
              <a:t>Combines Application and allotment account is maintained</a:t>
            </a:r>
          </a:p>
        </p:txBody>
      </p:sp>
      <p:sp>
        <p:nvSpPr>
          <p:cNvPr id="13" name="Vertical Scroll 12"/>
          <p:cNvSpPr/>
          <p:nvPr/>
        </p:nvSpPr>
        <p:spPr>
          <a:xfrm>
            <a:off x="65314" y="411162"/>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15" name="Google Shape;63;p14"/>
          <p:cNvPicPr preferRelativeResize="0"/>
          <p:nvPr/>
        </p:nvPicPr>
        <p:blipFill rotWithShape="1">
          <a:blip r:embed="rId2">
            <a:alphaModFix/>
          </a:blip>
          <a:srcRect/>
          <a:stretch/>
        </p:blipFill>
        <p:spPr>
          <a:xfrm>
            <a:off x="10896600" y="6172200"/>
            <a:ext cx="1232526" cy="611875"/>
          </a:xfrm>
          <a:prstGeom prst="rect">
            <a:avLst/>
          </a:prstGeom>
          <a:noFill/>
          <a:ln>
            <a:noFill/>
          </a:ln>
        </p:spPr>
      </p:pic>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ChangeArrowheads="1"/>
          </p:cNvSpPr>
          <p:nvPr/>
        </p:nvSpPr>
        <p:spPr bwMode="auto">
          <a:xfrm>
            <a:off x="1219200" y="609600"/>
            <a:ext cx="86868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4400" b="1" u="sng" dirty="0">
                <a:solidFill>
                  <a:srgbClr val="FFFF00"/>
                </a:solidFill>
                <a:latin typeface="Bernard MT Condensed" panose="02050806060905020404" pitchFamily="18" charset="0"/>
              </a:rPr>
              <a:t>CLASSIFICATION OF ISSUE OF SHARES</a:t>
            </a:r>
          </a:p>
        </p:txBody>
      </p:sp>
      <p:sp>
        <p:nvSpPr>
          <p:cNvPr id="52229" name="Text Box 5"/>
          <p:cNvSpPr txBox="1">
            <a:spLocks noChangeArrowheads="1"/>
          </p:cNvSpPr>
          <p:nvPr/>
        </p:nvSpPr>
        <p:spPr bwMode="auto">
          <a:xfrm>
            <a:off x="1905000" y="1614488"/>
            <a:ext cx="83820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Bef>
                <a:spcPct val="50000"/>
              </a:spcBef>
              <a:buFontTx/>
              <a:buChar char="•"/>
            </a:pPr>
            <a:r>
              <a:rPr lang="en-US" sz="3600" b="1" dirty="0">
                <a:latin typeface="Lucida Fax" panose="02060602050505020204" pitchFamily="18" charset="0"/>
              </a:rPr>
              <a:t> Issue of shares at par</a:t>
            </a:r>
          </a:p>
          <a:p>
            <a:pPr algn="just">
              <a:spcBef>
                <a:spcPct val="50000"/>
              </a:spcBef>
              <a:buFontTx/>
              <a:buChar char="•"/>
            </a:pPr>
            <a:r>
              <a:rPr lang="en-US" sz="3600" b="1" dirty="0">
                <a:latin typeface="Lucida Fax" panose="02060602050505020204" pitchFamily="18" charset="0"/>
              </a:rPr>
              <a:t> Issue of shares at premium </a:t>
            </a:r>
          </a:p>
          <a:p>
            <a:pPr algn="just">
              <a:spcBef>
                <a:spcPct val="50000"/>
              </a:spcBef>
            </a:pPr>
            <a:endParaRPr lang="en-US" sz="3600" b="1" dirty="0">
              <a:latin typeface="Lucida Fax" panose="02060602050505020204" pitchFamily="18" charset="0"/>
            </a:endParaRPr>
          </a:p>
        </p:txBody>
      </p:sp>
      <p:sp>
        <p:nvSpPr>
          <p:cNvPr id="4" name="Vertical Scroll 3"/>
          <p:cNvSpPr/>
          <p:nvPr/>
        </p:nvSpPr>
        <p:spPr>
          <a:xfrm>
            <a:off x="266700" y="3810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sp>
        <p:nvSpPr>
          <p:cNvPr id="5" name="Vertical Scroll 4"/>
          <p:cNvSpPr/>
          <p:nvPr/>
        </p:nvSpPr>
        <p:spPr>
          <a:xfrm>
            <a:off x="10210800" y="762000"/>
            <a:ext cx="1295400" cy="5638800"/>
          </a:xfrm>
          <a:prstGeom prst="verticalScroll">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C</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O</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M</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P</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A</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N</a:t>
            </a:r>
          </a:p>
          <a:p>
            <a:pPr algn="ctr" eaLnBrk="1" hangingPunct="1">
              <a:defRPr/>
            </a:pPr>
            <a:r>
              <a:rPr lang="en-US" sz="40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Lucida Handwriting" panose="03010101010101010101" pitchFamily="66" charset="0"/>
              </a:rPr>
              <a:t>Y</a:t>
            </a:r>
          </a:p>
        </p:txBody>
      </p:sp>
      <p:pic>
        <p:nvPicPr>
          <p:cNvPr id="7" name="Google Shape;63;p14"/>
          <p:cNvPicPr preferRelativeResize="0"/>
          <p:nvPr/>
        </p:nvPicPr>
        <p:blipFill rotWithShape="1">
          <a:blip r:embed="rId2">
            <a:alphaModFix/>
          </a:blip>
          <a:srcRect/>
          <a:stretch/>
        </p:blipFill>
        <p:spPr>
          <a:xfrm>
            <a:off x="10889937" y="6172200"/>
            <a:ext cx="1232526" cy="611875"/>
          </a:xfrm>
          <a:prstGeom prst="rect">
            <a:avLst/>
          </a:prstGeom>
          <a:noFill/>
          <a:ln>
            <a:noFill/>
          </a:ln>
        </p:spPr>
      </p:pic>
    </p:spTree>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2790</TotalTime>
  <Words>3522</Words>
  <Application>Microsoft Office PowerPoint</Application>
  <PresentationFormat>Custom</PresentationFormat>
  <Paragraphs>519</Paragraphs>
  <Slides>61</Slides>
  <Notes>2</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Calls In Advance</vt:lpstr>
      <vt:lpstr>QUESTIONS</vt:lpstr>
      <vt:lpstr>BOTH CALLS-IN-ARREARS AND CALLS-IN-ADVANCE</vt:lpstr>
      <vt:lpstr>PROBLEM</vt:lpstr>
      <vt:lpstr>Solution - 3</vt:lpstr>
      <vt:lpstr>Solution - 3</vt:lpstr>
      <vt:lpstr>PowerPoint Presentation</vt:lpstr>
      <vt:lpstr>PowerPoint Presentation</vt:lpstr>
      <vt:lpstr>PowerPoint Presentation</vt:lpstr>
      <vt:lpstr>PowerPoint Presentation</vt:lpstr>
      <vt:lpstr>PowerPoint Presentation</vt:lpstr>
      <vt:lpstr>Over Subscription</vt:lpstr>
      <vt:lpstr>                                                                    1st Alternative                                                REJECTION OF EXCESS APPLICATIONS THE DIRECTORS REJECT THE EXCESS APPLICATIONS AND REFUND THE EXCESS AMOUNT</vt:lpstr>
      <vt:lpstr>PROBLEMS</vt:lpstr>
      <vt:lpstr>Pro-rata Allotment</vt:lpstr>
      <vt:lpstr>                                                       2nd Alternative                                                PRO RATA ALLOTMENT NO APPLICATION FOR SHARES REFUSED,SHARES ALLOTTED TO THE APPLICANTS ON PROPORTIONATE BASIS</vt:lpstr>
      <vt:lpstr>PRO RATA TABLE</vt:lpstr>
      <vt:lpstr>WHEN A PART OF EXCESS AMOUNT IS ADJUSTED TO AMOUNT DUE ON ALLOTMENT AND BALANCE IS REFUNDED</vt:lpstr>
      <vt:lpstr>PRO RATA ALLOTMENT IN DIFFERENT CASES</vt:lpstr>
      <vt:lpstr>PROBLEM</vt:lpstr>
      <vt:lpstr>PRO RATA ALLOTMENT IN DIFFERENT CASES</vt:lpstr>
      <vt:lpstr>HOMEWORK</vt:lpstr>
      <vt:lpstr>                                         PRO RATA TABLE ISSUED SHARES : 200 SHARES @ Rs.10 each , premium of Rs.1 per share SUBSCRIBED SHARES : 300 SHARES  ON APPLN – 7 ; ON ALLOT -3 (including premium) ; balance on 1st and Final call. Shares were allotted on pro rata basis and surplus application money to be adjusted towards allotment.    </vt:lpstr>
      <vt:lpstr>CALCULATION OF AMOUNT NOT RECEIVED ON ALLOTMENT IN CASE OF PRO RATA</vt:lpstr>
      <vt:lpstr>CALCULATION OF AMOUNT NOT RECEIVED ON ALLOTMENT IN CASE OF PRO RATA</vt:lpstr>
      <vt:lpstr>A company issued 10,000 shares and  company received applications for 20,000 shares.The amount is payable as Rs.3 on application,Rs.5 on allotment and balance on call. The company made allotment as under :  category          shares Applied      shares Allotted  A  6,000    6,000  B                            10,000                                                      4,000  C                              4,000                                                          NIL  Shyam of category B ,who was allotted 300 shares failed to pay the allotment money. Calculate the amount due on allotment of shyam  </vt:lpstr>
      <vt:lpstr>PROBLEM</vt:lpstr>
      <vt:lpstr>PRO RATA IF EXCESS TRANSFER TO 1ST CALL AND BALANCE IF REFUND.</vt:lpstr>
      <vt:lpstr>PowerPoint Presentation</vt:lpstr>
      <vt:lpstr>MULTIPLE CHOICE QUESTION :01</vt:lpstr>
      <vt:lpstr>MULTIPLE CHOICE QUESTION :02</vt:lpstr>
      <vt:lpstr>MULTIPLE CHOICE QUESTION:03</vt:lpstr>
      <vt:lpstr>MULTIPLE CHOICE QUESTION : 04</vt:lpstr>
      <vt:lpstr>MULTIPLE CHOICE QUESTION : 05</vt:lpstr>
      <vt:lpstr>MULTIPLE CHOICE QUESTION : 06</vt:lpstr>
      <vt:lpstr>MULTIPLE CHOICE QUESTION : 07</vt:lpstr>
      <vt:lpstr>Shares Issued for Consideration Other Than Cash </vt:lpstr>
      <vt:lpstr>Accounting Entries for issue of Shares to Vendors when Shares are: </vt:lpstr>
      <vt:lpstr>PURCHASE CONSIDERATION OTHER THAN CASH</vt:lpstr>
      <vt:lpstr>PROBLEM</vt:lpstr>
      <vt:lpstr>ISSUE OF SHARES TO PROMOTERS</vt:lpstr>
      <vt:lpstr>ISSUE OF SHARES TO UNDERWRITERS</vt:lpstr>
      <vt:lpstr>MULTIPLE CHOICE QUESTION :01</vt:lpstr>
      <vt:lpstr>MULTIPLE CHOICE QUESTION :02</vt:lpstr>
      <vt:lpstr>MULTIPLE CHOICE QUESTION :03</vt:lpstr>
      <vt:lpstr>MULTIPLE CHOICE QUESTION :04</vt:lpstr>
      <vt:lpstr>PowerPoint Presentation</vt:lpstr>
      <vt:lpstr>PowerPoint Presentation</vt:lpstr>
    </vt:vector>
  </TitlesOfParts>
  <Company>Teachers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Kamal Raj Mohan</dc:creator>
  <cp:lastModifiedBy>DELL</cp:lastModifiedBy>
  <cp:revision>251</cp:revision>
  <dcterms:created xsi:type="dcterms:W3CDTF">2009-03-08T10:22:06Z</dcterms:created>
  <dcterms:modified xsi:type="dcterms:W3CDTF">2022-03-28T22:47:43Z</dcterms:modified>
</cp:coreProperties>
</file>