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4" r:id="rId1"/>
  </p:sldMasterIdLst>
  <p:notesMasterIdLst>
    <p:notesMasterId r:id="rId71"/>
  </p:notesMasterIdLst>
  <p:sldIdLst>
    <p:sldId id="321" r:id="rId2"/>
    <p:sldId id="329" r:id="rId3"/>
    <p:sldId id="265" r:id="rId4"/>
    <p:sldId id="263" r:id="rId5"/>
    <p:sldId id="266" r:id="rId6"/>
    <p:sldId id="273" r:id="rId7"/>
    <p:sldId id="267" r:id="rId8"/>
    <p:sldId id="268" r:id="rId9"/>
    <p:sldId id="274" r:id="rId10"/>
    <p:sldId id="269" r:id="rId11"/>
    <p:sldId id="270" r:id="rId12"/>
    <p:sldId id="271" r:id="rId13"/>
    <p:sldId id="275" r:id="rId14"/>
    <p:sldId id="272" r:id="rId15"/>
    <p:sldId id="276" r:id="rId16"/>
    <p:sldId id="322" r:id="rId17"/>
    <p:sldId id="330" r:id="rId18"/>
    <p:sldId id="264" r:id="rId19"/>
    <p:sldId id="260" r:id="rId20"/>
    <p:sldId id="277" r:id="rId21"/>
    <p:sldId id="261" r:id="rId22"/>
    <p:sldId id="278" r:id="rId23"/>
    <p:sldId id="279" r:id="rId24"/>
    <p:sldId id="280" r:id="rId25"/>
    <p:sldId id="281" r:id="rId26"/>
    <p:sldId id="282" r:id="rId27"/>
    <p:sldId id="283" r:id="rId28"/>
    <p:sldId id="323" r:id="rId29"/>
    <p:sldId id="284" r:id="rId30"/>
    <p:sldId id="285" r:id="rId31"/>
    <p:sldId id="286" r:id="rId32"/>
    <p:sldId id="287" r:id="rId33"/>
    <p:sldId id="288" r:id="rId34"/>
    <p:sldId id="324" r:id="rId35"/>
    <p:sldId id="289" r:id="rId36"/>
    <p:sldId id="290" r:id="rId37"/>
    <p:sldId id="291" r:id="rId38"/>
    <p:sldId id="292" r:id="rId39"/>
    <p:sldId id="293" r:id="rId40"/>
    <p:sldId id="294" r:id="rId41"/>
    <p:sldId id="325" r:id="rId42"/>
    <p:sldId id="295" r:id="rId43"/>
    <p:sldId id="296" r:id="rId44"/>
    <p:sldId id="297" r:id="rId45"/>
    <p:sldId id="298" r:id="rId46"/>
    <p:sldId id="299" r:id="rId47"/>
    <p:sldId id="300" r:id="rId48"/>
    <p:sldId id="301" r:id="rId49"/>
    <p:sldId id="326" r:id="rId50"/>
    <p:sldId id="303" r:id="rId51"/>
    <p:sldId id="304" r:id="rId52"/>
    <p:sldId id="305" r:id="rId53"/>
    <p:sldId id="306" r:id="rId54"/>
    <p:sldId id="307" r:id="rId55"/>
    <p:sldId id="308" r:id="rId56"/>
    <p:sldId id="309" r:id="rId57"/>
    <p:sldId id="310" r:id="rId58"/>
    <p:sldId id="311" r:id="rId59"/>
    <p:sldId id="312" r:id="rId60"/>
    <p:sldId id="313" r:id="rId61"/>
    <p:sldId id="314" r:id="rId62"/>
    <p:sldId id="327" r:id="rId63"/>
    <p:sldId id="315" r:id="rId64"/>
    <p:sldId id="316" r:id="rId65"/>
    <p:sldId id="317" r:id="rId66"/>
    <p:sldId id="318" r:id="rId67"/>
    <p:sldId id="319" r:id="rId68"/>
    <p:sldId id="320" r:id="rId69"/>
    <p:sldId id="328" r:id="rId7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a:srgbClr val="00A7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629" y="-77"/>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7F7AE12-9EEA-4921-8960-AA1302C692C2}" type="doc">
      <dgm:prSet loTypeId="urn:microsoft.com/office/officeart/2005/8/layout/radial3" loCatId="cycle" qsTypeId="urn:microsoft.com/office/officeart/2005/8/quickstyle/simple5" qsCatId="simple" csTypeId="urn:microsoft.com/office/officeart/2005/8/colors/colorful4" csCatId="colorful" phldr="1"/>
      <dgm:spPr/>
      <dgm:t>
        <a:bodyPr/>
        <a:lstStyle/>
        <a:p>
          <a:endParaRPr lang="en-US"/>
        </a:p>
      </dgm:t>
    </dgm:pt>
    <dgm:pt modelId="{86368C1C-D327-46E6-B356-A6715451024E}">
      <dgm:prSet phldrT="[Text]"/>
      <dgm:spPr/>
      <dgm:t>
        <a:bodyPr/>
        <a:lstStyle/>
        <a:p>
          <a:r>
            <a:rPr lang="en-US" b="1">
              <a:latin typeface="Times New Roman" panose="02020603050405020304" pitchFamily="18" charset="0"/>
              <a:cs typeface="Times New Roman" panose="02020603050405020304" pitchFamily="18" charset="0"/>
            </a:rPr>
            <a:t>Cash Flows</a:t>
          </a:r>
        </a:p>
      </dgm:t>
    </dgm:pt>
    <dgm:pt modelId="{B14A2AE0-E102-4D94-B192-9BEEAACDA151}" type="parTrans" cxnId="{5ABA3F38-0C06-457E-BA9E-A4042BFF6C19}">
      <dgm:prSet/>
      <dgm:spPr/>
      <dgm:t>
        <a:bodyPr/>
        <a:lstStyle/>
        <a:p>
          <a:endParaRPr lang="en-US"/>
        </a:p>
      </dgm:t>
    </dgm:pt>
    <dgm:pt modelId="{1F6A71B4-143F-47DC-A284-06A64AE532C2}" type="sibTrans" cxnId="{5ABA3F38-0C06-457E-BA9E-A4042BFF6C19}">
      <dgm:prSet/>
      <dgm:spPr/>
      <dgm:t>
        <a:bodyPr/>
        <a:lstStyle/>
        <a:p>
          <a:endParaRPr lang="en-US"/>
        </a:p>
      </dgm:t>
    </dgm:pt>
    <dgm:pt modelId="{B6326E0B-E0BD-474F-A98D-AA4988947D06}">
      <dgm:prSet phldrT="[Text]"/>
      <dgm:spPr/>
      <dgm:t>
        <a:bodyPr/>
        <a:lstStyle/>
        <a:p>
          <a:r>
            <a:rPr lang="en-US" b="1">
              <a:latin typeface="Times New Roman" panose="02020603050405020304" pitchFamily="18" charset="0"/>
              <a:cs typeface="Times New Roman" panose="02020603050405020304" pitchFamily="18" charset="0"/>
            </a:rPr>
            <a:t>Cash from Operating Activities</a:t>
          </a:r>
        </a:p>
      </dgm:t>
    </dgm:pt>
    <dgm:pt modelId="{70F3DCEE-2A48-4636-BADD-06239CA966FD}" type="parTrans" cxnId="{DCC99B62-30B2-4EAB-8A96-2E6A662189C4}">
      <dgm:prSet/>
      <dgm:spPr/>
      <dgm:t>
        <a:bodyPr/>
        <a:lstStyle/>
        <a:p>
          <a:endParaRPr lang="en-US"/>
        </a:p>
      </dgm:t>
    </dgm:pt>
    <dgm:pt modelId="{71416FDD-FAE9-4913-9AE9-78DF3C439F53}" type="sibTrans" cxnId="{DCC99B62-30B2-4EAB-8A96-2E6A662189C4}">
      <dgm:prSet/>
      <dgm:spPr/>
      <dgm:t>
        <a:bodyPr/>
        <a:lstStyle/>
        <a:p>
          <a:endParaRPr lang="en-US"/>
        </a:p>
      </dgm:t>
    </dgm:pt>
    <dgm:pt modelId="{B988EE69-AECE-45A1-9A99-245003D3B3BB}">
      <dgm:prSet phldrT="[Text]"/>
      <dgm:spPr/>
      <dgm:t>
        <a:bodyPr/>
        <a:lstStyle/>
        <a:p>
          <a:r>
            <a:rPr lang="en-US" b="1">
              <a:latin typeface="Times New Roman" panose="02020603050405020304" pitchFamily="18" charset="0"/>
              <a:cs typeface="Times New Roman" panose="02020603050405020304" pitchFamily="18" charset="0"/>
            </a:rPr>
            <a:t>Cash from Financing Activities</a:t>
          </a:r>
        </a:p>
      </dgm:t>
    </dgm:pt>
    <dgm:pt modelId="{120AC9E6-1C67-4034-AAF6-FC7EF3B6FC4F}" type="parTrans" cxnId="{86AD8EE3-DAE3-4983-88E7-B1FC7BF737DF}">
      <dgm:prSet/>
      <dgm:spPr/>
      <dgm:t>
        <a:bodyPr/>
        <a:lstStyle/>
        <a:p>
          <a:endParaRPr lang="en-US"/>
        </a:p>
      </dgm:t>
    </dgm:pt>
    <dgm:pt modelId="{30954956-82A4-493A-8A2B-BEF5368C16C8}" type="sibTrans" cxnId="{86AD8EE3-DAE3-4983-88E7-B1FC7BF737DF}">
      <dgm:prSet/>
      <dgm:spPr/>
      <dgm:t>
        <a:bodyPr/>
        <a:lstStyle/>
        <a:p>
          <a:endParaRPr lang="en-US"/>
        </a:p>
      </dgm:t>
    </dgm:pt>
    <dgm:pt modelId="{4CCF8CDE-A9D9-4B3B-9C6F-E5DCDA4CAEC6}">
      <dgm:prSet phldrT="[Text]"/>
      <dgm:spPr/>
      <dgm:t>
        <a:bodyPr/>
        <a:lstStyle/>
        <a:p>
          <a:r>
            <a:rPr lang="en-US" b="1">
              <a:latin typeface="Times New Roman" panose="02020603050405020304" pitchFamily="18" charset="0"/>
              <a:cs typeface="Times New Roman" panose="02020603050405020304" pitchFamily="18" charset="0"/>
            </a:rPr>
            <a:t>Cash from Investing Activities</a:t>
          </a:r>
        </a:p>
      </dgm:t>
    </dgm:pt>
    <dgm:pt modelId="{D752DCC2-F7BD-4B0A-88E5-724DEBE61B22}" type="parTrans" cxnId="{1365C1EB-0FC0-4B0F-AF77-56CA636DE989}">
      <dgm:prSet/>
      <dgm:spPr/>
      <dgm:t>
        <a:bodyPr/>
        <a:lstStyle/>
        <a:p>
          <a:endParaRPr lang="en-US"/>
        </a:p>
      </dgm:t>
    </dgm:pt>
    <dgm:pt modelId="{5A057476-D345-4D6A-A1CB-5E134B317690}" type="sibTrans" cxnId="{1365C1EB-0FC0-4B0F-AF77-56CA636DE989}">
      <dgm:prSet/>
      <dgm:spPr/>
      <dgm:t>
        <a:bodyPr/>
        <a:lstStyle/>
        <a:p>
          <a:endParaRPr lang="en-US"/>
        </a:p>
      </dgm:t>
    </dgm:pt>
    <dgm:pt modelId="{B6D31277-D673-42E2-8447-933904C9BEE8}" type="pres">
      <dgm:prSet presAssocID="{B7F7AE12-9EEA-4921-8960-AA1302C692C2}" presName="composite" presStyleCnt="0">
        <dgm:presLayoutVars>
          <dgm:chMax val="1"/>
          <dgm:dir/>
          <dgm:resizeHandles val="exact"/>
        </dgm:presLayoutVars>
      </dgm:prSet>
      <dgm:spPr/>
      <dgm:t>
        <a:bodyPr/>
        <a:lstStyle/>
        <a:p>
          <a:endParaRPr lang="en-IN"/>
        </a:p>
      </dgm:t>
    </dgm:pt>
    <dgm:pt modelId="{45039CF1-5B34-42A7-89BC-BA6A3D819315}" type="pres">
      <dgm:prSet presAssocID="{B7F7AE12-9EEA-4921-8960-AA1302C692C2}" presName="radial" presStyleCnt="0">
        <dgm:presLayoutVars>
          <dgm:animLvl val="ctr"/>
        </dgm:presLayoutVars>
      </dgm:prSet>
      <dgm:spPr/>
    </dgm:pt>
    <dgm:pt modelId="{012EC3F2-9CCC-4CE2-9393-793AEF305D24}" type="pres">
      <dgm:prSet presAssocID="{86368C1C-D327-46E6-B356-A6715451024E}" presName="centerShape" presStyleLbl="vennNode1" presStyleIdx="0" presStyleCnt="4"/>
      <dgm:spPr/>
      <dgm:t>
        <a:bodyPr/>
        <a:lstStyle/>
        <a:p>
          <a:endParaRPr lang="en-IN"/>
        </a:p>
      </dgm:t>
    </dgm:pt>
    <dgm:pt modelId="{D7538C02-99E0-47D1-873C-0AE3960692A0}" type="pres">
      <dgm:prSet presAssocID="{B6326E0B-E0BD-474F-A98D-AA4988947D06}" presName="node" presStyleLbl="vennNode1" presStyleIdx="1" presStyleCnt="4" custScaleX="128132" custScaleY="127602">
        <dgm:presLayoutVars>
          <dgm:bulletEnabled val="1"/>
        </dgm:presLayoutVars>
      </dgm:prSet>
      <dgm:spPr/>
      <dgm:t>
        <a:bodyPr/>
        <a:lstStyle/>
        <a:p>
          <a:endParaRPr lang="en-IN"/>
        </a:p>
      </dgm:t>
    </dgm:pt>
    <dgm:pt modelId="{D3198111-6121-4258-8DA2-FCB53E2A89DD}" type="pres">
      <dgm:prSet presAssocID="{B988EE69-AECE-45A1-9A99-245003D3B3BB}" presName="node" presStyleLbl="vennNode1" presStyleIdx="2" presStyleCnt="4" custScaleX="129462" custScaleY="129379" custRadScaleRad="107372" custRadScaleInc="-3551">
        <dgm:presLayoutVars>
          <dgm:bulletEnabled val="1"/>
        </dgm:presLayoutVars>
      </dgm:prSet>
      <dgm:spPr/>
      <dgm:t>
        <a:bodyPr/>
        <a:lstStyle/>
        <a:p>
          <a:endParaRPr lang="en-IN"/>
        </a:p>
      </dgm:t>
    </dgm:pt>
    <dgm:pt modelId="{CEF6EF78-0123-4DCE-AA6D-F70A3C235625}" type="pres">
      <dgm:prSet presAssocID="{4CCF8CDE-A9D9-4B3B-9C6F-E5DCDA4CAEC6}" presName="node" presStyleLbl="vennNode1" presStyleIdx="3" presStyleCnt="4" custScaleX="132145" custScaleY="131069" custRadScaleRad="107971" custRadScaleInc="2347">
        <dgm:presLayoutVars>
          <dgm:bulletEnabled val="1"/>
        </dgm:presLayoutVars>
      </dgm:prSet>
      <dgm:spPr/>
      <dgm:t>
        <a:bodyPr/>
        <a:lstStyle/>
        <a:p>
          <a:endParaRPr lang="en-IN"/>
        </a:p>
      </dgm:t>
    </dgm:pt>
  </dgm:ptLst>
  <dgm:cxnLst>
    <dgm:cxn modelId="{1365C1EB-0FC0-4B0F-AF77-56CA636DE989}" srcId="{86368C1C-D327-46E6-B356-A6715451024E}" destId="{4CCF8CDE-A9D9-4B3B-9C6F-E5DCDA4CAEC6}" srcOrd="2" destOrd="0" parTransId="{D752DCC2-F7BD-4B0A-88E5-724DEBE61B22}" sibTransId="{5A057476-D345-4D6A-A1CB-5E134B317690}"/>
    <dgm:cxn modelId="{8E67D2C5-5267-42E6-A6B1-E02230BA86CF}" type="presOf" srcId="{4CCF8CDE-A9D9-4B3B-9C6F-E5DCDA4CAEC6}" destId="{CEF6EF78-0123-4DCE-AA6D-F70A3C235625}" srcOrd="0" destOrd="0" presId="urn:microsoft.com/office/officeart/2005/8/layout/radial3"/>
    <dgm:cxn modelId="{4F7D8FC6-3657-40D8-B397-E622EB86D157}" type="presOf" srcId="{B988EE69-AECE-45A1-9A99-245003D3B3BB}" destId="{D3198111-6121-4258-8DA2-FCB53E2A89DD}" srcOrd="0" destOrd="0" presId="urn:microsoft.com/office/officeart/2005/8/layout/radial3"/>
    <dgm:cxn modelId="{11AFAB7E-59EF-488A-8C6A-49624139CBD8}" type="presOf" srcId="{B6326E0B-E0BD-474F-A98D-AA4988947D06}" destId="{D7538C02-99E0-47D1-873C-0AE3960692A0}" srcOrd="0" destOrd="0" presId="urn:microsoft.com/office/officeart/2005/8/layout/radial3"/>
    <dgm:cxn modelId="{5ABA3F38-0C06-457E-BA9E-A4042BFF6C19}" srcId="{B7F7AE12-9EEA-4921-8960-AA1302C692C2}" destId="{86368C1C-D327-46E6-B356-A6715451024E}" srcOrd="0" destOrd="0" parTransId="{B14A2AE0-E102-4D94-B192-9BEEAACDA151}" sibTransId="{1F6A71B4-143F-47DC-A284-06A64AE532C2}"/>
    <dgm:cxn modelId="{75A28028-36A5-4DFB-BB58-E6A1652A7834}" type="presOf" srcId="{B7F7AE12-9EEA-4921-8960-AA1302C692C2}" destId="{B6D31277-D673-42E2-8447-933904C9BEE8}" srcOrd="0" destOrd="0" presId="urn:microsoft.com/office/officeart/2005/8/layout/radial3"/>
    <dgm:cxn modelId="{7F89A498-8291-4A1F-8A2A-03977FD11C00}" type="presOf" srcId="{86368C1C-D327-46E6-B356-A6715451024E}" destId="{012EC3F2-9CCC-4CE2-9393-793AEF305D24}" srcOrd="0" destOrd="0" presId="urn:microsoft.com/office/officeart/2005/8/layout/radial3"/>
    <dgm:cxn modelId="{DCC99B62-30B2-4EAB-8A96-2E6A662189C4}" srcId="{86368C1C-D327-46E6-B356-A6715451024E}" destId="{B6326E0B-E0BD-474F-A98D-AA4988947D06}" srcOrd="0" destOrd="0" parTransId="{70F3DCEE-2A48-4636-BADD-06239CA966FD}" sibTransId="{71416FDD-FAE9-4913-9AE9-78DF3C439F53}"/>
    <dgm:cxn modelId="{86AD8EE3-DAE3-4983-88E7-B1FC7BF737DF}" srcId="{86368C1C-D327-46E6-B356-A6715451024E}" destId="{B988EE69-AECE-45A1-9A99-245003D3B3BB}" srcOrd="1" destOrd="0" parTransId="{120AC9E6-1C67-4034-AAF6-FC7EF3B6FC4F}" sibTransId="{30954956-82A4-493A-8A2B-BEF5368C16C8}"/>
    <dgm:cxn modelId="{BC86CB48-1E1E-46F5-A7A6-FD6B29476BBF}" type="presParOf" srcId="{B6D31277-D673-42E2-8447-933904C9BEE8}" destId="{45039CF1-5B34-42A7-89BC-BA6A3D819315}" srcOrd="0" destOrd="0" presId="urn:microsoft.com/office/officeart/2005/8/layout/radial3"/>
    <dgm:cxn modelId="{C3FC4D8C-6FAF-435D-A20B-F7A93E4B4BC8}" type="presParOf" srcId="{45039CF1-5B34-42A7-89BC-BA6A3D819315}" destId="{012EC3F2-9CCC-4CE2-9393-793AEF305D24}" srcOrd="0" destOrd="0" presId="urn:microsoft.com/office/officeart/2005/8/layout/radial3"/>
    <dgm:cxn modelId="{BC835EBE-F2D6-497F-A350-B0F9C57176E4}" type="presParOf" srcId="{45039CF1-5B34-42A7-89BC-BA6A3D819315}" destId="{D7538C02-99E0-47D1-873C-0AE3960692A0}" srcOrd="1" destOrd="0" presId="urn:microsoft.com/office/officeart/2005/8/layout/radial3"/>
    <dgm:cxn modelId="{237CB95F-0C98-4E80-B9BC-A37B028E8306}" type="presParOf" srcId="{45039CF1-5B34-42A7-89BC-BA6A3D819315}" destId="{D3198111-6121-4258-8DA2-FCB53E2A89DD}" srcOrd="2" destOrd="0" presId="urn:microsoft.com/office/officeart/2005/8/layout/radial3"/>
    <dgm:cxn modelId="{BF62509A-3F84-4C2F-8B6B-62208A5AB5C9}" type="presParOf" srcId="{45039CF1-5B34-42A7-89BC-BA6A3D819315}" destId="{CEF6EF78-0123-4DCE-AA6D-F70A3C235625}" srcOrd="3"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2EC3F2-9CCC-4CE2-9393-793AEF305D24}">
      <dsp:nvSpPr>
        <dsp:cNvPr id="0" name=""/>
        <dsp:cNvSpPr/>
      </dsp:nvSpPr>
      <dsp:spPr>
        <a:xfrm>
          <a:off x="3688830" y="1351364"/>
          <a:ext cx="2861211" cy="2861211"/>
        </a:xfrm>
        <a:prstGeom prst="ellipse">
          <a:avLst/>
        </a:prstGeom>
        <a:gradFill rotWithShape="0">
          <a:gsLst>
            <a:gs pos="0">
              <a:schemeClr val="accent4">
                <a:alpha val="50000"/>
                <a:hueOff val="0"/>
                <a:satOff val="0"/>
                <a:lumOff val="0"/>
                <a:alphaOff val="0"/>
                <a:shade val="51000"/>
                <a:satMod val="130000"/>
              </a:schemeClr>
            </a:gs>
            <a:gs pos="80000">
              <a:schemeClr val="accent4">
                <a:alpha val="50000"/>
                <a:hueOff val="0"/>
                <a:satOff val="0"/>
                <a:lumOff val="0"/>
                <a:alphaOff val="0"/>
                <a:shade val="93000"/>
                <a:satMod val="130000"/>
              </a:schemeClr>
            </a:gs>
            <a:gs pos="100000">
              <a:schemeClr val="accent4">
                <a:alpha val="5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tx1"/>
        </a:fontRef>
      </dsp:style>
      <dsp:txBody>
        <a:bodyPr spcFirstLastPara="0" vert="horz" wrap="square" lIns="74930" tIns="74930" rIns="74930" bIns="74930" numCol="1" spcCol="1270" anchor="ctr" anchorCtr="0">
          <a:noAutofit/>
        </a:bodyPr>
        <a:lstStyle/>
        <a:p>
          <a:pPr lvl="0" algn="ctr" defTabSz="2622550">
            <a:lnSpc>
              <a:spcPct val="90000"/>
            </a:lnSpc>
            <a:spcBef>
              <a:spcPct val="0"/>
            </a:spcBef>
            <a:spcAft>
              <a:spcPct val="35000"/>
            </a:spcAft>
          </a:pPr>
          <a:r>
            <a:rPr lang="en-US" sz="5900" b="1" kern="1200">
              <a:latin typeface="Times New Roman" panose="02020603050405020304" pitchFamily="18" charset="0"/>
              <a:cs typeface="Times New Roman" panose="02020603050405020304" pitchFamily="18" charset="0"/>
            </a:rPr>
            <a:t>Cash Flows</a:t>
          </a:r>
        </a:p>
      </dsp:txBody>
      <dsp:txXfrm>
        <a:off x="4107845" y="1770379"/>
        <a:ext cx="2023181" cy="2023181"/>
      </dsp:txXfrm>
    </dsp:sp>
    <dsp:sp modelId="{D7538C02-99E0-47D1-873C-0AE3960692A0}">
      <dsp:nvSpPr>
        <dsp:cNvPr id="0" name=""/>
        <dsp:cNvSpPr/>
      </dsp:nvSpPr>
      <dsp:spPr>
        <a:xfrm>
          <a:off x="4202904" y="7744"/>
          <a:ext cx="1833063" cy="1825481"/>
        </a:xfrm>
        <a:prstGeom prst="ellipse">
          <a:avLst/>
        </a:prstGeom>
        <a:gradFill rotWithShape="0">
          <a:gsLst>
            <a:gs pos="0">
              <a:schemeClr val="accent4">
                <a:alpha val="50000"/>
                <a:hueOff val="-1488257"/>
                <a:satOff val="8966"/>
                <a:lumOff val="719"/>
                <a:alphaOff val="0"/>
                <a:shade val="51000"/>
                <a:satMod val="130000"/>
              </a:schemeClr>
            </a:gs>
            <a:gs pos="80000">
              <a:schemeClr val="accent4">
                <a:alpha val="50000"/>
                <a:hueOff val="-1488257"/>
                <a:satOff val="8966"/>
                <a:lumOff val="719"/>
                <a:alphaOff val="0"/>
                <a:shade val="93000"/>
                <a:satMod val="130000"/>
              </a:schemeClr>
            </a:gs>
            <a:gs pos="100000">
              <a:schemeClr val="accent4">
                <a:alpha val="50000"/>
                <a:hueOff val="-1488257"/>
                <a:satOff val="8966"/>
                <a:lumOff val="71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tx1"/>
        </a:fontRef>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n-US" sz="2200" b="1" kern="1200">
              <a:latin typeface="Times New Roman" panose="02020603050405020304" pitchFamily="18" charset="0"/>
              <a:cs typeface="Times New Roman" panose="02020603050405020304" pitchFamily="18" charset="0"/>
            </a:rPr>
            <a:t>Cash from Operating Activities</a:t>
          </a:r>
        </a:p>
      </dsp:txBody>
      <dsp:txXfrm>
        <a:off x="4471350" y="275080"/>
        <a:ext cx="1296171" cy="1290809"/>
      </dsp:txXfrm>
    </dsp:sp>
    <dsp:sp modelId="{D3198111-6121-4258-8DA2-FCB53E2A89DD}">
      <dsp:nvSpPr>
        <dsp:cNvPr id="0" name=""/>
        <dsp:cNvSpPr/>
      </dsp:nvSpPr>
      <dsp:spPr>
        <a:xfrm>
          <a:off x="5993798" y="2724498"/>
          <a:ext cx="1852090" cy="1850903"/>
        </a:xfrm>
        <a:prstGeom prst="ellipse">
          <a:avLst/>
        </a:prstGeom>
        <a:gradFill rotWithShape="0">
          <a:gsLst>
            <a:gs pos="0">
              <a:schemeClr val="accent4">
                <a:alpha val="50000"/>
                <a:hueOff val="-2976513"/>
                <a:satOff val="17933"/>
                <a:lumOff val="1437"/>
                <a:alphaOff val="0"/>
                <a:shade val="51000"/>
                <a:satMod val="130000"/>
              </a:schemeClr>
            </a:gs>
            <a:gs pos="80000">
              <a:schemeClr val="accent4">
                <a:alpha val="50000"/>
                <a:hueOff val="-2976513"/>
                <a:satOff val="17933"/>
                <a:lumOff val="1437"/>
                <a:alphaOff val="0"/>
                <a:shade val="93000"/>
                <a:satMod val="130000"/>
              </a:schemeClr>
            </a:gs>
            <a:gs pos="100000">
              <a:schemeClr val="accent4">
                <a:alpha val="50000"/>
                <a:hueOff val="-2976513"/>
                <a:satOff val="17933"/>
                <a:lumOff val="1437"/>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tx1"/>
        </a:fontRef>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n-US" sz="2200" b="1" kern="1200">
              <a:latin typeface="Times New Roman" panose="02020603050405020304" pitchFamily="18" charset="0"/>
              <a:cs typeface="Times New Roman" panose="02020603050405020304" pitchFamily="18" charset="0"/>
            </a:rPr>
            <a:t>Cash from Financing Activities</a:t>
          </a:r>
        </a:p>
      </dsp:txBody>
      <dsp:txXfrm>
        <a:off x="6265030" y="2995556"/>
        <a:ext cx="1309626" cy="1308787"/>
      </dsp:txXfrm>
    </dsp:sp>
    <dsp:sp modelId="{CEF6EF78-0123-4DCE-AA6D-F70A3C235625}">
      <dsp:nvSpPr>
        <dsp:cNvPr id="0" name=""/>
        <dsp:cNvSpPr/>
      </dsp:nvSpPr>
      <dsp:spPr>
        <a:xfrm>
          <a:off x="2386329" y="2762622"/>
          <a:ext cx="1890473" cy="1875080"/>
        </a:xfrm>
        <a:prstGeom prst="ellipse">
          <a:avLst/>
        </a:prstGeom>
        <a:gradFill rotWithShape="0">
          <a:gsLst>
            <a:gs pos="0">
              <a:schemeClr val="accent4">
                <a:alpha val="50000"/>
                <a:hueOff val="-4464770"/>
                <a:satOff val="26899"/>
                <a:lumOff val="2156"/>
                <a:alphaOff val="0"/>
                <a:shade val="51000"/>
                <a:satMod val="130000"/>
              </a:schemeClr>
            </a:gs>
            <a:gs pos="80000">
              <a:schemeClr val="accent4">
                <a:alpha val="50000"/>
                <a:hueOff val="-4464770"/>
                <a:satOff val="26899"/>
                <a:lumOff val="2156"/>
                <a:alphaOff val="0"/>
                <a:shade val="93000"/>
                <a:satMod val="130000"/>
              </a:schemeClr>
            </a:gs>
            <a:gs pos="100000">
              <a:schemeClr val="accent4">
                <a:alpha val="50000"/>
                <a:hueOff val="-4464770"/>
                <a:satOff val="26899"/>
                <a:lumOff val="215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tx1"/>
        </a:fontRef>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n-US" sz="2200" b="1" kern="1200">
              <a:latin typeface="Times New Roman" panose="02020603050405020304" pitchFamily="18" charset="0"/>
              <a:cs typeface="Times New Roman" panose="02020603050405020304" pitchFamily="18" charset="0"/>
            </a:rPr>
            <a:t>Cash from Investing Activities</a:t>
          </a:r>
        </a:p>
      </dsp:txBody>
      <dsp:txXfrm>
        <a:off x="2663182" y="3037221"/>
        <a:ext cx="1336767" cy="1325882"/>
      </dsp:txXfrm>
    </dsp:sp>
  </dsp:spTree>
</dsp:drawing>
</file>

<file path=ppt/diagrams/layout1.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EA4B160-1791-4CE1-9D73-15F429AA04B4}" type="datetimeFigureOut">
              <a:rPr lang="en-IN" smtClean="0"/>
              <a:t>21-12-2021</a:t>
            </a:fld>
            <a:endParaRPr lang="en-IN"/>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31BD7FF-6A1C-419F-932F-6CF25918707B}" type="slidenum">
              <a:rPr lang="en-IN" smtClean="0"/>
              <a:t>‹#›</a:t>
            </a:fld>
            <a:endParaRPr lang="en-IN"/>
          </a:p>
        </p:txBody>
      </p:sp>
    </p:spTree>
    <p:extLst>
      <p:ext uri="{BB962C8B-B14F-4D97-AF65-F5344CB8AC3E}">
        <p14:creationId xmlns:p14="http://schemas.microsoft.com/office/powerpoint/2010/main" val="23180465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8" name="Google Shape;98;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7" name="Google Shape;147;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7" name="Google Shape;147;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7" name="Google Shape;147;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7" name="Google Shape;147;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7" name="Google Shape;147;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7" name="Google Shape;147;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7" name="Google Shape;147;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50873827-8E73-4D20-B15C-2963F05DB5E1}" type="datetimeFigureOut">
              <a:rPr lang="en-US" smtClean="0"/>
              <a:pPr/>
              <a:t>12/21/2021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E5E181-59A3-4AB8-A7F0-C6BECD0D7E26}" type="slidenum">
              <a:rPr lang="en-US" smtClean="0"/>
              <a:pPr/>
              <a:t>‹#›</a:t>
            </a:fld>
            <a:endParaRPr lang="en-US"/>
          </a:p>
        </p:txBody>
      </p:sp>
    </p:spTree>
    <p:extLst>
      <p:ext uri="{BB962C8B-B14F-4D97-AF65-F5344CB8AC3E}">
        <p14:creationId xmlns:p14="http://schemas.microsoft.com/office/powerpoint/2010/main" val="388357415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50873827-8E73-4D20-B15C-2963F05DB5E1}" type="datetimeFigureOut">
              <a:rPr lang="en-US" smtClean="0"/>
              <a:pPr/>
              <a:t>12/21/2021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E5E181-59A3-4AB8-A7F0-C6BECD0D7E26}" type="slidenum">
              <a:rPr lang="en-US" smtClean="0"/>
              <a:pPr/>
              <a:t>‹#›</a:t>
            </a:fld>
            <a:endParaRPr lang="en-US"/>
          </a:p>
        </p:txBody>
      </p:sp>
    </p:spTree>
    <p:extLst>
      <p:ext uri="{BB962C8B-B14F-4D97-AF65-F5344CB8AC3E}">
        <p14:creationId xmlns:p14="http://schemas.microsoft.com/office/powerpoint/2010/main" val="349542420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85600" y="274641"/>
            <a:ext cx="36576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12800" y="274641"/>
            <a:ext cx="10769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50873827-8E73-4D20-B15C-2963F05DB5E1}" type="datetimeFigureOut">
              <a:rPr lang="en-US" smtClean="0"/>
              <a:pPr/>
              <a:t>12/21/2021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E5E181-59A3-4AB8-A7F0-C6BECD0D7E26}" type="slidenum">
              <a:rPr lang="en-US" smtClean="0"/>
              <a:pPr/>
              <a:t>‹#›</a:t>
            </a:fld>
            <a:endParaRPr lang="en-US"/>
          </a:p>
        </p:txBody>
      </p:sp>
    </p:spTree>
    <p:extLst>
      <p:ext uri="{BB962C8B-B14F-4D97-AF65-F5344CB8AC3E}">
        <p14:creationId xmlns:p14="http://schemas.microsoft.com/office/powerpoint/2010/main" val="44900220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ext Layout 1">
    <p:spTree>
      <p:nvGrpSpPr>
        <p:cNvPr id="1" name=""/>
        <p:cNvGrpSpPr/>
        <p:nvPr/>
      </p:nvGrpSpPr>
      <p:grpSpPr>
        <a:xfrm>
          <a:off x="0" y="0"/>
          <a:ext cx="0" cy="0"/>
          <a:chOff x="0" y="0"/>
          <a:chExt cx="0" cy="0"/>
        </a:xfrm>
      </p:grpSpPr>
      <p:sp>
        <p:nvSpPr>
          <p:cNvPr id="16" name="Subtitle">
            <a:extLst>
              <a:ext uri="{FF2B5EF4-FFF2-40B4-BE49-F238E27FC236}">
                <a16:creationId xmlns="" xmlns:a16="http://schemas.microsoft.com/office/drawing/2014/main" id="{152317FE-88B5-4D1F-AECF-DA69D6779BEA}"/>
              </a:ext>
            </a:extLst>
          </p:cNvPr>
          <p:cNvSpPr>
            <a:spLocks noGrp="1"/>
          </p:cNvSpPr>
          <p:nvPr>
            <p:ph type="body" sz="quarter" idx="12" hasCustomPrompt="1"/>
          </p:nvPr>
        </p:nvSpPr>
        <p:spPr>
          <a:xfrm>
            <a:off x="648001" y="1439069"/>
            <a:ext cx="5040000" cy="360362"/>
          </a:xfrm>
        </p:spPr>
        <p:txBody>
          <a:bodyPr/>
          <a:lstStyle>
            <a:lvl1pPr marL="0" indent="0">
              <a:buNone/>
              <a:defRPr sz="2300" b="1"/>
            </a:lvl1pPr>
          </a:lstStyle>
          <a:p>
            <a:pPr lvl="0"/>
            <a:r>
              <a:rPr lang="en-US" noProof="0"/>
              <a:t>Subtitle</a:t>
            </a:r>
          </a:p>
        </p:txBody>
      </p:sp>
      <p:sp>
        <p:nvSpPr>
          <p:cNvPr id="3" name="Left Col">
            <a:extLst>
              <a:ext uri="{FF2B5EF4-FFF2-40B4-BE49-F238E27FC236}">
                <a16:creationId xmlns="" xmlns:a16="http://schemas.microsoft.com/office/drawing/2014/main" id="{49529B8D-BAD9-4E6D-82F7-0275D8195AA9}"/>
              </a:ext>
            </a:extLst>
          </p:cNvPr>
          <p:cNvSpPr>
            <a:spLocks noGrp="1"/>
          </p:cNvSpPr>
          <p:nvPr>
            <p:ph sz="half" idx="1" hasCustomPrompt="1"/>
          </p:nvPr>
        </p:nvSpPr>
        <p:spPr>
          <a:xfrm>
            <a:off x="648000" y="2232000"/>
            <a:ext cx="5040000" cy="3888000"/>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Picture Placeholder 5">
            <a:extLst>
              <a:ext uri="{FF2B5EF4-FFF2-40B4-BE49-F238E27FC236}">
                <a16:creationId xmlns="" xmlns:a16="http://schemas.microsoft.com/office/drawing/2014/main" id="{3B63572F-04A5-456D-9066-1A65AFF5E685}"/>
              </a:ext>
            </a:extLst>
          </p:cNvPr>
          <p:cNvSpPr>
            <a:spLocks noGrp="1"/>
          </p:cNvSpPr>
          <p:nvPr>
            <p:ph type="pic" sz="quarter" idx="13" hasCustomPrompt="1"/>
          </p:nvPr>
        </p:nvSpPr>
        <p:spPr>
          <a:xfrm>
            <a:off x="6062124" y="1618154"/>
            <a:ext cx="4654355" cy="4322762"/>
          </a:xfrm>
          <a:solidFill>
            <a:schemeClr val="bg1">
              <a:lumMod val="95000"/>
            </a:schemeClr>
          </a:solidFill>
          <a:ln w="127000" cap="sq">
            <a:solidFill>
              <a:schemeClr val="bg1"/>
            </a:solidFill>
            <a:miter lim="800000"/>
          </a:ln>
          <a:effectLst>
            <a:outerShdw blurRad="279400" dir="2700000" algn="tl" rotWithShape="0">
              <a:prstClr val="black">
                <a:alpha val="12000"/>
              </a:prstClr>
            </a:outerShdw>
          </a:effectLst>
        </p:spPr>
        <p:txBody>
          <a:bodyPr anchor="ctr"/>
          <a:lstStyle>
            <a:lvl1pPr marL="0" indent="0" algn="ctr">
              <a:buNone/>
              <a:defRPr sz="1600" i="1">
                <a:latin typeface="Times New Roman" panose="02020603050405020304" pitchFamily="18" charset="0"/>
                <a:cs typeface="Times New Roman" panose="02020603050405020304" pitchFamily="18" charset="0"/>
              </a:defRPr>
            </a:lvl1pPr>
          </a:lstStyle>
          <a:p>
            <a:r>
              <a:rPr lang="en-US" noProof="0" dirty="0"/>
              <a:t>Insert or Drag and Drop your Image</a:t>
            </a:r>
          </a:p>
        </p:txBody>
      </p:sp>
      <p:sp>
        <p:nvSpPr>
          <p:cNvPr id="4" name="Title 3">
            <a:extLst>
              <a:ext uri="{FF2B5EF4-FFF2-40B4-BE49-F238E27FC236}">
                <a16:creationId xmlns="" xmlns:a16="http://schemas.microsoft.com/office/drawing/2014/main" id="{C244BFD7-9033-43B0-B827-AB996B46DF43}"/>
              </a:ext>
            </a:extLst>
          </p:cNvPr>
          <p:cNvSpPr>
            <a:spLocks noGrp="1"/>
          </p:cNvSpPr>
          <p:nvPr>
            <p:ph type="title"/>
          </p:nvPr>
        </p:nvSpPr>
        <p:spPr/>
        <p:txBody>
          <a:bodyPr/>
          <a:lstStyle/>
          <a:p>
            <a:r>
              <a:rPr lang="en-US" noProof="0"/>
              <a:t>Click to edit Master title style</a:t>
            </a:r>
          </a:p>
        </p:txBody>
      </p:sp>
      <p:sp>
        <p:nvSpPr>
          <p:cNvPr id="5" name="Footer Placeholder 4">
            <a:extLst>
              <a:ext uri="{FF2B5EF4-FFF2-40B4-BE49-F238E27FC236}">
                <a16:creationId xmlns="" xmlns:a16="http://schemas.microsoft.com/office/drawing/2014/main" id="{8AE86091-57C4-4FD4-AD4D-D661E967DA16}"/>
              </a:ext>
            </a:extLst>
          </p:cNvPr>
          <p:cNvSpPr>
            <a:spLocks noGrp="1"/>
          </p:cNvSpPr>
          <p:nvPr>
            <p:ph type="ftr" sz="quarter" idx="14"/>
          </p:nvPr>
        </p:nvSpPr>
        <p:spPr/>
        <p:txBody>
          <a:bodyPr/>
          <a:lstStyle/>
          <a:p>
            <a:r>
              <a:rPr lang="en-US" noProof="0" dirty="0"/>
              <a:t>Add a footer</a:t>
            </a:r>
          </a:p>
        </p:txBody>
      </p:sp>
      <p:sp>
        <p:nvSpPr>
          <p:cNvPr id="7" name="Slide Number Placeholder 6">
            <a:extLst>
              <a:ext uri="{FF2B5EF4-FFF2-40B4-BE49-F238E27FC236}">
                <a16:creationId xmlns="" xmlns:a16="http://schemas.microsoft.com/office/drawing/2014/main" id="{519ED130-1AEB-4B32-8F68-4DC1E6500127}"/>
              </a:ext>
            </a:extLst>
          </p:cNvPr>
          <p:cNvSpPr>
            <a:spLocks noGrp="1"/>
          </p:cNvSpPr>
          <p:nvPr>
            <p:ph type="sldNum" sz="quarter" idx="15"/>
          </p:nvPr>
        </p:nvSpPr>
        <p:spPr/>
        <p:txBody>
          <a:bodyPr/>
          <a:lstStyle/>
          <a:p>
            <a:fld id="{058DB212-BFA2-403F-85EF-DFD3FF6D973A}" type="slidenum">
              <a:rPr lang="en-US" noProof="0" smtClean="0"/>
              <a:pPr/>
              <a:t>‹#›</a:t>
            </a:fld>
            <a:endParaRPr lang="en-US" noProof="0" dirty="0"/>
          </a:p>
        </p:txBody>
      </p:sp>
    </p:spTree>
    <p:extLst>
      <p:ext uri="{BB962C8B-B14F-4D97-AF65-F5344CB8AC3E}">
        <p14:creationId xmlns:p14="http://schemas.microsoft.com/office/powerpoint/2010/main" val="26505444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Slide with Image">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FB38C5F0-DD3F-421F-B67F-B1E6D9834A54}"/>
              </a:ext>
            </a:extLst>
          </p:cNvPr>
          <p:cNvSpPr/>
          <p:nvPr userDrawn="1"/>
        </p:nvSpPr>
        <p:spPr>
          <a:xfrm>
            <a:off x="180003" y="-1"/>
            <a:ext cx="5915999" cy="6858001"/>
          </a:xfrm>
          <a:prstGeom prst="rect">
            <a:avLst/>
          </a:prstGeom>
          <a:gradFill>
            <a:gsLst>
              <a:gs pos="0">
                <a:schemeClr val="tx1">
                  <a:lumMod val="75000"/>
                  <a:lumOff val="25000"/>
                </a:schemeClr>
              </a:gs>
              <a:gs pos="100000">
                <a:schemeClr val="tx1"/>
              </a:gs>
            </a:gsLst>
            <a:lin ang="5400000" scaled="0"/>
          </a:gradFill>
          <a:ln>
            <a:noFill/>
          </a:ln>
          <a:effectLst>
            <a:outerShdw blurRad="228600" dist="38100" dir="8100000" algn="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noProof="0" dirty="0"/>
          </a:p>
        </p:txBody>
      </p:sp>
      <p:sp>
        <p:nvSpPr>
          <p:cNvPr id="10" name="Picture Placeholder 9">
            <a:extLst>
              <a:ext uri="{FF2B5EF4-FFF2-40B4-BE49-F238E27FC236}">
                <a16:creationId xmlns="" xmlns:a16="http://schemas.microsoft.com/office/drawing/2014/main" id="{140927D5-AE1A-4ABD-BD8F-2F78723FF0D6}"/>
              </a:ext>
            </a:extLst>
          </p:cNvPr>
          <p:cNvSpPr>
            <a:spLocks noGrp="1"/>
          </p:cNvSpPr>
          <p:nvPr userDrawn="1">
            <p:ph type="pic" sz="quarter" idx="10" hasCustomPrompt="1"/>
          </p:nvPr>
        </p:nvSpPr>
        <p:spPr>
          <a:xfrm>
            <a:off x="6096002" y="4"/>
            <a:ext cx="5772001" cy="6857999"/>
          </a:xfrm>
          <a:solidFill>
            <a:schemeClr val="tx1">
              <a:lumMod val="75000"/>
              <a:lumOff val="25000"/>
            </a:schemeClr>
          </a:solidFill>
        </p:spPr>
        <p:txBody>
          <a:bodyPr anchor="ctr"/>
          <a:lstStyle>
            <a:lvl1pPr marL="0" indent="0" algn="ctr">
              <a:buNone/>
              <a:defRPr sz="1600" i="1">
                <a:solidFill>
                  <a:schemeClr val="bg1"/>
                </a:solidFill>
                <a:latin typeface="Times New Roman" panose="02020603050405020304" pitchFamily="18" charset="0"/>
                <a:cs typeface="Times New Roman" panose="02020603050405020304" pitchFamily="18" charset="0"/>
              </a:defRPr>
            </a:lvl1pPr>
          </a:lstStyle>
          <a:p>
            <a:r>
              <a:rPr lang="en-US" noProof="0" dirty="0"/>
              <a:t>Insert or Drag and Drop your Image</a:t>
            </a:r>
          </a:p>
        </p:txBody>
      </p:sp>
      <p:sp>
        <p:nvSpPr>
          <p:cNvPr id="9" name="Graphic 2">
            <a:extLst>
              <a:ext uri="{FF2B5EF4-FFF2-40B4-BE49-F238E27FC236}">
                <a16:creationId xmlns="" xmlns:a16="http://schemas.microsoft.com/office/drawing/2014/main" id="{07258B3B-F27C-4B7D-A23C-8548E3945C82}"/>
              </a:ext>
            </a:extLst>
          </p:cNvPr>
          <p:cNvSpPr/>
          <p:nvPr userDrawn="1"/>
        </p:nvSpPr>
        <p:spPr>
          <a:xfrm flipH="1">
            <a:off x="180003" y="5923597"/>
            <a:ext cx="2329199" cy="934407"/>
          </a:xfrm>
          <a:custGeom>
            <a:avLst/>
            <a:gdLst>
              <a:gd name="connsiteX0" fmla="*/ 7144 w 6505575"/>
              <a:gd name="connsiteY0" fmla="*/ 2606393 h 2609850"/>
              <a:gd name="connsiteX1" fmla="*/ 881539 w 6505575"/>
              <a:gd name="connsiteY1" fmla="*/ 2062516 h 2609850"/>
              <a:gd name="connsiteX2" fmla="*/ 1477804 w 6505575"/>
              <a:gd name="connsiteY2" fmla="*/ 2056801 h 2609850"/>
              <a:gd name="connsiteX3" fmla="*/ 1569244 w 6505575"/>
              <a:gd name="connsiteY3" fmla="*/ 2112046 h 2609850"/>
              <a:gd name="connsiteX4" fmla="*/ 2539841 w 6505575"/>
              <a:gd name="connsiteY4" fmla="*/ 2084423 h 2609850"/>
              <a:gd name="connsiteX5" fmla="*/ 3238976 w 6505575"/>
              <a:gd name="connsiteY5" fmla="*/ 1611031 h 2609850"/>
              <a:gd name="connsiteX6" fmla="*/ 3642836 w 6505575"/>
              <a:gd name="connsiteY6" fmla="*/ 1590076 h 2609850"/>
              <a:gd name="connsiteX7" fmla="*/ 3963829 w 6505575"/>
              <a:gd name="connsiteY7" fmla="*/ 1762478 h 2609850"/>
              <a:gd name="connsiteX8" fmla="*/ 4862989 w 6505575"/>
              <a:gd name="connsiteY8" fmla="*/ 1455773 h 2609850"/>
              <a:gd name="connsiteX9" fmla="*/ 5106829 w 6505575"/>
              <a:gd name="connsiteY9" fmla="*/ 734731 h 2609850"/>
              <a:gd name="connsiteX10" fmla="*/ 6034564 w 6505575"/>
              <a:gd name="connsiteY10" fmla="*/ 69886 h 2609850"/>
              <a:gd name="connsiteX11" fmla="*/ 6507004 w 6505575"/>
              <a:gd name="connsiteY11" fmla="*/ 649006 h 2609850"/>
              <a:gd name="connsiteX12" fmla="*/ 6507004 w 6505575"/>
              <a:gd name="connsiteY12" fmla="*/ 2606393 h 2609850"/>
              <a:gd name="connsiteX13" fmla="*/ 7144 w 6505575"/>
              <a:gd name="connsiteY13" fmla="*/ 2606393 h 2609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505575" h="2609850">
                <a:moveTo>
                  <a:pt x="7144" y="2606393"/>
                </a:moveTo>
                <a:lnTo>
                  <a:pt x="881539" y="2062516"/>
                </a:lnTo>
                <a:cubicBezTo>
                  <a:pt x="1063466" y="1949168"/>
                  <a:pt x="1293971" y="1947263"/>
                  <a:pt x="1477804" y="2056801"/>
                </a:cubicBezTo>
                <a:lnTo>
                  <a:pt x="1569244" y="2112046"/>
                </a:lnTo>
                <a:cubicBezTo>
                  <a:pt x="1870234" y="2292068"/>
                  <a:pt x="2248376" y="2280638"/>
                  <a:pt x="2539841" y="2084423"/>
                </a:cubicBezTo>
                <a:lnTo>
                  <a:pt x="3238976" y="1611031"/>
                </a:lnTo>
                <a:cubicBezTo>
                  <a:pt x="3358991" y="1529116"/>
                  <a:pt x="3515201" y="1521496"/>
                  <a:pt x="3642836" y="1590076"/>
                </a:cubicBezTo>
                <a:lnTo>
                  <a:pt x="3963829" y="1762478"/>
                </a:lnTo>
                <a:cubicBezTo>
                  <a:pt x="4295299" y="1940596"/>
                  <a:pt x="4708684" y="1799626"/>
                  <a:pt x="4862989" y="1455773"/>
                </a:cubicBezTo>
                <a:lnTo>
                  <a:pt x="5106829" y="734731"/>
                </a:lnTo>
                <a:cubicBezTo>
                  <a:pt x="5235417" y="163231"/>
                  <a:pt x="5870734" y="-130139"/>
                  <a:pt x="6034564" y="69886"/>
                </a:cubicBezTo>
                <a:lnTo>
                  <a:pt x="6507004" y="649006"/>
                </a:lnTo>
                <a:lnTo>
                  <a:pt x="6507004" y="2606393"/>
                </a:lnTo>
                <a:lnTo>
                  <a:pt x="7144" y="2606393"/>
                </a:lnTo>
                <a:close/>
              </a:path>
            </a:pathLst>
          </a:custGeom>
          <a:gradFill flip="none" rotWithShape="1">
            <a:gsLst>
              <a:gs pos="0">
                <a:srgbClr val="FD0353"/>
              </a:gs>
              <a:gs pos="100000">
                <a:srgbClr val="4E3BAD"/>
              </a:gs>
            </a:gsLst>
            <a:lin ang="18900000" scaled="1"/>
            <a:tileRect/>
          </a:gradFill>
          <a:ln>
            <a:noFill/>
          </a:ln>
          <a:effectLst>
            <a:outerShdw blurRad="914400" dist="38100" dir="2700000" algn="tl" rotWithShape="0">
              <a:srgbClr val="FD0353">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solidFill>
                <a:schemeClr val="lt1"/>
              </a:solidFill>
            </a:endParaRPr>
          </a:p>
        </p:txBody>
      </p:sp>
      <p:sp>
        <p:nvSpPr>
          <p:cNvPr id="11" name="Graphic 1318">
            <a:extLst>
              <a:ext uri="{FF2B5EF4-FFF2-40B4-BE49-F238E27FC236}">
                <a16:creationId xmlns="" xmlns:a16="http://schemas.microsoft.com/office/drawing/2014/main" id="{1C96E32E-5EED-4364-AD42-000B0644E093}"/>
              </a:ext>
            </a:extLst>
          </p:cNvPr>
          <p:cNvSpPr/>
          <p:nvPr userDrawn="1"/>
        </p:nvSpPr>
        <p:spPr>
          <a:xfrm flipH="1">
            <a:off x="180003" y="6492874"/>
            <a:ext cx="1576127" cy="365126"/>
          </a:xfrm>
          <a:custGeom>
            <a:avLst/>
            <a:gdLst>
              <a:gd name="connsiteX0" fmla="*/ 7144 w 2466975"/>
              <a:gd name="connsiteY0" fmla="*/ 565344 h 571500"/>
              <a:gd name="connsiteX1" fmla="*/ 427196 w 2466975"/>
              <a:gd name="connsiteY1" fmla="*/ 310074 h 571500"/>
              <a:gd name="connsiteX2" fmla="*/ 1946434 w 2466975"/>
              <a:gd name="connsiteY2" fmla="*/ 53851 h 571500"/>
              <a:gd name="connsiteX3" fmla="*/ 2464594 w 2466975"/>
              <a:gd name="connsiteY3" fmla="*/ 165294 h 571500"/>
              <a:gd name="connsiteX4" fmla="*/ 2464594 w 2466975"/>
              <a:gd name="connsiteY4" fmla="*/ 565344 h 571500"/>
              <a:gd name="connsiteX5" fmla="*/ 7144 w 2466975"/>
              <a:gd name="connsiteY5" fmla="*/ 565344 h 571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66975" h="571500">
                <a:moveTo>
                  <a:pt x="7144" y="565344"/>
                </a:moveTo>
                <a:lnTo>
                  <a:pt x="427196" y="310074"/>
                </a:lnTo>
                <a:cubicBezTo>
                  <a:pt x="882491" y="33849"/>
                  <a:pt x="1426369" y="-58544"/>
                  <a:pt x="1946434" y="53851"/>
                </a:cubicBezTo>
                <a:lnTo>
                  <a:pt x="2464594" y="165294"/>
                </a:lnTo>
                <a:lnTo>
                  <a:pt x="2464594" y="565344"/>
                </a:lnTo>
                <a:lnTo>
                  <a:pt x="7144" y="565344"/>
                </a:lnTo>
                <a:close/>
              </a:path>
            </a:pathLst>
          </a:custGeom>
          <a:gradFill flip="none" rotWithShape="1">
            <a:gsLst>
              <a:gs pos="0">
                <a:srgbClr val="FC0251"/>
              </a:gs>
              <a:gs pos="100000">
                <a:srgbClr val="00A5CD"/>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solidFill>
                <a:schemeClr val="lt1"/>
              </a:solidFill>
            </a:endParaRPr>
          </a:p>
        </p:txBody>
      </p:sp>
      <p:sp>
        <p:nvSpPr>
          <p:cNvPr id="2" name="Title 1">
            <a:extLst>
              <a:ext uri="{FF2B5EF4-FFF2-40B4-BE49-F238E27FC236}">
                <a16:creationId xmlns="" xmlns:a16="http://schemas.microsoft.com/office/drawing/2014/main" id="{8487E03C-DE68-4CE8-A7F1-B9DD28846BC8}"/>
              </a:ext>
            </a:extLst>
          </p:cNvPr>
          <p:cNvSpPr>
            <a:spLocks noGrp="1"/>
          </p:cNvSpPr>
          <p:nvPr userDrawn="1">
            <p:ph type="ctrTitle"/>
          </p:nvPr>
        </p:nvSpPr>
        <p:spPr>
          <a:xfrm>
            <a:off x="657227" y="2741613"/>
            <a:ext cx="5114773" cy="2387600"/>
          </a:xfrm>
        </p:spPr>
        <p:txBody>
          <a:bodyPr anchor="b"/>
          <a:lstStyle>
            <a:lvl1pPr algn="l">
              <a:lnSpc>
                <a:spcPts val="5000"/>
              </a:lnSpc>
              <a:defRPr sz="6000">
                <a:solidFill>
                  <a:schemeClr val="bg1"/>
                </a:solidFill>
              </a:defRPr>
            </a:lvl1pPr>
          </a:lstStyle>
          <a:p>
            <a:r>
              <a:rPr lang="en-US" noProof="0"/>
              <a:t>Click to edit Master title style</a:t>
            </a:r>
          </a:p>
        </p:txBody>
      </p:sp>
      <p:sp>
        <p:nvSpPr>
          <p:cNvPr id="3" name="Subtitle 2">
            <a:extLst>
              <a:ext uri="{FF2B5EF4-FFF2-40B4-BE49-F238E27FC236}">
                <a16:creationId xmlns="" xmlns:a16="http://schemas.microsoft.com/office/drawing/2014/main" id="{7EEE8855-FE55-4351-B21B-FE33CB8050C1}"/>
              </a:ext>
            </a:extLst>
          </p:cNvPr>
          <p:cNvSpPr>
            <a:spLocks noGrp="1"/>
          </p:cNvSpPr>
          <p:nvPr userDrawn="1">
            <p:ph type="subTitle" idx="1"/>
          </p:nvPr>
        </p:nvSpPr>
        <p:spPr>
          <a:xfrm>
            <a:off x="657227" y="5373688"/>
            <a:ext cx="5114773" cy="1046162"/>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p>
        </p:txBody>
      </p:sp>
      <p:sp>
        <p:nvSpPr>
          <p:cNvPr id="7" name="Rectangle 6">
            <a:extLst>
              <a:ext uri="{FF2B5EF4-FFF2-40B4-BE49-F238E27FC236}">
                <a16:creationId xmlns="" xmlns:a16="http://schemas.microsoft.com/office/drawing/2014/main" id="{3C922C40-AA75-4865-AF08-92AD59937F32}"/>
              </a:ext>
            </a:extLst>
          </p:cNvPr>
          <p:cNvSpPr/>
          <p:nvPr userDrawn="1"/>
        </p:nvSpPr>
        <p:spPr>
          <a:xfrm>
            <a:off x="11832000" y="0"/>
            <a:ext cx="360000" cy="6858000"/>
          </a:xfrm>
          <a:prstGeom prst="rect">
            <a:avLst/>
          </a:prstGeom>
          <a:gradFill>
            <a:gsLst>
              <a:gs pos="0">
                <a:schemeClr val="tx1">
                  <a:lumMod val="75000"/>
                  <a:lumOff val="25000"/>
                </a:schemeClr>
              </a:gs>
              <a:gs pos="100000">
                <a:schemeClr val="tx1"/>
              </a:gs>
            </a:gsLst>
            <a:lin ang="5400000" scaled="0"/>
          </a:gradFill>
          <a:ln>
            <a:noFill/>
          </a:ln>
          <a:effectLst>
            <a:outerShdw blurRad="228600" dist="38100" dir="8100000" algn="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6" name="Rectangle 5">
            <a:extLst>
              <a:ext uri="{FF2B5EF4-FFF2-40B4-BE49-F238E27FC236}">
                <a16:creationId xmlns="" xmlns:a16="http://schemas.microsoft.com/office/drawing/2014/main" id="{A860F26B-727B-4098-8DA8-CB088D629D58}"/>
              </a:ext>
            </a:extLst>
          </p:cNvPr>
          <p:cNvSpPr/>
          <p:nvPr userDrawn="1"/>
        </p:nvSpPr>
        <p:spPr>
          <a:xfrm>
            <a:off x="0" y="0"/>
            <a:ext cx="180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3" name="Oval 12">
            <a:extLst>
              <a:ext uri="{FF2B5EF4-FFF2-40B4-BE49-F238E27FC236}">
                <a16:creationId xmlns="" xmlns:a16="http://schemas.microsoft.com/office/drawing/2014/main" id="{5E751D76-8783-4005-B4E5-D67E235A5BAD}"/>
              </a:ext>
            </a:extLst>
          </p:cNvPr>
          <p:cNvSpPr/>
          <p:nvPr userDrawn="1"/>
        </p:nvSpPr>
        <p:spPr>
          <a:xfrm>
            <a:off x="734506" y="1613572"/>
            <a:ext cx="1352367" cy="1352367"/>
          </a:xfrm>
          <a:prstGeom prst="ellipse">
            <a:avLst/>
          </a:prstGeom>
          <a:gradFill flip="none" rotWithShape="1">
            <a:gsLst>
              <a:gs pos="0">
                <a:srgbClr val="4E3BAD"/>
              </a:gs>
              <a:gs pos="100000">
                <a:srgbClr val="FD0353"/>
              </a:gs>
            </a:gsLst>
            <a:lin ang="12600000" scaled="0"/>
            <a:tileRect/>
          </a:gradFill>
          <a:ln>
            <a:noFill/>
          </a:ln>
          <a:effectLst>
            <a:outerShdw blurRad="914400" dist="38100" dir="2700000" algn="tl" rotWithShape="0">
              <a:srgbClr val="FD0353">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14" name="Oval 13">
            <a:extLst>
              <a:ext uri="{FF2B5EF4-FFF2-40B4-BE49-F238E27FC236}">
                <a16:creationId xmlns="" xmlns:a16="http://schemas.microsoft.com/office/drawing/2014/main" id="{966C7A50-4018-4974-AB47-424E0ECC0F14}"/>
              </a:ext>
            </a:extLst>
          </p:cNvPr>
          <p:cNvSpPr/>
          <p:nvPr userDrawn="1"/>
        </p:nvSpPr>
        <p:spPr>
          <a:xfrm>
            <a:off x="2044725" y="1259753"/>
            <a:ext cx="353819" cy="353819"/>
          </a:xfrm>
          <a:prstGeom prst="ellipse">
            <a:avLst/>
          </a:prstGeom>
          <a:solidFill>
            <a:schemeClr val="bg1">
              <a:lumMod val="95000"/>
            </a:schemeClr>
          </a:solidFill>
          <a:ln>
            <a:noFill/>
          </a:ln>
          <a:effectLst>
            <a:outerShdw blurRad="914400" dist="38100" dir="2700000" algn="tl" rotWithShape="0">
              <a:srgbClr val="FD0353">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15" name="Oval 14">
            <a:extLst>
              <a:ext uri="{FF2B5EF4-FFF2-40B4-BE49-F238E27FC236}">
                <a16:creationId xmlns="" xmlns:a16="http://schemas.microsoft.com/office/drawing/2014/main" id="{478306B7-6A26-45F7-BD50-EEC8AB3C29B7}"/>
              </a:ext>
            </a:extLst>
          </p:cNvPr>
          <p:cNvSpPr/>
          <p:nvPr userDrawn="1"/>
        </p:nvSpPr>
        <p:spPr>
          <a:xfrm>
            <a:off x="734503" y="2603702"/>
            <a:ext cx="265831" cy="265830"/>
          </a:xfrm>
          <a:prstGeom prst="ellipse">
            <a:avLst/>
          </a:prstGeom>
          <a:solidFill>
            <a:schemeClr val="bg1">
              <a:lumMod val="95000"/>
            </a:schemeClr>
          </a:solidFill>
          <a:ln>
            <a:noFill/>
          </a:ln>
          <a:effectLst>
            <a:outerShdw blurRad="914400" dist="38100" dir="2700000" algn="tl" rotWithShape="0">
              <a:srgbClr val="FD0353">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Tree>
    <p:extLst>
      <p:ext uri="{BB962C8B-B14F-4D97-AF65-F5344CB8AC3E}">
        <p14:creationId xmlns:p14="http://schemas.microsoft.com/office/powerpoint/2010/main" val="33400572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415600" y="593367"/>
            <a:ext cx="11360800" cy="763600"/>
          </a:xfrm>
          <a:prstGeom prst="rect">
            <a:avLst/>
          </a:prstGeom>
          <a:noFill/>
          <a:ln>
            <a:noFill/>
          </a:ln>
        </p:spPr>
        <p:txBody>
          <a:bodyPr spcFirstLastPara="1" wrap="square" lIns="121897" tIns="121897" rIns="121897" bIns="121897"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415600" y="1536633"/>
            <a:ext cx="11360800" cy="4555200"/>
          </a:xfrm>
          <a:prstGeom prst="rect">
            <a:avLst/>
          </a:prstGeom>
          <a:noFill/>
          <a:ln>
            <a:noFill/>
          </a:ln>
        </p:spPr>
        <p:txBody>
          <a:bodyPr spcFirstLastPara="1" wrap="square" lIns="121897" tIns="121897" rIns="121897" bIns="121897" anchor="t" anchorCtr="0">
            <a:noAutofit/>
          </a:bodyPr>
          <a:lstStyle>
            <a:lvl1pPr marL="609585" lvl="0" indent="-457189" algn="l">
              <a:lnSpc>
                <a:spcPct val="115000"/>
              </a:lnSpc>
              <a:spcBef>
                <a:spcPts val="0"/>
              </a:spcBef>
              <a:spcAft>
                <a:spcPts val="0"/>
              </a:spcAft>
              <a:buSzPts val="1800"/>
              <a:buChar char="●"/>
              <a:defRPr/>
            </a:lvl1pPr>
            <a:lvl2pPr marL="1219170" lvl="1" indent="-423323" algn="l">
              <a:lnSpc>
                <a:spcPct val="115000"/>
              </a:lnSpc>
              <a:spcBef>
                <a:spcPts val="2133"/>
              </a:spcBef>
              <a:spcAft>
                <a:spcPts val="0"/>
              </a:spcAft>
              <a:buSzPts val="1400"/>
              <a:buChar char="○"/>
              <a:defRPr/>
            </a:lvl2pPr>
            <a:lvl3pPr marL="1828754" lvl="2" indent="-423323" algn="l">
              <a:lnSpc>
                <a:spcPct val="115000"/>
              </a:lnSpc>
              <a:spcBef>
                <a:spcPts val="2133"/>
              </a:spcBef>
              <a:spcAft>
                <a:spcPts val="0"/>
              </a:spcAft>
              <a:buSzPts val="1400"/>
              <a:buChar char="■"/>
              <a:defRPr/>
            </a:lvl3pPr>
            <a:lvl4pPr marL="2438339" lvl="3" indent="-423323" algn="l">
              <a:lnSpc>
                <a:spcPct val="115000"/>
              </a:lnSpc>
              <a:spcBef>
                <a:spcPts val="2133"/>
              </a:spcBef>
              <a:spcAft>
                <a:spcPts val="0"/>
              </a:spcAft>
              <a:buSzPts val="1400"/>
              <a:buChar char="●"/>
              <a:defRPr/>
            </a:lvl4pPr>
            <a:lvl5pPr marL="3047924" lvl="4" indent="-423323" algn="l">
              <a:lnSpc>
                <a:spcPct val="115000"/>
              </a:lnSpc>
              <a:spcBef>
                <a:spcPts val="2133"/>
              </a:spcBef>
              <a:spcAft>
                <a:spcPts val="0"/>
              </a:spcAft>
              <a:buSzPts val="1400"/>
              <a:buChar char="○"/>
              <a:defRPr/>
            </a:lvl5pPr>
            <a:lvl6pPr marL="3657509" lvl="5" indent="-423323" algn="l">
              <a:lnSpc>
                <a:spcPct val="115000"/>
              </a:lnSpc>
              <a:spcBef>
                <a:spcPts val="2133"/>
              </a:spcBef>
              <a:spcAft>
                <a:spcPts val="0"/>
              </a:spcAft>
              <a:buSzPts val="1400"/>
              <a:buChar char="■"/>
              <a:defRPr/>
            </a:lvl6pPr>
            <a:lvl7pPr marL="4267093" lvl="6" indent="-423323" algn="l">
              <a:lnSpc>
                <a:spcPct val="115000"/>
              </a:lnSpc>
              <a:spcBef>
                <a:spcPts val="2133"/>
              </a:spcBef>
              <a:spcAft>
                <a:spcPts val="0"/>
              </a:spcAft>
              <a:buSzPts val="1400"/>
              <a:buChar char="●"/>
              <a:defRPr/>
            </a:lvl7pPr>
            <a:lvl8pPr marL="4876678" lvl="7" indent="-423323" algn="l">
              <a:lnSpc>
                <a:spcPct val="115000"/>
              </a:lnSpc>
              <a:spcBef>
                <a:spcPts val="2133"/>
              </a:spcBef>
              <a:spcAft>
                <a:spcPts val="0"/>
              </a:spcAft>
              <a:buSzPts val="1400"/>
              <a:buChar char="○"/>
              <a:defRPr/>
            </a:lvl8pPr>
            <a:lvl9pPr marL="5486263" lvl="8" indent="-423323" algn="l">
              <a:lnSpc>
                <a:spcPct val="115000"/>
              </a:lnSpc>
              <a:spcBef>
                <a:spcPts val="2133"/>
              </a:spcBef>
              <a:spcAft>
                <a:spcPts val="2133"/>
              </a:spcAft>
              <a:buSzPts val="1400"/>
              <a:buChar char="■"/>
              <a:defRPr/>
            </a:lvl9pPr>
          </a:lstStyle>
          <a:p>
            <a:endParaRPr/>
          </a:p>
        </p:txBody>
      </p:sp>
      <p:sp>
        <p:nvSpPr>
          <p:cNvPr id="16" name="Google Shape;16;p3"/>
          <p:cNvSpPr txBox="1">
            <a:spLocks noGrp="1"/>
          </p:cNvSpPr>
          <p:nvPr>
            <p:ph type="sldNum" idx="12"/>
          </p:nvPr>
        </p:nvSpPr>
        <p:spPr>
          <a:xfrm>
            <a:off x="11296611" y="6217623"/>
            <a:ext cx="731600" cy="524800"/>
          </a:xfrm>
          <a:prstGeom prst="rect">
            <a:avLst/>
          </a:prstGeom>
          <a:noFill/>
          <a:ln>
            <a:noFill/>
          </a:ln>
        </p:spPr>
        <p:txBody>
          <a:bodyPr spcFirstLastPara="1" wrap="square" lIns="121897" tIns="121897" rIns="121897" bIns="121897" anchor="ctr" anchorCtr="0">
            <a:noAutofit/>
          </a:bodyPr>
          <a:lstStyle>
            <a:lvl1pPr marL="0" marR="0" lvl="0"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491149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50873827-8E73-4D20-B15C-2963F05DB5E1}" type="datetimeFigureOut">
              <a:rPr lang="en-US" smtClean="0"/>
              <a:pPr/>
              <a:t>12/21/2021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E5E181-59A3-4AB8-A7F0-C6BECD0D7E26}" type="slidenum">
              <a:rPr lang="en-US" smtClean="0"/>
              <a:pPr/>
              <a:t>‹#›</a:t>
            </a:fld>
            <a:endParaRPr lang="en-US"/>
          </a:p>
        </p:txBody>
      </p:sp>
    </p:spTree>
    <p:extLst>
      <p:ext uri="{BB962C8B-B14F-4D97-AF65-F5344CB8AC3E}">
        <p14:creationId xmlns:p14="http://schemas.microsoft.com/office/powerpoint/2010/main" val="365743417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0873827-8E73-4D20-B15C-2963F05DB5E1}" type="datetimeFigureOut">
              <a:rPr lang="en-US" smtClean="0"/>
              <a:pPr/>
              <a:t>12/21/2021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E5E181-59A3-4AB8-A7F0-C6BECD0D7E26}" type="slidenum">
              <a:rPr lang="en-US" smtClean="0"/>
              <a:pPr/>
              <a:t>‹#›</a:t>
            </a:fld>
            <a:endParaRPr lang="en-US"/>
          </a:p>
        </p:txBody>
      </p:sp>
    </p:spTree>
    <p:extLst>
      <p:ext uri="{BB962C8B-B14F-4D97-AF65-F5344CB8AC3E}">
        <p14:creationId xmlns:p14="http://schemas.microsoft.com/office/powerpoint/2010/main" val="428018354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50873827-8E73-4D20-B15C-2963F05DB5E1}" type="datetimeFigureOut">
              <a:rPr lang="en-US" smtClean="0"/>
              <a:pPr/>
              <a:t>12/21/2021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E5E181-59A3-4AB8-A7F0-C6BECD0D7E26}" type="slidenum">
              <a:rPr lang="en-US" smtClean="0"/>
              <a:pPr/>
              <a:t>‹#›</a:t>
            </a:fld>
            <a:endParaRPr lang="en-US"/>
          </a:p>
        </p:txBody>
      </p:sp>
    </p:spTree>
    <p:extLst>
      <p:ext uri="{BB962C8B-B14F-4D97-AF65-F5344CB8AC3E}">
        <p14:creationId xmlns:p14="http://schemas.microsoft.com/office/powerpoint/2010/main" val="272761571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50873827-8E73-4D20-B15C-2963F05DB5E1}" type="datetimeFigureOut">
              <a:rPr lang="en-US" smtClean="0"/>
              <a:pPr/>
              <a:t>12/21/2021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E5E181-59A3-4AB8-A7F0-C6BECD0D7E26}" type="slidenum">
              <a:rPr lang="en-US" smtClean="0"/>
              <a:pPr/>
              <a:t>‹#›</a:t>
            </a:fld>
            <a:endParaRPr lang="en-US"/>
          </a:p>
        </p:txBody>
      </p:sp>
    </p:spTree>
    <p:extLst>
      <p:ext uri="{BB962C8B-B14F-4D97-AF65-F5344CB8AC3E}">
        <p14:creationId xmlns:p14="http://schemas.microsoft.com/office/powerpoint/2010/main" val="143824980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50873827-8E73-4D20-B15C-2963F05DB5E1}" type="datetimeFigureOut">
              <a:rPr lang="en-US" smtClean="0"/>
              <a:pPr/>
              <a:t>12/21/2021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E5E181-59A3-4AB8-A7F0-C6BECD0D7E26}" type="slidenum">
              <a:rPr lang="en-US" smtClean="0"/>
              <a:pPr/>
              <a:t>‹#›</a:t>
            </a:fld>
            <a:endParaRPr lang="en-US"/>
          </a:p>
        </p:txBody>
      </p:sp>
    </p:spTree>
    <p:extLst>
      <p:ext uri="{BB962C8B-B14F-4D97-AF65-F5344CB8AC3E}">
        <p14:creationId xmlns:p14="http://schemas.microsoft.com/office/powerpoint/2010/main" val="97988934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873827-8E73-4D20-B15C-2963F05DB5E1}" type="datetimeFigureOut">
              <a:rPr lang="en-US" smtClean="0"/>
              <a:pPr/>
              <a:t>12/21/2021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E5E181-59A3-4AB8-A7F0-C6BECD0D7E26}" type="slidenum">
              <a:rPr lang="en-US" smtClean="0"/>
              <a:pPr/>
              <a:t>‹#›</a:t>
            </a:fld>
            <a:endParaRPr lang="en-US"/>
          </a:p>
        </p:txBody>
      </p:sp>
    </p:spTree>
    <p:extLst>
      <p:ext uri="{BB962C8B-B14F-4D97-AF65-F5344CB8AC3E}">
        <p14:creationId xmlns:p14="http://schemas.microsoft.com/office/powerpoint/2010/main" val="141700315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873827-8E73-4D20-B15C-2963F05DB5E1}" type="datetimeFigureOut">
              <a:rPr lang="en-US" smtClean="0"/>
              <a:pPr/>
              <a:t>12/21/2021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E5E181-59A3-4AB8-A7F0-C6BECD0D7E26}" type="slidenum">
              <a:rPr lang="en-US" smtClean="0"/>
              <a:pPr/>
              <a:t>‹#›</a:t>
            </a:fld>
            <a:endParaRPr lang="en-US"/>
          </a:p>
        </p:txBody>
      </p:sp>
    </p:spTree>
    <p:extLst>
      <p:ext uri="{BB962C8B-B14F-4D97-AF65-F5344CB8AC3E}">
        <p14:creationId xmlns:p14="http://schemas.microsoft.com/office/powerpoint/2010/main" val="50127265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873827-8E73-4D20-B15C-2963F05DB5E1}" type="datetimeFigureOut">
              <a:rPr lang="en-US" smtClean="0"/>
              <a:pPr/>
              <a:t>12/21/2021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E5E181-59A3-4AB8-A7F0-C6BECD0D7E26}" type="slidenum">
              <a:rPr lang="en-US" smtClean="0"/>
              <a:pPr/>
              <a:t>‹#›</a:t>
            </a:fld>
            <a:endParaRPr lang="en-US"/>
          </a:p>
        </p:txBody>
      </p:sp>
    </p:spTree>
    <p:extLst>
      <p:ext uri="{BB962C8B-B14F-4D97-AF65-F5344CB8AC3E}">
        <p14:creationId xmlns:p14="http://schemas.microsoft.com/office/powerpoint/2010/main" val="168600790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873827-8E73-4D20-B15C-2963F05DB5E1}" type="datetimeFigureOut">
              <a:rPr lang="en-US" smtClean="0"/>
              <a:pPr/>
              <a:t>12/21/2021</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E5E181-59A3-4AB8-A7F0-C6BECD0D7E26}" type="slidenum">
              <a:rPr lang="en-US" smtClean="0"/>
              <a:pPr/>
              <a:t>‹#›</a:t>
            </a:fld>
            <a:endParaRPr lang="en-US"/>
          </a:p>
        </p:txBody>
      </p:sp>
    </p:spTree>
    <p:extLst>
      <p:ext uri="{BB962C8B-B14F-4D97-AF65-F5344CB8AC3E}">
        <p14:creationId xmlns:p14="http://schemas.microsoft.com/office/powerpoint/2010/main" val="93228051"/>
      </p:ext>
    </p:extLst>
  </p:cSld>
  <p:clrMap bg1="lt1" tx1="dk1" bg2="lt2" tx2="dk2" accent1="accent1" accent2="accent2" accent3="accent3" accent4="accent4" accent5="accent5" accent6="accent6" hlink="hlink" folHlink="folHlink"/>
  <p:sldLayoutIdLst>
    <p:sldLayoutId id="2147483785" r:id="rId1"/>
    <p:sldLayoutId id="2147483786" r:id="rId2"/>
    <p:sldLayoutId id="2147483787" r:id="rId3"/>
    <p:sldLayoutId id="2147483788" r:id="rId4"/>
    <p:sldLayoutId id="2147483789" r:id="rId5"/>
    <p:sldLayoutId id="2147483790" r:id="rId6"/>
    <p:sldLayoutId id="2147483791" r:id="rId7"/>
    <p:sldLayoutId id="2147483792" r:id="rId8"/>
    <p:sldLayoutId id="2147483793" r:id="rId9"/>
    <p:sldLayoutId id="2147483794" r:id="rId10"/>
    <p:sldLayoutId id="2147483795" r:id="rId11"/>
    <p:sldLayoutId id="2147483796" r:id="rId12"/>
    <p:sldLayoutId id="2147483782" r:id="rId13"/>
    <p:sldLayoutId id="2147483797" r:id="rId14"/>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5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slide" Target="slide66.xml"/><Relationship Id="rId2" Type="http://schemas.openxmlformats.org/officeDocument/2006/relationships/slide" Target="slide64.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slide" Target="slide67.xml"/></Relationships>
</file>

<file path=ppt/slides/_rels/slide6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pic>
        <p:nvPicPr>
          <p:cNvPr id="100" name="Google Shape;100;p1"/>
          <p:cNvPicPr preferRelativeResize="0"/>
          <p:nvPr/>
        </p:nvPicPr>
        <p:blipFill rotWithShape="1">
          <a:blip r:embed="rId3">
            <a:alphaModFix/>
          </a:blip>
          <a:srcRect/>
          <a:stretch/>
        </p:blipFill>
        <p:spPr>
          <a:xfrm>
            <a:off x="0" y="5036830"/>
            <a:ext cx="12192000" cy="1821172"/>
          </a:xfrm>
          <a:prstGeom prst="rect">
            <a:avLst/>
          </a:prstGeom>
          <a:noFill/>
          <a:ln>
            <a:noFill/>
          </a:ln>
        </p:spPr>
      </p:pic>
      <p:sp>
        <p:nvSpPr>
          <p:cNvPr id="102" name="Google Shape;102;p1"/>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US" sz="3900" b="1" dirty="0" smtClean="0">
                <a:solidFill>
                  <a:srgbClr val="FF0000"/>
                </a:solidFill>
                <a:latin typeface="Calibri"/>
                <a:ea typeface="Calibri"/>
                <a:cs typeface="Calibri"/>
                <a:sym typeface="Calibri"/>
              </a:rPr>
              <a:t>CASH FLOW STATEMENT</a:t>
            </a:r>
            <a:endParaRPr dirty="0"/>
          </a:p>
        </p:txBody>
      </p:sp>
      <p:sp>
        <p:nvSpPr>
          <p:cNvPr id="103" name="Google Shape;103;p1"/>
          <p:cNvSpPr txBox="1"/>
          <p:nvPr/>
        </p:nvSpPr>
        <p:spPr>
          <a:xfrm>
            <a:off x="2962902" y="3428984"/>
            <a:ext cx="7392383" cy="1289200"/>
          </a:xfrm>
          <a:prstGeom prst="rect">
            <a:avLst/>
          </a:prstGeom>
          <a:noFill/>
          <a:ln>
            <a:noFill/>
          </a:ln>
        </p:spPr>
        <p:txBody>
          <a:bodyPr spcFirstLastPara="1" wrap="square" lIns="121897" tIns="121897" rIns="121897" bIns="121897" anchor="t" anchorCtr="0">
            <a:noAutofit/>
          </a:bodyPr>
          <a:lstStyle/>
          <a:p>
            <a:pPr>
              <a:buClr>
                <a:srgbClr val="000000"/>
              </a:buClr>
              <a:buSzPts val="1400"/>
            </a:pPr>
            <a:r>
              <a:rPr lang="en-US" sz="1900" b="1" dirty="0">
                <a:solidFill>
                  <a:srgbClr val="000000"/>
                </a:solidFill>
                <a:latin typeface="Arial"/>
                <a:ea typeface="Arial"/>
                <a:cs typeface="Arial"/>
                <a:sym typeface="Arial"/>
              </a:rPr>
              <a:t>SUBJECT : ACCOUNTANCY(XII)</a:t>
            </a:r>
            <a:endParaRPr dirty="0"/>
          </a:p>
          <a:p>
            <a:pPr>
              <a:buClr>
                <a:srgbClr val="000000"/>
              </a:buClr>
              <a:buSzPts val="1400"/>
            </a:pPr>
            <a:endParaRPr sz="1900" b="1" dirty="0">
              <a:solidFill>
                <a:srgbClr val="000000"/>
              </a:solidFill>
              <a:latin typeface="Arial"/>
              <a:ea typeface="Arial"/>
              <a:cs typeface="Arial"/>
              <a:sym typeface="Arial"/>
            </a:endParaRPr>
          </a:p>
          <a:p>
            <a:pPr>
              <a:buClr>
                <a:srgbClr val="000000"/>
              </a:buClr>
              <a:buSzPts val="1400"/>
            </a:pPr>
            <a:r>
              <a:rPr lang="en-US" sz="1900" b="1" dirty="0">
                <a:solidFill>
                  <a:srgbClr val="000000"/>
                </a:solidFill>
                <a:latin typeface="Arial"/>
                <a:ea typeface="Arial"/>
                <a:cs typeface="Arial"/>
                <a:sym typeface="Arial"/>
              </a:rPr>
              <a:t>CHAPTER </a:t>
            </a:r>
            <a:r>
              <a:rPr lang="en-US" sz="1900" b="1" dirty="0" smtClean="0">
                <a:solidFill>
                  <a:srgbClr val="000000"/>
                </a:solidFill>
                <a:latin typeface="Arial"/>
                <a:ea typeface="Arial"/>
                <a:cs typeface="Arial"/>
                <a:sym typeface="Arial"/>
              </a:rPr>
              <a:t>NUMBER:11</a:t>
            </a:r>
            <a:endParaRPr dirty="0"/>
          </a:p>
          <a:p>
            <a:pPr>
              <a:buClr>
                <a:srgbClr val="000000"/>
              </a:buClr>
              <a:buSzPts val="1400"/>
            </a:pPr>
            <a:endParaRPr sz="1900" b="1" dirty="0">
              <a:solidFill>
                <a:srgbClr val="000000"/>
              </a:solidFill>
              <a:latin typeface="Arial"/>
              <a:ea typeface="Arial"/>
              <a:cs typeface="Arial"/>
              <a:sym typeface="Arial"/>
            </a:endParaRPr>
          </a:p>
          <a:p>
            <a:r>
              <a:rPr lang="en-US" sz="1900" b="1" dirty="0">
                <a:solidFill>
                  <a:srgbClr val="000000"/>
                </a:solidFill>
                <a:latin typeface="Arial"/>
                <a:ea typeface="Arial"/>
                <a:cs typeface="Arial"/>
                <a:sym typeface="Arial"/>
              </a:rPr>
              <a:t>CHAPTER NAME </a:t>
            </a:r>
            <a:r>
              <a:rPr lang="en-US" sz="1900" b="1" dirty="0" smtClean="0">
                <a:solidFill>
                  <a:srgbClr val="000000"/>
                </a:solidFill>
                <a:latin typeface="Arial"/>
                <a:ea typeface="Arial"/>
                <a:cs typeface="Arial"/>
                <a:sym typeface="Arial"/>
              </a:rPr>
              <a:t>:CASH FLOW STATEMENT</a:t>
            </a:r>
            <a:endParaRPr dirty="0"/>
          </a:p>
          <a:p>
            <a:endParaRPr sz="1900" dirty="0">
              <a:solidFill>
                <a:srgbClr val="000000"/>
              </a:solidFill>
              <a:latin typeface="Arial"/>
              <a:ea typeface="Arial"/>
              <a:cs typeface="Arial"/>
              <a:sym typeface="Arial"/>
            </a:endParaRPr>
          </a:p>
          <a:p>
            <a:pPr>
              <a:buClr>
                <a:srgbClr val="000000"/>
              </a:buClr>
              <a:buSzPts val="1400"/>
            </a:pPr>
            <a:endParaRPr sz="1900" b="1" dirty="0">
              <a:solidFill>
                <a:srgbClr val="000000"/>
              </a:solidFill>
              <a:latin typeface="Arial"/>
              <a:ea typeface="Arial"/>
              <a:cs typeface="Arial"/>
              <a:sym typeface="Arial"/>
            </a:endParaRPr>
          </a:p>
        </p:txBody>
      </p:sp>
      <p:pic>
        <p:nvPicPr>
          <p:cNvPr id="6" name="Google Shape;63;p14"/>
          <p:cNvPicPr preferRelativeResize="0"/>
          <p:nvPr/>
        </p:nvPicPr>
        <p:blipFill rotWithShape="1">
          <a:blip r:embed="rId4">
            <a:alphaModFix/>
          </a:blip>
          <a:srcRect/>
          <a:stretch/>
        </p:blipFill>
        <p:spPr>
          <a:xfrm>
            <a:off x="126125" y="100900"/>
            <a:ext cx="1774147" cy="706295"/>
          </a:xfrm>
          <a:prstGeom prst="rect">
            <a:avLst/>
          </a:prstGeom>
          <a:noFill/>
          <a:ln>
            <a:noFill/>
          </a:ln>
        </p:spPr>
      </p:pic>
    </p:spTree>
    <p:extLst>
      <p:ext uri="{BB962C8B-B14F-4D97-AF65-F5344CB8AC3E}">
        <p14:creationId xmlns:p14="http://schemas.microsoft.com/office/powerpoint/2010/main" val="422014837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7368" y="195089"/>
            <a:ext cx="9784080" cy="1508760"/>
          </a:xfrm>
        </p:spPr>
        <p:txBody>
          <a:bodyPr/>
          <a:lstStyle/>
          <a:p>
            <a:r>
              <a:rPr lang="en-US" b="1" u="sng" dirty="0">
                <a:solidFill>
                  <a:srgbClr val="FF0000"/>
                </a:solidFill>
              </a:rPr>
              <a:t>Cash from Investing Activities</a:t>
            </a:r>
            <a:endParaRPr lang="en-US" u="sng" dirty="0">
              <a:solidFill>
                <a:srgbClr val="FF0000"/>
              </a:solidFill>
            </a:endParaRPr>
          </a:p>
        </p:txBody>
      </p:sp>
      <p:sp>
        <p:nvSpPr>
          <p:cNvPr id="3" name="Content Placeholder 2"/>
          <p:cNvSpPr>
            <a:spLocks noGrp="1"/>
          </p:cNvSpPr>
          <p:nvPr>
            <p:ph idx="1"/>
          </p:nvPr>
        </p:nvSpPr>
        <p:spPr>
          <a:xfrm>
            <a:off x="411788" y="1340768"/>
            <a:ext cx="11082013" cy="4206240"/>
          </a:xfrm>
        </p:spPr>
        <p:txBody>
          <a:bodyPr>
            <a:normAutofit/>
          </a:bodyPr>
          <a:lstStyle/>
          <a:p>
            <a:pPr marL="0" indent="0" algn="just">
              <a:lnSpc>
                <a:spcPct val="150000"/>
              </a:lnSpc>
              <a:buNone/>
            </a:pPr>
            <a:r>
              <a:rPr lang="en-US" sz="2800" dirty="0">
                <a:solidFill>
                  <a:schemeClr val="tx2">
                    <a:lumMod val="10000"/>
                  </a:schemeClr>
                </a:solidFill>
              </a:rPr>
              <a:t>Investing activities are the acquisition and disposal of long-term assets and other investments not included in cash equivalents. Investing activities relate to purchase and sale of long-term assets or fixed assets such as machinery, furniture, land and building, etc. Transactions related to long-term investment are also investing activities.</a:t>
            </a:r>
          </a:p>
        </p:txBody>
      </p:sp>
      <p:pic>
        <p:nvPicPr>
          <p:cNvPr id="4"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306628106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6999" y="-243408"/>
            <a:ext cx="11305256" cy="1508760"/>
          </a:xfrm>
        </p:spPr>
        <p:txBody>
          <a:bodyPr>
            <a:normAutofit/>
          </a:bodyPr>
          <a:lstStyle/>
          <a:p>
            <a:r>
              <a:rPr lang="en-US" u="sng" dirty="0">
                <a:solidFill>
                  <a:srgbClr val="FF0000"/>
                </a:solidFill>
              </a:rPr>
              <a:t>Cash Inflows from Investing Activities</a:t>
            </a:r>
          </a:p>
        </p:txBody>
      </p:sp>
      <p:sp>
        <p:nvSpPr>
          <p:cNvPr id="3" name="Content Placeholder 2"/>
          <p:cNvSpPr>
            <a:spLocks noGrp="1"/>
          </p:cNvSpPr>
          <p:nvPr>
            <p:ph idx="1"/>
          </p:nvPr>
        </p:nvSpPr>
        <p:spPr>
          <a:xfrm>
            <a:off x="310680" y="980732"/>
            <a:ext cx="11881320" cy="4629037"/>
          </a:xfrm>
        </p:spPr>
        <p:txBody>
          <a:bodyPr>
            <a:noAutofit/>
          </a:bodyPr>
          <a:lstStyle/>
          <a:p>
            <a:pPr lvl="0">
              <a:lnSpc>
                <a:spcPct val="150000"/>
              </a:lnSpc>
              <a:buClr>
                <a:schemeClr val="accent3">
                  <a:lumMod val="75000"/>
                </a:schemeClr>
              </a:buClr>
              <a:buFont typeface="Wingdings" panose="05000000000000000000" pitchFamily="2" charset="2"/>
              <a:buChar char="ü"/>
            </a:pPr>
            <a:r>
              <a:rPr lang="en-US" sz="2400" dirty="0">
                <a:solidFill>
                  <a:schemeClr val="tx2">
                    <a:lumMod val="10000"/>
                  </a:schemeClr>
                </a:solidFill>
              </a:rPr>
              <a:t>Cash receipt from disposal of fixed assets including intangibles.</a:t>
            </a:r>
          </a:p>
          <a:p>
            <a:pPr lvl="0">
              <a:lnSpc>
                <a:spcPct val="150000"/>
              </a:lnSpc>
              <a:buClr>
                <a:schemeClr val="accent3">
                  <a:lumMod val="75000"/>
                </a:schemeClr>
              </a:buClr>
              <a:buFont typeface="Wingdings" panose="05000000000000000000" pitchFamily="2" charset="2"/>
              <a:buChar char="ü"/>
            </a:pPr>
            <a:r>
              <a:rPr lang="en-US" sz="2400" dirty="0">
                <a:solidFill>
                  <a:schemeClr val="tx2">
                    <a:lumMod val="10000"/>
                  </a:schemeClr>
                </a:solidFill>
              </a:rPr>
              <a:t>Cash receipt from the repayment of advances or loans made to third parties ( except in case of financial enterprise).</a:t>
            </a:r>
          </a:p>
          <a:p>
            <a:pPr lvl="0">
              <a:lnSpc>
                <a:spcPct val="150000"/>
              </a:lnSpc>
              <a:buClr>
                <a:schemeClr val="accent3">
                  <a:lumMod val="75000"/>
                </a:schemeClr>
              </a:buClr>
              <a:buFont typeface="Wingdings" panose="05000000000000000000" pitchFamily="2" charset="2"/>
              <a:buChar char="ü"/>
            </a:pPr>
            <a:r>
              <a:rPr lang="en-US" sz="2400" dirty="0">
                <a:solidFill>
                  <a:schemeClr val="tx2">
                    <a:lumMod val="10000"/>
                  </a:schemeClr>
                </a:solidFill>
              </a:rPr>
              <a:t>Cash receipt from disposal of shares, warrants or debt instruments of other enterprises except those held for trading purposes.</a:t>
            </a:r>
          </a:p>
          <a:p>
            <a:pPr lvl="0">
              <a:lnSpc>
                <a:spcPct val="150000"/>
              </a:lnSpc>
              <a:buClr>
                <a:schemeClr val="accent3">
                  <a:lumMod val="75000"/>
                </a:schemeClr>
              </a:buClr>
              <a:buFont typeface="Wingdings" panose="05000000000000000000" pitchFamily="2" charset="2"/>
              <a:buChar char="ü"/>
            </a:pPr>
            <a:r>
              <a:rPr lang="en-US" sz="2400" dirty="0">
                <a:solidFill>
                  <a:schemeClr val="tx2">
                    <a:lumMod val="10000"/>
                  </a:schemeClr>
                </a:solidFill>
              </a:rPr>
              <a:t>Interest received in cash from loans and advances.</a:t>
            </a:r>
          </a:p>
          <a:p>
            <a:pPr lvl="0">
              <a:lnSpc>
                <a:spcPct val="150000"/>
              </a:lnSpc>
              <a:buClr>
                <a:schemeClr val="accent3">
                  <a:lumMod val="75000"/>
                </a:schemeClr>
              </a:buClr>
              <a:buFont typeface="Wingdings" panose="05000000000000000000" pitchFamily="2" charset="2"/>
              <a:buChar char="ü"/>
            </a:pPr>
            <a:r>
              <a:rPr lang="en-US" sz="2400" dirty="0">
                <a:solidFill>
                  <a:schemeClr val="tx2">
                    <a:lumMod val="10000"/>
                  </a:schemeClr>
                </a:solidFill>
              </a:rPr>
              <a:t>Dividend received from investments in other enterprises.</a:t>
            </a:r>
          </a:p>
          <a:p>
            <a:pPr>
              <a:lnSpc>
                <a:spcPct val="150000"/>
              </a:lnSpc>
              <a:buClr>
                <a:schemeClr val="accent3">
                  <a:lumMod val="75000"/>
                </a:schemeClr>
              </a:buClr>
              <a:buFont typeface="Wingdings" panose="05000000000000000000" pitchFamily="2" charset="2"/>
              <a:buChar char="ü"/>
            </a:pPr>
            <a:endParaRPr lang="en-US" sz="2400" dirty="0">
              <a:solidFill>
                <a:schemeClr val="tx2">
                  <a:lumMod val="10000"/>
                </a:schemeClr>
              </a:solidFill>
            </a:endParaRPr>
          </a:p>
        </p:txBody>
      </p:sp>
      <p:pic>
        <p:nvPicPr>
          <p:cNvPr id="4"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417273160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360" y="195093"/>
            <a:ext cx="11233248" cy="1001663"/>
          </a:xfrm>
        </p:spPr>
        <p:txBody>
          <a:bodyPr>
            <a:normAutofit/>
          </a:bodyPr>
          <a:lstStyle/>
          <a:p>
            <a:r>
              <a:rPr lang="en-US" u="sng" dirty="0">
                <a:solidFill>
                  <a:srgbClr val="FF0000"/>
                </a:solidFill>
              </a:rPr>
              <a:t>Cash Outflows from investing activities</a:t>
            </a:r>
          </a:p>
        </p:txBody>
      </p:sp>
      <p:sp>
        <p:nvSpPr>
          <p:cNvPr id="3" name="Content Placeholder 2"/>
          <p:cNvSpPr>
            <a:spLocks noGrp="1"/>
          </p:cNvSpPr>
          <p:nvPr>
            <p:ph idx="1"/>
          </p:nvPr>
        </p:nvSpPr>
        <p:spPr>
          <a:xfrm>
            <a:off x="191347" y="1196752"/>
            <a:ext cx="11662087" cy="5021168"/>
          </a:xfrm>
        </p:spPr>
        <p:txBody>
          <a:bodyPr>
            <a:normAutofit/>
          </a:bodyPr>
          <a:lstStyle/>
          <a:p>
            <a:pPr lvl="0" algn="just">
              <a:lnSpc>
                <a:spcPct val="150000"/>
              </a:lnSpc>
              <a:buClr>
                <a:srgbClr val="FF0000"/>
              </a:buClr>
              <a:buFont typeface="Wingdings" panose="05000000000000000000" pitchFamily="2" charset="2"/>
              <a:buChar char="Ø"/>
            </a:pPr>
            <a:r>
              <a:rPr lang="en-US" sz="2400" dirty="0">
                <a:solidFill>
                  <a:schemeClr val="tx2">
                    <a:lumMod val="10000"/>
                  </a:schemeClr>
                </a:solidFill>
              </a:rPr>
              <a:t>Cash payments to acquire fixed assets including intangibles and </a:t>
            </a:r>
            <a:r>
              <a:rPr lang="en-US" sz="2400" dirty="0" err="1">
                <a:solidFill>
                  <a:schemeClr val="tx2">
                    <a:lumMod val="10000"/>
                  </a:schemeClr>
                </a:solidFill>
              </a:rPr>
              <a:t>capitalised</a:t>
            </a:r>
            <a:r>
              <a:rPr lang="en-US" sz="2400" dirty="0">
                <a:solidFill>
                  <a:schemeClr val="tx2">
                    <a:lumMod val="10000"/>
                  </a:schemeClr>
                </a:solidFill>
              </a:rPr>
              <a:t> research and development.</a:t>
            </a:r>
          </a:p>
          <a:p>
            <a:pPr lvl="0" algn="just">
              <a:lnSpc>
                <a:spcPct val="150000"/>
              </a:lnSpc>
              <a:buClr>
                <a:srgbClr val="FF0000"/>
              </a:buClr>
              <a:buFont typeface="Wingdings" panose="05000000000000000000" pitchFamily="2" charset="2"/>
              <a:buChar char="Ø"/>
            </a:pPr>
            <a:r>
              <a:rPr lang="en-US" sz="2400" dirty="0">
                <a:solidFill>
                  <a:schemeClr val="tx2">
                    <a:lumMod val="10000"/>
                  </a:schemeClr>
                </a:solidFill>
              </a:rPr>
              <a:t>Cash payments to acquire shares, warrants or debt instruments of other enterprises other than the instruments other than those held for trading purposes.</a:t>
            </a:r>
          </a:p>
          <a:p>
            <a:pPr lvl="0" algn="just">
              <a:lnSpc>
                <a:spcPct val="150000"/>
              </a:lnSpc>
              <a:buClr>
                <a:srgbClr val="FF0000"/>
              </a:buClr>
              <a:buFont typeface="Wingdings" panose="05000000000000000000" pitchFamily="2" charset="2"/>
              <a:buChar char="Ø"/>
            </a:pPr>
            <a:r>
              <a:rPr lang="en-US" sz="2400" dirty="0">
                <a:solidFill>
                  <a:schemeClr val="tx2">
                    <a:lumMod val="10000"/>
                  </a:schemeClr>
                </a:solidFill>
              </a:rPr>
              <a:t>Cash advances and loans made to third party (other than advances and loans made by a financial enterprise wherein it is operating activities).</a:t>
            </a:r>
          </a:p>
          <a:p>
            <a:pPr algn="just">
              <a:lnSpc>
                <a:spcPct val="150000"/>
              </a:lnSpc>
              <a:buClr>
                <a:srgbClr val="FF0000"/>
              </a:buClr>
              <a:buFont typeface="Wingdings" panose="05000000000000000000" pitchFamily="2" charset="2"/>
              <a:buChar char="Ø"/>
            </a:pPr>
            <a:endParaRPr lang="en-US" sz="2400" dirty="0">
              <a:solidFill>
                <a:schemeClr val="tx2">
                  <a:lumMod val="10000"/>
                </a:schemeClr>
              </a:solidFill>
            </a:endParaRPr>
          </a:p>
        </p:txBody>
      </p:sp>
    </p:spTree>
    <p:extLst>
      <p:ext uri="{BB962C8B-B14F-4D97-AF65-F5344CB8AC3E}">
        <p14:creationId xmlns:p14="http://schemas.microsoft.com/office/powerpoint/2010/main" val="230096703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rot="20691614">
            <a:off x="2247376" y="2038507"/>
            <a:ext cx="7357912" cy="2123658"/>
          </a:xfrm>
          <a:prstGeom prst="rect">
            <a:avLst/>
          </a:prstGeom>
          <a:noFill/>
        </p:spPr>
        <p:txBody>
          <a:bodyPr wrap="none" lIns="91440" tIns="45720" rIns="91440" bIns="45720">
            <a:spAutoFit/>
          </a:bodyPr>
          <a:lstStyle/>
          <a:p>
            <a:pPr algn="ctr"/>
            <a:r>
              <a:rPr lang="en-US" sz="6600" b="1" dirty="0">
                <a:solidFill>
                  <a:srgbClr val="0070C0"/>
                </a:solidFill>
              </a:rPr>
              <a:t>Cash from</a:t>
            </a:r>
          </a:p>
          <a:p>
            <a:pPr algn="ctr"/>
            <a:r>
              <a:rPr lang="en-US" sz="6600" b="1" dirty="0">
                <a:solidFill>
                  <a:srgbClr val="0070C0"/>
                </a:solidFill>
              </a:rPr>
              <a:t>Financing Activities</a:t>
            </a:r>
            <a:endParaRPr lang="en-US" sz="6600" dirty="0">
              <a:solidFill>
                <a:srgbClr val="0070C0"/>
              </a:solidFill>
            </a:endParaRPr>
          </a:p>
        </p:txBody>
      </p:sp>
      <p:pic>
        <p:nvPicPr>
          <p:cNvPr id="3"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140720924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9376" y="351555"/>
            <a:ext cx="9784080" cy="557169"/>
          </a:xfrm>
        </p:spPr>
        <p:txBody>
          <a:bodyPr>
            <a:normAutofit fontScale="90000"/>
          </a:bodyPr>
          <a:lstStyle/>
          <a:p>
            <a:r>
              <a:rPr lang="en-US" b="1" u="sng" dirty="0">
                <a:solidFill>
                  <a:srgbClr val="FF0000"/>
                </a:solidFill>
              </a:rPr>
              <a:t>Cash from Financing Activities</a:t>
            </a:r>
            <a:endParaRPr lang="en-US" u="sng" dirty="0">
              <a:solidFill>
                <a:srgbClr val="FF0000"/>
              </a:solidFill>
            </a:endParaRPr>
          </a:p>
        </p:txBody>
      </p:sp>
      <p:sp>
        <p:nvSpPr>
          <p:cNvPr id="3" name="Content Placeholder 2"/>
          <p:cNvSpPr>
            <a:spLocks noGrp="1"/>
          </p:cNvSpPr>
          <p:nvPr>
            <p:ph idx="1"/>
          </p:nvPr>
        </p:nvSpPr>
        <p:spPr>
          <a:xfrm>
            <a:off x="767411" y="908720"/>
            <a:ext cx="10653975" cy="4176464"/>
          </a:xfrm>
        </p:spPr>
        <p:txBody>
          <a:bodyPr>
            <a:normAutofit/>
          </a:bodyPr>
          <a:lstStyle/>
          <a:p>
            <a:pPr marL="0" indent="0" algn="just">
              <a:lnSpc>
                <a:spcPct val="150000"/>
              </a:lnSpc>
              <a:buNone/>
            </a:pPr>
            <a:r>
              <a:rPr lang="en-US" sz="2800" dirty="0">
                <a:solidFill>
                  <a:schemeClr val="tx2">
                    <a:lumMod val="10000"/>
                  </a:schemeClr>
                </a:solidFill>
              </a:rPr>
              <a:t>	Financing activities are activities that result in changes in the size and composition of the owners’ capital and borrowings of the enterprise. Separate disclosure of cash flows arising from financing activities is important because it is useful in predicting claims on future cash flows by providers of funds</a:t>
            </a:r>
          </a:p>
          <a:p>
            <a:pPr marL="0" indent="0" algn="just">
              <a:lnSpc>
                <a:spcPct val="150000"/>
              </a:lnSpc>
              <a:buNone/>
            </a:pPr>
            <a:endParaRPr lang="en-US" sz="2800" dirty="0">
              <a:solidFill>
                <a:schemeClr val="tx2">
                  <a:lumMod val="10000"/>
                </a:schemeClr>
              </a:solidFill>
            </a:endParaRPr>
          </a:p>
        </p:txBody>
      </p:sp>
      <p:pic>
        <p:nvPicPr>
          <p:cNvPr id="4"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40257366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7371" y="284176"/>
            <a:ext cx="11446063" cy="768560"/>
          </a:xfrm>
        </p:spPr>
        <p:txBody>
          <a:bodyPr>
            <a:normAutofit/>
          </a:bodyPr>
          <a:lstStyle/>
          <a:p>
            <a:r>
              <a:rPr lang="en-US" sz="3200" u="sng" dirty="0">
                <a:solidFill>
                  <a:srgbClr val="0070C0"/>
                </a:solidFill>
              </a:rPr>
              <a:t>Cash Inflows &amp; Outflow from financing activities</a:t>
            </a:r>
          </a:p>
        </p:txBody>
      </p:sp>
      <p:sp>
        <p:nvSpPr>
          <p:cNvPr id="3" name="Content Placeholder 2"/>
          <p:cNvSpPr>
            <a:spLocks noGrp="1"/>
          </p:cNvSpPr>
          <p:nvPr>
            <p:ph idx="1"/>
          </p:nvPr>
        </p:nvSpPr>
        <p:spPr>
          <a:xfrm>
            <a:off x="263355" y="908721"/>
            <a:ext cx="11590079" cy="5309200"/>
          </a:xfrm>
        </p:spPr>
        <p:txBody>
          <a:bodyPr>
            <a:noAutofit/>
          </a:bodyPr>
          <a:lstStyle/>
          <a:p>
            <a:pPr marL="0" indent="0" algn="just">
              <a:buNone/>
            </a:pPr>
            <a:r>
              <a:rPr lang="en-US" sz="2800" b="1" u="sng" dirty="0">
                <a:solidFill>
                  <a:srgbClr val="00B050"/>
                </a:solidFill>
              </a:rPr>
              <a:t>Cash Inflows From Financing Activities</a:t>
            </a:r>
          </a:p>
          <a:p>
            <a:pPr lvl="0" algn="just">
              <a:buClr>
                <a:schemeClr val="accent3"/>
              </a:buClr>
              <a:buFont typeface="Wingdings" panose="05000000000000000000" pitchFamily="2" charset="2"/>
              <a:buChar char="Ø"/>
            </a:pPr>
            <a:r>
              <a:rPr lang="en-US" sz="2800" dirty="0">
                <a:solidFill>
                  <a:schemeClr val="tx2">
                    <a:lumMod val="10000"/>
                  </a:schemeClr>
                </a:solidFill>
              </a:rPr>
              <a:t>Cash proceeds from issuing shares (equity or/and preference).</a:t>
            </a:r>
          </a:p>
          <a:p>
            <a:pPr lvl="0" algn="just">
              <a:buClr>
                <a:schemeClr val="accent3"/>
              </a:buClr>
              <a:buFont typeface="Wingdings" panose="05000000000000000000" pitchFamily="2" charset="2"/>
              <a:buChar char="Ø"/>
            </a:pPr>
            <a:r>
              <a:rPr lang="en-US" sz="2800" dirty="0">
                <a:solidFill>
                  <a:schemeClr val="tx2">
                    <a:lumMod val="10000"/>
                  </a:schemeClr>
                </a:solidFill>
              </a:rPr>
              <a:t>Cash proceeds from issuing debentures, loans, bonds and other long term borrowings.</a:t>
            </a:r>
          </a:p>
          <a:p>
            <a:pPr marL="0" indent="0" algn="just">
              <a:buNone/>
            </a:pPr>
            <a:r>
              <a:rPr lang="en-US" sz="2800" b="1" u="sng" dirty="0">
                <a:solidFill>
                  <a:srgbClr val="FF0000"/>
                </a:solidFill>
              </a:rPr>
              <a:t>Cash Outflows From Financing Activities</a:t>
            </a:r>
          </a:p>
          <a:p>
            <a:pPr lvl="0" algn="just">
              <a:buClr>
                <a:srgbClr val="FF0000"/>
              </a:buClr>
              <a:buFont typeface="Wingdings" panose="05000000000000000000" pitchFamily="2" charset="2"/>
              <a:buChar char="Ø"/>
            </a:pPr>
            <a:r>
              <a:rPr lang="en-US" sz="2800" dirty="0">
                <a:solidFill>
                  <a:schemeClr val="tx2">
                    <a:lumMod val="10000"/>
                  </a:schemeClr>
                </a:solidFill>
              </a:rPr>
              <a:t>Cash repayments of amounts borrowed.</a:t>
            </a:r>
          </a:p>
          <a:p>
            <a:pPr lvl="0" algn="just">
              <a:buClr>
                <a:srgbClr val="FF0000"/>
              </a:buClr>
              <a:buFont typeface="Wingdings" panose="05000000000000000000" pitchFamily="2" charset="2"/>
              <a:buChar char="Ø"/>
            </a:pPr>
            <a:r>
              <a:rPr lang="en-US" sz="2800" dirty="0">
                <a:solidFill>
                  <a:schemeClr val="tx2">
                    <a:lumMod val="10000"/>
                  </a:schemeClr>
                </a:solidFill>
              </a:rPr>
              <a:t>Interest paid on debentures and long-term loans and advances.</a:t>
            </a:r>
          </a:p>
          <a:p>
            <a:pPr algn="just">
              <a:buClr>
                <a:srgbClr val="FF0000"/>
              </a:buClr>
              <a:buFont typeface="Wingdings" panose="05000000000000000000" pitchFamily="2" charset="2"/>
              <a:buChar char="Ø"/>
            </a:pPr>
            <a:r>
              <a:rPr lang="en-US" sz="2800" dirty="0">
                <a:solidFill>
                  <a:schemeClr val="tx2">
                    <a:lumMod val="10000"/>
                  </a:schemeClr>
                </a:solidFill>
              </a:rPr>
              <a:t>Dividends paid on equity and preference capital.</a:t>
            </a:r>
          </a:p>
        </p:txBody>
      </p:sp>
      <p:pic>
        <p:nvPicPr>
          <p:cNvPr id="4"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177502141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50" name="Google Shape;150;p8"/>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US" sz="5300" b="1">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US" sz="5300" b="1">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pic>
        <p:nvPicPr>
          <p:cNvPr id="4" name="Google Shape;63;p14"/>
          <p:cNvPicPr preferRelativeResize="0"/>
          <p:nvPr/>
        </p:nvPicPr>
        <p:blipFill rotWithShape="1">
          <a:blip r:embed="rId3">
            <a:alphaModFix/>
          </a:blip>
          <a:srcRect/>
          <a:stretch/>
        </p:blipFill>
        <p:spPr>
          <a:xfrm>
            <a:off x="10455643" y="5907634"/>
            <a:ext cx="1643368" cy="815833"/>
          </a:xfrm>
          <a:prstGeom prst="rect">
            <a:avLst/>
          </a:prstGeom>
          <a:noFill/>
          <a:ln>
            <a:noFill/>
          </a:ln>
        </p:spPr>
      </p:pic>
    </p:spTree>
    <p:extLst>
      <p:ext uri="{BB962C8B-B14F-4D97-AF65-F5344CB8AC3E}">
        <p14:creationId xmlns:p14="http://schemas.microsoft.com/office/powerpoint/2010/main" val="143411671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5DC50AA-92E1-4EA1-8232-C138600022BD}"/>
              </a:ext>
            </a:extLst>
          </p:cNvPr>
          <p:cNvSpPr>
            <a:spLocks noGrp="1"/>
          </p:cNvSpPr>
          <p:nvPr>
            <p:ph type="title"/>
          </p:nvPr>
        </p:nvSpPr>
        <p:spPr/>
        <p:txBody>
          <a:bodyPr/>
          <a:lstStyle/>
          <a:p>
            <a:r>
              <a:rPr lang="en-IN" dirty="0"/>
              <a:t>What we expect to learn? </a:t>
            </a:r>
          </a:p>
        </p:txBody>
      </p:sp>
      <p:sp>
        <p:nvSpPr>
          <p:cNvPr id="4" name="Rectangle 3">
            <a:extLst>
              <a:ext uri="{FF2B5EF4-FFF2-40B4-BE49-F238E27FC236}">
                <a16:creationId xmlns="" xmlns:a16="http://schemas.microsoft.com/office/drawing/2014/main" id="{0890E81F-0450-4F15-97FB-D1579DBC84E0}"/>
              </a:ext>
            </a:extLst>
          </p:cNvPr>
          <p:cNvSpPr/>
          <p:nvPr/>
        </p:nvSpPr>
        <p:spPr>
          <a:xfrm>
            <a:off x="415600" y="1446800"/>
            <a:ext cx="11360800" cy="473486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rtlCol="0" anchor="ctr"/>
          <a:lstStyle/>
          <a:p>
            <a:pPr algn="ctr"/>
            <a:endParaRPr lang="en-IN"/>
          </a:p>
        </p:txBody>
      </p:sp>
      <p:sp>
        <p:nvSpPr>
          <p:cNvPr id="3" name="Text Placeholder 2">
            <a:extLst>
              <a:ext uri="{FF2B5EF4-FFF2-40B4-BE49-F238E27FC236}">
                <a16:creationId xmlns="" xmlns:a16="http://schemas.microsoft.com/office/drawing/2014/main" id="{811FB32F-D62D-450C-95D5-19777C15DADD}"/>
              </a:ext>
            </a:extLst>
          </p:cNvPr>
          <p:cNvSpPr>
            <a:spLocks noGrp="1"/>
          </p:cNvSpPr>
          <p:nvPr>
            <p:ph type="body" idx="1"/>
          </p:nvPr>
        </p:nvSpPr>
        <p:spPr/>
        <p:txBody>
          <a:bodyPr/>
          <a:lstStyle/>
          <a:p>
            <a:pPr lvl="0"/>
            <a:endParaRPr lang="en-IN" sz="2400" dirty="0" smtClean="0">
              <a:solidFill>
                <a:srgbClr val="333333"/>
              </a:solidFill>
              <a:latin typeface="Calibri" panose="020F0502020204030204" pitchFamily="34" charset="0"/>
              <a:ea typeface="Arial" panose="020B0604020202020204" pitchFamily="34" charset="0"/>
            </a:endParaRPr>
          </a:p>
          <a:p>
            <a:pPr marL="457189" algn="just">
              <a:buFont typeface="Symbol" panose="05050102010706020507" pitchFamily="18" charset="2"/>
              <a:buChar char=""/>
            </a:pPr>
            <a:r>
              <a:rPr lang="en-IN" sz="2400" dirty="0" smtClean="0">
                <a:solidFill>
                  <a:srgbClr val="333333"/>
                </a:solidFill>
                <a:latin typeface="Calibri" panose="020F0502020204030204" pitchFamily="34" charset="0"/>
                <a:ea typeface="Arial" panose="020B0604020202020204" pitchFamily="34" charset="0"/>
              </a:rPr>
              <a:t>Student </a:t>
            </a:r>
            <a:r>
              <a:rPr lang="en-IN" sz="2400" dirty="0">
                <a:solidFill>
                  <a:srgbClr val="333333"/>
                </a:solidFill>
                <a:latin typeface="Calibri" panose="020F0502020204030204" pitchFamily="34" charset="0"/>
                <a:ea typeface="Arial" panose="020B0604020202020204" pitchFamily="34" charset="0"/>
              </a:rPr>
              <a:t>will be familiarized </a:t>
            </a:r>
            <a:r>
              <a:rPr lang="en-US" sz="2400" dirty="0" smtClean="0"/>
              <a:t>about </a:t>
            </a:r>
            <a:r>
              <a:rPr lang="en-US" sz="2400" dirty="0"/>
              <a:t>statement that shows the inflows and the outflows of Cash and Cash Equivalents during the period. Inflows are those transactions that increase the Cash and Cash Equivalents and outflows are those transactions that decrease the Cash and Cash Equivalents</a:t>
            </a:r>
            <a:r>
              <a:rPr lang="en-US" sz="2400" dirty="0" smtClean="0"/>
              <a:t>.</a:t>
            </a:r>
          </a:p>
          <a:p>
            <a:pPr marL="457189" algn="just">
              <a:buFont typeface="Symbol" panose="05050102010706020507" pitchFamily="18" charset="2"/>
              <a:buChar char=""/>
            </a:pPr>
            <a:r>
              <a:rPr lang="en-US" sz="2400" dirty="0" smtClean="0"/>
              <a:t>Treatment of Net Profit before Extraordinary Items</a:t>
            </a:r>
          </a:p>
          <a:p>
            <a:pPr marL="457189" algn="just">
              <a:buFont typeface="Symbol" panose="05050102010706020507" pitchFamily="18" charset="2"/>
              <a:buChar char=""/>
            </a:pPr>
            <a:r>
              <a:rPr lang="en-US" sz="2400" dirty="0" smtClean="0"/>
              <a:t> </a:t>
            </a:r>
            <a:r>
              <a:rPr lang="en-US" sz="2000" dirty="0" smtClean="0"/>
              <a:t>As </a:t>
            </a:r>
            <a:r>
              <a:rPr lang="en-US" sz="2000" dirty="0"/>
              <a:t>per this accounting standard, cash flows are showed under the following 3 </a:t>
            </a:r>
            <a:r>
              <a:rPr lang="en-US" sz="2000" dirty="0" smtClean="0"/>
              <a:t>heads:</a:t>
            </a:r>
            <a:endParaRPr lang="en-IN" sz="1600" dirty="0"/>
          </a:p>
          <a:p>
            <a:pPr marL="0" indent="0" algn="just">
              <a:buNone/>
            </a:pPr>
            <a:r>
              <a:rPr lang="en-IN" sz="1600" dirty="0"/>
              <a:t>	</a:t>
            </a:r>
            <a:r>
              <a:rPr lang="en-US" sz="1400" dirty="0" smtClean="0">
                <a:latin typeface="+mj-lt"/>
              </a:rPr>
              <a:t>Cash </a:t>
            </a:r>
            <a:r>
              <a:rPr lang="en-US" sz="1400" dirty="0">
                <a:latin typeface="+mj-lt"/>
              </a:rPr>
              <a:t>Flow from Operating </a:t>
            </a:r>
            <a:r>
              <a:rPr lang="en-US" sz="1400" dirty="0" smtClean="0">
                <a:latin typeface="+mj-lt"/>
              </a:rPr>
              <a:t>Activities;</a:t>
            </a:r>
            <a:endParaRPr lang="en-IN" sz="1200" dirty="0">
              <a:latin typeface="+mj-lt"/>
            </a:endParaRPr>
          </a:p>
          <a:p>
            <a:pPr marL="0" indent="0" algn="just">
              <a:buNone/>
            </a:pPr>
            <a:r>
              <a:rPr lang="en-IN" sz="1200" dirty="0">
                <a:latin typeface="+mj-lt"/>
              </a:rPr>
              <a:t>	</a:t>
            </a:r>
            <a:r>
              <a:rPr lang="en-US" sz="1400" dirty="0" smtClean="0">
                <a:latin typeface="+mj-lt"/>
              </a:rPr>
              <a:t>Cash </a:t>
            </a:r>
            <a:r>
              <a:rPr lang="en-US" sz="1400" dirty="0">
                <a:latin typeface="+mj-lt"/>
              </a:rPr>
              <a:t>Flow from Investing Activities; </a:t>
            </a:r>
            <a:r>
              <a:rPr lang="en-US" sz="1400" dirty="0" smtClean="0">
                <a:latin typeface="+mj-lt"/>
              </a:rPr>
              <a:t>and</a:t>
            </a:r>
            <a:endParaRPr lang="en-IN" sz="1200" dirty="0">
              <a:latin typeface="+mj-lt"/>
            </a:endParaRPr>
          </a:p>
          <a:p>
            <a:pPr marL="0" indent="0" algn="just">
              <a:buNone/>
            </a:pPr>
            <a:r>
              <a:rPr lang="en-IN" sz="1200" dirty="0">
                <a:latin typeface="+mj-lt"/>
              </a:rPr>
              <a:t>	</a:t>
            </a:r>
            <a:r>
              <a:rPr lang="en-US" sz="1400" dirty="0" smtClean="0">
                <a:latin typeface="+mj-lt"/>
              </a:rPr>
              <a:t>Cash </a:t>
            </a:r>
            <a:r>
              <a:rPr lang="en-US" sz="1400" dirty="0">
                <a:latin typeface="+mj-lt"/>
              </a:rPr>
              <a:t>Flow from Financing Activities</a:t>
            </a:r>
            <a:r>
              <a:rPr lang="en-US" sz="1100" dirty="0"/>
              <a:t>.</a:t>
            </a:r>
            <a:endParaRPr lang="en-IN" sz="1050" dirty="0"/>
          </a:p>
          <a:p>
            <a:pPr marL="152396" indent="0">
              <a:buNone/>
            </a:pPr>
            <a:endParaRPr lang="en-IN" dirty="0"/>
          </a:p>
          <a:p>
            <a:pPr marL="457189" algn="just">
              <a:buFont typeface="Symbol" panose="05050102010706020507" pitchFamily="18" charset="2"/>
              <a:buChar char=""/>
            </a:pPr>
            <a:endParaRPr lang="en-IN" sz="2400" dirty="0">
              <a:latin typeface="Arial" panose="020B0604020202020204" pitchFamily="34" charset="0"/>
              <a:ea typeface="Arial" panose="020B0604020202020204" pitchFamily="34" charset="0"/>
            </a:endParaRPr>
          </a:p>
        </p:txBody>
      </p:sp>
      <p:pic>
        <p:nvPicPr>
          <p:cNvPr id="6" name="Google Shape;63;p14"/>
          <p:cNvPicPr preferRelativeResize="0"/>
          <p:nvPr/>
        </p:nvPicPr>
        <p:blipFill rotWithShape="1">
          <a:blip r:embed="rId2">
            <a:alphaModFix/>
          </a:blip>
          <a:srcRect/>
          <a:stretch/>
        </p:blipFill>
        <p:spPr>
          <a:xfrm>
            <a:off x="10383433" y="5838501"/>
            <a:ext cx="1643368" cy="815833"/>
          </a:xfrm>
          <a:prstGeom prst="rect">
            <a:avLst/>
          </a:prstGeom>
          <a:noFill/>
          <a:ln>
            <a:noFill/>
          </a:ln>
        </p:spPr>
      </p:pic>
    </p:spTree>
    <p:extLst>
      <p:ext uri="{BB962C8B-B14F-4D97-AF65-F5344CB8AC3E}">
        <p14:creationId xmlns:p14="http://schemas.microsoft.com/office/powerpoint/2010/main" val="8453691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rot="19942574">
            <a:off x="0" y="2011363"/>
            <a:ext cx="9783763" cy="1509712"/>
          </a:xfrm>
        </p:spPr>
        <p:txBody>
          <a:bodyPr>
            <a:noAutofit/>
          </a:bodyPr>
          <a:lstStyle/>
          <a:p>
            <a:pPr algn="ctr"/>
            <a:r>
              <a:rPr lang="en-US" sz="6000" dirty="0">
                <a:solidFill>
                  <a:srgbClr val="FF0000"/>
                </a:solidFill>
              </a:rPr>
              <a:t>Format Of </a:t>
            </a:r>
            <a:br>
              <a:rPr lang="en-US" sz="6000" dirty="0">
                <a:solidFill>
                  <a:srgbClr val="FF0000"/>
                </a:solidFill>
              </a:rPr>
            </a:br>
            <a:r>
              <a:rPr lang="en-US" sz="6000" dirty="0">
                <a:solidFill>
                  <a:srgbClr val="FF0000"/>
                </a:solidFill>
              </a:rPr>
              <a:t>Cash Flow Statement</a:t>
            </a:r>
          </a:p>
        </p:txBody>
      </p:sp>
      <p:pic>
        <p:nvPicPr>
          <p:cNvPr id="3"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165565306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119338" y="30989"/>
            <a:ext cx="2421367"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ctr" defTabSz="914400" fontAlgn="base">
              <a:spcBef>
                <a:spcPct val="0"/>
              </a:spcBef>
              <a:spcAft>
                <a:spcPct val="0"/>
              </a:spcAft>
            </a:pPr>
            <a:r>
              <a:rPr lang="en-US" sz="1400" b="1" dirty="0">
                <a:latin typeface="Times New Roman" pitchFamily="18" charset="0"/>
                <a:ea typeface="Calibri" pitchFamily="34" charset="0"/>
                <a:cs typeface="Times New Roman" pitchFamily="18" charset="0"/>
              </a:rPr>
              <a:t>CASH FLOW STATEMENT</a:t>
            </a:r>
            <a:endParaRPr lang="en-US" dirty="0">
              <a:latin typeface="Arial" pitchFamily="34" charset="0"/>
              <a:cs typeface="Arial"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4095851336"/>
              </p:ext>
            </p:extLst>
          </p:nvPr>
        </p:nvGraphicFramePr>
        <p:xfrm>
          <a:off x="263352" y="338762"/>
          <a:ext cx="11524480" cy="6297338"/>
        </p:xfrm>
        <a:graphic>
          <a:graphicData uri="http://schemas.openxmlformats.org/drawingml/2006/table">
            <a:tbl>
              <a:tblPr/>
              <a:tblGrid>
                <a:gridCol w="9532657">
                  <a:extLst>
                    <a:ext uri="{9D8B030D-6E8A-4147-A177-3AD203B41FA5}">
                      <a16:colId xmlns="" xmlns:a16="http://schemas.microsoft.com/office/drawing/2014/main" val="20000"/>
                    </a:ext>
                  </a:extLst>
                </a:gridCol>
                <a:gridCol w="1991823">
                  <a:extLst>
                    <a:ext uri="{9D8B030D-6E8A-4147-A177-3AD203B41FA5}">
                      <a16:colId xmlns="" xmlns:a16="http://schemas.microsoft.com/office/drawing/2014/main" val="20001"/>
                    </a:ext>
                  </a:extLst>
                </a:gridCol>
              </a:tblGrid>
              <a:tr h="370432">
                <a:tc>
                  <a:txBody>
                    <a:bodyPr/>
                    <a:lstStyle/>
                    <a:p>
                      <a:pPr algn="ctr">
                        <a:lnSpc>
                          <a:spcPct val="150000"/>
                        </a:lnSpc>
                        <a:spcAft>
                          <a:spcPts val="0"/>
                        </a:spcAft>
                      </a:pPr>
                      <a:r>
                        <a:rPr lang="en-US" sz="1600" b="1" dirty="0">
                          <a:solidFill>
                            <a:schemeClr val="tx1"/>
                          </a:solidFill>
                          <a:latin typeface="Times New Roman" pitchFamily="18" charset="0"/>
                          <a:ea typeface="Calibri"/>
                          <a:cs typeface="Times New Roman" pitchFamily="18" charset="0"/>
                        </a:rPr>
                        <a:t>Particulars</a:t>
                      </a:r>
                    </a:p>
                  </a:txBody>
                  <a:tcPr marL="30788" marR="307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1600" b="1" dirty="0">
                          <a:solidFill>
                            <a:schemeClr val="tx1"/>
                          </a:solidFill>
                          <a:latin typeface="Times New Roman" pitchFamily="18" charset="0"/>
                          <a:ea typeface="Calibri"/>
                          <a:cs typeface="Times New Roman" pitchFamily="18" charset="0"/>
                        </a:rPr>
                        <a:t>Amount(Rs)</a:t>
                      </a:r>
                    </a:p>
                  </a:txBody>
                  <a:tcPr marL="30788" marR="307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0"/>
                  </a:ext>
                </a:extLst>
              </a:tr>
              <a:tr h="5926906">
                <a:tc>
                  <a:txBody>
                    <a:bodyPr/>
                    <a:lstStyle/>
                    <a:p>
                      <a:pPr algn="just">
                        <a:lnSpc>
                          <a:spcPct val="150000"/>
                        </a:lnSpc>
                        <a:spcAft>
                          <a:spcPts val="0"/>
                        </a:spcAft>
                      </a:pPr>
                      <a:r>
                        <a:rPr lang="en-US" sz="1600" b="1" dirty="0">
                          <a:solidFill>
                            <a:schemeClr val="tx1"/>
                          </a:solidFill>
                          <a:latin typeface="Times New Roman" pitchFamily="18" charset="0"/>
                          <a:ea typeface="Calibri"/>
                          <a:cs typeface="Times New Roman" pitchFamily="18" charset="0"/>
                        </a:rPr>
                        <a:t>(A) Cash Flows From Operating Activities</a:t>
                      </a:r>
                    </a:p>
                    <a:p>
                      <a:pPr>
                        <a:lnSpc>
                          <a:spcPct val="150000"/>
                        </a:lnSpc>
                        <a:spcAft>
                          <a:spcPts val="0"/>
                        </a:spcAft>
                      </a:pPr>
                      <a:r>
                        <a:rPr lang="en-US" sz="1600" b="1" dirty="0">
                          <a:solidFill>
                            <a:schemeClr val="tx1"/>
                          </a:solidFill>
                          <a:latin typeface="Times New Roman" pitchFamily="18" charset="0"/>
                          <a:ea typeface="Calibri"/>
                          <a:cs typeface="Times New Roman" pitchFamily="18" charset="0"/>
                        </a:rPr>
                        <a:t>Net Profit/Loss before Tax and Extraordinary Items</a:t>
                      </a:r>
                    </a:p>
                    <a:p>
                      <a:pPr>
                        <a:lnSpc>
                          <a:spcPct val="150000"/>
                        </a:lnSpc>
                        <a:spcAft>
                          <a:spcPts val="0"/>
                        </a:spcAft>
                      </a:pPr>
                      <a:r>
                        <a:rPr lang="en-US" sz="1600" b="1" dirty="0">
                          <a:solidFill>
                            <a:schemeClr val="tx1"/>
                          </a:solidFill>
                          <a:latin typeface="Times New Roman" pitchFamily="18" charset="0"/>
                          <a:ea typeface="Calibri"/>
                          <a:cs typeface="Times New Roman" pitchFamily="18" charset="0"/>
                        </a:rPr>
                        <a:t>+ Deductions already made in Profit and Loss on account of </a:t>
                      </a:r>
                    </a:p>
                    <a:p>
                      <a:pPr>
                        <a:lnSpc>
                          <a:spcPct val="150000"/>
                        </a:lnSpc>
                        <a:spcAft>
                          <a:spcPts val="0"/>
                        </a:spcAft>
                      </a:pPr>
                      <a:r>
                        <a:rPr lang="en-US" sz="1600" b="1" dirty="0">
                          <a:solidFill>
                            <a:schemeClr val="tx1"/>
                          </a:solidFill>
                          <a:latin typeface="Times New Roman" pitchFamily="18" charset="0"/>
                          <a:ea typeface="Calibri"/>
                          <a:cs typeface="Times New Roman" pitchFamily="18" charset="0"/>
                        </a:rPr>
                        <a:t>Non-cash items such as Depreciation, Goodwill to be Written-off.</a:t>
                      </a:r>
                    </a:p>
                    <a:p>
                      <a:pPr>
                        <a:lnSpc>
                          <a:spcPct val="150000"/>
                        </a:lnSpc>
                        <a:spcAft>
                          <a:spcPts val="0"/>
                        </a:spcAft>
                      </a:pPr>
                      <a:r>
                        <a:rPr lang="en-US" sz="1600" b="1" dirty="0">
                          <a:solidFill>
                            <a:schemeClr val="tx1"/>
                          </a:solidFill>
                          <a:latin typeface="Times New Roman" pitchFamily="18" charset="0"/>
                          <a:ea typeface="Calibri"/>
                          <a:cs typeface="Times New Roman" pitchFamily="18" charset="0"/>
                        </a:rPr>
                        <a:t>+ Deductions already made in Profit and Loss on Account of Non-operating items such as Interest.</a:t>
                      </a:r>
                    </a:p>
                    <a:p>
                      <a:pPr>
                        <a:lnSpc>
                          <a:spcPct val="150000"/>
                        </a:lnSpc>
                        <a:spcAft>
                          <a:spcPts val="0"/>
                        </a:spcAft>
                      </a:pPr>
                      <a:r>
                        <a:rPr lang="en-US" sz="1600" b="1" dirty="0">
                          <a:solidFill>
                            <a:schemeClr val="tx1"/>
                          </a:solidFill>
                          <a:latin typeface="Times New Roman" pitchFamily="18" charset="0"/>
                          <a:ea typeface="Calibri"/>
                          <a:cs typeface="Times New Roman" pitchFamily="18" charset="0"/>
                        </a:rPr>
                        <a:t>– Additions (incomes) made in Profit and Loss on Account of Non-operating </a:t>
                      </a:r>
                    </a:p>
                    <a:p>
                      <a:pPr>
                        <a:lnSpc>
                          <a:spcPct val="150000"/>
                        </a:lnSpc>
                        <a:spcAft>
                          <a:spcPts val="0"/>
                        </a:spcAft>
                      </a:pPr>
                      <a:r>
                        <a:rPr lang="en-US" sz="1600" b="1" dirty="0">
                          <a:solidFill>
                            <a:schemeClr val="tx1"/>
                          </a:solidFill>
                          <a:latin typeface="Times New Roman" pitchFamily="18" charset="0"/>
                          <a:ea typeface="Calibri"/>
                          <a:cs typeface="Times New Roman" pitchFamily="18" charset="0"/>
                        </a:rPr>
                        <a:t>Items such as Dividend Received, Profit on sale of Fixed Assets.</a:t>
                      </a:r>
                    </a:p>
                    <a:p>
                      <a:pPr>
                        <a:lnSpc>
                          <a:spcPct val="150000"/>
                        </a:lnSpc>
                        <a:spcAft>
                          <a:spcPts val="0"/>
                        </a:spcAft>
                      </a:pPr>
                      <a:r>
                        <a:rPr lang="en-US" sz="1600" b="1" dirty="0">
                          <a:solidFill>
                            <a:schemeClr val="tx1"/>
                          </a:solidFill>
                          <a:latin typeface="Times New Roman" pitchFamily="18" charset="0"/>
                          <a:ea typeface="Calibri"/>
                          <a:cs typeface="Times New Roman" pitchFamily="18" charset="0"/>
                        </a:rPr>
                        <a:t>Operating Profit before Working Capital changes</a:t>
                      </a:r>
                    </a:p>
                    <a:p>
                      <a:pPr>
                        <a:lnSpc>
                          <a:spcPct val="150000"/>
                        </a:lnSpc>
                        <a:spcAft>
                          <a:spcPts val="0"/>
                        </a:spcAft>
                      </a:pPr>
                      <a:r>
                        <a:rPr lang="en-US" sz="1600" b="1" dirty="0">
                          <a:solidFill>
                            <a:schemeClr val="tx1"/>
                          </a:solidFill>
                          <a:latin typeface="Times New Roman" pitchFamily="18" charset="0"/>
                          <a:ea typeface="Calibri"/>
                          <a:cs typeface="Times New Roman" pitchFamily="18" charset="0"/>
                        </a:rPr>
                        <a:t>+ Increase in Current Liabilities </a:t>
                      </a:r>
                    </a:p>
                    <a:p>
                      <a:pPr>
                        <a:lnSpc>
                          <a:spcPct val="150000"/>
                        </a:lnSpc>
                        <a:spcAft>
                          <a:spcPts val="0"/>
                        </a:spcAft>
                      </a:pPr>
                      <a:r>
                        <a:rPr lang="en-US" sz="1600" b="1" dirty="0">
                          <a:solidFill>
                            <a:schemeClr val="tx1"/>
                          </a:solidFill>
                          <a:latin typeface="Times New Roman" pitchFamily="18" charset="0"/>
                          <a:ea typeface="Calibri"/>
                          <a:cs typeface="Times New Roman" pitchFamily="18" charset="0"/>
                        </a:rPr>
                        <a:t>+ Decrease in Current Assets</a:t>
                      </a:r>
                    </a:p>
                    <a:p>
                      <a:pPr>
                        <a:lnSpc>
                          <a:spcPct val="150000"/>
                        </a:lnSpc>
                        <a:spcAft>
                          <a:spcPts val="0"/>
                        </a:spcAft>
                      </a:pPr>
                      <a:r>
                        <a:rPr lang="en-US" sz="1600" b="1" dirty="0">
                          <a:solidFill>
                            <a:schemeClr val="tx1"/>
                          </a:solidFill>
                          <a:latin typeface="Times New Roman" pitchFamily="18" charset="0"/>
                          <a:ea typeface="Calibri"/>
                          <a:cs typeface="Times New Roman" pitchFamily="18" charset="0"/>
                        </a:rPr>
                        <a:t>– Increase in Current Assets</a:t>
                      </a:r>
                    </a:p>
                    <a:p>
                      <a:pPr>
                        <a:lnSpc>
                          <a:spcPct val="150000"/>
                        </a:lnSpc>
                        <a:spcAft>
                          <a:spcPts val="0"/>
                        </a:spcAft>
                      </a:pPr>
                      <a:r>
                        <a:rPr lang="en-US" sz="1600" b="1" dirty="0">
                          <a:solidFill>
                            <a:schemeClr val="tx1"/>
                          </a:solidFill>
                          <a:latin typeface="Times New Roman" pitchFamily="18" charset="0"/>
                          <a:ea typeface="Calibri"/>
                          <a:cs typeface="Times New Roman" pitchFamily="18" charset="0"/>
                        </a:rPr>
                        <a:t>– Decrease in Current Liabilities </a:t>
                      </a:r>
                    </a:p>
                    <a:p>
                      <a:pPr>
                        <a:lnSpc>
                          <a:spcPct val="150000"/>
                        </a:lnSpc>
                        <a:spcAft>
                          <a:spcPts val="0"/>
                        </a:spcAft>
                      </a:pPr>
                      <a:r>
                        <a:rPr lang="en-US" sz="1600" b="1" dirty="0">
                          <a:solidFill>
                            <a:schemeClr val="tx1"/>
                          </a:solidFill>
                          <a:latin typeface="Times New Roman" pitchFamily="18" charset="0"/>
                          <a:ea typeface="Calibri"/>
                          <a:cs typeface="Times New Roman" pitchFamily="18" charset="0"/>
                        </a:rPr>
                        <a:t>Cash Flows from Operating Activities before Tax and Extraordinary Items.</a:t>
                      </a:r>
                    </a:p>
                    <a:p>
                      <a:pPr>
                        <a:lnSpc>
                          <a:spcPct val="150000"/>
                        </a:lnSpc>
                        <a:spcAft>
                          <a:spcPts val="0"/>
                        </a:spcAft>
                      </a:pPr>
                      <a:r>
                        <a:rPr lang="en-US" sz="1600" b="1" dirty="0">
                          <a:solidFill>
                            <a:schemeClr val="tx1"/>
                          </a:solidFill>
                          <a:latin typeface="Times New Roman" pitchFamily="18" charset="0"/>
                          <a:ea typeface="Calibri"/>
                          <a:cs typeface="Times New Roman" pitchFamily="18" charset="0"/>
                        </a:rPr>
                        <a:t>– Income Tax Paid </a:t>
                      </a:r>
                    </a:p>
                    <a:p>
                      <a:pPr>
                        <a:lnSpc>
                          <a:spcPct val="150000"/>
                        </a:lnSpc>
                        <a:spcAft>
                          <a:spcPts val="0"/>
                        </a:spcAft>
                      </a:pPr>
                      <a:r>
                        <a:rPr lang="en-US" sz="1600" b="1" dirty="0">
                          <a:solidFill>
                            <a:schemeClr val="tx1"/>
                          </a:solidFill>
                          <a:latin typeface="Times New Roman" pitchFamily="18" charset="0"/>
                          <a:ea typeface="Calibri"/>
                          <a:cs typeface="Times New Roman" pitchFamily="18" charset="0"/>
                        </a:rPr>
                        <a:t>+/– Effects of Extraordinary Items </a:t>
                      </a:r>
                    </a:p>
                    <a:p>
                      <a:pPr>
                        <a:lnSpc>
                          <a:spcPct val="150000"/>
                        </a:lnSpc>
                        <a:spcAft>
                          <a:spcPts val="0"/>
                        </a:spcAft>
                      </a:pPr>
                      <a:r>
                        <a:rPr lang="en-US" sz="1600" b="1" dirty="0">
                          <a:solidFill>
                            <a:schemeClr val="tx1"/>
                          </a:solidFill>
                          <a:latin typeface="Times New Roman" pitchFamily="18" charset="0"/>
                          <a:ea typeface="Calibri"/>
                          <a:cs typeface="Times New Roman" pitchFamily="18" charset="0"/>
                        </a:rPr>
                        <a:t>Net Cash from Operating Activities</a:t>
                      </a:r>
                    </a:p>
                  </a:txBody>
                  <a:tcPr marL="30788" marR="307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endParaRPr lang="en-US" sz="1600" b="1" dirty="0">
                        <a:solidFill>
                          <a:schemeClr val="tx1"/>
                        </a:solidFill>
                        <a:latin typeface="Times New Roman" pitchFamily="18" charset="0"/>
                        <a:ea typeface="Calibri"/>
                        <a:cs typeface="Times New Roman" pitchFamily="18" charset="0"/>
                      </a:endParaRPr>
                    </a:p>
                  </a:txBody>
                  <a:tcPr marL="30788" marR="307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bl>
          </a:graphicData>
        </a:graphic>
      </p:graphicFrame>
      <p:pic>
        <p:nvPicPr>
          <p:cNvPr id="4"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5DC50AA-92E1-4EA1-8232-C138600022BD}"/>
              </a:ext>
            </a:extLst>
          </p:cNvPr>
          <p:cNvSpPr>
            <a:spLocks noGrp="1"/>
          </p:cNvSpPr>
          <p:nvPr>
            <p:ph type="title"/>
          </p:nvPr>
        </p:nvSpPr>
        <p:spPr/>
        <p:txBody>
          <a:bodyPr/>
          <a:lstStyle/>
          <a:p>
            <a:r>
              <a:rPr lang="en-IN" dirty="0"/>
              <a:t>What we expect to learn? </a:t>
            </a:r>
          </a:p>
        </p:txBody>
      </p:sp>
      <p:sp>
        <p:nvSpPr>
          <p:cNvPr id="4" name="Rectangle 3">
            <a:extLst>
              <a:ext uri="{FF2B5EF4-FFF2-40B4-BE49-F238E27FC236}">
                <a16:creationId xmlns="" xmlns:a16="http://schemas.microsoft.com/office/drawing/2014/main" id="{0890E81F-0450-4F15-97FB-D1579DBC84E0}"/>
              </a:ext>
            </a:extLst>
          </p:cNvPr>
          <p:cNvSpPr/>
          <p:nvPr/>
        </p:nvSpPr>
        <p:spPr>
          <a:xfrm>
            <a:off x="415600" y="1446800"/>
            <a:ext cx="11360800" cy="473486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rtlCol="0" anchor="ctr"/>
          <a:lstStyle/>
          <a:p>
            <a:pPr algn="ctr"/>
            <a:endParaRPr lang="en-IN"/>
          </a:p>
        </p:txBody>
      </p:sp>
      <p:sp>
        <p:nvSpPr>
          <p:cNvPr id="3" name="Text Placeholder 2">
            <a:extLst>
              <a:ext uri="{FF2B5EF4-FFF2-40B4-BE49-F238E27FC236}">
                <a16:creationId xmlns="" xmlns:a16="http://schemas.microsoft.com/office/drawing/2014/main" id="{811FB32F-D62D-450C-95D5-19777C15DADD}"/>
              </a:ext>
            </a:extLst>
          </p:cNvPr>
          <p:cNvSpPr>
            <a:spLocks noGrp="1"/>
          </p:cNvSpPr>
          <p:nvPr>
            <p:ph type="body" idx="1"/>
          </p:nvPr>
        </p:nvSpPr>
        <p:spPr/>
        <p:txBody>
          <a:bodyPr/>
          <a:lstStyle/>
          <a:p>
            <a:pPr marL="457189" algn="just">
              <a:buFont typeface="Symbol" panose="05050102010706020507" pitchFamily="18" charset="2"/>
              <a:buChar char=""/>
            </a:pPr>
            <a:r>
              <a:rPr lang="en-IN" sz="2400" dirty="0">
                <a:solidFill>
                  <a:srgbClr val="333333"/>
                </a:solidFill>
                <a:latin typeface="Calibri" panose="020F0502020204030204" pitchFamily="34" charset="0"/>
                <a:ea typeface="Arial" panose="020B0604020202020204" pitchFamily="34" charset="0"/>
              </a:rPr>
              <a:t>Student will be able to apprise the </a:t>
            </a:r>
            <a:r>
              <a:rPr lang="en-IN" sz="2400" b="1" dirty="0">
                <a:solidFill>
                  <a:srgbClr val="333333"/>
                </a:solidFill>
                <a:latin typeface="Calibri" panose="020F0502020204030204" pitchFamily="34" charset="0"/>
                <a:ea typeface="Arial" panose="020B0604020202020204" pitchFamily="34" charset="0"/>
              </a:rPr>
              <a:t>present global world, </a:t>
            </a:r>
            <a:r>
              <a:rPr lang="en-IN" sz="2400" b="1" dirty="0" smtClean="0">
                <a:solidFill>
                  <a:srgbClr val="333333"/>
                </a:solidFill>
                <a:latin typeface="Calibri" panose="020F0502020204030204" pitchFamily="34" charset="0"/>
                <a:ea typeface="Arial" panose="020B0604020202020204" pitchFamily="34" charset="0"/>
              </a:rPr>
              <a:t>How to evaluate from Balance sheet the cash flow statement related to inflow and outflow of cash and cash equivalents.</a:t>
            </a:r>
            <a:endParaRPr lang="en-IN" sz="2400" b="1" dirty="0">
              <a:latin typeface="Arial" panose="020B0604020202020204" pitchFamily="34" charset="0"/>
              <a:ea typeface="Arial" panose="020B0604020202020204" pitchFamily="34" charset="0"/>
            </a:endParaRPr>
          </a:p>
          <a:p>
            <a:pPr marL="457189" algn="just">
              <a:buFont typeface="Symbol" panose="05050102010706020507" pitchFamily="18" charset="2"/>
              <a:buChar char=""/>
            </a:pPr>
            <a:r>
              <a:rPr lang="en-IN" sz="2400" dirty="0">
                <a:solidFill>
                  <a:srgbClr val="333333"/>
                </a:solidFill>
                <a:latin typeface="Calibri" panose="020F0502020204030204" pitchFamily="34" charset="0"/>
                <a:ea typeface="Arial" panose="020B0604020202020204" pitchFamily="34" charset="0"/>
              </a:rPr>
              <a:t>Student will be familiarized </a:t>
            </a:r>
            <a:r>
              <a:rPr lang="en-IN" sz="2400" b="1" dirty="0">
                <a:solidFill>
                  <a:srgbClr val="333333"/>
                </a:solidFill>
                <a:latin typeface="Calibri" panose="020F0502020204030204" pitchFamily="34" charset="0"/>
                <a:ea typeface="Arial" panose="020B0604020202020204" pitchFamily="34" charset="0"/>
              </a:rPr>
              <a:t>with </a:t>
            </a:r>
            <a:r>
              <a:rPr lang="en-IN" sz="2400" b="1" dirty="0" smtClean="0">
                <a:solidFill>
                  <a:srgbClr val="333333"/>
                </a:solidFill>
                <a:latin typeface="Calibri" panose="020F0502020204030204" pitchFamily="34" charset="0"/>
                <a:ea typeface="Arial" panose="020B0604020202020204" pitchFamily="34" charset="0"/>
              </a:rPr>
              <a:t>the two years balance sheet figures to evaluate the CFS</a:t>
            </a:r>
            <a:r>
              <a:rPr lang="en-IN" sz="2400" dirty="0" smtClean="0">
                <a:solidFill>
                  <a:srgbClr val="333333"/>
                </a:solidFill>
                <a:latin typeface="Calibri" panose="020F0502020204030204" pitchFamily="34" charset="0"/>
                <a:ea typeface="Arial" panose="020B0604020202020204" pitchFamily="34" charset="0"/>
              </a:rPr>
              <a:t>.</a:t>
            </a:r>
            <a:endParaRPr lang="en-IN" sz="2400" dirty="0">
              <a:latin typeface="Arial" panose="020B0604020202020204" pitchFamily="34" charset="0"/>
              <a:ea typeface="Arial" panose="020B0604020202020204" pitchFamily="34" charset="0"/>
            </a:endParaRPr>
          </a:p>
          <a:p>
            <a:pPr marL="457189" algn="just">
              <a:buFont typeface="Symbol" panose="05050102010706020507" pitchFamily="18" charset="2"/>
              <a:buChar char=""/>
            </a:pPr>
            <a:r>
              <a:rPr lang="en-IN" sz="2400" dirty="0">
                <a:solidFill>
                  <a:srgbClr val="333333"/>
                </a:solidFill>
                <a:latin typeface="Calibri" panose="020F0502020204030204" pitchFamily="34" charset="0"/>
                <a:ea typeface="Arial" panose="020B0604020202020204" pitchFamily="34" charset="0"/>
              </a:rPr>
              <a:t>They will be able </a:t>
            </a:r>
            <a:r>
              <a:rPr lang="en-IN" sz="2400" dirty="0" smtClean="0">
                <a:solidFill>
                  <a:srgbClr val="333333"/>
                </a:solidFill>
                <a:latin typeface="Calibri" panose="020F0502020204030204" pitchFamily="34" charset="0"/>
                <a:ea typeface="Arial" panose="020B0604020202020204" pitchFamily="34" charset="0"/>
              </a:rPr>
              <a:t>familiar about Indirect Method under three activities as per prescribed format.</a:t>
            </a:r>
            <a:endParaRPr lang="en-IN" sz="2400" dirty="0">
              <a:latin typeface="Arial" panose="020B0604020202020204" pitchFamily="34" charset="0"/>
              <a:ea typeface="Arial" panose="020B0604020202020204" pitchFamily="34" charset="0"/>
            </a:endParaRPr>
          </a:p>
          <a:p>
            <a:pPr marL="457189" algn="just">
              <a:buFont typeface="Symbol" panose="05050102010706020507" pitchFamily="18" charset="2"/>
              <a:buChar char=""/>
            </a:pPr>
            <a:r>
              <a:rPr lang="en-IN" sz="2400" dirty="0">
                <a:solidFill>
                  <a:srgbClr val="333333"/>
                </a:solidFill>
                <a:latin typeface="Calibri" panose="020F0502020204030204" pitchFamily="34" charset="0"/>
                <a:ea typeface="Arial" panose="020B0604020202020204" pitchFamily="34" charset="0"/>
              </a:rPr>
              <a:t>Learners will be </a:t>
            </a:r>
            <a:r>
              <a:rPr lang="en-IN" sz="2400" dirty="0" smtClean="0">
                <a:solidFill>
                  <a:srgbClr val="333333"/>
                </a:solidFill>
                <a:latin typeface="Calibri" panose="020F0502020204030204" pitchFamily="34" charset="0"/>
                <a:ea typeface="Arial" panose="020B0604020202020204" pitchFamily="34" charset="0"/>
              </a:rPr>
              <a:t>able to find out the actual cash and cash equivalents through out the financial year.</a:t>
            </a:r>
            <a:endParaRPr lang="en-IN" sz="2400" dirty="0">
              <a:latin typeface="Arial" panose="020B0604020202020204" pitchFamily="34" charset="0"/>
              <a:ea typeface="Arial" panose="020B0604020202020204" pitchFamily="34" charset="0"/>
            </a:endParaRPr>
          </a:p>
          <a:p>
            <a:pPr marL="457189" algn="just">
              <a:buFont typeface="Symbol" panose="05050102010706020507" pitchFamily="18" charset="2"/>
              <a:buChar char=""/>
            </a:pPr>
            <a:r>
              <a:rPr lang="en-IN" sz="2400" dirty="0" smtClean="0">
                <a:solidFill>
                  <a:srgbClr val="333333"/>
                </a:solidFill>
                <a:latin typeface="Calibri" panose="020F0502020204030204" pitchFamily="34" charset="0"/>
                <a:ea typeface="Arial" panose="020B0604020202020204" pitchFamily="34" charset="0"/>
              </a:rPr>
              <a:t>Learners will be able to compute under three activities ( </a:t>
            </a:r>
            <a:r>
              <a:rPr lang="en-IN" sz="2400" dirty="0" err="1" smtClean="0">
                <a:solidFill>
                  <a:srgbClr val="333333"/>
                </a:solidFill>
                <a:latin typeface="Calibri" panose="020F0502020204030204" pitchFamily="34" charset="0"/>
                <a:ea typeface="Arial" panose="020B0604020202020204" pitchFamily="34" charset="0"/>
              </a:rPr>
              <a:t>Operating,Investing</a:t>
            </a:r>
            <a:r>
              <a:rPr lang="en-IN" sz="2400" dirty="0" smtClean="0">
                <a:solidFill>
                  <a:srgbClr val="333333"/>
                </a:solidFill>
                <a:latin typeface="Calibri" panose="020F0502020204030204" pitchFamily="34" charset="0"/>
                <a:ea typeface="Arial" panose="020B0604020202020204" pitchFamily="34" charset="0"/>
              </a:rPr>
              <a:t> and Financing).</a:t>
            </a:r>
            <a:endParaRPr lang="en-IN" sz="2400" dirty="0">
              <a:solidFill>
                <a:srgbClr val="333333"/>
              </a:solidFill>
              <a:latin typeface="Calibri" panose="020F0502020204030204" pitchFamily="34" charset="0"/>
              <a:ea typeface="Arial" panose="020B0604020202020204" pitchFamily="34" charset="0"/>
            </a:endParaRPr>
          </a:p>
        </p:txBody>
      </p:sp>
      <p:pic>
        <p:nvPicPr>
          <p:cNvPr id="6" name="Google Shape;63;p14"/>
          <p:cNvPicPr preferRelativeResize="0"/>
          <p:nvPr/>
        </p:nvPicPr>
        <p:blipFill rotWithShape="1">
          <a:blip r:embed="rId2">
            <a:alphaModFix/>
          </a:blip>
          <a:srcRect/>
          <a:stretch/>
        </p:blipFill>
        <p:spPr>
          <a:xfrm>
            <a:off x="10383433" y="5838501"/>
            <a:ext cx="1643368" cy="815833"/>
          </a:xfrm>
          <a:prstGeom prst="rect">
            <a:avLst/>
          </a:prstGeom>
          <a:noFill/>
          <a:ln>
            <a:noFill/>
          </a:ln>
        </p:spPr>
      </p:pic>
    </p:spTree>
    <p:extLst>
      <p:ext uri="{BB962C8B-B14F-4D97-AF65-F5344CB8AC3E}">
        <p14:creationId xmlns:p14="http://schemas.microsoft.com/office/powerpoint/2010/main" val="928354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44016782"/>
              </p:ext>
            </p:extLst>
          </p:nvPr>
        </p:nvGraphicFramePr>
        <p:xfrm>
          <a:off x="191344" y="188640"/>
          <a:ext cx="11737306" cy="6552728"/>
        </p:xfrm>
        <a:graphic>
          <a:graphicData uri="http://schemas.openxmlformats.org/drawingml/2006/table">
            <a:tbl>
              <a:tblPr/>
              <a:tblGrid>
                <a:gridCol w="9708699">
                  <a:extLst>
                    <a:ext uri="{9D8B030D-6E8A-4147-A177-3AD203B41FA5}">
                      <a16:colId xmlns="" xmlns:a16="http://schemas.microsoft.com/office/drawing/2014/main" val="2600074344"/>
                    </a:ext>
                  </a:extLst>
                </a:gridCol>
                <a:gridCol w="2028607">
                  <a:extLst>
                    <a:ext uri="{9D8B030D-6E8A-4147-A177-3AD203B41FA5}">
                      <a16:colId xmlns="" xmlns:a16="http://schemas.microsoft.com/office/drawing/2014/main" val="1123285058"/>
                    </a:ext>
                  </a:extLst>
                </a:gridCol>
              </a:tblGrid>
              <a:tr h="6552728">
                <a:tc>
                  <a:txBody>
                    <a:bodyPr/>
                    <a:lstStyle/>
                    <a:p>
                      <a:pPr algn="just">
                        <a:lnSpc>
                          <a:spcPct val="150000"/>
                        </a:lnSpc>
                        <a:spcAft>
                          <a:spcPts val="0"/>
                        </a:spcAft>
                      </a:pPr>
                      <a:r>
                        <a:rPr lang="en-US" sz="1800" b="1" dirty="0">
                          <a:solidFill>
                            <a:schemeClr val="tx1"/>
                          </a:solidFill>
                          <a:latin typeface="Times New Roman" pitchFamily="18" charset="0"/>
                          <a:ea typeface="Calibri"/>
                          <a:cs typeface="Times New Roman" pitchFamily="18" charset="0"/>
                        </a:rPr>
                        <a:t>(B) Cash Flows From Investing Activities</a:t>
                      </a:r>
                    </a:p>
                    <a:p>
                      <a:pPr algn="just">
                        <a:lnSpc>
                          <a:spcPct val="150000"/>
                        </a:lnSpc>
                        <a:spcAft>
                          <a:spcPts val="0"/>
                        </a:spcAft>
                      </a:pPr>
                      <a:r>
                        <a:rPr lang="en-US" sz="1800" b="1" dirty="0">
                          <a:solidFill>
                            <a:schemeClr val="tx1"/>
                          </a:solidFill>
                          <a:latin typeface="Times New Roman" pitchFamily="18" charset="0"/>
                          <a:ea typeface="Calibri"/>
                          <a:cs typeface="Times New Roman" pitchFamily="18" charset="0"/>
                        </a:rPr>
                        <a:t>Cash receipt from disposal of fixed assets including intangibles.</a:t>
                      </a:r>
                    </a:p>
                    <a:p>
                      <a:pPr algn="just">
                        <a:lnSpc>
                          <a:spcPct val="150000"/>
                        </a:lnSpc>
                        <a:spcAft>
                          <a:spcPts val="0"/>
                        </a:spcAft>
                      </a:pPr>
                      <a:r>
                        <a:rPr lang="en-US" sz="1800" b="1" dirty="0">
                          <a:solidFill>
                            <a:schemeClr val="tx1"/>
                          </a:solidFill>
                          <a:latin typeface="Times New Roman" pitchFamily="18" charset="0"/>
                          <a:ea typeface="Calibri"/>
                          <a:cs typeface="Times New Roman" pitchFamily="18" charset="0"/>
                        </a:rPr>
                        <a:t>(-)Cash payments to acquire fixed assets including intangibles and </a:t>
                      </a:r>
                      <a:r>
                        <a:rPr lang="en-US" sz="1800" b="1" dirty="0" err="1">
                          <a:solidFill>
                            <a:schemeClr val="tx1"/>
                          </a:solidFill>
                          <a:latin typeface="Times New Roman" pitchFamily="18" charset="0"/>
                          <a:ea typeface="Calibri"/>
                          <a:cs typeface="Times New Roman" pitchFamily="18" charset="0"/>
                        </a:rPr>
                        <a:t>capitalised</a:t>
                      </a:r>
                      <a:r>
                        <a:rPr lang="en-US" sz="1800" b="1" dirty="0">
                          <a:solidFill>
                            <a:schemeClr val="tx1"/>
                          </a:solidFill>
                          <a:latin typeface="Times New Roman" pitchFamily="18" charset="0"/>
                          <a:ea typeface="Calibri"/>
                          <a:cs typeface="Times New Roman" pitchFamily="18" charset="0"/>
                        </a:rPr>
                        <a:t> research and development.</a:t>
                      </a:r>
                    </a:p>
                    <a:p>
                      <a:pPr algn="just">
                        <a:lnSpc>
                          <a:spcPct val="150000"/>
                        </a:lnSpc>
                        <a:spcAft>
                          <a:spcPts val="0"/>
                        </a:spcAft>
                      </a:pPr>
                      <a:r>
                        <a:rPr lang="en-US" sz="1800" b="1" dirty="0">
                          <a:solidFill>
                            <a:schemeClr val="tx1"/>
                          </a:solidFill>
                          <a:latin typeface="Times New Roman" pitchFamily="18" charset="0"/>
                          <a:ea typeface="Calibri"/>
                          <a:cs typeface="Times New Roman" pitchFamily="18" charset="0"/>
                        </a:rPr>
                        <a:t>Cash receipt from the repayment of advances or loans made to third parties ( except in case of financial enterprise).</a:t>
                      </a:r>
                    </a:p>
                    <a:p>
                      <a:pPr algn="just">
                        <a:lnSpc>
                          <a:spcPct val="150000"/>
                        </a:lnSpc>
                        <a:spcAft>
                          <a:spcPts val="0"/>
                        </a:spcAft>
                      </a:pPr>
                      <a:r>
                        <a:rPr lang="en-US" sz="1800" b="1" dirty="0">
                          <a:solidFill>
                            <a:schemeClr val="tx1"/>
                          </a:solidFill>
                          <a:latin typeface="Times New Roman" pitchFamily="18" charset="0"/>
                          <a:ea typeface="Calibri"/>
                          <a:cs typeface="Times New Roman" pitchFamily="18" charset="0"/>
                        </a:rPr>
                        <a:t>(-)Cash payments to acquire shares, warrants or debt instruments of other enterprises other than the instruments other than those held for trading purposes.</a:t>
                      </a:r>
                    </a:p>
                    <a:p>
                      <a:pPr algn="just">
                        <a:lnSpc>
                          <a:spcPct val="150000"/>
                        </a:lnSpc>
                        <a:spcAft>
                          <a:spcPts val="0"/>
                        </a:spcAft>
                      </a:pPr>
                      <a:r>
                        <a:rPr lang="en-US" sz="1800" b="1" dirty="0">
                          <a:solidFill>
                            <a:schemeClr val="tx1"/>
                          </a:solidFill>
                          <a:latin typeface="Times New Roman" pitchFamily="18" charset="0"/>
                          <a:ea typeface="Calibri"/>
                          <a:cs typeface="Times New Roman" pitchFamily="18" charset="0"/>
                        </a:rPr>
                        <a:t>Cash receipt from disposal of shares, warrants or debt instruments of other enterprises except those held for trading purposes.</a:t>
                      </a:r>
                    </a:p>
                    <a:p>
                      <a:pPr algn="just">
                        <a:lnSpc>
                          <a:spcPct val="150000"/>
                        </a:lnSpc>
                        <a:spcAft>
                          <a:spcPts val="0"/>
                        </a:spcAft>
                      </a:pPr>
                      <a:r>
                        <a:rPr lang="en-US" sz="1800" b="1" dirty="0">
                          <a:solidFill>
                            <a:schemeClr val="tx1"/>
                          </a:solidFill>
                          <a:latin typeface="Times New Roman" pitchFamily="18" charset="0"/>
                          <a:ea typeface="Calibri"/>
                          <a:cs typeface="Times New Roman" pitchFamily="18" charset="0"/>
                        </a:rPr>
                        <a:t>(-)Cash advances and loans made to third party</a:t>
                      </a:r>
                    </a:p>
                    <a:p>
                      <a:pPr algn="just">
                        <a:lnSpc>
                          <a:spcPct val="150000"/>
                        </a:lnSpc>
                        <a:spcAft>
                          <a:spcPts val="0"/>
                        </a:spcAft>
                      </a:pPr>
                      <a:r>
                        <a:rPr lang="en-US" sz="1800" b="1" dirty="0">
                          <a:solidFill>
                            <a:schemeClr val="tx1"/>
                          </a:solidFill>
                          <a:latin typeface="Times New Roman" pitchFamily="18" charset="0"/>
                          <a:ea typeface="Calibri"/>
                          <a:cs typeface="Times New Roman" pitchFamily="18" charset="0"/>
                        </a:rPr>
                        <a:t>Interest received in cash from loans and advances.</a:t>
                      </a:r>
                    </a:p>
                    <a:p>
                      <a:pPr algn="just">
                        <a:lnSpc>
                          <a:spcPct val="150000"/>
                        </a:lnSpc>
                        <a:spcAft>
                          <a:spcPts val="0"/>
                        </a:spcAft>
                      </a:pPr>
                      <a:r>
                        <a:rPr lang="en-US" sz="1800" b="1" dirty="0">
                          <a:solidFill>
                            <a:schemeClr val="tx1"/>
                          </a:solidFill>
                          <a:latin typeface="Times New Roman" pitchFamily="18" charset="0"/>
                          <a:ea typeface="Calibri"/>
                          <a:cs typeface="Times New Roman" pitchFamily="18" charset="0"/>
                        </a:rPr>
                        <a:t>Dividend received from investments in other enterprises.</a:t>
                      </a:r>
                    </a:p>
                    <a:p>
                      <a:pPr algn="just">
                        <a:lnSpc>
                          <a:spcPct val="150000"/>
                        </a:lnSpc>
                        <a:spcAft>
                          <a:spcPts val="0"/>
                        </a:spcAft>
                      </a:pPr>
                      <a:r>
                        <a:rPr lang="en-US" sz="1800" b="1" dirty="0">
                          <a:solidFill>
                            <a:schemeClr val="tx1"/>
                          </a:solidFill>
                          <a:latin typeface="Times New Roman" pitchFamily="18" charset="0"/>
                          <a:ea typeface="Calibri"/>
                          <a:cs typeface="Times New Roman" pitchFamily="18" charset="0"/>
                        </a:rPr>
                        <a:t>                                                  Net cash from Investing Activities</a:t>
                      </a:r>
                    </a:p>
                  </a:txBody>
                  <a:tcPr marL="30788" marR="307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endParaRPr lang="en-US" sz="1800" b="1" dirty="0">
                        <a:solidFill>
                          <a:schemeClr val="tx1"/>
                        </a:solidFill>
                        <a:latin typeface="Times New Roman" pitchFamily="18" charset="0"/>
                        <a:ea typeface="Calibri"/>
                        <a:cs typeface="Times New Roman" pitchFamily="18" charset="0"/>
                      </a:endParaRPr>
                    </a:p>
                  </a:txBody>
                  <a:tcPr marL="30788" marR="307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768637502"/>
                  </a:ext>
                </a:extLst>
              </a:tr>
            </a:tbl>
          </a:graphicData>
        </a:graphic>
      </p:graphicFrame>
      <p:pic>
        <p:nvPicPr>
          <p:cNvPr id="3"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424757058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742319684"/>
              </p:ext>
            </p:extLst>
          </p:nvPr>
        </p:nvGraphicFramePr>
        <p:xfrm>
          <a:off x="335360" y="260648"/>
          <a:ext cx="11449274" cy="6192688"/>
        </p:xfrm>
        <a:graphic>
          <a:graphicData uri="http://schemas.openxmlformats.org/drawingml/2006/table">
            <a:tbl>
              <a:tblPr/>
              <a:tblGrid>
                <a:gridCol w="9470447">
                  <a:extLst>
                    <a:ext uri="{9D8B030D-6E8A-4147-A177-3AD203B41FA5}">
                      <a16:colId xmlns="" xmlns:a16="http://schemas.microsoft.com/office/drawing/2014/main" val="20000"/>
                    </a:ext>
                  </a:extLst>
                </a:gridCol>
                <a:gridCol w="1978827">
                  <a:extLst>
                    <a:ext uri="{9D8B030D-6E8A-4147-A177-3AD203B41FA5}">
                      <a16:colId xmlns="" xmlns:a16="http://schemas.microsoft.com/office/drawing/2014/main" val="20001"/>
                    </a:ext>
                  </a:extLst>
                </a:gridCol>
              </a:tblGrid>
              <a:tr h="4334882">
                <a:tc>
                  <a:txBody>
                    <a:bodyPr/>
                    <a:lstStyle/>
                    <a:p>
                      <a:pPr algn="just">
                        <a:lnSpc>
                          <a:spcPct val="150000"/>
                        </a:lnSpc>
                        <a:spcAft>
                          <a:spcPts val="0"/>
                        </a:spcAft>
                      </a:pPr>
                      <a:r>
                        <a:rPr lang="en-US" sz="1800" b="1" dirty="0">
                          <a:solidFill>
                            <a:schemeClr val="tx1"/>
                          </a:solidFill>
                          <a:latin typeface="Times New Roman" pitchFamily="18" charset="0"/>
                          <a:ea typeface="Calibri"/>
                          <a:cs typeface="Times New Roman" pitchFamily="18" charset="0"/>
                        </a:rPr>
                        <a:t>(C)Cash Flows from Financing Activities</a:t>
                      </a:r>
                    </a:p>
                    <a:p>
                      <a:pPr marL="228600" algn="just">
                        <a:lnSpc>
                          <a:spcPct val="150000"/>
                        </a:lnSpc>
                        <a:spcAft>
                          <a:spcPts val="0"/>
                        </a:spcAft>
                      </a:pPr>
                      <a:r>
                        <a:rPr lang="en-US" sz="1800" b="1" dirty="0">
                          <a:solidFill>
                            <a:schemeClr val="tx1"/>
                          </a:solidFill>
                          <a:latin typeface="Times New Roman" pitchFamily="18" charset="0"/>
                          <a:ea typeface="Calibri"/>
                          <a:cs typeface="Times New Roman" pitchFamily="18" charset="0"/>
                        </a:rPr>
                        <a:t>Cash proceeds from issuing shares (equity or/and preference).</a:t>
                      </a:r>
                    </a:p>
                    <a:p>
                      <a:pPr marL="228600" algn="just">
                        <a:lnSpc>
                          <a:spcPct val="150000"/>
                        </a:lnSpc>
                        <a:spcAft>
                          <a:spcPts val="0"/>
                        </a:spcAft>
                      </a:pPr>
                      <a:r>
                        <a:rPr lang="en-US" sz="1800" b="1" dirty="0">
                          <a:solidFill>
                            <a:schemeClr val="tx1"/>
                          </a:solidFill>
                          <a:latin typeface="Times New Roman" pitchFamily="18" charset="0"/>
                          <a:ea typeface="Calibri"/>
                          <a:cs typeface="Times New Roman" pitchFamily="18" charset="0"/>
                        </a:rPr>
                        <a:t>Cash proceeds from issuing debentures, loans, bonds and other long term borrowings.</a:t>
                      </a:r>
                    </a:p>
                    <a:p>
                      <a:pPr marL="228600" algn="just">
                        <a:lnSpc>
                          <a:spcPct val="150000"/>
                        </a:lnSpc>
                        <a:spcAft>
                          <a:spcPts val="0"/>
                        </a:spcAft>
                      </a:pPr>
                      <a:r>
                        <a:rPr lang="en-US" sz="1800" b="1" dirty="0">
                          <a:solidFill>
                            <a:schemeClr val="tx1"/>
                          </a:solidFill>
                          <a:latin typeface="Times New Roman" pitchFamily="18" charset="0"/>
                          <a:ea typeface="Calibri"/>
                          <a:cs typeface="Times New Roman" pitchFamily="18" charset="0"/>
                        </a:rPr>
                        <a:t>(-) Cash repayments of amounts borrowed.</a:t>
                      </a:r>
                    </a:p>
                    <a:p>
                      <a:pPr marL="228600" algn="just">
                        <a:lnSpc>
                          <a:spcPct val="150000"/>
                        </a:lnSpc>
                        <a:spcAft>
                          <a:spcPts val="0"/>
                        </a:spcAft>
                      </a:pPr>
                      <a:r>
                        <a:rPr lang="en-US" sz="1800" b="1" dirty="0">
                          <a:solidFill>
                            <a:schemeClr val="tx1"/>
                          </a:solidFill>
                          <a:latin typeface="Times New Roman" pitchFamily="18" charset="0"/>
                          <a:ea typeface="Calibri"/>
                          <a:cs typeface="Times New Roman" pitchFamily="18" charset="0"/>
                        </a:rPr>
                        <a:t>(-) Interest paid on debentures and long-term loans and advances.</a:t>
                      </a:r>
                    </a:p>
                    <a:p>
                      <a:pPr marL="228600" algn="just">
                        <a:lnSpc>
                          <a:spcPct val="150000"/>
                        </a:lnSpc>
                        <a:spcAft>
                          <a:spcPts val="0"/>
                        </a:spcAft>
                      </a:pPr>
                      <a:r>
                        <a:rPr lang="en-US" sz="1800" b="1" dirty="0">
                          <a:solidFill>
                            <a:schemeClr val="tx1"/>
                          </a:solidFill>
                          <a:latin typeface="Times New Roman" pitchFamily="18" charset="0"/>
                          <a:ea typeface="Calibri"/>
                          <a:cs typeface="Times New Roman" pitchFamily="18" charset="0"/>
                        </a:rPr>
                        <a:t>(-) Dividends paid on equity and preference capital.</a:t>
                      </a:r>
                    </a:p>
                    <a:p>
                      <a:pPr marL="228600" algn="just">
                        <a:lnSpc>
                          <a:spcPct val="150000"/>
                        </a:lnSpc>
                        <a:spcAft>
                          <a:spcPts val="0"/>
                        </a:spcAft>
                      </a:pPr>
                      <a:r>
                        <a:rPr lang="en-US" sz="1800" b="1" dirty="0">
                          <a:solidFill>
                            <a:schemeClr val="tx1"/>
                          </a:solidFill>
                          <a:latin typeface="Times New Roman" pitchFamily="18" charset="0"/>
                          <a:ea typeface="Calibri"/>
                          <a:cs typeface="Times New Roman" pitchFamily="18" charset="0"/>
                        </a:rPr>
                        <a:t>                                       Net cash used in Financing Activities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endParaRPr lang="en-US" sz="1800" b="1">
                        <a:solidFill>
                          <a:schemeClr val="tx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0"/>
                  </a:ext>
                </a:extLst>
              </a:tr>
              <a:tr h="1238537">
                <a:tc>
                  <a:txBody>
                    <a:bodyPr/>
                    <a:lstStyle/>
                    <a:p>
                      <a:pPr>
                        <a:lnSpc>
                          <a:spcPct val="150000"/>
                        </a:lnSpc>
                        <a:spcAft>
                          <a:spcPts val="0"/>
                        </a:spcAft>
                      </a:pPr>
                      <a:r>
                        <a:rPr lang="en-US" sz="1800" b="1" dirty="0">
                          <a:solidFill>
                            <a:schemeClr val="tx1"/>
                          </a:solidFill>
                          <a:latin typeface="Times New Roman" pitchFamily="18" charset="0"/>
                          <a:ea typeface="Calibri"/>
                          <a:cs typeface="Times New Roman" pitchFamily="18" charset="0"/>
                        </a:rPr>
                        <a:t>Net increase in Cash and Cash Equivalents (A+B+C)</a:t>
                      </a:r>
                    </a:p>
                    <a:p>
                      <a:pPr>
                        <a:lnSpc>
                          <a:spcPct val="150000"/>
                        </a:lnSpc>
                        <a:spcAft>
                          <a:spcPts val="0"/>
                        </a:spcAft>
                      </a:pPr>
                      <a:r>
                        <a:rPr lang="en-US" sz="1800" b="1" dirty="0">
                          <a:solidFill>
                            <a:schemeClr val="tx1"/>
                          </a:solidFill>
                          <a:latin typeface="Times New Roman" pitchFamily="18" charset="0"/>
                          <a:ea typeface="Calibri"/>
                          <a:cs typeface="Times New Roman" pitchFamily="18" charset="0"/>
                        </a:rPr>
                        <a:t>(+) Cash and cash equivalents at beginning of period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endParaRPr lang="en-US" sz="1800" b="1">
                        <a:solidFill>
                          <a:schemeClr val="tx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619269">
                <a:tc>
                  <a:txBody>
                    <a:bodyPr/>
                    <a:lstStyle/>
                    <a:p>
                      <a:pPr algn="just">
                        <a:lnSpc>
                          <a:spcPct val="150000"/>
                        </a:lnSpc>
                        <a:spcAft>
                          <a:spcPts val="0"/>
                        </a:spcAft>
                      </a:pPr>
                      <a:r>
                        <a:rPr lang="en-US" sz="1800" b="1" dirty="0">
                          <a:solidFill>
                            <a:schemeClr val="tx1"/>
                          </a:solidFill>
                          <a:latin typeface="Times New Roman" pitchFamily="18" charset="0"/>
                          <a:ea typeface="Calibri"/>
                          <a:cs typeface="Times New Roman" pitchFamily="18" charset="0"/>
                        </a:rPr>
                        <a:t>Cash and cash equivalents at end of period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endParaRPr lang="en-US" sz="1800" b="1" dirty="0">
                        <a:solidFill>
                          <a:schemeClr val="tx1"/>
                        </a:solidFill>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bl>
          </a:graphicData>
        </a:graphic>
      </p:graphicFrame>
      <p:pic>
        <p:nvPicPr>
          <p:cNvPr id="3"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5483" y="620692"/>
            <a:ext cx="8949071" cy="4064627"/>
          </a:xfrm>
        </p:spPr>
        <p:txBody>
          <a:bodyPr>
            <a:noAutofit/>
          </a:bodyPr>
          <a:lstStyle/>
          <a:p>
            <a:pPr algn="ctr"/>
            <a:r>
              <a:rPr lang="en-US" sz="5400" dirty="0">
                <a:ln>
                  <a:solidFill>
                    <a:sysClr val="windowText" lastClr="000000"/>
                  </a:solidFill>
                </a:ln>
                <a:solidFill>
                  <a:srgbClr val="FF0000"/>
                </a:solidFill>
                <a:effectLst>
                  <a:outerShdw blurRad="50800" dist="38100" dir="16200000" rotWithShape="0">
                    <a:prstClr val="black">
                      <a:alpha val="40000"/>
                    </a:prstClr>
                  </a:outerShdw>
                </a:effectLst>
              </a:rPr>
              <a:t>Net Profit/Loss before Tax and Extraordinary Items</a:t>
            </a:r>
            <a:r>
              <a:rPr lang="en-US" sz="5400" dirty="0">
                <a:ln>
                  <a:solidFill>
                    <a:sysClr val="windowText" lastClr="000000"/>
                  </a:solidFill>
                </a:ln>
                <a:solidFill>
                  <a:schemeClr val="tx1"/>
                </a:solidFill>
                <a:effectLst>
                  <a:outerShdw blurRad="50800" dist="38100" dir="16200000" rotWithShape="0">
                    <a:prstClr val="black">
                      <a:alpha val="40000"/>
                    </a:prstClr>
                  </a:outerShdw>
                </a:effectLst>
              </a:rPr>
              <a:t/>
            </a:r>
            <a:br>
              <a:rPr lang="en-US" sz="5400" dirty="0">
                <a:ln>
                  <a:solidFill>
                    <a:sysClr val="windowText" lastClr="000000"/>
                  </a:solidFill>
                </a:ln>
                <a:solidFill>
                  <a:schemeClr val="tx1"/>
                </a:solidFill>
                <a:effectLst>
                  <a:outerShdw blurRad="50800" dist="38100" dir="16200000" rotWithShape="0">
                    <a:prstClr val="black">
                      <a:alpha val="40000"/>
                    </a:prstClr>
                  </a:outerShdw>
                </a:effectLst>
              </a:rPr>
            </a:br>
            <a:endParaRPr lang="en-US" sz="5400" dirty="0">
              <a:ln>
                <a:solidFill>
                  <a:sysClr val="windowText" lastClr="000000"/>
                </a:solidFill>
              </a:ln>
              <a:solidFill>
                <a:schemeClr val="tx1"/>
              </a:solidFill>
              <a:effectLst>
                <a:outerShdw blurRad="50800" dist="38100" dir="16200000" rotWithShape="0">
                  <a:prstClr val="black">
                    <a:alpha val="40000"/>
                  </a:prstClr>
                </a:outerShdw>
              </a:effectLst>
            </a:endParaRPr>
          </a:p>
        </p:txBody>
      </p:sp>
      <p:pic>
        <p:nvPicPr>
          <p:cNvPr id="3"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2612104870"/>
      </p:ext>
    </p:extLst>
  </p:cSld>
  <p:clrMapOvr>
    <a:masterClrMapping/>
  </p:clrMapOvr>
  <mc:AlternateContent xmlns:mc="http://schemas.openxmlformats.org/markup-compatibility/2006" xmlns:p14="http://schemas.microsoft.com/office/powerpoint/2010/main">
    <mc:Choice Requires="p14">
      <p:transition spd="slow" p14:dur="2000">
        <p:pull/>
      </p:transition>
    </mc:Choice>
    <mc:Fallback xmlns="">
      <p:transition spd="slow">
        <p:pull/>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3353730" y="430295"/>
            <a:ext cx="4651723"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ctr" defTabSz="914400" fontAlgn="base">
              <a:spcBef>
                <a:spcPct val="0"/>
              </a:spcBef>
              <a:spcAft>
                <a:spcPct val="0"/>
              </a:spcAft>
            </a:pPr>
            <a:r>
              <a:rPr lang="en-US" sz="2800" b="1" dirty="0">
                <a:solidFill>
                  <a:srgbClr val="FF0000"/>
                </a:solidFill>
                <a:latin typeface="Times New Roman" pitchFamily="18" charset="0"/>
                <a:ea typeface="Calibri" pitchFamily="34" charset="0"/>
                <a:cs typeface="Times New Roman" pitchFamily="18" charset="0"/>
              </a:rPr>
              <a:t>CASH FLOW STATEMENT</a:t>
            </a:r>
            <a:endParaRPr lang="en-US" sz="3600" dirty="0">
              <a:solidFill>
                <a:srgbClr val="FF0000"/>
              </a:solidFill>
              <a:latin typeface="Arial" pitchFamily="34" charset="0"/>
              <a:cs typeface="Arial"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1604314401"/>
              </p:ext>
            </p:extLst>
          </p:nvPr>
        </p:nvGraphicFramePr>
        <p:xfrm>
          <a:off x="407370" y="990931"/>
          <a:ext cx="11131489" cy="4391078"/>
        </p:xfrm>
        <a:graphic>
          <a:graphicData uri="http://schemas.openxmlformats.org/drawingml/2006/table">
            <a:tbl>
              <a:tblPr/>
              <a:tblGrid>
                <a:gridCol w="9062177">
                  <a:extLst>
                    <a:ext uri="{9D8B030D-6E8A-4147-A177-3AD203B41FA5}">
                      <a16:colId xmlns="" xmlns:a16="http://schemas.microsoft.com/office/drawing/2014/main" val="20000"/>
                    </a:ext>
                  </a:extLst>
                </a:gridCol>
                <a:gridCol w="2069312">
                  <a:extLst>
                    <a:ext uri="{9D8B030D-6E8A-4147-A177-3AD203B41FA5}">
                      <a16:colId xmlns="" xmlns:a16="http://schemas.microsoft.com/office/drawing/2014/main" val="20001"/>
                    </a:ext>
                  </a:extLst>
                </a:gridCol>
              </a:tblGrid>
              <a:tr h="285819">
                <a:tc>
                  <a:txBody>
                    <a:bodyPr/>
                    <a:lstStyle/>
                    <a:p>
                      <a:pPr algn="ctr">
                        <a:lnSpc>
                          <a:spcPct val="150000"/>
                        </a:lnSpc>
                        <a:spcAft>
                          <a:spcPts val="0"/>
                        </a:spcAft>
                      </a:pPr>
                      <a:r>
                        <a:rPr lang="en-US" sz="2000" b="1" dirty="0">
                          <a:solidFill>
                            <a:schemeClr val="tx1"/>
                          </a:solidFill>
                          <a:latin typeface="Times New Roman" pitchFamily="18" charset="0"/>
                          <a:ea typeface="Calibri"/>
                          <a:cs typeface="Times New Roman" pitchFamily="18" charset="0"/>
                        </a:rPr>
                        <a:t>Particulars</a:t>
                      </a:r>
                    </a:p>
                  </a:txBody>
                  <a:tcPr marL="30788" marR="307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US" sz="2000" b="1" dirty="0">
                          <a:solidFill>
                            <a:schemeClr val="tx1"/>
                          </a:solidFill>
                          <a:latin typeface="Times New Roman" pitchFamily="18" charset="0"/>
                          <a:ea typeface="Calibri"/>
                          <a:cs typeface="Times New Roman" pitchFamily="18" charset="0"/>
                        </a:rPr>
                        <a:t>Amount(Rs)</a:t>
                      </a:r>
                    </a:p>
                  </a:txBody>
                  <a:tcPr marL="30788" marR="307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0"/>
                  </a:ext>
                </a:extLst>
              </a:tr>
              <a:tr h="3933878">
                <a:tc>
                  <a:txBody>
                    <a:bodyPr/>
                    <a:lstStyle/>
                    <a:p>
                      <a:pPr algn="just">
                        <a:lnSpc>
                          <a:spcPct val="150000"/>
                        </a:lnSpc>
                        <a:spcAft>
                          <a:spcPts val="0"/>
                        </a:spcAft>
                      </a:pPr>
                      <a:r>
                        <a:rPr lang="en-US" sz="2000" b="1" dirty="0">
                          <a:solidFill>
                            <a:schemeClr val="tx1"/>
                          </a:solidFill>
                          <a:latin typeface="Times New Roman" pitchFamily="18" charset="0"/>
                          <a:ea typeface="Calibri"/>
                          <a:cs typeface="Times New Roman" pitchFamily="18" charset="0"/>
                        </a:rPr>
                        <a:t>(A) Cash Flows From Operating Activities</a:t>
                      </a:r>
                    </a:p>
                    <a:p>
                      <a:pPr>
                        <a:lnSpc>
                          <a:spcPct val="150000"/>
                        </a:lnSpc>
                        <a:spcAft>
                          <a:spcPts val="0"/>
                        </a:spcAft>
                      </a:pPr>
                      <a:r>
                        <a:rPr lang="en-US" sz="2400" b="1" dirty="0">
                          <a:solidFill>
                            <a:schemeClr val="tx1"/>
                          </a:solidFill>
                          <a:latin typeface="Times New Roman" pitchFamily="18" charset="0"/>
                          <a:ea typeface="Calibri"/>
                          <a:cs typeface="Times New Roman" pitchFamily="18" charset="0"/>
                        </a:rPr>
                        <a:t>Net Profit/Loss before Tax and Extraordinary Items</a:t>
                      </a:r>
                    </a:p>
                    <a:p>
                      <a:pPr>
                        <a:lnSpc>
                          <a:spcPct val="150000"/>
                        </a:lnSpc>
                        <a:spcAft>
                          <a:spcPts val="0"/>
                        </a:spcAft>
                      </a:pPr>
                      <a:r>
                        <a:rPr lang="en-US" sz="2000" b="1" dirty="0">
                          <a:solidFill>
                            <a:schemeClr val="tx1"/>
                          </a:solidFill>
                          <a:latin typeface="Times New Roman" pitchFamily="18" charset="0"/>
                          <a:ea typeface="Calibri"/>
                          <a:cs typeface="Times New Roman" pitchFamily="18" charset="0"/>
                        </a:rPr>
                        <a:t>+ Deductions already made in Profit and Loss on account of </a:t>
                      </a:r>
                    </a:p>
                    <a:p>
                      <a:pPr>
                        <a:lnSpc>
                          <a:spcPct val="150000"/>
                        </a:lnSpc>
                        <a:spcAft>
                          <a:spcPts val="0"/>
                        </a:spcAft>
                      </a:pPr>
                      <a:r>
                        <a:rPr lang="en-US" sz="2000" b="1" dirty="0">
                          <a:solidFill>
                            <a:schemeClr val="tx1"/>
                          </a:solidFill>
                          <a:latin typeface="Times New Roman" pitchFamily="18" charset="0"/>
                          <a:ea typeface="Calibri"/>
                          <a:cs typeface="Times New Roman" pitchFamily="18" charset="0"/>
                        </a:rPr>
                        <a:t>Non-cash items such as Depreciation, Goodwill to be Written-off.</a:t>
                      </a:r>
                    </a:p>
                    <a:p>
                      <a:pPr>
                        <a:lnSpc>
                          <a:spcPct val="150000"/>
                        </a:lnSpc>
                        <a:spcAft>
                          <a:spcPts val="0"/>
                        </a:spcAft>
                      </a:pPr>
                      <a:r>
                        <a:rPr lang="en-US" sz="2000" b="1" dirty="0">
                          <a:solidFill>
                            <a:schemeClr val="tx1"/>
                          </a:solidFill>
                          <a:latin typeface="Times New Roman" pitchFamily="18" charset="0"/>
                          <a:ea typeface="Calibri"/>
                          <a:cs typeface="Times New Roman" pitchFamily="18" charset="0"/>
                        </a:rPr>
                        <a:t>+ Deductions already made in Profit and Loss on Account of Non-operating items such as Interest.</a:t>
                      </a:r>
                    </a:p>
                    <a:p>
                      <a:pPr>
                        <a:lnSpc>
                          <a:spcPct val="150000"/>
                        </a:lnSpc>
                        <a:spcAft>
                          <a:spcPts val="0"/>
                        </a:spcAft>
                      </a:pPr>
                      <a:r>
                        <a:rPr lang="en-US" sz="2000" b="1" dirty="0">
                          <a:solidFill>
                            <a:schemeClr val="tx1"/>
                          </a:solidFill>
                          <a:latin typeface="Times New Roman" pitchFamily="18" charset="0"/>
                          <a:ea typeface="Calibri"/>
                          <a:cs typeface="Times New Roman" pitchFamily="18" charset="0"/>
                        </a:rPr>
                        <a:t>– Additions (incomes) made in Profit and Loss on Account of Non-operating </a:t>
                      </a:r>
                    </a:p>
                    <a:p>
                      <a:pPr>
                        <a:lnSpc>
                          <a:spcPct val="150000"/>
                        </a:lnSpc>
                        <a:spcAft>
                          <a:spcPts val="0"/>
                        </a:spcAft>
                      </a:pPr>
                      <a:r>
                        <a:rPr lang="en-US" sz="2000" b="1" dirty="0">
                          <a:solidFill>
                            <a:schemeClr val="tx1"/>
                          </a:solidFill>
                          <a:latin typeface="Times New Roman" pitchFamily="18" charset="0"/>
                          <a:ea typeface="Calibri"/>
                          <a:cs typeface="Times New Roman" pitchFamily="18" charset="0"/>
                        </a:rPr>
                        <a:t>Items such as Dividend Received, Profit on sale of Fixed Assets.</a:t>
                      </a:r>
                    </a:p>
                  </a:txBody>
                  <a:tcPr marL="30788" marR="307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endParaRPr lang="en-US" sz="2000" b="1" dirty="0">
                        <a:solidFill>
                          <a:schemeClr val="tx1"/>
                        </a:solidFill>
                        <a:latin typeface="Times New Roman" pitchFamily="18" charset="0"/>
                        <a:ea typeface="Calibri"/>
                        <a:cs typeface="Times New Roman" pitchFamily="18" charset="0"/>
                      </a:endParaRPr>
                    </a:p>
                  </a:txBody>
                  <a:tcPr marL="30788" marR="307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bl>
          </a:graphicData>
        </a:graphic>
      </p:graphicFrame>
      <p:pic>
        <p:nvPicPr>
          <p:cNvPr id="4"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11792859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1424" y="592843"/>
            <a:ext cx="6557008" cy="677158"/>
          </a:xfrm>
        </p:spPr>
        <p:txBody>
          <a:bodyPr>
            <a:normAutofit fontScale="90000"/>
          </a:bodyPr>
          <a:lstStyle/>
          <a:p>
            <a:r>
              <a:rPr lang="en-US" sz="4000" b="1" u="sng" dirty="0">
                <a:solidFill>
                  <a:srgbClr val="FF0000"/>
                </a:solidFill>
              </a:rPr>
              <a:t>Extraordinary Items</a:t>
            </a:r>
            <a:endParaRPr lang="en-US" sz="4000" u="sng" dirty="0">
              <a:solidFill>
                <a:srgbClr val="FF0000"/>
              </a:solidFill>
            </a:endParaRPr>
          </a:p>
        </p:txBody>
      </p:sp>
      <p:sp>
        <p:nvSpPr>
          <p:cNvPr id="3" name="Content Placeholder 2"/>
          <p:cNvSpPr>
            <a:spLocks noGrp="1"/>
          </p:cNvSpPr>
          <p:nvPr>
            <p:ph idx="1"/>
          </p:nvPr>
        </p:nvSpPr>
        <p:spPr>
          <a:xfrm>
            <a:off x="1266192" y="1270005"/>
            <a:ext cx="10214608" cy="3606799"/>
          </a:xfrm>
        </p:spPr>
        <p:txBody>
          <a:bodyPr>
            <a:normAutofit/>
          </a:bodyPr>
          <a:lstStyle/>
          <a:p>
            <a:pPr marL="0" indent="0" algn="just">
              <a:lnSpc>
                <a:spcPct val="150000"/>
              </a:lnSpc>
              <a:buNone/>
            </a:pPr>
            <a:r>
              <a:rPr lang="en-US" sz="2800" dirty="0">
                <a:solidFill>
                  <a:schemeClr val="tx1"/>
                </a:solidFill>
              </a:rPr>
              <a:t>	Extraordinary items are non-recurring in nature and hence cash flows associated with extraordinary items should be classified and disclosed separately as arising from operating, investing or financing activities. e.g. loss due to theft or earthquake or flood.</a:t>
            </a:r>
          </a:p>
        </p:txBody>
      </p:sp>
      <p:pic>
        <p:nvPicPr>
          <p:cNvPr id="4"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2603686669"/>
      </p:ext>
    </p:extLst>
  </p:cSld>
  <p:clrMapOvr>
    <a:masterClrMapping/>
  </p:clrMapOvr>
  <mc:AlternateContent xmlns:mc="http://schemas.openxmlformats.org/markup-compatibility/2006" xmlns:p14="http://schemas.microsoft.com/office/powerpoint/2010/main">
    <mc:Choice Requires="p14">
      <p:transition spd="slow" p14:dur="2000">
        <p:pull/>
      </p:transition>
    </mc:Choice>
    <mc:Fallback xmlns="">
      <p:transition spd="slow">
        <p:pull/>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43472" y="836712"/>
            <a:ext cx="7239179" cy="749729"/>
          </a:xfrm>
        </p:spPr>
        <p:txBody>
          <a:bodyPr>
            <a:normAutofit fontScale="90000"/>
          </a:bodyPr>
          <a:lstStyle/>
          <a:p>
            <a:r>
              <a:rPr lang="en-US" sz="4000" b="1" u="sng" dirty="0">
                <a:solidFill>
                  <a:srgbClr val="FF0000"/>
                </a:solidFill>
              </a:rPr>
              <a:t>Interest and Dividend</a:t>
            </a:r>
            <a:r>
              <a:rPr lang="en-US" sz="4000" u="sng" dirty="0">
                <a:solidFill>
                  <a:schemeClr val="tx1"/>
                </a:solidFill>
              </a:rPr>
              <a:t/>
            </a:r>
            <a:br>
              <a:rPr lang="en-US" sz="4000" u="sng" dirty="0">
                <a:solidFill>
                  <a:schemeClr val="tx1"/>
                </a:solidFill>
              </a:rPr>
            </a:br>
            <a:endParaRPr lang="en-US" u="sng" dirty="0">
              <a:solidFill>
                <a:schemeClr val="tx1"/>
              </a:solidFill>
            </a:endParaRPr>
          </a:p>
        </p:txBody>
      </p:sp>
      <p:sp>
        <p:nvSpPr>
          <p:cNvPr id="3" name="Content Placeholder 2"/>
          <p:cNvSpPr>
            <a:spLocks noGrp="1"/>
          </p:cNvSpPr>
          <p:nvPr>
            <p:ph idx="1"/>
          </p:nvPr>
        </p:nvSpPr>
        <p:spPr>
          <a:xfrm>
            <a:off x="1687108" y="1371605"/>
            <a:ext cx="9082493" cy="2997199"/>
          </a:xfrm>
        </p:spPr>
        <p:txBody>
          <a:bodyPr>
            <a:normAutofit/>
          </a:bodyPr>
          <a:lstStyle/>
          <a:p>
            <a:pPr marL="0" indent="0" algn="just">
              <a:lnSpc>
                <a:spcPct val="150000"/>
              </a:lnSpc>
              <a:buNone/>
            </a:pPr>
            <a:r>
              <a:rPr lang="en-US" sz="3200" dirty="0"/>
              <a:t>Payment of interest and dividends are classified as financing activities whereas receipt of interest and dividends are classified as investing activities.</a:t>
            </a:r>
          </a:p>
          <a:p>
            <a:pPr marL="0" indent="0">
              <a:buNone/>
            </a:pPr>
            <a:endParaRPr lang="en-US" dirty="0"/>
          </a:p>
        </p:txBody>
      </p:sp>
      <p:pic>
        <p:nvPicPr>
          <p:cNvPr id="4"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480706395"/>
      </p:ext>
    </p:extLst>
  </p:cSld>
  <p:clrMapOvr>
    <a:masterClrMapping/>
  </p:clrMapOvr>
  <mc:AlternateContent xmlns:mc="http://schemas.openxmlformats.org/markup-compatibility/2006" xmlns:p14="http://schemas.microsoft.com/office/powerpoint/2010/main">
    <mc:Choice Requires="p14">
      <p:transition spd="slow" p14:dur="2000">
        <p:pull/>
      </p:transition>
    </mc:Choice>
    <mc:Fallback xmlns="">
      <p:transition spd="slow">
        <p:pull/>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u="sng" dirty="0">
                <a:solidFill>
                  <a:srgbClr val="FF0000"/>
                </a:solidFill>
              </a:rPr>
              <a:t>Taxes on Income and Gains</a:t>
            </a:r>
            <a:r>
              <a:rPr lang="en-US" sz="3600" u="sng" dirty="0">
                <a:solidFill>
                  <a:schemeClr val="tx1"/>
                </a:solidFill>
              </a:rPr>
              <a:t/>
            </a:r>
            <a:br>
              <a:rPr lang="en-US" sz="3600" u="sng" dirty="0">
                <a:solidFill>
                  <a:schemeClr val="tx1"/>
                </a:solidFill>
              </a:rPr>
            </a:br>
            <a:endParaRPr lang="en-US" u="sng" dirty="0">
              <a:solidFill>
                <a:schemeClr val="tx1"/>
              </a:solidFill>
            </a:endParaRPr>
          </a:p>
        </p:txBody>
      </p:sp>
      <p:sp>
        <p:nvSpPr>
          <p:cNvPr id="3" name="Content Placeholder 2"/>
          <p:cNvSpPr>
            <a:spLocks noGrp="1"/>
          </p:cNvSpPr>
          <p:nvPr>
            <p:ph idx="1"/>
          </p:nvPr>
        </p:nvSpPr>
        <p:spPr>
          <a:xfrm>
            <a:off x="1077506" y="1128455"/>
            <a:ext cx="10178323" cy="3593591"/>
          </a:xfrm>
        </p:spPr>
        <p:txBody>
          <a:bodyPr>
            <a:normAutofit fontScale="92500"/>
          </a:bodyPr>
          <a:lstStyle/>
          <a:p>
            <a:pPr lvl="0">
              <a:lnSpc>
                <a:spcPct val="150000"/>
              </a:lnSpc>
            </a:pPr>
            <a:r>
              <a:rPr lang="en-US" sz="2800" dirty="0">
                <a:solidFill>
                  <a:schemeClr val="tx1"/>
                </a:solidFill>
              </a:rPr>
              <a:t>Tax on operating profit should be classified as operating cash flows.</a:t>
            </a:r>
          </a:p>
          <a:p>
            <a:pPr lvl="0">
              <a:lnSpc>
                <a:spcPct val="150000"/>
              </a:lnSpc>
            </a:pPr>
            <a:r>
              <a:rPr lang="en-US" sz="2800" dirty="0">
                <a:solidFill>
                  <a:schemeClr val="tx1"/>
                </a:solidFill>
              </a:rPr>
              <a:t>Dividend tax, i.e. Tax paid on dividend should be classified as financing Activity along with dividend paid.</a:t>
            </a:r>
          </a:p>
          <a:p>
            <a:pPr lvl="0">
              <a:lnSpc>
                <a:spcPct val="150000"/>
              </a:lnSpc>
            </a:pPr>
            <a:r>
              <a:rPr lang="en-US" sz="2800" dirty="0">
                <a:solidFill>
                  <a:schemeClr val="tx1"/>
                </a:solidFill>
              </a:rPr>
              <a:t>Capital gains tax paid on sale of fixed assets should be classified under Investing activities.</a:t>
            </a:r>
          </a:p>
          <a:p>
            <a:pPr marL="0" indent="0">
              <a:lnSpc>
                <a:spcPct val="150000"/>
              </a:lnSpc>
              <a:buNone/>
            </a:pPr>
            <a:endParaRPr lang="en-US" sz="2800" dirty="0">
              <a:solidFill>
                <a:schemeClr val="tx1"/>
              </a:solidFill>
            </a:endParaRPr>
          </a:p>
        </p:txBody>
      </p:sp>
      <p:pic>
        <p:nvPicPr>
          <p:cNvPr id="4"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3044792484"/>
      </p:ext>
    </p:extLst>
  </p:cSld>
  <p:clrMapOvr>
    <a:masterClrMapping/>
  </p:clrMapOvr>
  <mc:AlternateContent xmlns:mc="http://schemas.openxmlformats.org/markup-compatibility/2006" xmlns:p14="http://schemas.microsoft.com/office/powerpoint/2010/main">
    <mc:Choice Requires="p14">
      <p:transition spd="slow" p14:dur="2000">
        <p:pull/>
      </p:transition>
    </mc:Choice>
    <mc:Fallback xmlns="">
      <p:transition spd="slow">
        <p:pull/>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u="sng" dirty="0">
                <a:solidFill>
                  <a:srgbClr val="FF0000"/>
                </a:solidFill>
              </a:rPr>
              <a:t>Non-cash Transactions</a:t>
            </a:r>
            <a:r>
              <a:rPr lang="en-US" sz="4000" u="sng" dirty="0">
                <a:solidFill>
                  <a:schemeClr val="tx1"/>
                </a:solidFill>
              </a:rPr>
              <a:t/>
            </a:r>
            <a:br>
              <a:rPr lang="en-US" sz="4000" u="sng" dirty="0">
                <a:solidFill>
                  <a:schemeClr val="tx1"/>
                </a:solidFill>
              </a:rPr>
            </a:br>
            <a:endParaRPr lang="en-US" u="sng" dirty="0">
              <a:solidFill>
                <a:schemeClr val="tx1"/>
              </a:solidFill>
            </a:endParaRPr>
          </a:p>
        </p:txBody>
      </p:sp>
      <p:sp>
        <p:nvSpPr>
          <p:cNvPr id="3" name="Content Placeholder 2"/>
          <p:cNvSpPr>
            <a:spLocks noGrp="1"/>
          </p:cNvSpPr>
          <p:nvPr>
            <p:ph idx="1"/>
          </p:nvPr>
        </p:nvSpPr>
        <p:spPr>
          <a:xfrm>
            <a:off x="1251677" y="1428171"/>
            <a:ext cx="10178323" cy="3593591"/>
          </a:xfrm>
        </p:spPr>
        <p:txBody>
          <a:bodyPr>
            <a:normAutofit/>
          </a:bodyPr>
          <a:lstStyle/>
          <a:p>
            <a:pPr marL="0" indent="0" algn="just">
              <a:lnSpc>
                <a:spcPct val="150000"/>
              </a:lnSpc>
              <a:buNone/>
            </a:pPr>
            <a:r>
              <a:rPr lang="en-US" sz="3200" dirty="0"/>
              <a:t>Investing and financing transactions that do not require the use of cash or cash equivalents should be excluded from a cash flow statement.</a:t>
            </a:r>
          </a:p>
          <a:p>
            <a:pPr marL="0" indent="0" algn="just">
              <a:lnSpc>
                <a:spcPct val="150000"/>
              </a:lnSpc>
              <a:buNone/>
            </a:pPr>
            <a:endParaRPr lang="en-US" sz="3200" dirty="0"/>
          </a:p>
        </p:txBody>
      </p:sp>
      <p:pic>
        <p:nvPicPr>
          <p:cNvPr id="4"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2819608014"/>
      </p:ext>
    </p:extLst>
  </p:cSld>
  <p:clrMapOvr>
    <a:masterClrMapping/>
  </p:clrMapOvr>
  <mc:AlternateContent xmlns:mc="http://schemas.openxmlformats.org/markup-compatibility/2006" xmlns:p14="http://schemas.microsoft.com/office/powerpoint/2010/main">
    <mc:Choice Requires="p14">
      <p:transition spd="slow" p14:dur="2000">
        <p:pull/>
      </p:transition>
    </mc:Choice>
    <mc:Fallback xmlns="">
      <p:transition spd="slow">
        <p:pull/>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50" name="Google Shape;150;p8"/>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US" sz="5300" b="1">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US" sz="5300" b="1">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pic>
        <p:nvPicPr>
          <p:cNvPr id="4" name="Google Shape;63;p14"/>
          <p:cNvPicPr preferRelativeResize="0"/>
          <p:nvPr/>
        </p:nvPicPr>
        <p:blipFill rotWithShape="1">
          <a:blip r:embed="rId3">
            <a:alphaModFix/>
          </a:blip>
          <a:srcRect/>
          <a:stretch/>
        </p:blipFill>
        <p:spPr>
          <a:xfrm>
            <a:off x="10455643" y="5907634"/>
            <a:ext cx="1643368" cy="815833"/>
          </a:xfrm>
          <a:prstGeom prst="rect">
            <a:avLst/>
          </a:prstGeom>
          <a:noFill/>
          <a:ln>
            <a:noFill/>
          </a:ln>
        </p:spPr>
      </p:pic>
    </p:spTree>
    <p:extLst>
      <p:ext uri="{BB962C8B-B14F-4D97-AF65-F5344CB8AC3E}">
        <p14:creationId xmlns:p14="http://schemas.microsoft.com/office/powerpoint/2010/main" val="143411671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7369" y="183449"/>
            <a:ext cx="8243147" cy="1013307"/>
          </a:xfrm>
        </p:spPr>
        <p:txBody>
          <a:bodyPr>
            <a:noAutofit/>
          </a:bodyPr>
          <a:lstStyle/>
          <a:p>
            <a:r>
              <a:rPr lang="en-US" sz="3200" b="1" dirty="0">
                <a:latin typeface="+mn-lt"/>
              </a:rPr>
              <a:t>Calculation of Net Profit/Loss before Tax and Extraordinary Items</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433327443"/>
              </p:ext>
            </p:extLst>
          </p:nvPr>
        </p:nvGraphicFramePr>
        <p:xfrm>
          <a:off x="407368" y="1196756"/>
          <a:ext cx="11449272" cy="4320479"/>
        </p:xfrm>
        <a:graphic>
          <a:graphicData uri="http://schemas.openxmlformats.org/drawingml/2006/table">
            <a:tbl>
              <a:tblPr firstRow="1" bandRow="1">
                <a:tableStyleId>{5C22544A-7EE6-4342-B048-85BDC9FD1C3A}</a:tableStyleId>
              </a:tblPr>
              <a:tblGrid>
                <a:gridCol w="8455024">
                  <a:extLst>
                    <a:ext uri="{9D8B030D-6E8A-4147-A177-3AD203B41FA5}">
                      <a16:colId xmlns="" xmlns:a16="http://schemas.microsoft.com/office/drawing/2014/main" val="185316955"/>
                    </a:ext>
                  </a:extLst>
                </a:gridCol>
                <a:gridCol w="1497124">
                  <a:extLst>
                    <a:ext uri="{9D8B030D-6E8A-4147-A177-3AD203B41FA5}">
                      <a16:colId xmlns="" xmlns:a16="http://schemas.microsoft.com/office/drawing/2014/main" val="3200045666"/>
                    </a:ext>
                  </a:extLst>
                </a:gridCol>
                <a:gridCol w="1497124">
                  <a:extLst>
                    <a:ext uri="{9D8B030D-6E8A-4147-A177-3AD203B41FA5}">
                      <a16:colId xmlns="" xmlns:a16="http://schemas.microsoft.com/office/drawing/2014/main" val="243599115"/>
                    </a:ext>
                  </a:extLst>
                </a:gridCol>
              </a:tblGrid>
              <a:tr h="529186">
                <a:tc>
                  <a:txBody>
                    <a:bodyPr/>
                    <a:lstStyle/>
                    <a:p>
                      <a:r>
                        <a:rPr lang="en-US" sz="2400" dirty="0"/>
                        <a:t>Particulars </a:t>
                      </a:r>
                    </a:p>
                  </a:txBody>
                  <a:tcPr/>
                </a:tc>
                <a:tc>
                  <a:txBody>
                    <a:bodyPr/>
                    <a:lstStyle/>
                    <a:p>
                      <a:endParaRPr lang="en-US" sz="2400" dirty="0"/>
                    </a:p>
                  </a:txBody>
                  <a:tcPr/>
                </a:tc>
                <a:tc>
                  <a:txBody>
                    <a:bodyPr/>
                    <a:lstStyle/>
                    <a:p>
                      <a:r>
                        <a:rPr lang="en-US" sz="2400" dirty="0"/>
                        <a:t>Amount</a:t>
                      </a:r>
                    </a:p>
                  </a:txBody>
                  <a:tcPr/>
                </a:tc>
                <a:extLst>
                  <a:ext uri="{0D108BD9-81ED-4DB2-BD59-A6C34878D82A}">
                    <a16:rowId xmlns="" xmlns:a16="http://schemas.microsoft.com/office/drawing/2014/main" val="1573962703"/>
                  </a:ext>
                </a:extLst>
              </a:tr>
              <a:tr h="913390">
                <a:tc rowSpan="2">
                  <a:txBody>
                    <a:bodyPr/>
                    <a:lstStyle/>
                    <a:p>
                      <a:r>
                        <a:rPr lang="en-US" sz="2400" dirty="0"/>
                        <a:t>Balance in Statement of Profit &amp; loss Current year</a:t>
                      </a:r>
                      <a:r>
                        <a:rPr lang="en-US" sz="2400" baseline="0"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400" baseline="0" dirty="0"/>
                        <a:t>Less : </a:t>
                      </a:r>
                      <a:r>
                        <a:rPr lang="en-US" sz="2400" dirty="0"/>
                        <a:t>Balance in Statement of Profit &amp; loss Previous  year</a:t>
                      </a:r>
                      <a:r>
                        <a:rPr lang="en-US" sz="2400" baseline="0" dirty="0"/>
                        <a:t> </a:t>
                      </a:r>
                    </a:p>
                    <a:p>
                      <a:r>
                        <a:rPr lang="en-US" sz="2400" dirty="0"/>
                        <a:t>Add : Transferred to General Reserve </a:t>
                      </a:r>
                    </a:p>
                    <a:p>
                      <a:r>
                        <a:rPr lang="en-US" sz="2400" dirty="0"/>
                        <a:t>           Interim Dividend Paid during the year </a:t>
                      </a:r>
                    </a:p>
                    <a:p>
                      <a:r>
                        <a:rPr lang="en-US" sz="2400" dirty="0"/>
                        <a:t>           Proposed Dividend Paid during the year(Previous Year)</a:t>
                      </a:r>
                    </a:p>
                    <a:p>
                      <a:r>
                        <a:rPr lang="en-US" sz="2400" dirty="0"/>
                        <a:t>           Provision</a:t>
                      </a:r>
                      <a:r>
                        <a:rPr lang="en-US" sz="2400" baseline="0" dirty="0"/>
                        <a:t> for Taxation Current Year </a:t>
                      </a:r>
                    </a:p>
                    <a:p>
                      <a:r>
                        <a:rPr lang="en-US" sz="2400" baseline="0" dirty="0"/>
                        <a:t>Less :  </a:t>
                      </a:r>
                    </a:p>
                    <a:p>
                      <a:r>
                        <a:rPr lang="en-US" sz="2400" baseline="0" dirty="0"/>
                        <a:t>           Tax Refunded During The year </a:t>
                      </a:r>
                      <a:endParaRPr lang="en-US" sz="2400" dirty="0"/>
                    </a:p>
                  </a:txBody>
                  <a:tcPr/>
                </a:tc>
                <a:tc>
                  <a:txBody>
                    <a:bodyPr/>
                    <a:lstStyle/>
                    <a:p>
                      <a:r>
                        <a:rPr lang="en-US" sz="2400" dirty="0"/>
                        <a:t>XXXX</a:t>
                      </a:r>
                    </a:p>
                    <a:p>
                      <a:r>
                        <a:rPr lang="en-US" sz="2400" dirty="0"/>
                        <a:t>XXXX</a:t>
                      </a:r>
                    </a:p>
                  </a:txBody>
                  <a:tcPr>
                    <a:lnB w="12700" cap="flat" cmpd="sng" algn="ctr">
                      <a:solidFill>
                        <a:schemeClr val="tx1"/>
                      </a:solidFill>
                      <a:prstDash val="solid"/>
                      <a:round/>
                      <a:headEnd type="none" w="med" len="med"/>
                      <a:tailEnd type="none" w="med" len="med"/>
                    </a:lnB>
                  </a:tcPr>
                </a:tc>
                <a:tc rowSpan="2">
                  <a:txBody>
                    <a:bodyPr/>
                    <a:lstStyle/>
                    <a:p>
                      <a:endParaRPr lang="en-US" sz="2400" dirty="0"/>
                    </a:p>
                    <a:p>
                      <a:r>
                        <a:rPr lang="en-US" sz="2400" dirty="0"/>
                        <a:t>XXXX</a:t>
                      </a:r>
                    </a:p>
                    <a:p>
                      <a:r>
                        <a:rPr lang="en-US" sz="2400" dirty="0"/>
                        <a:t>XXX</a:t>
                      </a:r>
                    </a:p>
                    <a:p>
                      <a:r>
                        <a:rPr lang="en-US" sz="2400" dirty="0"/>
                        <a:t>XXX</a:t>
                      </a:r>
                    </a:p>
                    <a:p>
                      <a:r>
                        <a:rPr lang="en-US" sz="2400" dirty="0"/>
                        <a:t>XXX</a:t>
                      </a:r>
                    </a:p>
                    <a:p>
                      <a:r>
                        <a:rPr lang="en-US" sz="2400" dirty="0"/>
                        <a:t>XXX</a:t>
                      </a:r>
                    </a:p>
                    <a:p>
                      <a:endParaRPr lang="en-US" sz="2400" dirty="0"/>
                    </a:p>
                    <a:p>
                      <a:r>
                        <a:rPr lang="en-US" sz="2400" dirty="0"/>
                        <a:t>XXX</a:t>
                      </a:r>
                    </a:p>
                  </a:txBody>
                  <a:tcPr/>
                </a:tc>
                <a:extLst>
                  <a:ext uri="{0D108BD9-81ED-4DB2-BD59-A6C34878D82A}">
                    <a16:rowId xmlns="" xmlns:a16="http://schemas.microsoft.com/office/drawing/2014/main" val="1589120214"/>
                  </a:ext>
                </a:extLst>
              </a:tr>
              <a:tr h="2348717">
                <a:tc vMerge="1">
                  <a:txBody>
                    <a:bodyPr/>
                    <a:lstStyle/>
                    <a:p>
                      <a:endParaRPr lang="en-US"/>
                    </a:p>
                  </a:txBody>
                  <a:tcPr/>
                </a:tc>
                <a:tc>
                  <a:txBody>
                    <a:bodyPr/>
                    <a:lstStyle/>
                    <a:p>
                      <a:endParaRPr lang="en-US" sz="2400" dirty="0"/>
                    </a:p>
                  </a:txBody>
                  <a:tcPr>
                    <a:lnT w="12700" cap="flat" cmpd="sng" algn="ctr">
                      <a:solidFill>
                        <a:schemeClr val="tx1"/>
                      </a:solidFill>
                      <a:prstDash val="solid"/>
                      <a:round/>
                      <a:headEnd type="none" w="med" len="med"/>
                      <a:tailEnd type="none" w="med" len="med"/>
                    </a:lnT>
                  </a:tcPr>
                </a:tc>
                <a:tc vMerge="1">
                  <a:txBody>
                    <a:bodyPr/>
                    <a:lstStyle/>
                    <a:p>
                      <a:endParaRPr lang="en-US"/>
                    </a:p>
                  </a:txBody>
                  <a:tcPr/>
                </a:tc>
                <a:extLst>
                  <a:ext uri="{0D108BD9-81ED-4DB2-BD59-A6C34878D82A}">
                    <a16:rowId xmlns="" xmlns:a16="http://schemas.microsoft.com/office/drawing/2014/main" val="1737687077"/>
                  </a:ext>
                </a:extLst>
              </a:tr>
              <a:tr h="529186">
                <a:tc>
                  <a:txBody>
                    <a:bodyPr/>
                    <a:lstStyle/>
                    <a:p>
                      <a:r>
                        <a:rPr lang="en-US" sz="2400" dirty="0">
                          <a:ln>
                            <a:noFill/>
                          </a:ln>
                          <a:solidFill>
                            <a:srgbClr val="002060"/>
                          </a:solidFill>
                          <a:effectLst>
                            <a:outerShdw blurRad="50800" dist="38100" dir="16200000" rotWithShape="0">
                              <a:prstClr val="black">
                                <a:alpha val="40000"/>
                              </a:prstClr>
                            </a:outerShdw>
                          </a:effectLst>
                        </a:rPr>
                        <a:t>Net Profit/Loss before Tax and Extraordinary Items</a:t>
                      </a:r>
                      <a:endParaRPr lang="en-US" sz="2400" dirty="0">
                        <a:ln>
                          <a:noFill/>
                        </a:ln>
                        <a:solidFill>
                          <a:srgbClr val="002060"/>
                        </a:solidFill>
                      </a:endParaRPr>
                    </a:p>
                  </a:txBody>
                  <a:tcPr/>
                </a:tc>
                <a:tc>
                  <a:txBody>
                    <a:bodyPr/>
                    <a:lstStyle/>
                    <a:p>
                      <a:endParaRPr lang="en-US" sz="2400" dirty="0"/>
                    </a:p>
                  </a:txBody>
                  <a:tcPr/>
                </a:tc>
                <a:tc>
                  <a:txBody>
                    <a:bodyPr/>
                    <a:lstStyle/>
                    <a:p>
                      <a:r>
                        <a:rPr lang="en-US" sz="2400" dirty="0"/>
                        <a:t>XXXX</a:t>
                      </a:r>
                    </a:p>
                  </a:txBody>
                  <a:tcPr/>
                </a:tc>
                <a:extLst>
                  <a:ext uri="{0D108BD9-81ED-4DB2-BD59-A6C34878D82A}">
                    <a16:rowId xmlns="" xmlns:a16="http://schemas.microsoft.com/office/drawing/2014/main" val="3906054222"/>
                  </a:ext>
                </a:extLst>
              </a:tr>
            </a:tbl>
          </a:graphicData>
        </a:graphic>
      </p:graphicFrame>
      <p:pic>
        <p:nvPicPr>
          <p:cNvPr id="4"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886175546"/>
      </p:ext>
    </p:extLst>
  </p:cSld>
  <p:clrMapOvr>
    <a:masterClrMapping/>
  </p:clrMapOvr>
  <mc:AlternateContent xmlns:mc="http://schemas.openxmlformats.org/markup-compatibility/2006" xmlns:p14="http://schemas.microsoft.com/office/powerpoint/2010/main">
    <mc:Choice Requires="p14">
      <p:transition spd="slow" p14:dur="2000">
        <p:pull/>
      </p:transition>
    </mc:Choice>
    <mc:Fallback xmlns="">
      <p:transition spd="slow">
        <p:pull/>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solidFill>
                  <a:srgbClr val="FF0000"/>
                </a:solidFill>
                <a:latin typeface="Tahoma" panose="020B0604030504040204" pitchFamily="34" charset="0"/>
                <a:ea typeface="Tahoma" panose="020B0604030504040204" pitchFamily="34" charset="0"/>
                <a:cs typeface="Tahoma" panose="020B0604030504040204" pitchFamily="34" charset="0"/>
              </a:rPr>
              <a:t>CASH FLOW STATEMENT</a:t>
            </a:r>
            <a:endParaRPr lang="en-US" dirty="0">
              <a:solidFill>
                <a:srgbClr val="FF0000"/>
              </a:solidFill>
            </a:endParaRPr>
          </a:p>
        </p:txBody>
      </p:sp>
      <p:sp>
        <p:nvSpPr>
          <p:cNvPr id="3" name="Content Placeholder 2"/>
          <p:cNvSpPr>
            <a:spLocks noGrp="1"/>
          </p:cNvSpPr>
          <p:nvPr>
            <p:ph idx="1"/>
          </p:nvPr>
        </p:nvSpPr>
        <p:spPr>
          <a:xfrm>
            <a:off x="550343" y="1700808"/>
            <a:ext cx="11089232" cy="4206240"/>
          </a:xfrm>
        </p:spPr>
        <p:txBody>
          <a:bodyPr>
            <a:normAutofit/>
          </a:bodyPr>
          <a:lstStyle/>
          <a:p>
            <a:pPr marL="0" indent="0" algn="just">
              <a:lnSpc>
                <a:spcPct val="150000"/>
              </a:lnSpc>
              <a:buNone/>
            </a:pPr>
            <a:r>
              <a:rPr lang="en-US" sz="3200" b="1" dirty="0"/>
              <a:t>A cash flow statement provides information about the historical changes in cash and cash equivalents of an enterprise by classifying cash flows into operating, investing and financing activities.</a:t>
            </a:r>
          </a:p>
        </p:txBody>
      </p:sp>
      <p:pic>
        <p:nvPicPr>
          <p:cNvPr id="4" name="Google Shape;63;p14"/>
          <p:cNvPicPr preferRelativeResize="0"/>
          <p:nvPr/>
        </p:nvPicPr>
        <p:blipFill rotWithShape="1">
          <a:blip r:embed="rId2">
            <a:alphaModFix/>
          </a:blip>
          <a:srcRect/>
          <a:stretch/>
        </p:blipFill>
        <p:spPr>
          <a:xfrm>
            <a:off x="10776520" y="6093296"/>
            <a:ext cx="1232526" cy="611875"/>
          </a:xfrm>
          <a:prstGeom prst="rect">
            <a:avLst/>
          </a:prstGeom>
          <a:noFill/>
          <a:ln>
            <a:noFill/>
          </a:ln>
        </p:spPr>
      </p:pic>
    </p:spTree>
    <p:extLst>
      <p:ext uri="{BB962C8B-B14F-4D97-AF65-F5344CB8AC3E}">
        <p14:creationId xmlns:p14="http://schemas.microsoft.com/office/powerpoint/2010/main" val="224516170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611" y="4"/>
            <a:ext cx="10515600" cy="1325563"/>
          </a:xfrm>
        </p:spPr>
        <p:txBody>
          <a:bodyPr>
            <a:normAutofit/>
          </a:bodyPr>
          <a:lstStyle/>
          <a:p>
            <a:r>
              <a:rPr lang="en-US" sz="3600" u="sng" dirty="0">
                <a:solidFill>
                  <a:schemeClr val="tx1"/>
                </a:solidFill>
              </a:rPr>
              <a:t>Illustration - 1</a:t>
            </a:r>
          </a:p>
        </p:txBody>
      </p:sp>
      <p:sp>
        <p:nvSpPr>
          <p:cNvPr id="3" name="Content Placeholder 2"/>
          <p:cNvSpPr>
            <a:spLocks noGrp="1"/>
          </p:cNvSpPr>
          <p:nvPr>
            <p:ph idx="1"/>
          </p:nvPr>
        </p:nvSpPr>
        <p:spPr>
          <a:xfrm>
            <a:off x="520612" y="1128455"/>
            <a:ext cx="10909389" cy="444707"/>
          </a:xfrm>
        </p:spPr>
        <p:txBody>
          <a:bodyPr>
            <a:normAutofit fontScale="92500" lnSpcReduction="20000"/>
          </a:bodyPr>
          <a:lstStyle/>
          <a:p>
            <a:pPr marL="0" indent="0">
              <a:buNone/>
            </a:pPr>
            <a:r>
              <a:rPr lang="en-US" sz="2800" dirty="0"/>
              <a:t>Calculate net profit before interest and tax from the following information</a:t>
            </a:r>
          </a:p>
          <a:p>
            <a:pPr marL="0" indent="0">
              <a:buNone/>
            </a:pPr>
            <a:endParaRPr lang="en-US" sz="2800" dirty="0"/>
          </a:p>
        </p:txBody>
      </p:sp>
      <p:graphicFrame>
        <p:nvGraphicFramePr>
          <p:cNvPr id="6" name="Table 5"/>
          <p:cNvGraphicFramePr>
            <a:graphicFrameLocks noGrp="1"/>
          </p:cNvGraphicFramePr>
          <p:nvPr>
            <p:extLst>
              <p:ext uri="{D42A27DB-BD31-4B8C-83A1-F6EECF244321}">
                <p14:modId xmlns:p14="http://schemas.microsoft.com/office/powerpoint/2010/main" val="1304278086"/>
              </p:ext>
            </p:extLst>
          </p:nvPr>
        </p:nvGraphicFramePr>
        <p:xfrm>
          <a:off x="520612" y="1573162"/>
          <a:ext cx="11047997" cy="3445095"/>
        </p:xfrm>
        <a:graphic>
          <a:graphicData uri="http://schemas.openxmlformats.org/drawingml/2006/table">
            <a:tbl>
              <a:tblPr firstRow="1" bandRow="1">
                <a:tableStyleId>{5C22544A-7EE6-4342-B048-85BDC9FD1C3A}</a:tableStyleId>
              </a:tblPr>
              <a:tblGrid>
                <a:gridCol w="6609071">
                  <a:extLst>
                    <a:ext uri="{9D8B030D-6E8A-4147-A177-3AD203B41FA5}">
                      <a16:colId xmlns="" xmlns:a16="http://schemas.microsoft.com/office/drawing/2014/main" val="1944643305"/>
                    </a:ext>
                  </a:extLst>
                </a:gridCol>
                <a:gridCol w="2406885">
                  <a:extLst>
                    <a:ext uri="{9D8B030D-6E8A-4147-A177-3AD203B41FA5}">
                      <a16:colId xmlns="" xmlns:a16="http://schemas.microsoft.com/office/drawing/2014/main" val="3482968265"/>
                    </a:ext>
                  </a:extLst>
                </a:gridCol>
                <a:gridCol w="2032041">
                  <a:extLst>
                    <a:ext uri="{9D8B030D-6E8A-4147-A177-3AD203B41FA5}">
                      <a16:colId xmlns="" xmlns:a16="http://schemas.microsoft.com/office/drawing/2014/main" val="1944538904"/>
                    </a:ext>
                  </a:extLst>
                </a:gridCol>
              </a:tblGrid>
              <a:tr h="602489">
                <a:tc>
                  <a:txBody>
                    <a:bodyPr/>
                    <a:lstStyle/>
                    <a:p>
                      <a:r>
                        <a:rPr lang="en-US" sz="2800" dirty="0"/>
                        <a:t>Items </a:t>
                      </a:r>
                    </a:p>
                  </a:txBody>
                  <a:tcPr/>
                </a:tc>
                <a:tc>
                  <a:txBody>
                    <a:bodyPr/>
                    <a:lstStyle/>
                    <a:p>
                      <a:r>
                        <a:rPr lang="en-US" sz="2800" dirty="0"/>
                        <a:t>2018</a:t>
                      </a:r>
                    </a:p>
                  </a:txBody>
                  <a:tcPr/>
                </a:tc>
                <a:tc>
                  <a:txBody>
                    <a:bodyPr/>
                    <a:lstStyle/>
                    <a:p>
                      <a:r>
                        <a:rPr lang="en-US" sz="2800" dirty="0"/>
                        <a:t>2019</a:t>
                      </a:r>
                    </a:p>
                  </a:txBody>
                  <a:tcPr/>
                </a:tc>
                <a:extLst>
                  <a:ext uri="{0D108BD9-81ED-4DB2-BD59-A6C34878D82A}">
                    <a16:rowId xmlns="" xmlns:a16="http://schemas.microsoft.com/office/drawing/2014/main" val="3591014104"/>
                  </a:ext>
                </a:extLst>
              </a:tr>
              <a:tr h="1554230">
                <a:tc>
                  <a:txBody>
                    <a:bodyPr/>
                    <a:lstStyle/>
                    <a:p>
                      <a:r>
                        <a:rPr lang="en-US" sz="2800" dirty="0"/>
                        <a:t>Balance in Statement of Profit and loss</a:t>
                      </a:r>
                    </a:p>
                    <a:p>
                      <a:r>
                        <a:rPr lang="en-US" sz="2800" dirty="0"/>
                        <a:t>General Reserve</a:t>
                      </a:r>
                    </a:p>
                    <a:p>
                      <a:r>
                        <a:rPr lang="en-US" sz="2800" dirty="0"/>
                        <a:t>Provision for taxation </a:t>
                      </a:r>
                    </a:p>
                    <a:p>
                      <a:r>
                        <a:rPr lang="en-US" sz="2800" dirty="0"/>
                        <a:t>Proposed</a:t>
                      </a:r>
                      <a:r>
                        <a:rPr lang="en-US" sz="2800" baseline="0" dirty="0"/>
                        <a:t> Dividend </a:t>
                      </a:r>
                      <a:endParaRPr lang="en-US" sz="2800" dirty="0"/>
                    </a:p>
                  </a:txBody>
                  <a:tcPr/>
                </a:tc>
                <a:tc>
                  <a:txBody>
                    <a:bodyPr/>
                    <a:lstStyle/>
                    <a:p>
                      <a:r>
                        <a:rPr lang="en-US" sz="2800" dirty="0"/>
                        <a:t>100000</a:t>
                      </a:r>
                    </a:p>
                    <a:p>
                      <a:r>
                        <a:rPr lang="en-US" sz="2800" dirty="0"/>
                        <a:t>40000</a:t>
                      </a:r>
                    </a:p>
                    <a:p>
                      <a:r>
                        <a:rPr lang="en-US" sz="2800" dirty="0"/>
                        <a:t>20000</a:t>
                      </a:r>
                    </a:p>
                    <a:p>
                      <a:r>
                        <a:rPr lang="en-US" sz="2800" dirty="0"/>
                        <a:t>15000</a:t>
                      </a:r>
                    </a:p>
                  </a:txBody>
                  <a:tcPr/>
                </a:tc>
                <a:tc>
                  <a:txBody>
                    <a:bodyPr/>
                    <a:lstStyle/>
                    <a:p>
                      <a:r>
                        <a:rPr lang="en-US" sz="2800" dirty="0"/>
                        <a:t>150000</a:t>
                      </a:r>
                    </a:p>
                    <a:p>
                      <a:r>
                        <a:rPr lang="en-US" sz="2800" dirty="0"/>
                        <a:t>50000</a:t>
                      </a:r>
                    </a:p>
                    <a:p>
                      <a:r>
                        <a:rPr lang="en-US" sz="2800" dirty="0"/>
                        <a:t>20000</a:t>
                      </a:r>
                    </a:p>
                    <a:p>
                      <a:r>
                        <a:rPr lang="en-US" sz="2800" dirty="0"/>
                        <a:t>20000</a:t>
                      </a:r>
                    </a:p>
                  </a:txBody>
                  <a:tcPr/>
                </a:tc>
                <a:extLst>
                  <a:ext uri="{0D108BD9-81ED-4DB2-BD59-A6C34878D82A}">
                    <a16:rowId xmlns="" xmlns:a16="http://schemas.microsoft.com/office/drawing/2014/main" val="3727364014"/>
                  </a:ext>
                </a:extLst>
              </a:tr>
              <a:tr h="1044286">
                <a:tc gridSpan="3">
                  <a:txBody>
                    <a:bodyPr/>
                    <a:lstStyle/>
                    <a:p>
                      <a:r>
                        <a:rPr lang="en-US" sz="2800" dirty="0"/>
                        <a:t>Interim Dividend        - 18000</a:t>
                      </a:r>
                    </a:p>
                    <a:p>
                      <a:r>
                        <a:rPr lang="en-US" sz="2800" dirty="0"/>
                        <a:t>Tax Refunded              - 12000</a:t>
                      </a:r>
                    </a:p>
                  </a:txBody>
                  <a:tcPr/>
                </a:tc>
                <a:tc hMerge="1">
                  <a:txBody>
                    <a:bodyPr/>
                    <a:lstStyle/>
                    <a:p>
                      <a:endParaRPr lang="en-US" dirty="0"/>
                    </a:p>
                  </a:txBody>
                  <a:tcPr/>
                </a:tc>
                <a:tc hMerge="1">
                  <a:txBody>
                    <a:bodyPr/>
                    <a:lstStyle/>
                    <a:p>
                      <a:endParaRPr lang="en-US" dirty="0"/>
                    </a:p>
                  </a:txBody>
                  <a:tcPr/>
                </a:tc>
                <a:extLst>
                  <a:ext uri="{0D108BD9-81ED-4DB2-BD59-A6C34878D82A}">
                    <a16:rowId xmlns="" xmlns:a16="http://schemas.microsoft.com/office/drawing/2014/main" val="2534081698"/>
                  </a:ext>
                </a:extLst>
              </a:tr>
            </a:tbl>
          </a:graphicData>
        </a:graphic>
      </p:graphicFrame>
      <p:pic>
        <p:nvPicPr>
          <p:cNvPr id="5"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729258943"/>
      </p:ext>
    </p:extLst>
  </p:cSld>
  <p:clrMapOvr>
    <a:masterClrMapping/>
  </p:clrMapOvr>
  <mc:AlternateContent xmlns:mc="http://schemas.openxmlformats.org/markup-compatibility/2006" xmlns:p14="http://schemas.microsoft.com/office/powerpoint/2010/main">
    <mc:Choice Requires="p14">
      <p:transition spd="slow" p14:dur="2000">
        <p:pull/>
      </p:transition>
    </mc:Choice>
    <mc:Fallback xmlns="">
      <p:transition spd="slow">
        <p:pull/>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4393704" cy="442288"/>
          </a:xfrm>
        </p:spPr>
        <p:txBody>
          <a:bodyPr>
            <a:normAutofit fontScale="90000"/>
          </a:bodyPr>
          <a:lstStyle/>
          <a:p>
            <a:r>
              <a:rPr lang="en-US" sz="4400" u="sng" dirty="0">
                <a:solidFill>
                  <a:schemeClr val="tx1"/>
                </a:solidFill>
              </a:rPr>
              <a:t>Solution - 1 </a:t>
            </a:r>
          </a:p>
        </p:txBody>
      </p:sp>
      <p:sp>
        <p:nvSpPr>
          <p:cNvPr id="3" name="Content Placeholder 2"/>
          <p:cNvSpPr>
            <a:spLocks noGrp="1"/>
          </p:cNvSpPr>
          <p:nvPr>
            <p:ph idx="1"/>
          </p:nvPr>
        </p:nvSpPr>
        <p:spPr>
          <a:xfrm>
            <a:off x="1463393" y="1128455"/>
            <a:ext cx="10178323" cy="598749"/>
          </a:xfrm>
        </p:spPr>
        <p:txBody>
          <a:bodyPr>
            <a:normAutofit/>
          </a:bodyPr>
          <a:lstStyle/>
          <a:p>
            <a:pPr marL="0" indent="0">
              <a:buNone/>
            </a:pPr>
            <a:r>
              <a:rPr lang="en-US" sz="2800" b="1" dirty="0"/>
              <a:t>Statement to Calculate net profit before interest and tax </a:t>
            </a:r>
          </a:p>
        </p:txBody>
      </p:sp>
      <p:graphicFrame>
        <p:nvGraphicFramePr>
          <p:cNvPr id="6" name="Content Placeholder 6"/>
          <p:cNvGraphicFramePr>
            <a:graphicFrameLocks/>
          </p:cNvGraphicFramePr>
          <p:nvPr>
            <p:extLst>
              <p:ext uri="{D42A27DB-BD31-4B8C-83A1-F6EECF244321}">
                <p14:modId xmlns:p14="http://schemas.microsoft.com/office/powerpoint/2010/main" val="2292948800"/>
              </p:ext>
            </p:extLst>
          </p:nvPr>
        </p:nvGraphicFramePr>
        <p:xfrm>
          <a:off x="695400" y="1727200"/>
          <a:ext cx="10735331" cy="3931920"/>
        </p:xfrm>
        <a:graphic>
          <a:graphicData uri="http://schemas.openxmlformats.org/drawingml/2006/table">
            <a:tbl>
              <a:tblPr firstRow="1" bandRow="1">
                <a:tableStyleId>{5C22544A-7EE6-4342-B048-85BDC9FD1C3A}</a:tableStyleId>
              </a:tblPr>
              <a:tblGrid>
                <a:gridCol w="7927795">
                  <a:extLst>
                    <a:ext uri="{9D8B030D-6E8A-4147-A177-3AD203B41FA5}">
                      <a16:colId xmlns="" xmlns:a16="http://schemas.microsoft.com/office/drawing/2014/main" val="185316955"/>
                    </a:ext>
                  </a:extLst>
                </a:gridCol>
                <a:gridCol w="1403768">
                  <a:extLst>
                    <a:ext uri="{9D8B030D-6E8A-4147-A177-3AD203B41FA5}">
                      <a16:colId xmlns="" xmlns:a16="http://schemas.microsoft.com/office/drawing/2014/main" val="3200045666"/>
                    </a:ext>
                  </a:extLst>
                </a:gridCol>
                <a:gridCol w="1403768">
                  <a:extLst>
                    <a:ext uri="{9D8B030D-6E8A-4147-A177-3AD203B41FA5}">
                      <a16:colId xmlns="" xmlns:a16="http://schemas.microsoft.com/office/drawing/2014/main" val="243599115"/>
                    </a:ext>
                  </a:extLst>
                </a:gridCol>
              </a:tblGrid>
              <a:tr h="396206">
                <a:tc>
                  <a:txBody>
                    <a:bodyPr/>
                    <a:lstStyle/>
                    <a:p>
                      <a:r>
                        <a:rPr lang="en-US" sz="2400" dirty="0"/>
                        <a:t>Particulars </a:t>
                      </a:r>
                    </a:p>
                  </a:txBody>
                  <a:tcPr/>
                </a:tc>
                <a:tc>
                  <a:txBody>
                    <a:bodyPr/>
                    <a:lstStyle/>
                    <a:p>
                      <a:endParaRPr lang="en-US" sz="2400" dirty="0"/>
                    </a:p>
                  </a:txBody>
                  <a:tcPr/>
                </a:tc>
                <a:tc>
                  <a:txBody>
                    <a:bodyPr/>
                    <a:lstStyle/>
                    <a:p>
                      <a:r>
                        <a:rPr lang="en-US" sz="2400" dirty="0"/>
                        <a:t>Amount</a:t>
                      </a:r>
                    </a:p>
                  </a:txBody>
                  <a:tcPr/>
                </a:tc>
                <a:extLst>
                  <a:ext uri="{0D108BD9-81ED-4DB2-BD59-A6C34878D82A}">
                    <a16:rowId xmlns="" xmlns:a16="http://schemas.microsoft.com/office/drawing/2014/main" val="1573962703"/>
                  </a:ext>
                </a:extLst>
              </a:tr>
              <a:tr h="683862">
                <a:tc rowSpan="2">
                  <a:txBody>
                    <a:bodyPr/>
                    <a:lstStyle/>
                    <a:p>
                      <a:r>
                        <a:rPr lang="en-US" sz="2400" dirty="0"/>
                        <a:t>Balance in Statement of Profit &amp; loss Current year</a:t>
                      </a:r>
                      <a:r>
                        <a:rPr lang="en-US" sz="2400" baseline="0"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400" baseline="0" dirty="0"/>
                        <a:t>Less : </a:t>
                      </a:r>
                      <a:r>
                        <a:rPr lang="en-US" sz="2400" dirty="0"/>
                        <a:t>Balance in Statement of Profit &amp; loss Previous year</a:t>
                      </a:r>
                      <a:r>
                        <a:rPr lang="en-US" sz="2400" baseline="0" dirty="0"/>
                        <a:t> </a:t>
                      </a:r>
                    </a:p>
                    <a:p>
                      <a:r>
                        <a:rPr lang="en-US" sz="2400" dirty="0"/>
                        <a:t>Add : Transferred to General Reserve (50000-40000)</a:t>
                      </a:r>
                    </a:p>
                    <a:p>
                      <a:r>
                        <a:rPr lang="en-US" sz="2400" dirty="0"/>
                        <a:t>           Interim Dividend Paid during the year </a:t>
                      </a:r>
                    </a:p>
                    <a:p>
                      <a:r>
                        <a:rPr lang="en-US" sz="2400" dirty="0"/>
                        <a:t>           Proposed Dividend Paid during the year</a:t>
                      </a:r>
                    </a:p>
                    <a:p>
                      <a:r>
                        <a:rPr lang="en-US" sz="2400" dirty="0"/>
                        <a:t>           Provision</a:t>
                      </a:r>
                      <a:r>
                        <a:rPr lang="en-US" sz="2400" baseline="0" dirty="0"/>
                        <a:t> for Taxation Current Year </a:t>
                      </a:r>
                    </a:p>
                    <a:p>
                      <a:r>
                        <a:rPr lang="en-US" sz="2400" baseline="0" dirty="0"/>
                        <a:t>Less :  </a:t>
                      </a:r>
                    </a:p>
                    <a:p>
                      <a:r>
                        <a:rPr lang="en-US" sz="2400" baseline="0" dirty="0"/>
                        <a:t>           Tax Refunded During The year </a:t>
                      </a:r>
                      <a:endParaRPr lang="en-US" sz="2400" dirty="0"/>
                    </a:p>
                  </a:txBody>
                  <a:tcPr/>
                </a:tc>
                <a:tc>
                  <a:txBody>
                    <a:bodyPr/>
                    <a:lstStyle/>
                    <a:p>
                      <a:r>
                        <a:rPr lang="en-US" sz="2400" dirty="0"/>
                        <a:t>150000</a:t>
                      </a:r>
                    </a:p>
                    <a:p>
                      <a:r>
                        <a:rPr lang="en-US" sz="2400" dirty="0"/>
                        <a:t>100000</a:t>
                      </a:r>
                    </a:p>
                  </a:txBody>
                  <a:tcPr>
                    <a:lnB w="12700" cap="flat" cmpd="sng" algn="ctr">
                      <a:solidFill>
                        <a:schemeClr val="tx1"/>
                      </a:solidFill>
                      <a:prstDash val="solid"/>
                      <a:round/>
                      <a:headEnd type="none" w="med" len="med"/>
                      <a:tailEnd type="none" w="med" len="med"/>
                    </a:lnB>
                  </a:tcPr>
                </a:tc>
                <a:tc rowSpan="2">
                  <a:txBody>
                    <a:bodyPr/>
                    <a:lstStyle/>
                    <a:p>
                      <a:endParaRPr lang="en-US" sz="2400" dirty="0"/>
                    </a:p>
                    <a:p>
                      <a:r>
                        <a:rPr lang="en-US" sz="2400" dirty="0"/>
                        <a:t>50000</a:t>
                      </a:r>
                    </a:p>
                    <a:p>
                      <a:r>
                        <a:rPr lang="en-US" sz="2400" dirty="0"/>
                        <a:t>10000</a:t>
                      </a:r>
                    </a:p>
                    <a:p>
                      <a:r>
                        <a:rPr lang="en-US" sz="2400" dirty="0"/>
                        <a:t>18000</a:t>
                      </a:r>
                    </a:p>
                    <a:p>
                      <a:r>
                        <a:rPr lang="en-US" sz="2400" dirty="0"/>
                        <a:t>15000</a:t>
                      </a:r>
                    </a:p>
                    <a:p>
                      <a:r>
                        <a:rPr lang="en-US" sz="2400" dirty="0"/>
                        <a:t>20000</a:t>
                      </a:r>
                    </a:p>
                    <a:p>
                      <a:endParaRPr lang="en-US" sz="2400" dirty="0"/>
                    </a:p>
                    <a:p>
                      <a:r>
                        <a:rPr lang="en-US" sz="2400" dirty="0"/>
                        <a:t>12000</a:t>
                      </a:r>
                    </a:p>
                  </a:txBody>
                  <a:tcPr/>
                </a:tc>
                <a:extLst>
                  <a:ext uri="{0D108BD9-81ED-4DB2-BD59-A6C34878D82A}">
                    <a16:rowId xmlns="" xmlns:a16="http://schemas.microsoft.com/office/drawing/2014/main" val="1589120214"/>
                  </a:ext>
                </a:extLst>
              </a:tr>
              <a:tr h="1758503">
                <a:tc vMerge="1">
                  <a:txBody>
                    <a:bodyPr/>
                    <a:lstStyle/>
                    <a:p>
                      <a:endParaRPr lang="en-US"/>
                    </a:p>
                  </a:txBody>
                  <a:tcPr/>
                </a:tc>
                <a:tc>
                  <a:txBody>
                    <a:bodyPr/>
                    <a:lstStyle/>
                    <a:p>
                      <a:endParaRPr lang="en-US" sz="2400" dirty="0"/>
                    </a:p>
                  </a:txBody>
                  <a:tcPr>
                    <a:lnT w="12700" cap="flat" cmpd="sng" algn="ctr">
                      <a:solidFill>
                        <a:schemeClr val="tx1"/>
                      </a:solidFill>
                      <a:prstDash val="solid"/>
                      <a:round/>
                      <a:headEnd type="none" w="med" len="med"/>
                      <a:tailEnd type="none" w="med" len="med"/>
                    </a:lnT>
                  </a:tcPr>
                </a:tc>
                <a:tc vMerge="1">
                  <a:txBody>
                    <a:bodyPr/>
                    <a:lstStyle/>
                    <a:p>
                      <a:endParaRPr lang="en-US"/>
                    </a:p>
                  </a:txBody>
                  <a:tcPr/>
                </a:tc>
                <a:extLst>
                  <a:ext uri="{0D108BD9-81ED-4DB2-BD59-A6C34878D82A}">
                    <a16:rowId xmlns="" xmlns:a16="http://schemas.microsoft.com/office/drawing/2014/main" val="1737687077"/>
                  </a:ext>
                </a:extLst>
              </a:tr>
              <a:tr h="396206">
                <a:tc>
                  <a:txBody>
                    <a:bodyPr/>
                    <a:lstStyle/>
                    <a:p>
                      <a:r>
                        <a:rPr lang="en-US" sz="2400" dirty="0">
                          <a:ln>
                            <a:noFill/>
                          </a:ln>
                          <a:solidFill>
                            <a:srgbClr val="002060"/>
                          </a:solidFill>
                          <a:effectLst>
                            <a:outerShdw blurRad="50800" dist="38100" dir="16200000" rotWithShape="0">
                              <a:prstClr val="black">
                                <a:alpha val="40000"/>
                              </a:prstClr>
                            </a:outerShdw>
                          </a:effectLst>
                        </a:rPr>
                        <a:t>Net Profit before Tax and Extraordinary Items</a:t>
                      </a:r>
                      <a:endParaRPr lang="en-US" sz="2400" dirty="0">
                        <a:ln>
                          <a:noFill/>
                        </a:ln>
                        <a:solidFill>
                          <a:srgbClr val="002060"/>
                        </a:solidFill>
                      </a:endParaRPr>
                    </a:p>
                  </a:txBody>
                  <a:tcPr/>
                </a:tc>
                <a:tc>
                  <a:txBody>
                    <a:bodyPr/>
                    <a:lstStyle/>
                    <a:p>
                      <a:endParaRPr lang="en-US" sz="2400" dirty="0"/>
                    </a:p>
                  </a:txBody>
                  <a:tcPr/>
                </a:tc>
                <a:tc>
                  <a:txBody>
                    <a:bodyPr/>
                    <a:lstStyle/>
                    <a:p>
                      <a:r>
                        <a:rPr lang="en-US" sz="2400" dirty="0"/>
                        <a:t>101000</a:t>
                      </a:r>
                    </a:p>
                  </a:txBody>
                  <a:tcPr/>
                </a:tc>
                <a:extLst>
                  <a:ext uri="{0D108BD9-81ED-4DB2-BD59-A6C34878D82A}">
                    <a16:rowId xmlns="" xmlns:a16="http://schemas.microsoft.com/office/drawing/2014/main" val="3906054222"/>
                  </a:ext>
                </a:extLst>
              </a:tr>
            </a:tbl>
          </a:graphicData>
        </a:graphic>
      </p:graphicFrame>
      <p:pic>
        <p:nvPicPr>
          <p:cNvPr id="5"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288545933"/>
      </p:ext>
    </p:extLst>
  </p:cSld>
  <p:clrMapOvr>
    <a:masterClrMapping/>
  </p:clrMapOvr>
  <mc:AlternateContent xmlns:mc="http://schemas.openxmlformats.org/markup-compatibility/2006" xmlns:p14="http://schemas.microsoft.com/office/powerpoint/2010/main">
    <mc:Choice Requires="p14">
      <p:transition spd="slow" p14:dur="2000">
        <p:pull/>
      </p:transition>
    </mc:Choice>
    <mc:Fallback xmlns="">
      <p:transition spd="slow">
        <p:pull/>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99" y="152992"/>
            <a:ext cx="10515600" cy="584344"/>
          </a:xfrm>
        </p:spPr>
        <p:txBody>
          <a:bodyPr>
            <a:normAutofit fontScale="90000"/>
          </a:bodyPr>
          <a:lstStyle/>
          <a:p>
            <a:r>
              <a:rPr lang="en-US" sz="3600" u="sng" dirty="0">
                <a:solidFill>
                  <a:schemeClr val="tx1"/>
                </a:solidFill>
              </a:rPr>
              <a:t>Illustration - 2</a:t>
            </a:r>
          </a:p>
        </p:txBody>
      </p:sp>
      <p:sp>
        <p:nvSpPr>
          <p:cNvPr id="3" name="Content Placeholder 2"/>
          <p:cNvSpPr>
            <a:spLocks noGrp="1"/>
          </p:cNvSpPr>
          <p:nvPr>
            <p:ph idx="1"/>
          </p:nvPr>
        </p:nvSpPr>
        <p:spPr>
          <a:xfrm>
            <a:off x="335361" y="737338"/>
            <a:ext cx="11727091" cy="566509"/>
          </a:xfrm>
        </p:spPr>
        <p:txBody>
          <a:bodyPr>
            <a:normAutofit/>
          </a:bodyPr>
          <a:lstStyle/>
          <a:p>
            <a:pPr marL="0" indent="0">
              <a:buNone/>
            </a:pPr>
            <a:r>
              <a:rPr lang="en-US" sz="2800" dirty="0"/>
              <a:t>Calculate net profit before interest and tax from the following information</a:t>
            </a:r>
          </a:p>
          <a:p>
            <a:pPr marL="0" indent="0">
              <a:buNone/>
            </a:pPr>
            <a:endParaRPr lang="en-US" sz="2800" dirty="0"/>
          </a:p>
        </p:txBody>
      </p:sp>
      <p:graphicFrame>
        <p:nvGraphicFramePr>
          <p:cNvPr id="6" name="Table 5"/>
          <p:cNvGraphicFramePr>
            <a:graphicFrameLocks noGrp="1"/>
          </p:cNvGraphicFramePr>
          <p:nvPr>
            <p:extLst>
              <p:ext uri="{D42A27DB-BD31-4B8C-83A1-F6EECF244321}">
                <p14:modId xmlns:p14="http://schemas.microsoft.com/office/powerpoint/2010/main" val="2792637264"/>
              </p:ext>
            </p:extLst>
          </p:nvPr>
        </p:nvGraphicFramePr>
        <p:xfrm>
          <a:off x="699629" y="1303845"/>
          <a:ext cx="10364928" cy="3115180"/>
        </p:xfrm>
        <a:graphic>
          <a:graphicData uri="http://schemas.openxmlformats.org/drawingml/2006/table">
            <a:tbl>
              <a:tblPr firstRow="1" bandRow="1">
                <a:tableStyleId>{5C22544A-7EE6-4342-B048-85BDC9FD1C3A}</a:tableStyleId>
              </a:tblPr>
              <a:tblGrid>
                <a:gridCol w="6200448">
                  <a:extLst>
                    <a:ext uri="{9D8B030D-6E8A-4147-A177-3AD203B41FA5}">
                      <a16:colId xmlns="" xmlns:a16="http://schemas.microsoft.com/office/drawing/2014/main" val="1944643305"/>
                    </a:ext>
                  </a:extLst>
                </a:gridCol>
                <a:gridCol w="2258075">
                  <a:extLst>
                    <a:ext uri="{9D8B030D-6E8A-4147-A177-3AD203B41FA5}">
                      <a16:colId xmlns="" xmlns:a16="http://schemas.microsoft.com/office/drawing/2014/main" val="3482968265"/>
                    </a:ext>
                  </a:extLst>
                </a:gridCol>
                <a:gridCol w="1906405">
                  <a:extLst>
                    <a:ext uri="{9D8B030D-6E8A-4147-A177-3AD203B41FA5}">
                      <a16:colId xmlns="" xmlns:a16="http://schemas.microsoft.com/office/drawing/2014/main" val="1944538904"/>
                    </a:ext>
                  </a:extLst>
                </a:gridCol>
              </a:tblGrid>
              <a:tr h="460801">
                <a:tc>
                  <a:txBody>
                    <a:bodyPr/>
                    <a:lstStyle/>
                    <a:p>
                      <a:r>
                        <a:rPr lang="en-US" sz="2800" dirty="0"/>
                        <a:t>Items </a:t>
                      </a:r>
                    </a:p>
                  </a:txBody>
                  <a:tcPr/>
                </a:tc>
                <a:tc>
                  <a:txBody>
                    <a:bodyPr/>
                    <a:lstStyle/>
                    <a:p>
                      <a:r>
                        <a:rPr lang="en-US" sz="2800" dirty="0"/>
                        <a:t>2018</a:t>
                      </a:r>
                    </a:p>
                  </a:txBody>
                  <a:tcPr/>
                </a:tc>
                <a:tc>
                  <a:txBody>
                    <a:bodyPr/>
                    <a:lstStyle/>
                    <a:p>
                      <a:r>
                        <a:rPr lang="en-US" sz="2800" dirty="0"/>
                        <a:t>2019</a:t>
                      </a:r>
                    </a:p>
                  </a:txBody>
                  <a:tcPr/>
                </a:tc>
                <a:extLst>
                  <a:ext uri="{0D108BD9-81ED-4DB2-BD59-A6C34878D82A}">
                    <a16:rowId xmlns="" xmlns:a16="http://schemas.microsoft.com/office/drawing/2014/main" val="3591014104"/>
                  </a:ext>
                </a:extLst>
              </a:tr>
              <a:tr h="798700">
                <a:tc>
                  <a:txBody>
                    <a:bodyPr/>
                    <a:lstStyle/>
                    <a:p>
                      <a:r>
                        <a:rPr lang="en-US" sz="2800" dirty="0"/>
                        <a:t>Balance in Statement of Profit and loss</a:t>
                      </a:r>
                    </a:p>
                    <a:p>
                      <a:r>
                        <a:rPr lang="en-US" sz="2800" dirty="0"/>
                        <a:t>General Reserve</a:t>
                      </a:r>
                    </a:p>
                    <a:p>
                      <a:r>
                        <a:rPr lang="en-US" sz="2800" dirty="0"/>
                        <a:t>Provision for taxation </a:t>
                      </a:r>
                    </a:p>
                    <a:p>
                      <a:r>
                        <a:rPr lang="en-US" sz="2800" dirty="0"/>
                        <a:t>Proposed</a:t>
                      </a:r>
                      <a:r>
                        <a:rPr lang="en-US" sz="2800" baseline="0" dirty="0"/>
                        <a:t> Dividend </a:t>
                      </a:r>
                      <a:endParaRPr lang="en-US" sz="2800" dirty="0"/>
                    </a:p>
                  </a:txBody>
                  <a:tcPr/>
                </a:tc>
                <a:tc>
                  <a:txBody>
                    <a:bodyPr/>
                    <a:lstStyle/>
                    <a:p>
                      <a:r>
                        <a:rPr lang="en-US" sz="2800" dirty="0"/>
                        <a:t>100000</a:t>
                      </a:r>
                    </a:p>
                    <a:p>
                      <a:r>
                        <a:rPr lang="en-US" sz="2800" dirty="0"/>
                        <a:t>20000</a:t>
                      </a:r>
                    </a:p>
                    <a:p>
                      <a:r>
                        <a:rPr lang="en-US" sz="2800" dirty="0"/>
                        <a:t>15000</a:t>
                      </a:r>
                    </a:p>
                    <a:p>
                      <a:r>
                        <a:rPr lang="en-US" sz="2800" dirty="0"/>
                        <a:t>10000</a:t>
                      </a:r>
                    </a:p>
                  </a:txBody>
                  <a:tcPr/>
                </a:tc>
                <a:tc>
                  <a:txBody>
                    <a:bodyPr/>
                    <a:lstStyle/>
                    <a:p>
                      <a:r>
                        <a:rPr lang="en-US" sz="2800" dirty="0"/>
                        <a:t>(20000)</a:t>
                      </a:r>
                    </a:p>
                    <a:p>
                      <a:r>
                        <a:rPr lang="en-US" sz="2800" dirty="0"/>
                        <a:t>30000</a:t>
                      </a:r>
                    </a:p>
                    <a:p>
                      <a:r>
                        <a:rPr lang="en-US" sz="2800" dirty="0"/>
                        <a:t>20000</a:t>
                      </a:r>
                    </a:p>
                    <a:p>
                      <a:r>
                        <a:rPr lang="en-US" sz="2800" dirty="0"/>
                        <a:t>10000</a:t>
                      </a:r>
                    </a:p>
                  </a:txBody>
                  <a:tcPr/>
                </a:tc>
                <a:extLst>
                  <a:ext uri="{0D108BD9-81ED-4DB2-BD59-A6C34878D82A}">
                    <a16:rowId xmlns="" xmlns:a16="http://schemas.microsoft.com/office/drawing/2014/main" val="3727364014"/>
                  </a:ext>
                </a:extLst>
              </a:tr>
              <a:tr h="798700">
                <a:tc gridSpan="3">
                  <a:txBody>
                    <a:bodyPr/>
                    <a:lstStyle/>
                    <a:p>
                      <a:r>
                        <a:rPr lang="en-US" sz="2800" dirty="0"/>
                        <a:t>Interim Dividend        - 8000</a:t>
                      </a:r>
                    </a:p>
                  </a:txBody>
                  <a:tcPr/>
                </a:tc>
                <a:tc hMerge="1">
                  <a:txBody>
                    <a:bodyPr/>
                    <a:lstStyle/>
                    <a:p>
                      <a:endParaRPr lang="en-US" dirty="0"/>
                    </a:p>
                  </a:txBody>
                  <a:tcPr/>
                </a:tc>
                <a:tc hMerge="1">
                  <a:txBody>
                    <a:bodyPr/>
                    <a:lstStyle/>
                    <a:p>
                      <a:endParaRPr lang="en-US" dirty="0"/>
                    </a:p>
                  </a:txBody>
                  <a:tcPr/>
                </a:tc>
                <a:extLst>
                  <a:ext uri="{0D108BD9-81ED-4DB2-BD59-A6C34878D82A}">
                    <a16:rowId xmlns="" xmlns:a16="http://schemas.microsoft.com/office/drawing/2014/main" val="2534081698"/>
                  </a:ext>
                </a:extLst>
              </a:tr>
            </a:tbl>
          </a:graphicData>
        </a:graphic>
      </p:graphicFrame>
      <p:pic>
        <p:nvPicPr>
          <p:cNvPr id="5"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3857062445"/>
      </p:ext>
    </p:extLst>
  </p:cSld>
  <p:clrMapOvr>
    <a:masterClrMapping/>
  </p:clrMapOvr>
  <mc:AlternateContent xmlns:mc="http://schemas.openxmlformats.org/markup-compatibility/2006" xmlns:p14="http://schemas.microsoft.com/office/powerpoint/2010/main">
    <mc:Choice Requires="p14">
      <p:transition spd="slow" p14:dur="2000">
        <p:pull/>
      </p:transition>
    </mc:Choice>
    <mc:Fallback xmlns="">
      <p:transition spd="slow">
        <p:pull/>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215" y="255996"/>
            <a:ext cx="10515600" cy="584344"/>
          </a:xfrm>
        </p:spPr>
        <p:txBody>
          <a:bodyPr>
            <a:normAutofit fontScale="90000"/>
          </a:bodyPr>
          <a:lstStyle/>
          <a:p>
            <a:r>
              <a:rPr lang="en-US" sz="4400" u="sng" dirty="0">
                <a:solidFill>
                  <a:schemeClr val="tx1"/>
                </a:solidFill>
              </a:rPr>
              <a:t>Solution </a:t>
            </a:r>
          </a:p>
        </p:txBody>
      </p:sp>
      <p:sp>
        <p:nvSpPr>
          <p:cNvPr id="3" name="Content Placeholder 2"/>
          <p:cNvSpPr>
            <a:spLocks noGrp="1"/>
          </p:cNvSpPr>
          <p:nvPr>
            <p:ph idx="1"/>
          </p:nvPr>
        </p:nvSpPr>
        <p:spPr>
          <a:xfrm>
            <a:off x="1463393" y="1128455"/>
            <a:ext cx="10178323" cy="598749"/>
          </a:xfrm>
        </p:spPr>
        <p:txBody>
          <a:bodyPr>
            <a:normAutofit/>
          </a:bodyPr>
          <a:lstStyle/>
          <a:p>
            <a:pPr marL="0" indent="0">
              <a:buNone/>
            </a:pPr>
            <a:r>
              <a:rPr lang="en-US" sz="2800" dirty="0"/>
              <a:t>Statement to Calculate net profit before interest and tax </a:t>
            </a:r>
          </a:p>
        </p:txBody>
      </p:sp>
      <p:graphicFrame>
        <p:nvGraphicFramePr>
          <p:cNvPr id="6" name="Content Placeholder 6"/>
          <p:cNvGraphicFramePr>
            <a:graphicFrameLocks/>
          </p:cNvGraphicFramePr>
          <p:nvPr>
            <p:extLst>
              <p:ext uri="{D42A27DB-BD31-4B8C-83A1-F6EECF244321}">
                <p14:modId xmlns:p14="http://schemas.microsoft.com/office/powerpoint/2010/main" val="2985111237"/>
              </p:ext>
            </p:extLst>
          </p:nvPr>
        </p:nvGraphicFramePr>
        <p:xfrm>
          <a:off x="1251681" y="1934297"/>
          <a:ext cx="10178323" cy="3200400"/>
        </p:xfrm>
        <a:graphic>
          <a:graphicData uri="http://schemas.openxmlformats.org/drawingml/2006/table">
            <a:tbl>
              <a:tblPr firstRow="1" bandRow="1">
                <a:tableStyleId>{5C22544A-7EE6-4342-B048-85BDC9FD1C3A}</a:tableStyleId>
              </a:tblPr>
              <a:tblGrid>
                <a:gridCol w="7516457">
                  <a:extLst>
                    <a:ext uri="{9D8B030D-6E8A-4147-A177-3AD203B41FA5}">
                      <a16:colId xmlns="" xmlns:a16="http://schemas.microsoft.com/office/drawing/2014/main" val="185316955"/>
                    </a:ext>
                  </a:extLst>
                </a:gridCol>
                <a:gridCol w="1330933">
                  <a:extLst>
                    <a:ext uri="{9D8B030D-6E8A-4147-A177-3AD203B41FA5}">
                      <a16:colId xmlns="" xmlns:a16="http://schemas.microsoft.com/office/drawing/2014/main" val="3200045666"/>
                    </a:ext>
                  </a:extLst>
                </a:gridCol>
                <a:gridCol w="1330933">
                  <a:extLst>
                    <a:ext uri="{9D8B030D-6E8A-4147-A177-3AD203B41FA5}">
                      <a16:colId xmlns="" xmlns:a16="http://schemas.microsoft.com/office/drawing/2014/main" val="243599115"/>
                    </a:ext>
                  </a:extLst>
                </a:gridCol>
              </a:tblGrid>
              <a:tr h="431485">
                <a:tc>
                  <a:txBody>
                    <a:bodyPr/>
                    <a:lstStyle/>
                    <a:p>
                      <a:r>
                        <a:rPr lang="en-US" sz="2400" dirty="0"/>
                        <a:t>Particulars </a:t>
                      </a:r>
                    </a:p>
                  </a:txBody>
                  <a:tcPr/>
                </a:tc>
                <a:tc>
                  <a:txBody>
                    <a:bodyPr/>
                    <a:lstStyle/>
                    <a:p>
                      <a:endParaRPr lang="en-US" sz="2400" dirty="0"/>
                    </a:p>
                  </a:txBody>
                  <a:tcPr/>
                </a:tc>
                <a:tc>
                  <a:txBody>
                    <a:bodyPr/>
                    <a:lstStyle/>
                    <a:p>
                      <a:r>
                        <a:rPr lang="en-US" sz="2400" dirty="0"/>
                        <a:t>Amount</a:t>
                      </a:r>
                    </a:p>
                  </a:txBody>
                  <a:tcPr/>
                </a:tc>
                <a:extLst>
                  <a:ext uri="{0D108BD9-81ED-4DB2-BD59-A6C34878D82A}">
                    <a16:rowId xmlns="" xmlns:a16="http://schemas.microsoft.com/office/drawing/2014/main" val="1573962703"/>
                  </a:ext>
                </a:extLst>
              </a:tr>
              <a:tr h="744755">
                <a:tc rowSpan="2">
                  <a:txBody>
                    <a:bodyPr/>
                    <a:lstStyle/>
                    <a:p>
                      <a:r>
                        <a:rPr lang="en-US" sz="2400" dirty="0"/>
                        <a:t>Balance in Statement of Profit &amp; loss Current year</a:t>
                      </a:r>
                      <a:r>
                        <a:rPr lang="en-US" sz="2400" baseline="0"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400" baseline="0" dirty="0"/>
                        <a:t>Less : </a:t>
                      </a:r>
                      <a:r>
                        <a:rPr lang="en-US" sz="2400" dirty="0"/>
                        <a:t>Balance in Statement of Profit &amp; loss Previous year</a:t>
                      </a:r>
                      <a:r>
                        <a:rPr lang="en-US" sz="2400" baseline="0" dirty="0"/>
                        <a:t> </a:t>
                      </a:r>
                    </a:p>
                    <a:p>
                      <a:r>
                        <a:rPr lang="en-US" sz="2400" dirty="0"/>
                        <a:t>Add : Transferred to General Reserve (30000-20000)</a:t>
                      </a:r>
                    </a:p>
                    <a:p>
                      <a:r>
                        <a:rPr lang="en-US" sz="2400" dirty="0"/>
                        <a:t>           Interim Dividend Paid during the year </a:t>
                      </a:r>
                    </a:p>
                    <a:p>
                      <a:r>
                        <a:rPr lang="en-US" sz="2400" dirty="0"/>
                        <a:t>           Proposed Dividend Paid during the year</a:t>
                      </a:r>
                    </a:p>
                    <a:p>
                      <a:r>
                        <a:rPr lang="en-US" sz="2400" dirty="0"/>
                        <a:t>           Provision</a:t>
                      </a:r>
                      <a:r>
                        <a:rPr lang="en-US" sz="2400" baseline="0" dirty="0"/>
                        <a:t> for Taxation Current Year </a:t>
                      </a:r>
                    </a:p>
                  </a:txBody>
                  <a:tcPr/>
                </a:tc>
                <a:tc>
                  <a:txBody>
                    <a:bodyPr/>
                    <a:lstStyle/>
                    <a:p>
                      <a:r>
                        <a:rPr lang="en-US" sz="2400" dirty="0"/>
                        <a:t>(20000)</a:t>
                      </a:r>
                    </a:p>
                    <a:p>
                      <a:r>
                        <a:rPr lang="en-US" sz="2400" dirty="0"/>
                        <a:t>100000</a:t>
                      </a:r>
                    </a:p>
                  </a:txBody>
                  <a:tcPr>
                    <a:lnB w="12700" cap="flat" cmpd="sng" algn="ctr">
                      <a:solidFill>
                        <a:schemeClr val="tx1"/>
                      </a:solidFill>
                      <a:prstDash val="solid"/>
                      <a:round/>
                      <a:headEnd type="none" w="med" len="med"/>
                      <a:tailEnd type="none" w="med" len="med"/>
                    </a:lnB>
                  </a:tcPr>
                </a:tc>
                <a:tc rowSpan="2">
                  <a:txBody>
                    <a:bodyPr/>
                    <a:lstStyle/>
                    <a:p>
                      <a:endParaRPr lang="en-US" sz="2400" dirty="0"/>
                    </a:p>
                    <a:p>
                      <a:r>
                        <a:rPr lang="en-US" sz="2400" dirty="0"/>
                        <a:t>(120000)</a:t>
                      </a:r>
                    </a:p>
                    <a:p>
                      <a:r>
                        <a:rPr lang="en-US" sz="2400" dirty="0"/>
                        <a:t>10000</a:t>
                      </a:r>
                    </a:p>
                    <a:p>
                      <a:r>
                        <a:rPr lang="en-US" sz="2400" dirty="0"/>
                        <a:t>8000</a:t>
                      </a:r>
                    </a:p>
                    <a:p>
                      <a:r>
                        <a:rPr lang="en-US" sz="2400" dirty="0"/>
                        <a:t>10000</a:t>
                      </a:r>
                    </a:p>
                    <a:p>
                      <a:r>
                        <a:rPr lang="en-US" sz="2400" dirty="0"/>
                        <a:t>20000</a:t>
                      </a:r>
                    </a:p>
                  </a:txBody>
                  <a:tcPr/>
                </a:tc>
                <a:extLst>
                  <a:ext uri="{0D108BD9-81ED-4DB2-BD59-A6C34878D82A}">
                    <a16:rowId xmlns="" xmlns:a16="http://schemas.microsoft.com/office/drawing/2014/main" val="1589120214"/>
                  </a:ext>
                </a:extLst>
              </a:tr>
              <a:tr h="1276722">
                <a:tc vMerge="1">
                  <a:txBody>
                    <a:bodyPr/>
                    <a:lstStyle/>
                    <a:p>
                      <a:endParaRPr lang="en-US"/>
                    </a:p>
                  </a:txBody>
                  <a:tcPr/>
                </a:tc>
                <a:tc>
                  <a:txBody>
                    <a:bodyPr/>
                    <a:lstStyle/>
                    <a:p>
                      <a:endParaRPr lang="en-US" sz="2400" dirty="0"/>
                    </a:p>
                  </a:txBody>
                  <a:tcPr>
                    <a:lnT w="12700" cap="flat" cmpd="sng" algn="ctr">
                      <a:solidFill>
                        <a:schemeClr val="tx1"/>
                      </a:solidFill>
                      <a:prstDash val="solid"/>
                      <a:round/>
                      <a:headEnd type="none" w="med" len="med"/>
                      <a:tailEnd type="none" w="med" len="med"/>
                    </a:lnT>
                  </a:tcPr>
                </a:tc>
                <a:tc vMerge="1">
                  <a:txBody>
                    <a:bodyPr/>
                    <a:lstStyle/>
                    <a:p>
                      <a:endParaRPr lang="en-US"/>
                    </a:p>
                  </a:txBody>
                  <a:tcPr/>
                </a:tc>
                <a:extLst>
                  <a:ext uri="{0D108BD9-81ED-4DB2-BD59-A6C34878D82A}">
                    <a16:rowId xmlns="" xmlns:a16="http://schemas.microsoft.com/office/drawing/2014/main" val="1737687077"/>
                  </a:ext>
                </a:extLst>
              </a:tr>
              <a:tr h="431485">
                <a:tc>
                  <a:txBody>
                    <a:bodyPr/>
                    <a:lstStyle/>
                    <a:p>
                      <a:r>
                        <a:rPr lang="en-US" sz="2400" dirty="0">
                          <a:ln>
                            <a:noFill/>
                          </a:ln>
                          <a:solidFill>
                            <a:srgbClr val="002060"/>
                          </a:solidFill>
                          <a:effectLst>
                            <a:outerShdw blurRad="50800" dist="38100" dir="16200000" rotWithShape="0">
                              <a:prstClr val="black">
                                <a:alpha val="40000"/>
                              </a:prstClr>
                            </a:outerShdw>
                          </a:effectLst>
                        </a:rPr>
                        <a:t>Net Loss before Tax and Extraordinary Items</a:t>
                      </a:r>
                      <a:endParaRPr lang="en-US" sz="2400" dirty="0">
                        <a:ln>
                          <a:noFill/>
                        </a:ln>
                        <a:solidFill>
                          <a:srgbClr val="002060"/>
                        </a:solidFill>
                      </a:endParaRPr>
                    </a:p>
                  </a:txBody>
                  <a:tcPr/>
                </a:tc>
                <a:tc>
                  <a:txBody>
                    <a:bodyPr/>
                    <a:lstStyle/>
                    <a:p>
                      <a:endParaRPr lang="en-US" sz="2400" dirty="0"/>
                    </a:p>
                  </a:txBody>
                  <a:tcPr/>
                </a:tc>
                <a:tc>
                  <a:txBody>
                    <a:bodyPr/>
                    <a:lstStyle/>
                    <a:p>
                      <a:r>
                        <a:rPr lang="en-US" sz="2400" dirty="0"/>
                        <a:t>(72000)</a:t>
                      </a:r>
                    </a:p>
                  </a:txBody>
                  <a:tcPr/>
                </a:tc>
                <a:extLst>
                  <a:ext uri="{0D108BD9-81ED-4DB2-BD59-A6C34878D82A}">
                    <a16:rowId xmlns="" xmlns:a16="http://schemas.microsoft.com/office/drawing/2014/main" val="3906054222"/>
                  </a:ext>
                </a:extLst>
              </a:tr>
            </a:tbl>
          </a:graphicData>
        </a:graphic>
      </p:graphicFrame>
      <p:pic>
        <p:nvPicPr>
          <p:cNvPr id="5"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2462615307"/>
      </p:ext>
    </p:extLst>
  </p:cSld>
  <p:clrMapOvr>
    <a:masterClrMapping/>
  </p:clrMapOvr>
  <mc:AlternateContent xmlns:mc="http://schemas.openxmlformats.org/markup-compatibility/2006" xmlns:p14="http://schemas.microsoft.com/office/powerpoint/2010/main">
    <mc:Choice Requires="p14">
      <p:transition spd="slow" p14:dur="2000">
        <p:pull/>
      </p:transition>
    </mc:Choice>
    <mc:Fallback xmlns="">
      <p:transition spd="slow">
        <p:pull/>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50" name="Google Shape;150;p8"/>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US" sz="5300" b="1">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US" sz="5300" b="1">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pic>
        <p:nvPicPr>
          <p:cNvPr id="4" name="Google Shape;63;p14"/>
          <p:cNvPicPr preferRelativeResize="0"/>
          <p:nvPr/>
        </p:nvPicPr>
        <p:blipFill rotWithShape="1">
          <a:blip r:embed="rId3">
            <a:alphaModFix/>
          </a:blip>
          <a:srcRect/>
          <a:stretch/>
        </p:blipFill>
        <p:spPr>
          <a:xfrm>
            <a:off x="10455643" y="5907634"/>
            <a:ext cx="1643368" cy="815833"/>
          </a:xfrm>
          <a:prstGeom prst="rect">
            <a:avLst/>
          </a:prstGeom>
          <a:noFill/>
          <a:ln>
            <a:noFill/>
          </a:ln>
        </p:spPr>
      </p:pic>
    </p:spTree>
    <p:extLst>
      <p:ext uri="{BB962C8B-B14F-4D97-AF65-F5344CB8AC3E}">
        <p14:creationId xmlns:p14="http://schemas.microsoft.com/office/powerpoint/2010/main" val="143411671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0078" y="94587"/>
            <a:ext cx="10490537" cy="1211703"/>
          </a:xfrm>
        </p:spPr>
        <p:txBody>
          <a:bodyPr>
            <a:normAutofit/>
          </a:bodyPr>
          <a:lstStyle/>
          <a:p>
            <a:r>
              <a:rPr lang="en-US" sz="3600" b="1" u="sng" cap="none" dirty="0">
                <a:solidFill>
                  <a:srgbClr val="FF0000"/>
                </a:solidFill>
              </a:rPr>
              <a:t>Important Points To Be Remembered </a:t>
            </a:r>
          </a:p>
        </p:txBody>
      </p:sp>
      <p:sp>
        <p:nvSpPr>
          <p:cNvPr id="3" name="Content Placeholder 2"/>
          <p:cNvSpPr>
            <a:spLocks noGrp="1"/>
          </p:cNvSpPr>
          <p:nvPr>
            <p:ph idx="1"/>
          </p:nvPr>
        </p:nvSpPr>
        <p:spPr>
          <a:xfrm>
            <a:off x="1150079" y="1306289"/>
            <a:ext cx="10577465" cy="3976729"/>
          </a:xfrm>
          <a:solidFill>
            <a:schemeClr val="bg2">
              <a:lumMod val="40000"/>
              <a:lumOff val="60000"/>
            </a:schemeClr>
          </a:solidFill>
        </p:spPr>
        <p:txBody>
          <a:bodyPr>
            <a:noAutofit/>
          </a:bodyPr>
          <a:lstStyle/>
          <a:p>
            <a:pPr algn="just"/>
            <a:r>
              <a:rPr lang="en-US" dirty="0"/>
              <a:t> If Reserve and surplus is given in the question – take the difference between current year and previous year along with Dividend, Provision for  taxation etc.</a:t>
            </a:r>
          </a:p>
          <a:p>
            <a:pPr algn="just"/>
            <a:r>
              <a:rPr lang="en-US" dirty="0"/>
              <a:t> Provision for taxation Current year amount will be taken here. Previous year amount will be deducted from operating activity after adjusting current assets and liability.</a:t>
            </a:r>
          </a:p>
          <a:p>
            <a:pPr algn="just"/>
            <a:r>
              <a:rPr lang="en-US" dirty="0"/>
              <a:t> Proposed dividend – Amount of dividend declared in the Previous year will be paid in the current year. And no need to take current year amount any where in Cash flow statement. </a:t>
            </a:r>
          </a:p>
        </p:txBody>
      </p:sp>
      <p:pic>
        <p:nvPicPr>
          <p:cNvPr id="4"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2109998318"/>
      </p:ext>
    </p:extLst>
  </p:cSld>
  <p:clrMapOvr>
    <a:masterClrMapping/>
  </p:clrMapOvr>
  <mc:AlternateContent xmlns:mc="http://schemas.openxmlformats.org/markup-compatibility/2006" xmlns:p14="http://schemas.microsoft.com/office/powerpoint/2010/main">
    <mc:Choice Requires="p14">
      <p:transition spd="slow" p14:dur="2000">
        <p:pull/>
      </p:transition>
    </mc:Choice>
    <mc:Fallback xmlns="">
      <p:transition spd="slow">
        <p:pull/>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9376" y="2457674"/>
            <a:ext cx="10993549" cy="1475013"/>
          </a:xfrm>
        </p:spPr>
        <p:txBody>
          <a:bodyPr>
            <a:normAutofit/>
          </a:bodyPr>
          <a:lstStyle/>
          <a:p>
            <a:pPr algn="ctr"/>
            <a:r>
              <a:rPr lang="en-US" b="1" dirty="0">
                <a:solidFill>
                  <a:srgbClr val="FF0000"/>
                </a:solidFill>
              </a:rPr>
              <a:t>CASH FLOW STATEMENT</a:t>
            </a:r>
            <a:r>
              <a:rPr lang="en-US" dirty="0">
                <a:solidFill>
                  <a:srgbClr val="FF0000"/>
                </a:solidFill>
              </a:rPr>
              <a:t> - </a:t>
            </a:r>
            <a:r>
              <a:rPr lang="en-US" b="1" dirty="0">
                <a:solidFill>
                  <a:srgbClr val="FF0000"/>
                </a:solidFill>
              </a:rPr>
              <a:t>Cash </a:t>
            </a:r>
            <a:r>
              <a:rPr lang="en-US" b="1" u="sng" dirty="0">
                <a:solidFill>
                  <a:srgbClr val="FF0000"/>
                </a:solidFill>
              </a:rPr>
              <a:t>Flows From Operating Activities</a:t>
            </a:r>
            <a:endParaRPr lang="en-US" u="sng" dirty="0">
              <a:solidFill>
                <a:srgbClr val="FF0000"/>
              </a:solidFill>
            </a:endParaRPr>
          </a:p>
        </p:txBody>
      </p:sp>
      <p:pic>
        <p:nvPicPr>
          <p:cNvPr id="3"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380347675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352" y="188641"/>
            <a:ext cx="9835288" cy="569327"/>
          </a:xfrm>
        </p:spPr>
        <p:txBody>
          <a:bodyPr>
            <a:noAutofit/>
          </a:bodyPr>
          <a:lstStyle/>
          <a:p>
            <a:r>
              <a:rPr lang="en-US" sz="3200" b="1" dirty="0"/>
              <a:t>Cash Flows From Operating Activities</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07543246"/>
              </p:ext>
            </p:extLst>
          </p:nvPr>
        </p:nvGraphicFramePr>
        <p:xfrm>
          <a:off x="263353" y="757971"/>
          <a:ext cx="11340875" cy="6094339"/>
        </p:xfrm>
        <a:graphic>
          <a:graphicData uri="http://schemas.openxmlformats.org/drawingml/2006/table">
            <a:tbl>
              <a:tblPr firstRow="1" firstCol="1" bandRow="1">
                <a:tableStyleId>{5940675A-B579-460E-94D1-54222C63F5DA}</a:tableStyleId>
              </a:tblPr>
              <a:tblGrid>
                <a:gridCol w="9649072">
                  <a:extLst>
                    <a:ext uri="{9D8B030D-6E8A-4147-A177-3AD203B41FA5}">
                      <a16:colId xmlns="" xmlns:a16="http://schemas.microsoft.com/office/drawing/2014/main" val="3123998624"/>
                    </a:ext>
                  </a:extLst>
                </a:gridCol>
                <a:gridCol w="1691803">
                  <a:extLst>
                    <a:ext uri="{9D8B030D-6E8A-4147-A177-3AD203B41FA5}">
                      <a16:colId xmlns="" xmlns:a16="http://schemas.microsoft.com/office/drawing/2014/main" val="2736732501"/>
                    </a:ext>
                  </a:extLst>
                </a:gridCol>
              </a:tblGrid>
              <a:tr h="468121">
                <a:tc>
                  <a:txBody>
                    <a:bodyPr/>
                    <a:lstStyle/>
                    <a:p>
                      <a:pPr marL="0" marR="0" algn="ctr">
                        <a:lnSpc>
                          <a:spcPct val="150000"/>
                        </a:lnSpc>
                        <a:spcBef>
                          <a:spcPts val="0"/>
                        </a:spcBef>
                        <a:spcAft>
                          <a:spcPts val="0"/>
                        </a:spcAft>
                      </a:pPr>
                      <a:r>
                        <a:rPr lang="en-US" sz="2400" dirty="0">
                          <a:effectLst/>
                        </a:rPr>
                        <a:t>Particulars</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087" marR="51087" marT="0" marB="0" anchor="ctr"/>
                </a:tc>
                <a:tc>
                  <a:txBody>
                    <a:bodyPr/>
                    <a:lstStyle/>
                    <a:p>
                      <a:pPr marL="0" marR="0" algn="ctr">
                        <a:lnSpc>
                          <a:spcPct val="150000"/>
                        </a:lnSpc>
                        <a:spcBef>
                          <a:spcPts val="0"/>
                        </a:spcBef>
                        <a:spcAft>
                          <a:spcPts val="0"/>
                        </a:spcAft>
                      </a:pPr>
                      <a:r>
                        <a:rPr lang="en-US" sz="2400">
                          <a:effectLst/>
                        </a:rPr>
                        <a:t>Amount(Rs)</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087" marR="51087" marT="0" marB="0" anchor="ctr"/>
                </a:tc>
                <a:extLst>
                  <a:ext uri="{0D108BD9-81ED-4DB2-BD59-A6C34878D82A}">
                    <a16:rowId xmlns="" xmlns:a16="http://schemas.microsoft.com/office/drawing/2014/main" val="2827410506"/>
                  </a:ext>
                </a:extLst>
              </a:tr>
              <a:tr h="4136895">
                <a:tc rowSpan="2">
                  <a:txBody>
                    <a:bodyPr/>
                    <a:lstStyle/>
                    <a:p>
                      <a:pPr marL="0" marR="0" algn="just">
                        <a:lnSpc>
                          <a:spcPct val="150000"/>
                        </a:lnSpc>
                        <a:spcBef>
                          <a:spcPts val="0"/>
                        </a:spcBef>
                        <a:spcAft>
                          <a:spcPts val="0"/>
                        </a:spcAft>
                      </a:pPr>
                      <a:r>
                        <a:rPr lang="en-US" sz="2400" dirty="0">
                          <a:effectLst/>
                        </a:rPr>
                        <a:t>(A) Cash Flows From Operating Activities</a:t>
                      </a:r>
                      <a:endParaRPr lang="en-US" sz="2000" dirty="0">
                        <a:effectLst/>
                      </a:endParaRPr>
                    </a:p>
                    <a:p>
                      <a:pPr marL="0" marR="0" algn="l">
                        <a:lnSpc>
                          <a:spcPct val="150000"/>
                        </a:lnSpc>
                        <a:spcBef>
                          <a:spcPts val="0"/>
                        </a:spcBef>
                        <a:spcAft>
                          <a:spcPts val="0"/>
                        </a:spcAft>
                      </a:pPr>
                      <a:r>
                        <a:rPr lang="en-US" sz="2400" dirty="0">
                          <a:effectLst/>
                        </a:rPr>
                        <a:t>Net Profit/Loss before Tax and Extraordinary Items</a:t>
                      </a:r>
                      <a:endParaRPr lang="en-US" sz="2000" dirty="0">
                        <a:effectLst/>
                      </a:endParaRPr>
                    </a:p>
                    <a:p>
                      <a:pPr marL="0" marR="0" algn="l">
                        <a:lnSpc>
                          <a:spcPct val="150000"/>
                        </a:lnSpc>
                        <a:spcBef>
                          <a:spcPts val="0"/>
                        </a:spcBef>
                        <a:spcAft>
                          <a:spcPts val="0"/>
                        </a:spcAft>
                      </a:pPr>
                      <a:r>
                        <a:rPr lang="en-US" sz="2400" dirty="0">
                          <a:effectLst/>
                        </a:rPr>
                        <a:t>+ Deductions already made in Profit and Loss on account of </a:t>
                      </a:r>
                      <a:endParaRPr lang="en-US" sz="2000" dirty="0">
                        <a:effectLst/>
                      </a:endParaRPr>
                    </a:p>
                    <a:p>
                      <a:pPr marL="0" marR="0" algn="l">
                        <a:lnSpc>
                          <a:spcPct val="150000"/>
                        </a:lnSpc>
                        <a:spcBef>
                          <a:spcPts val="0"/>
                        </a:spcBef>
                        <a:spcAft>
                          <a:spcPts val="0"/>
                        </a:spcAft>
                      </a:pPr>
                      <a:r>
                        <a:rPr lang="en-US" sz="2400" dirty="0">
                          <a:effectLst/>
                        </a:rPr>
                        <a:t>Non-cash items such as Depreciation, Goodwill to be Written-off.</a:t>
                      </a:r>
                      <a:endParaRPr lang="en-US" sz="2000" dirty="0">
                        <a:effectLst/>
                      </a:endParaRPr>
                    </a:p>
                    <a:p>
                      <a:pPr marL="0" marR="0" algn="l">
                        <a:lnSpc>
                          <a:spcPct val="150000"/>
                        </a:lnSpc>
                        <a:spcBef>
                          <a:spcPts val="0"/>
                        </a:spcBef>
                        <a:spcAft>
                          <a:spcPts val="0"/>
                        </a:spcAft>
                      </a:pPr>
                      <a:r>
                        <a:rPr lang="en-US" sz="2400" dirty="0">
                          <a:effectLst/>
                        </a:rPr>
                        <a:t>+ Deductions already made in Profit and Loss on Account of Non-operating items such as Interest.</a:t>
                      </a:r>
                      <a:endParaRPr lang="en-US" sz="2000" dirty="0">
                        <a:effectLst/>
                      </a:endParaRPr>
                    </a:p>
                    <a:p>
                      <a:pPr marL="0" marR="0" algn="l">
                        <a:lnSpc>
                          <a:spcPct val="150000"/>
                        </a:lnSpc>
                        <a:spcBef>
                          <a:spcPts val="0"/>
                        </a:spcBef>
                        <a:spcAft>
                          <a:spcPts val="0"/>
                        </a:spcAft>
                      </a:pPr>
                      <a:r>
                        <a:rPr lang="en-US" sz="2400" dirty="0">
                          <a:effectLst/>
                        </a:rPr>
                        <a:t>– Additions (incomes) made in Profit and Loss on Account of Non-operating </a:t>
                      </a:r>
                      <a:endParaRPr lang="en-US" sz="2000" dirty="0">
                        <a:effectLst/>
                      </a:endParaRPr>
                    </a:p>
                    <a:p>
                      <a:pPr marL="0" marR="0" algn="l">
                        <a:lnSpc>
                          <a:spcPct val="150000"/>
                        </a:lnSpc>
                        <a:spcBef>
                          <a:spcPts val="0"/>
                        </a:spcBef>
                        <a:spcAft>
                          <a:spcPts val="0"/>
                        </a:spcAft>
                      </a:pPr>
                      <a:r>
                        <a:rPr lang="en-US" sz="2400" dirty="0">
                          <a:effectLst/>
                        </a:rPr>
                        <a:t>Items such as Dividend Received, Profit on sale of Fixed Assets.</a:t>
                      </a:r>
                      <a:endParaRPr lang="en-US" sz="2000" dirty="0">
                        <a:effectLst/>
                      </a:endParaRPr>
                    </a:p>
                    <a:p>
                      <a:pPr marL="0" marR="0" algn="l">
                        <a:lnSpc>
                          <a:spcPct val="150000"/>
                        </a:lnSpc>
                        <a:spcBef>
                          <a:spcPts val="0"/>
                        </a:spcBef>
                        <a:spcAft>
                          <a:spcPts val="0"/>
                        </a:spcAft>
                      </a:pPr>
                      <a:r>
                        <a:rPr lang="en-US" sz="2400" dirty="0">
                          <a:effectLst/>
                        </a:rPr>
                        <a:t>Operating Profit before Working Capital changes</a:t>
                      </a:r>
                      <a:endParaRPr lang="en-US" sz="2000" dirty="0">
                        <a:solidFill>
                          <a:schemeClr val="tx1"/>
                        </a:solidFill>
                        <a:effectLst/>
                      </a:endParaRPr>
                    </a:p>
                  </a:txBody>
                  <a:tcPr marL="51087" marR="51087" marT="0" marB="0"/>
                </a:tc>
                <a:tc>
                  <a:txBody>
                    <a:bodyPr/>
                    <a:lstStyle/>
                    <a:p>
                      <a:pPr marL="0" marR="0" algn="just">
                        <a:lnSpc>
                          <a:spcPct val="150000"/>
                        </a:lnSpc>
                        <a:spcBef>
                          <a:spcPts val="0"/>
                        </a:spcBef>
                        <a:spcAft>
                          <a:spcPts val="0"/>
                        </a:spcAft>
                      </a:pPr>
                      <a:r>
                        <a:rPr lang="en-US" sz="2400" dirty="0">
                          <a:effectLst/>
                        </a:rPr>
                        <a:t> </a:t>
                      </a:r>
                    </a:p>
                    <a:p>
                      <a:pPr marL="0" marR="0" algn="just">
                        <a:lnSpc>
                          <a:spcPct val="150000"/>
                        </a:lnSpc>
                        <a:spcBef>
                          <a:spcPts val="0"/>
                        </a:spcBef>
                        <a:spcAft>
                          <a:spcPts val="0"/>
                        </a:spcAft>
                      </a:pPr>
                      <a:r>
                        <a:rPr lang="en-US" sz="2400" dirty="0">
                          <a:effectLst/>
                        </a:rPr>
                        <a:t>XXXX</a:t>
                      </a:r>
                    </a:p>
                    <a:p>
                      <a:pPr marL="0" marR="0" algn="just">
                        <a:lnSpc>
                          <a:spcPct val="150000"/>
                        </a:lnSpc>
                        <a:spcBef>
                          <a:spcPts val="0"/>
                        </a:spcBef>
                        <a:spcAft>
                          <a:spcPts val="0"/>
                        </a:spcAft>
                      </a:pPr>
                      <a:r>
                        <a:rPr lang="en-US" sz="2400" dirty="0">
                          <a:effectLst/>
                        </a:rPr>
                        <a:t>XXX</a:t>
                      </a:r>
                    </a:p>
                    <a:p>
                      <a:pPr marL="0" marR="0" algn="just">
                        <a:lnSpc>
                          <a:spcPct val="150000"/>
                        </a:lnSpc>
                        <a:spcBef>
                          <a:spcPts val="0"/>
                        </a:spcBef>
                        <a:spcAft>
                          <a:spcPts val="0"/>
                        </a:spcAft>
                      </a:pPr>
                      <a:endParaRPr lang="en-US" sz="2400" dirty="0">
                        <a:effectLst/>
                      </a:endParaRPr>
                    </a:p>
                    <a:p>
                      <a:pPr marL="0" marR="0" algn="just">
                        <a:lnSpc>
                          <a:spcPct val="150000"/>
                        </a:lnSpc>
                        <a:spcBef>
                          <a:spcPts val="0"/>
                        </a:spcBef>
                        <a:spcAft>
                          <a:spcPts val="0"/>
                        </a:spcAft>
                      </a:pPr>
                      <a:r>
                        <a:rPr lang="en-US" sz="2400" dirty="0">
                          <a:effectLst/>
                        </a:rPr>
                        <a:t>XXX</a:t>
                      </a:r>
                    </a:p>
                    <a:p>
                      <a:pPr marL="0" marR="0" algn="just">
                        <a:lnSpc>
                          <a:spcPct val="150000"/>
                        </a:lnSpc>
                        <a:spcBef>
                          <a:spcPts val="0"/>
                        </a:spcBef>
                        <a:spcAft>
                          <a:spcPts val="0"/>
                        </a:spcAft>
                      </a:pPr>
                      <a:endParaRPr lang="en-US" sz="2400" dirty="0">
                        <a:effectLst/>
                      </a:endParaRPr>
                    </a:p>
                    <a:p>
                      <a:pPr marL="0" marR="0" algn="just">
                        <a:lnSpc>
                          <a:spcPct val="150000"/>
                        </a:lnSpc>
                        <a:spcBef>
                          <a:spcPts val="0"/>
                        </a:spcBef>
                        <a:spcAft>
                          <a:spcPts val="0"/>
                        </a:spcAft>
                      </a:pPr>
                      <a:endParaRPr lang="en-US" sz="2400" dirty="0">
                        <a:effectLst/>
                      </a:endParaRPr>
                    </a:p>
                    <a:p>
                      <a:pPr marL="0" marR="0" algn="just">
                        <a:lnSpc>
                          <a:spcPct val="150000"/>
                        </a:lnSpc>
                        <a:spcBef>
                          <a:spcPts val="0"/>
                        </a:spcBef>
                        <a:spcAft>
                          <a:spcPts val="0"/>
                        </a:spcAft>
                      </a:pPr>
                      <a:r>
                        <a:rPr lang="en-US" sz="2400" dirty="0">
                          <a:effectLst/>
                        </a:rPr>
                        <a:t>XXX</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087" marR="51087" marT="0" marB="0"/>
                </a:tc>
                <a:extLst>
                  <a:ext uri="{0D108BD9-81ED-4DB2-BD59-A6C34878D82A}">
                    <a16:rowId xmlns="" xmlns:a16="http://schemas.microsoft.com/office/drawing/2014/main" val="1943861885"/>
                  </a:ext>
                </a:extLst>
              </a:tr>
              <a:tr h="1156579">
                <a:tc vMerge="1">
                  <a:txBody>
                    <a:bodyPr/>
                    <a:lstStyle/>
                    <a:p>
                      <a:endParaRPr lang="en-US"/>
                    </a:p>
                  </a:txBody>
                  <a:tcPr/>
                </a:tc>
                <a:tc>
                  <a:txBody>
                    <a:bodyPr/>
                    <a:lstStyle/>
                    <a:p>
                      <a:pPr marL="0" marR="0" algn="just">
                        <a:lnSpc>
                          <a:spcPct val="150000"/>
                        </a:lnSpc>
                        <a:spcBef>
                          <a:spcPts val="0"/>
                        </a:spcBef>
                        <a:spcAft>
                          <a:spcPts val="0"/>
                        </a:spcAft>
                      </a:pPr>
                      <a:r>
                        <a:rPr lang="en-US" sz="2000" dirty="0">
                          <a:effectLst/>
                        </a:rPr>
                        <a:t>XXXXX</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087" marR="51087" marT="0" marB="0"/>
                </a:tc>
                <a:extLst>
                  <a:ext uri="{0D108BD9-81ED-4DB2-BD59-A6C34878D82A}">
                    <a16:rowId xmlns="" xmlns:a16="http://schemas.microsoft.com/office/drawing/2014/main" val="1542775202"/>
                  </a:ext>
                </a:extLst>
              </a:tr>
            </a:tbl>
          </a:graphicData>
        </a:graphic>
      </p:graphicFrame>
      <p:pic>
        <p:nvPicPr>
          <p:cNvPr id="5"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35823807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352" y="234123"/>
            <a:ext cx="10515600" cy="399579"/>
          </a:xfrm>
        </p:spPr>
        <p:txBody>
          <a:bodyPr>
            <a:normAutofit fontScale="90000"/>
          </a:bodyPr>
          <a:lstStyle/>
          <a:p>
            <a:r>
              <a:rPr lang="en-US" sz="3600" b="1" dirty="0"/>
              <a:t>Cash Flows From Operating Activities…………..</a:t>
            </a:r>
            <a:endParaRPr lang="en-US" sz="36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925508436"/>
              </p:ext>
            </p:extLst>
          </p:nvPr>
        </p:nvGraphicFramePr>
        <p:xfrm>
          <a:off x="263352" y="908724"/>
          <a:ext cx="11379200" cy="5178833"/>
        </p:xfrm>
        <a:graphic>
          <a:graphicData uri="http://schemas.openxmlformats.org/drawingml/2006/table">
            <a:tbl>
              <a:tblPr firstRow="1" firstCol="1" bandRow="1">
                <a:tableStyleId>{5940675A-B579-460E-94D1-54222C63F5DA}</a:tableStyleId>
              </a:tblPr>
              <a:tblGrid>
                <a:gridCol w="9412485">
                  <a:extLst>
                    <a:ext uri="{9D8B030D-6E8A-4147-A177-3AD203B41FA5}">
                      <a16:colId xmlns="" xmlns:a16="http://schemas.microsoft.com/office/drawing/2014/main" val="2891702188"/>
                    </a:ext>
                  </a:extLst>
                </a:gridCol>
                <a:gridCol w="1966715">
                  <a:extLst>
                    <a:ext uri="{9D8B030D-6E8A-4147-A177-3AD203B41FA5}">
                      <a16:colId xmlns="" xmlns:a16="http://schemas.microsoft.com/office/drawing/2014/main" val="3927970782"/>
                    </a:ext>
                  </a:extLst>
                </a:gridCol>
              </a:tblGrid>
              <a:tr h="272365">
                <a:tc>
                  <a:txBody>
                    <a:bodyPr/>
                    <a:lstStyle/>
                    <a:p>
                      <a:pPr marL="0" marR="0" algn="ctr">
                        <a:lnSpc>
                          <a:spcPct val="150000"/>
                        </a:lnSpc>
                        <a:spcBef>
                          <a:spcPts val="0"/>
                        </a:spcBef>
                        <a:spcAft>
                          <a:spcPts val="0"/>
                        </a:spcAft>
                      </a:pPr>
                      <a:r>
                        <a:rPr lang="en-US" sz="2400" dirty="0">
                          <a:effectLst/>
                        </a:rPr>
                        <a:t>Particulars</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087" marR="51087" marT="0" marB="0" anchor="ctr"/>
                </a:tc>
                <a:tc>
                  <a:txBody>
                    <a:bodyPr/>
                    <a:lstStyle/>
                    <a:p>
                      <a:pPr marL="0" marR="0" algn="ctr">
                        <a:lnSpc>
                          <a:spcPct val="150000"/>
                        </a:lnSpc>
                        <a:spcBef>
                          <a:spcPts val="0"/>
                        </a:spcBef>
                        <a:spcAft>
                          <a:spcPts val="0"/>
                        </a:spcAft>
                      </a:pPr>
                      <a:r>
                        <a:rPr lang="en-US" sz="2400" dirty="0">
                          <a:effectLst/>
                        </a:rPr>
                        <a:t>Amount(</a:t>
                      </a:r>
                      <a:r>
                        <a:rPr lang="en-US" sz="2400" dirty="0" err="1">
                          <a:effectLst/>
                        </a:rPr>
                        <a:t>Rs</a:t>
                      </a:r>
                      <a:r>
                        <a:rPr lang="en-US" sz="2400" dirty="0">
                          <a:effectLst/>
                        </a:rPr>
                        <a:t>)</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087" marR="51087" marT="0" marB="0" anchor="ctr"/>
                </a:tc>
                <a:extLst>
                  <a:ext uri="{0D108BD9-81ED-4DB2-BD59-A6C34878D82A}">
                    <a16:rowId xmlns="" xmlns:a16="http://schemas.microsoft.com/office/drawing/2014/main" val="2752386809"/>
                  </a:ext>
                </a:extLst>
              </a:tr>
              <a:tr h="4630193">
                <a:tc>
                  <a:txBody>
                    <a:bodyPr/>
                    <a:lstStyle/>
                    <a:p>
                      <a:pPr marL="0" marR="0" algn="l">
                        <a:lnSpc>
                          <a:spcPct val="150000"/>
                        </a:lnSpc>
                        <a:spcBef>
                          <a:spcPts val="0"/>
                        </a:spcBef>
                        <a:spcAft>
                          <a:spcPts val="0"/>
                        </a:spcAft>
                      </a:pPr>
                      <a:r>
                        <a:rPr lang="en-US" sz="2400" dirty="0">
                          <a:effectLst/>
                        </a:rPr>
                        <a:t>Operating Profit before Working Capital changes</a:t>
                      </a:r>
                      <a:endParaRPr lang="en-US" sz="2000" dirty="0">
                        <a:effectLst/>
                      </a:endParaRPr>
                    </a:p>
                    <a:p>
                      <a:pPr marL="0" marR="0" algn="l">
                        <a:lnSpc>
                          <a:spcPct val="150000"/>
                        </a:lnSpc>
                        <a:spcBef>
                          <a:spcPts val="0"/>
                        </a:spcBef>
                        <a:spcAft>
                          <a:spcPts val="0"/>
                        </a:spcAft>
                      </a:pPr>
                      <a:r>
                        <a:rPr lang="en-US" sz="2400" dirty="0">
                          <a:effectLst/>
                        </a:rPr>
                        <a:t>+ Increase in Current Liabilities </a:t>
                      </a:r>
                      <a:endParaRPr lang="en-US" sz="2000" dirty="0">
                        <a:effectLst/>
                      </a:endParaRPr>
                    </a:p>
                    <a:p>
                      <a:pPr marL="0" marR="0" algn="l">
                        <a:lnSpc>
                          <a:spcPct val="150000"/>
                        </a:lnSpc>
                        <a:spcBef>
                          <a:spcPts val="0"/>
                        </a:spcBef>
                        <a:spcAft>
                          <a:spcPts val="0"/>
                        </a:spcAft>
                      </a:pPr>
                      <a:r>
                        <a:rPr lang="en-US" sz="2400" dirty="0">
                          <a:effectLst/>
                        </a:rPr>
                        <a:t>+ Decrease in Current Assets</a:t>
                      </a:r>
                      <a:endParaRPr lang="en-US" sz="2000" dirty="0">
                        <a:effectLst/>
                      </a:endParaRPr>
                    </a:p>
                    <a:p>
                      <a:pPr marL="0" marR="0" algn="l">
                        <a:lnSpc>
                          <a:spcPct val="150000"/>
                        </a:lnSpc>
                        <a:spcBef>
                          <a:spcPts val="0"/>
                        </a:spcBef>
                        <a:spcAft>
                          <a:spcPts val="0"/>
                        </a:spcAft>
                      </a:pPr>
                      <a:r>
                        <a:rPr lang="en-US" sz="2400" dirty="0">
                          <a:effectLst/>
                        </a:rPr>
                        <a:t>– Increase in Current Assets</a:t>
                      </a:r>
                      <a:endParaRPr lang="en-US" sz="2000" dirty="0">
                        <a:effectLst/>
                      </a:endParaRPr>
                    </a:p>
                    <a:p>
                      <a:pPr marL="0" marR="0" algn="l">
                        <a:lnSpc>
                          <a:spcPct val="150000"/>
                        </a:lnSpc>
                        <a:spcBef>
                          <a:spcPts val="0"/>
                        </a:spcBef>
                        <a:spcAft>
                          <a:spcPts val="0"/>
                        </a:spcAft>
                      </a:pPr>
                      <a:r>
                        <a:rPr lang="en-US" sz="2400" dirty="0">
                          <a:effectLst/>
                        </a:rPr>
                        <a:t>– Decrease in Current Liabilities </a:t>
                      </a:r>
                      <a:endParaRPr lang="en-US" sz="2000" dirty="0">
                        <a:effectLst/>
                      </a:endParaRPr>
                    </a:p>
                    <a:p>
                      <a:pPr marL="0" marR="0" algn="l">
                        <a:lnSpc>
                          <a:spcPct val="150000"/>
                        </a:lnSpc>
                        <a:spcBef>
                          <a:spcPts val="0"/>
                        </a:spcBef>
                        <a:spcAft>
                          <a:spcPts val="0"/>
                        </a:spcAft>
                      </a:pPr>
                      <a:r>
                        <a:rPr lang="en-US" sz="2400" dirty="0">
                          <a:effectLst/>
                        </a:rPr>
                        <a:t>Cash Flows from Operating Activities before Tax and Extraordinary Items.</a:t>
                      </a:r>
                      <a:endParaRPr lang="en-US" sz="2000" dirty="0">
                        <a:effectLst/>
                      </a:endParaRPr>
                    </a:p>
                    <a:p>
                      <a:pPr marL="0" marR="0" algn="l">
                        <a:lnSpc>
                          <a:spcPct val="150000"/>
                        </a:lnSpc>
                        <a:spcBef>
                          <a:spcPts val="0"/>
                        </a:spcBef>
                        <a:spcAft>
                          <a:spcPts val="0"/>
                        </a:spcAft>
                      </a:pPr>
                      <a:r>
                        <a:rPr lang="en-US" sz="2400" dirty="0">
                          <a:effectLst/>
                        </a:rPr>
                        <a:t>– Income Tax Paid </a:t>
                      </a:r>
                      <a:endParaRPr lang="en-US" sz="2000" dirty="0">
                        <a:effectLst/>
                      </a:endParaRPr>
                    </a:p>
                    <a:p>
                      <a:pPr marL="0" marR="0" algn="l">
                        <a:lnSpc>
                          <a:spcPct val="150000"/>
                        </a:lnSpc>
                        <a:spcBef>
                          <a:spcPts val="0"/>
                        </a:spcBef>
                        <a:spcAft>
                          <a:spcPts val="0"/>
                        </a:spcAft>
                      </a:pPr>
                      <a:r>
                        <a:rPr lang="en-US" sz="2400" dirty="0">
                          <a:effectLst/>
                        </a:rPr>
                        <a:t>                                                           Net Cash from Operating Activities</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087" marR="51087" marT="0" marB="0"/>
                </a:tc>
                <a:tc>
                  <a:txBody>
                    <a:bodyPr/>
                    <a:lstStyle/>
                    <a:p>
                      <a:pPr marL="0" marR="0" algn="just">
                        <a:lnSpc>
                          <a:spcPct val="150000"/>
                        </a:lnSpc>
                        <a:spcBef>
                          <a:spcPts val="0"/>
                        </a:spcBef>
                        <a:spcAft>
                          <a:spcPts val="0"/>
                        </a:spcAft>
                      </a:pPr>
                      <a:r>
                        <a:rPr lang="en-US" sz="2400" dirty="0">
                          <a:effectLst/>
                        </a:rPr>
                        <a:t> </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1087" marR="51087" marT="0" marB="0"/>
                </a:tc>
                <a:extLst>
                  <a:ext uri="{0D108BD9-81ED-4DB2-BD59-A6C34878D82A}">
                    <a16:rowId xmlns="" xmlns:a16="http://schemas.microsoft.com/office/drawing/2014/main" val="577863829"/>
                  </a:ext>
                </a:extLst>
              </a:tr>
            </a:tbl>
          </a:graphicData>
        </a:graphic>
      </p:graphicFrame>
      <p:pic>
        <p:nvPicPr>
          <p:cNvPr id="4"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110301580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9"/>
            <a:ext cx="10515600" cy="543595"/>
          </a:xfrm>
        </p:spPr>
        <p:txBody>
          <a:bodyPr>
            <a:normAutofit fontScale="90000"/>
          </a:bodyPr>
          <a:lstStyle/>
          <a:p>
            <a:r>
              <a:rPr lang="en-US" u="sng" dirty="0"/>
              <a:t>Illustration  - 1</a:t>
            </a:r>
          </a:p>
        </p:txBody>
      </p:sp>
      <p:sp>
        <p:nvSpPr>
          <p:cNvPr id="3" name="Content Placeholder 2"/>
          <p:cNvSpPr>
            <a:spLocks noGrp="1"/>
          </p:cNvSpPr>
          <p:nvPr>
            <p:ph idx="1"/>
          </p:nvPr>
        </p:nvSpPr>
        <p:spPr>
          <a:xfrm>
            <a:off x="581195" y="1196752"/>
            <a:ext cx="11029615" cy="3276958"/>
          </a:xfrm>
        </p:spPr>
        <p:txBody>
          <a:bodyPr>
            <a:noAutofit/>
          </a:bodyPr>
          <a:lstStyle/>
          <a:p>
            <a:pPr marL="0" indent="0" algn="just">
              <a:buNone/>
            </a:pPr>
            <a:r>
              <a:rPr lang="en-US" sz="3200" dirty="0">
                <a:solidFill>
                  <a:schemeClr val="tx1"/>
                </a:solidFill>
              </a:rPr>
              <a:t>Calculate </a:t>
            </a:r>
            <a:r>
              <a:rPr lang="en-US" sz="3200" b="1" dirty="0">
                <a:solidFill>
                  <a:schemeClr val="tx1"/>
                </a:solidFill>
              </a:rPr>
              <a:t>Cash Flows From Operating Activities from the following information </a:t>
            </a:r>
          </a:p>
          <a:p>
            <a:pPr marL="0" indent="0" algn="just">
              <a:buNone/>
            </a:pPr>
            <a:r>
              <a:rPr lang="en-US" sz="3200" dirty="0">
                <a:solidFill>
                  <a:schemeClr val="tx1"/>
                </a:solidFill>
              </a:rPr>
              <a:t>	</a:t>
            </a:r>
            <a:r>
              <a:rPr lang="en-US" sz="3200" dirty="0" err="1">
                <a:solidFill>
                  <a:schemeClr val="tx1"/>
                </a:solidFill>
              </a:rPr>
              <a:t>Prasu</a:t>
            </a:r>
            <a:r>
              <a:rPr lang="en-US" sz="3200" dirty="0">
                <a:solidFill>
                  <a:schemeClr val="tx1"/>
                </a:solidFill>
              </a:rPr>
              <a:t>  Ltd. made a profit of Rs.50,000 after transfer to general reserve of Rs.15,000. </a:t>
            </a:r>
            <a:r>
              <a:rPr lang="en-US" sz="3200" dirty="0"/>
              <a:t>D</a:t>
            </a:r>
            <a:r>
              <a:rPr lang="en-US" sz="3200" dirty="0">
                <a:solidFill>
                  <a:schemeClr val="tx1"/>
                </a:solidFill>
              </a:rPr>
              <a:t>epreciation charged Rs.10,000 on assets The goodwill amortized was Rs.3500 and gain on sale of machinery was Rs.1500. Other information available are trade receivables showed an increase of Rs.1500; trade payables an increase of Rs.3000; prepaid expenses an increase of Rs.100; and outstanding expenses payable a decrease of </a:t>
            </a:r>
            <a:r>
              <a:rPr lang="en-US" sz="3200" dirty="0" err="1">
                <a:solidFill>
                  <a:schemeClr val="tx1"/>
                </a:solidFill>
              </a:rPr>
              <a:t>Rs</a:t>
            </a:r>
            <a:r>
              <a:rPr lang="en-US" sz="3200" dirty="0">
                <a:solidFill>
                  <a:schemeClr val="tx1"/>
                </a:solidFill>
              </a:rPr>
              <a:t>. 1,000.</a:t>
            </a:r>
          </a:p>
        </p:txBody>
      </p:sp>
      <p:pic>
        <p:nvPicPr>
          <p:cNvPr id="4"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360807551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1387" y="284176"/>
            <a:ext cx="10435615" cy="1128600"/>
          </a:xfrm>
        </p:spPr>
        <p:txBody>
          <a:bodyPr>
            <a:normAutofit/>
          </a:bodyPr>
          <a:lstStyle/>
          <a:p>
            <a:r>
              <a:rPr lang="en-US" b="1" u="sng" dirty="0">
                <a:solidFill>
                  <a:srgbClr val="00B0F0"/>
                </a:solidFill>
                <a:latin typeface="Times New Roman" pitchFamily="18" charset="0"/>
                <a:ea typeface="Calibri" pitchFamily="34" charset="0"/>
                <a:cs typeface="Times New Roman" pitchFamily="18" charset="0"/>
              </a:rPr>
              <a:t>Benefits of Cash Flow Statement</a:t>
            </a:r>
            <a:endParaRPr lang="en-US" u="sng" dirty="0">
              <a:solidFill>
                <a:srgbClr val="00B0F0"/>
              </a:solidFill>
            </a:endParaRPr>
          </a:p>
        </p:txBody>
      </p:sp>
      <p:sp>
        <p:nvSpPr>
          <p:cNvPr id="8" name="Content Placeholder 7"/>
          <p:cNvSpPr>
            <a:spLocks noGrp="1"/>
          </p:cNvSpPr>
          <p:nvPr>
            <p:ph idx="1"/>
          </p:nvPr>
        </p:nvSpPr>
        <p:spPr>
          <a:xfrm>
            <a:off x="370323" y="1556792"/>
            <a:ext cx="11449272" cy="4206240"/>
          </a:xfrm>
        </p:spPr>
        <p:txBody>
          <a:bodyPr>
            <a:normAutofit/>
          </a:bodyPr>
          <a:lstStyle/>
          <a:p>
            <a:pPr lvl="0" algn="just">
              <a:lnSpc>
                <a:spcPct val="150000"/>
              </a:lnSpc>
              <a:buClr>
                <a:schemeClr val="accent4">
                  <a:lumMod val="75000"/>
                </a:schemeClr>
              </a:buClr>
              <a:buFont typeface="Wingdings" panose="05000000000000000000" pitchFamily="2" charset="2"/>
              <a:buChar char="Ø"/>
            </a:pPr>
            <a:r>
              <a:rPr lang="en-US" sz="2800" dirty="0"/>
              <a:t>It enables to assess the financial structure of an organization.</a:t>
            </a:r>
          </a:p>
          <a:p>
            <a:pPr lvl="0" algn="just">
              <a:lnSpc>
                <a:spcPct val="150000"/>
              </a:lnSpc>
              <a:buClr>
                <a:schemeClr val="accent4">
                  <a:lumMod val="75000"/>
                </a:schemeClr>
              </a:buClr>
              <a:buFont typeface="Wingdings" panose="05000000000000000000" pitchFamily="2" charset="2"/>
              <a:buChar char="Ø"/>
            </a:pPr>
            <a:r>
              <a:rPr lang="en-US" sz="2800" dirty="0"/>
              <a:t>It helps in in assessing the ability of the enterprise to generate cash and cash equivalents.</a:t>
            </a:r>
          </a:p>
          <a:p>
            <a:pPr lvl="0" algn="just">
              <a:lnSpc>
                <a:spcPct val="150000"/>
              </a:lnSpc>
              <a:buClr>
                <a:schemeClr val="accent4">
                  <a:lumMod val="75000"/>
                </a:schemeClr>
              </a:buClr>
              <a:buFont typeface="Wingdings" panose="05000000000000000000" pitchFamily="2" charset="2"/>
              <a:buChar char="Ø"/>
            </a:pPr>
            <a:r>
              <a:rPr lang="en-US" sz="2800" dirty="0"/>
              <a:t>It also helps in fine tuning its cash inflow and cash outflow, keeping in response to changing condition.</a:t>
            </a:r>
          </a:p>
          <a:p>
            <a:pPr lvl="0" algn="just">
              <a:lnSpc>
                <a:spcPct val="150000"/>
              </a:lnSpc>
              <a:buClr>
                <a:schemeClr val="accent4">
                  <a:lumMod val="75000"/>
                </a:schemeClr>
              </a:buClr>
              <a:buFont typeface="Wingdings" panose="05000000000000000000" pitchFamily="2" charset="2"/>
              <a:buChar char="Ø"/>
            </a:pPr>
            <a:r>
              <a:rPr lang="en-US" sz="2800" dirty="0"/>
              <a:t>It helps in comparing inflows and out flows of cash.</a:t>
            </a:r>
          </a:p>
        </p:txBody>
      </p:sp>
      <p:pic>
        <p:nvPicPr>
          <p:cNvPr id="4" name="Google Shape;63;p14"/>
          <p:cNvPicPr preferRelativeResize="0"/>
          <p:nvPr/>
        </p:nvPicPr>
        <p:blipFill rotWithShape="1">
          <a:blip r:embed="rId2">
            <a:alphaModFix/>
          </a:blip>
          <a:srcRect/>
          <a:stretch/>
        </p:blipFill>
        <p:spPr>
          <a:xfrm>
            <a:off x="10848528" y="6165304"/>
            <a:ext cx="1232526" cy="611875"/>
          </a:xfrm>
          <a:prstGeom prst="rect">
            <a:avLst/>
          </a:prstGeom>
          <a:noFill/>
          <a:ln>
            <a:noFill/>
          </a:ln>
        </p:spPr>
      </p:pic>
    </p:spTree>
    <p:extLst>
      <p:ext uri="{BB962C8B-B14F-4D97-AF65-F5344CB8AC3E}">
        <p14:creationId xmlns:p14="http://schemas.microsoft.com/office/powerpoint/2010/main" val="295483970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352" y="188644"/>
            <a:ext cx="11029616" cy="458987"/>
          </a:xfrm>
        </p:spPr>
        <p:txBody>
          <a:bodyPr>
            <a:normAutofit fontScale="90000"/>
          </a:bodyPr>
          <a:lstStyle/>
          <a:p>
            <a:r>
              <a:rPr lang="en-US" u="sng" dirty="0"/>
              <a:t>Solution -1</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60243091"/>
              </p:ext>
            </p:extLst>
          </p:nvPr>
        </p:nvGraphicFramePr>
        <p:xfrm>
          <a:off x="479376" y="647627"/>
          <a:ext cx="11089232" cy="5972921"/>
        </p:xfrm>
        <a:graphic>
          <a:graphicData uri="http://schemas.openxmlformats.org/drawingml/2006/table">
            <a:tbl>
              <a:tblPr firstRow="1" bandRow="1">
                <a:tableStyleId>{5C22544A-7EE6-4342-B048-85BDC9FD1C3A}</a:tableStyleId>
              </a:tblPr>
              <a:tblGrid>
                <a:gridCol w="9207283">
                  <a:extLst>
                    <a:ext uri="{9D8B030D-6E8A-4147-A177-3AD203B41FA5}">
                      <a16:colId xmlns="" xmlns:a16="http://schemas.microsoft.com/office/drawing/2014/main" val="633905502"/>
                    </a:ext>
                  </a:extLst>
                </a:gridCol>
                <a:gridCol w="1881949">
                  <a:extLst>
                    <a:ext uri="{9D8B030D-6E8A-4147-A177-3AD203B41FA5}">
                      <a16:colId xmlns="" xmlns:a16="http://schemas.microsoft.com/office/drawing/2014/main" val="3091734096"/>
                    </a:ext>
                  </a:extLst>
                </a:gridCol>
              </a:tblGrid>
              <a:tr h="469611">
                <a:tc>
                  <a:txBody>
                    <a:bodyPr/>
                    <a:lstStyle/>
                    <a:p>
                      <a:pPr algn="ctr"/>
                      <a:r>
                        <a:rPr lang="en-US" sz="2400" dirty="0"/>
                        <a:t>Cash Flow from operating Activity </a:t>
                      </a:r>
                    </a:p>
                  </a:txBody>
                  <a:tcPr/>
                </a:tc>
                <a:tc>
                  <a:txBody>
                    <a:bodyPr/>
                    <a:lstStyle/>
                    <a:p>
                      <a:pPr algn="ctr"/>
                      <a:endParaRPr lang="en-US" sz="2400" dirty="0"/>
                    </a:p>
                  </a:txBody>
                  <a:tcPr/>
                </a:tc>
                <a:extLst>
                  <a:ext uri="{0D108BD9-81ED-4DB2-BD59-A6C34878D82A}">
                    <a16:rowId xmlns="" xmlns:a16="http://schemas.microsoft.com/office/drawing/2014/main" val="2768071794"/>
                  </a:ext>
                </a:extLst>
              </a:tr>
              <a:tr h="553139">
                <a:tc>
                  <a:txBody>
                    <a:bodyPr/>
                    <a:lstStyle/>
                    <a:p>
                      <a:pPr algn="ctr"/>
                      <a:r>
                        <a:rPr lang="en-US" sz="2400" dirty="0"/>
                        <a:t>Particular </a:t>
                      </a:r>
                    </a:p>
                  </a:txBody>
                  <a:tcPr/>
                </a:tc>
                <a:tc>
                  <a:txBody>
                    <a:bodyPr/>
                    <a:lstStyle/>
                    <a:p>
                      <a:pPr algn="ctr"/>
                      <a:r>
                        <a:rPr lang="en-US" sz="2400" dirty="0"/>
                        <a:t>Amount</a:t>
                      </a:r>
                    </a:p>
                  </a:txBody>
                  <a:tcPr/>
                </a:tc>
                <a:extLst>
                  <a:ext uri="{0D108BD9-81ED-4DB2-BD59-A6C34878D82A}">
                    <a16:rowId xmlns="" xmlns:a16="http://schemas.microsoft.com/office/drawing/2014/main" val="50421439"/>
                  </a:ext>
                </a:extLst>
              </a:tr>
              <a:tr h="1810765">
                <a:tc rowSpan="2">
                  <a:txBody>
                    <a:bodyPr/>
                    <a:lstStyle/>
                    <a:p>
                      <a:pPr marL="0" indent="0" algn="l">
                        <a:buNone/>
                      </a:pPr>
                      <a:r>
                        <a:rPr lang="en-US" sz="2400" dirty="0">
                          <a:solidFill>
                            <a:schemeClr val="tx1"/>
                          </a:solidFill>
                        </a:rPr>
                        <a:t>Net Profit before Taxation [50000+ Transferred to GR Rs.15000]</a:t>
                      </a:r>
                    </a:p>
                    <a:p>
                      <a:pPr marL="0" indent="0" algn="l">
                        <a:buNone/>
                      </a:pPr>
                      <a:r>
                        <a:rPr lang="en-US" sz="2400" dirty="0">
                          <a:solidFill>
                            <a:schemeClr val="tx1"/>
                          </a:solidFill>
                        </a:rPr>
                        <a:t>Adjustment for Non-cash and Non-operating Items :</a:t>
                      </a:r>
                    </a:p>
                    <a:p>
                      <a:pPr marL="347663" indent="0" algn="l">
                        <a:buNone/>
                      </a:pPr>
                      <a:r>
                        <a:rPr lang="en-US" sz="2400" dirty="0">
                          <a:solidFill>
                            <a:schemeClr val="tx1"/>
                          </a:solidFill>
                        </a:rPr>
                        <a:t>+ Depreciation </a:t>
                      </a:r>
                    </a:p>
                    <a:p>
                      <a:pPr marL="347663" indent="0" algn="l">
                        <a:buNone/>
                      </a:pPr>
                      <a:r>
                        <a:rPr lang="en-US" sz="2400" dirty="0">
                          <a:solidFill>
                            <a:schemeClr val="tx1"/>
                          </a:solidFill>
                        </a:rPr>
                        <a:t>+ Goodwill amortized</a:t>
                      </a:r>
                    </a:p>
                    <a:p>
                      <a:pPr marL="347663" indent="0" algn="l">
                        <a:buNone/>
                      </a:pPr>
                      <a:r>
                        <a:rPr lang="en-US" sz="2400" dirty="0">
                          <a:solidFill>
                            <a:schemeClr val="tx1"/>
                          </a:solidFill>
                        </a:rPr>
                        <a:t>– Gain on sale of machinery </a:t>
                      </a:r>
                    </a:p>
                    <a:p>
                      <a:pPr marL="347663" indent="0" algn="l">
                        <a:buNone/>
                      </a:pPr>
                      <a:endParaRPr lang="en-US" sz="2400" dirty="0">
                        <a:solidFill>
                          <a:schemeClr val="tx1"/>
                        </a:solidFill>
                      </a:endParaRPr>
                    </a:p>
                    <a:p>
                      <a:pPr marL="0" indent="0" algn="l">
                        <a:buNone/>
                      </a:pPr>
                      <a:r>
                        <a:rPr lang="en-US" sz="2400" dirty="0">
                          <a:solidFill>
                            <a:schemeClr val="tx1"/>
                          </a:solidFill>
                        </a:rPr>
                        <a:t>Operating profit before working capital </a:t>
                      </a:r>
                    </a:p>
                    <a:p>
                      <a:pPr marL="0" indent="0" algn="l">
                        <a:buNone/>
                      </a:pPr>
                      <a:r>
                        <a:rPr lang="en-US" sz="2400" dirty="0">
                          <a:solidFill>
                            <a:schemeClr val="tx1"/>
                          </a:solidFill>
                        </a:rPr>
                        <a:t>Adjustment for working capital charges :</a:t>
                      </a:r>
                    </a:p>
                    <a:p>
                      <a:pPr marL="0" indent="0" algn="l">
                        <a:buNone/>
                      </a:pPr>
                      <a:r>
                        <a:rPr lang="en-US" sz="2400" dirty="0">
                          <a:solidFill>
                            <a:schemeClr val="tx1"/>
                          </a:solidFill>
                        </a:rPr>
                        <a:t>– Increase in Trade Receivables </a:t>
                      </a:r>
                    </a:p>
                    <a:p>
                      <a:pPr marL="0" indent="0" algn="l">
                        <a:buNone/>
                      </a:pPr>
                      <a:r>
                        <a:rPr lang="en-US" sz="2400" dirty="0">
                          <a:solidFill>
                            <a:schemeClr val="tx1"/>
                          </a:solidFill>
                        </a:rPr>
                        <a:t>+ Increase in Trade Payables</a:t>
                      </a:r>
                    </a:p>
                    <a:p>
                      <a:pPr marL="0" indent="0" algn="l">
                        <a:buNone/>
                      </a:pPr>
                      <a:r>
                        <a:rPr lang="en-US" sz="2400" dirty="0">
                          <a:solidFill>
                            <a:schemeClr val="tx1"/>
                          </a:solidFill>
                        </a:rPr>
                        <a:t>– Increase in Prepaid Expenses </a:t>
                      </a:r>
                    </a:p>
                    <a:p>
                      <a:pPr marL="0" indent="0" algn="l">
                        <a:buNone/>
                      </a:pPr>
                      <a:r>
                        <a:rPr lang="en-US" sz="2400" dirty="0">
                          <a:solidFill>
                            <a:schemeClr val="tx1"/>
                          </a:solidFill>
                        </a:rPr>
                        <a:t>– Decrease in Payable Expenses </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400" dirty="0">
                          <a:solidFill>
                            <a:schemeClr val="tx1"/>
                          </a:solidFill>
                        </a:rPr>
                        <a:t>65,000</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2400" dirty="0">
                        <a:solidFill>
                          <a:schemeClr val="tx1"/>
                        </a:solidFill>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sz="2400" dirty="0">
                          <a:solidFill>
                            <a:schemeClr val="tx1"/>
                          </a:solidFill>
                        </a:rPr>
                        <a:t>10,000</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2400" dirty="0">
                          <a:solidFill>
                            <a:schemeClr val="tx1"/>
                          </a:solidFill>
                        </a:rPr>
                        <a:t>3500</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2400" dirty="0">
                          <a:solidFill>
                            <a:schemeClr val="tx1"/>
                          </a:solidFill>
                        </a:rPr>
                        <a:t>(1500)</a:t>
                      </a: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422163301"/>
                  </a:ext>
                </a:extLst>
              </a:tr>
              <a:tr h="2097474">
                <a:tc vMerge="1">
                  <a:txBody>
                    <a:bodyPr/>
                    <a:lstStyle/>
                    <a:p>
                      <a:endParaRPr lang="en-US"/>
                    </a:p>
                  </a:txBody>
                  <a:tcPr/>
                </a:tc>
                <a:tc>
                  <a:txBody>
                    <a:bodyPr/>
                    <a:lstStyle/>
                    <a:p>
                      <a:pPr algn="l"/>
                      <a:r>
                        <a:rPr lang="en-US" sz="2400" dirty="0"/>
                        <a:t>77000</a:t>
                      </a:r>
                    </a:p>
                    <a:p>
                      <a:pPr algn="l"/>
                      <a:endParaRPr lang="en-US" sz="2400" dirty="0"/>
                    </a:p>
                    <a:p>
                      <a:pPr algn="l"/>
                      <a:r>
                        <a:rPr lang="en-US" sz="2400" dirty="0"/>
                        <a:t>(1500)</a:t>
                      </a:r>
                    </a:p>
                    <a:p>
                      <a:pPr algn="l"/>
                      <a:r>
                        <a:rPr lang="en-US" sz="2400" dirty="0"/>
                        <a:t>3000</a:t>
                      </a:r>
                    </a:p>
                    <a:p>
                      <a:pPr algn="l"/>
                      <a:r>
                        <a:rPr lang="en-US" sz="2400" dirty="0"/>
                        <a:t>(100)</a:t>
                      </a:r>
                    </a:p>
                    <a:p>
                      <a:pPr algn="l"/>
                      <a:r>
                        <a:rPr lang="en-US" sz="2400" dirty="0"/>
                        <a:t>(1000)</a:t>
                      </a:r>
                    </a:p>
                  </a:txBody>
                  <a:tcP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 xmlns:a16="http://schemas.microsoft.com/office/drawing/2014/main" val="81232044"/>
                  </a:ext>
                </a:extLst>
              </a:tr>
              <a:tr h="469611">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400" dirty="0">
                          <a:solidFill>
                            <a:schemeClr val="tx1"/>
                          </a:solidFill>
                        </a:rPr>
                        <a:t>Net Cash from Operating Activities</a:t>
                      </a:r>
                    </a:p>
                  </a:txBody>
                  <a:tcPr/>
                </a:tc>
                <a:tc>
                  <a:txBody>
                    <a:bodyPr/>
                    <a:lstStyle/>
                    <a:p>
                      <a:pPr algn="l"/>
                      <a:r>
                        <a:rPr lang="en-US" sz="2400" dirty="0"/>
                        <a:t>77400</a:t>
                      </a:r>
                    </a:p>
                  </a:txBody>
                  <a:tcPr/>
                </a:tc>
                <a:extLst>
                  <a:ext uri="{0D108BD9-81ED-4DB2-BD59-A6C34878D82A}">
                    <a16:rowId xmlns="" xmlns:a16="http://schemas.microsoft.com/office/drawing/2014/main" val="3040026740"/>
                  </a:ext>
                </a:extLst>
              </a:tr>
            </a:tbl>
          </a:graphicData>
        </a:graphic>
      </p:graphicFrame>
      <p:pic>
        <p:nvPicPr>
          <p:cNvPr id="4"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42343974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50" name="Google Shape;150;p8"/>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US" sz="5300" b="1">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US" sz="5300" b="1">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pic>
        <p:nvPicPr>
          <p:cNvPr id="4" name="Google Shape;63;p14"/>
          <p:cNvPicPr preferRelativeResize="0"/>
          <p:nvPr/>
        </p:nvPicPr>
        <p:blipFill rotWithShape="1">
          <a:blip r:embed="rId3">
            <a:alphaModFix/>
          </a:blip>
          <a:srcRect/>
          <a:stretch/>
        </p:blipFill>
        <p:spPr>
          <a:xfrm>
            <a:off x="10455643" y="5907634"/>
            <a:ext cx="1643368" cy="815833"/>
          </a:xfrm>
          <a:prstGeom prst="rect">
            <a:avLst/>
          </a:prstGeom>
          <a:noFill/>
          <a:ln>
            <a:noFill/>
          </a:ln>
        </p:spPr>
      </p:pic>
    </p:spTree>
    <p:extLst>
      <p:ext uri="{BB962C8B-B14F-4D97-AF65-F5344CB8AC3E}">
        <p14:creationId xmlns:p14="http://schemas.microsoft.com/office/powerpoint/2010/main" val="143411671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360" y="34801"/>
            <a:ext cx="4825752" cy="543595"/>
          </a:xfrm>
        </p:spPr>
        <p:txBody>
          <a:bodyPr>
            <a:normAutofit fontScale="90000"/>
          </a:bodyPr>
          <a:lstStyle/>
          <a:p>
            <a:r>
              <a:rPr lang="en-US" dirty="0"/>
              <a:t>Illustration  - 2</a:t>
            </a:r>
          </a:p>
        </p:txBody>
      </p:sp>
      <p:sp>
        <p:nvSpPr>
          <p:cNvPr id="3" name="Content Placeholder 2"/>
          <p:cNvSpPr>
            <a:spLocks noGrp="1"/>
          </p:cNvSpPr>
          <p:nvPr>
            <p:ph idx="1"/>
          </p:nvPr>
        </p:nvSpPr>
        <p:spPr>
          <a:xfrm>
            <a:off x="341541" y="764707"/>
            <a:ext cx="11653440" cy="6286421"/>
          </a:xfrm>
        </p:spPr>
        <p:txBody>
          <a:bodyPr>
            <a:noAutofit/>
          </a:bodyPr>
          <a:lstStyle/>
          <a:p>
            <a:pPr marL="0" indent="0">
              <a:lnSpc>
                <a:spcPct val="100000"/>
              </a:lnSpc>
              <a:buNone/>
            </a:pPr>
            <a:r>
              <a:rPr lang="en-US" sz="2000" b="1" dirty="0">
                <a:solidFill>
                  <a:schemeClr val="tx1"/>
                </a:solidFill>
              </a:rPr>
              <a:t>Compute cash from operations from the following figures:</a:t>
            </a:r>
          </a:p>
          <a:p>
            <a:pPr marL="0" indent="0">
              <a:lnSpc>
                <a:spcPct val="100000"/>
              </a:lnSpc>
              <a:buNone/>
            </a:pPr>
            <a:r>
              <a:rPr lang="en-US" sz="2000" b="1" dirty="0">
                <a:solidFill>
                  <a:schemeClr val="tx1"/>
                </a:solidFill>
              </a:rPr>
              <a:t>(</a:t>
            </a:r>
            <a:r>
              <a:rPr lang="en-US" sz="2000" b="1" dirty="0" err="1">
                <a:solidFill>
                  <a:schemeClr val="tx1"/>
                </a:solidFill>
              </a:rPr>
              <a:t>i</a:t>
            </a:r>
            <a:r>
              <a:rPr lang="en-US" sz="2000" b="1" dirty="0">
                <a:solidFill>
                  <a:schemeClr val="tx1"/>
                </a:solidFill>
              </a:rPr>
              <a:t>) Profit for the year 2013-14 is a sum of </a:t>
            </a:r>
            <a:r>
              <a:rPr lang="en-US" sz="2000" b="1" dirty="0" err="1">
                <a:solidFill>
                  <a:schemeClr val="tx1"/>
                </a:solidFill>
              </a:rPr>
              <a:t>Rs</a:t>
            </a:r>
            <a:r>
              <a:rPr lang="en-US" sz="2000" b="1" dirty="0">
                <a:solidFill>
                  <a:schemeClr val="tx1"/>
                </a:solidFill>
              </a:rPr>
              <a:t>. 10,000 after providing for depreciation of </a:t>
            </a:r>
            <a:r>
              <a:rPr lang="en-US" sz="2000" b="1" dirty="0" err="1">
                <a:solidFill>
                  <a:schemeClr val="tx1"/>
                </a:solidFill>
              </a:rPr>
              <a:t>Rs</a:t>
            </a:r>
            <a:r>
              <a:rPr lang="en-US" sz="2000" b="1" dirty="0">
                <a:solidFill>
                  <a:schemeClr val="tx1"/>
                </a:solidFill>
              </a:rPr>
              <a:t>. 2,000.</a:t>
            </a:r>
          </a:p>
          <a:p>
            <a:pPr marL="0" indent="0">
              <a:lnSpc>
                <a:spcPct val="100000"/>
              </a:lnSpc>
              <a:buNone/>
            </a:pPr>
            <a:r>
              <a:rPr lang="en-US" sz="2000" b="1" dirty="0">
                <a:solidFill>
                  <a:schemeClr val="tx1"/>
                </a:solidFill>
              </a:rPr>
              <a:t>						March 31, 2013 			2014 </a:t>
            </a:r>
          </a:p>
          <a:p>
            <a:pPr marL="0" indent="0">
              <a:lnSpc>
                <a:spcPct val="100000"/>
              </a:lnSpc>
              <a:buNone/>
            </a:pPr>
            <a:r>
              <a:rPr lang="en-US" sz="2000" b="1" dirty="0">
                <a:solidFill>
                  <a:schemeClr val="tx1"/>
                </a:solidFill>
              </a:rPr>
              <a:t>Trade Receivables 				14,000 				15,000</a:t>
            </a:r>
          </a:p>
          <a:p>
            <a:pPr marL="0" indent="0">
              <a:lnSpc>
                <a:spcPct val="100000"/>
              </a:lnSpc>
              <a:buNone/>
            </a:pPr>
            <a:r>
              <a:rPr lang="en-US" sz="2000" b="1" dirty="0">
                <a:solidFill>
                  <a:schemeClr val="tx1"/>
                </a:solidFill>
              </a:rPr>
              <a:t>Provision for Doubtful Debts 			1,000 				1,200</a:t>
            </a:r>
          </a:p>
          <a:p>
            <a:pPr marL="0" indent="0">
              <a:lnSpc>
                <a:spcPct val="100000"/>
              </a:lnSpc>
              <a:buNone/>
            </a:pPr>
            <a:r>
              <a:rPr lang="en-US" sz="2000" b="1" dirty="0">
                <a:solidFill>
                  <a:schemeClr val="tx1"/>
                </a:solidFill>
              </a:rPr>
              <a:t>Trade Payables 					13,000 				15,000</a:t>
            </a:r>
          </a:p>
          <a:p>
            <a:pPr marL="0" indent="0">
              <a:lnSpc>
                <a:spcPct val="100000"/>
              </a:lnSpc>
              <a:buNone/>
            </a:pPr>
            <a:r>
              <a:rPr lang="en-US" sz="2000" b="1" dirty="0">
                <a:solidFill>
                  <a:schemeClr val="tx1"/>
                </a:solidFill>
              </a:rPr>
              <a:t>Inventories 					5,000 				8,000</a:t>
            </a:r>
          </a:p>
          <a:p>
            <a:pPr marL="0" indent="0">
              <a:lnSpc>
                <a:spcPct val="100000"/>
              </a:lnSpc>
              <a:buNone/>
            </a:pPr>
            <a:r>
              <a:rPr lang="en-US" sz="2000" b="1" dirty="0">
                <a:solidFill>
                  <a:schemeClr val="tx1"/>
                </a:solidFill>
              </a:rPr>
              <a:t>Short-term Investments 				10,000 				12,000</a:t>
            </a:r>
          </a:p>
          <a:p>
            <a:pPr marL="0" indent="0">
              <a:lnSpc>
                <a:spcPct val="100000"/>
              </a:lnSpc>
              <a:buNone/>
            </a:pPr>
            <a:r>
              <a:rPr lang="en-US" sz="2000" b="1" dirty="0">
                <a:solidFill>
                  <a:schemeClr val="tx1"/>
                </a:solidFill>
              </a:rPr>
              <a:t>Expenses payable 				1,000 				1,500</a:t>
            </a:r>
          </a:p>
          <a:p>
            <a:pPr marL="0" indent="0">
              <a:lnSpc>
                <a:spcPct val="100000"/>
              </a:lnSpc>
              <a:buNone/>
            </a:pPr>
            <a:r>
              <a:rPr lang="en-US" sz="2000" b="1" dirty="0">
                <a:solidFill>
                  <a:schemeClr val="tx1"/>
                </a:solidFill>
              </a:rPr>
              <a:t>Prepaid Expenses 				2,000 				1,000</a:t>
            </a:r>
          </a:p>
          <a:p>
            <a:pPr marL="0" indent="0">
              <a:lnSpc>
                <a:spcPct val="100000"/>
              </a:lnSpc>
              <a:buNone/>
            </a:pPr>
            <a:r>
              <a:rPr lang="en-US" sz="2000" b="1" dirty="0">
                <a:solidFill>
                  <a:schemeClr val="tx1"/>
                </a:solidFill>
              </a:rPr>
              <a:t>Accrued Income 				3,000 				4,000</a:t>
            </a:r>
          </a:p>
          <a:p>
            <a:pPr marL="0" indent="0">
              <a:lnSpc>
                <a:spcPct val="100000"/>
              </a:lnSpc>
              <a:buNone/>
            </a:pPr>
            <a:r>
              <a:rPr lang="en-US" sz="2000" b="1" dirty="0">
                <a:solidFill>
                  <a:schemeClr val="tx1"/>
                </a:solidFill>
              </a:rPr>
              <a:t>Income received in advance 			2,000 				1,000</a:t>
            </a:r>
          </a:p>
        </p:txBody>
      </p:sp>
      <p:pic>
        <p:nvPicPr>
          <p:cNvPr id="4"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105865972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352" y="116636"/>
            <a:ext cx="11029616" cy="458987"/>
          </a:xfrm>
        </p:spPr>
        <p:txBody>
          <a:bodyPr>
            <a:normAutofit fontScale="90000"/>
          </a:bodyPr>
          <a:lstStyle/>
          <a:p>
            <a:r>
              <a:rPr lang="en-US" u="sng" dirty="0"/>
              <a:t>Solution </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061768538"/>
              </p:ext>
            </p:extLst>
          </p:nvPr>
        </p:nvGraphicFramePr>
        <p:xfrm>
          <a:off x="278270" y="764704"/>
          <a:ext cx="11434356" cy="5867352"/>
        </p:xfrm>
        <a:graphic>
          <a:graphicData uri="http://schemas.openxmlformats.org/drawingml/2006/table">
            <a:tbl>
              <a:tblPr firstRow="1" bandRow="1">
                <a:tableStyleId>{5C22544A-7EE6-4342-B048-85BDC9FD1C3A}</a:tableStyleId>
              </a:tblPr>
              <a:tblGrid>
                <a:gridCol w="9493836">
                  <a:extLst>
                    <a:ext uri="{9D8B030D-6E8A-4147-A177-3AD203B41FA5}">
                      <a16:colId xmlns="" xmlns:a16="http://schemas.microsoft.com/office/drawing/2014/main" val="633905502"/>
                    </a:ext>
                  </a:extLst>
                </a:gridCol>
                <a:gridCol w="1940520">
                  <a:extLst>
                    <a:ext uri="{9D8B030D-6E8A-4147-A177-3AD203B41FA5}">
                      <a16:colId xmlns="" xmlns:a16="http://schemas.microsoft.com/office/drawing/2014/main" val="3091734096"/>
                    </a:ext>
                  </a:extLst>
                </a:gridCol>
              </a:tblGrid>
              <a:tr h="445982">
                <a:tc>
                  <a:txBody>
                    <a:bodyPr/>
                    <a:lstStyle/>
                    <a:p>
                      <a:pPr algn="ctr"/>
                      <a:r>
                        <a:rPr lang="en-US" sz="2000" b="1" dirty="0"/>
                        <a:t>Cash Flow from operating Activity </a:t>
                      </a:r>
                    </a:p>
                  </a:txBody>
                  <a:tcPr/>
                </a:tc>
                <a:tc>
                  <a:txBody>
                    <a:bodyPr/>
                    <a:lstStyle/>
                    <a:p>
                      <a:pPr algn="ctr"/>
                      <a:endParaRPr lang="en-US" sz="2000" b="1" dirty="0"/>
                    </a:p>
                  </a:txBody>
                  <a:tcPr/>
                </a:tc>
                <a:extLst>
                  <a:ext uri="{0D108BD9-81ED-4DB2-BD59-A6C34878D82A}">
                    <a16:rowId xmlns="" xmlns:a16="http://schemas.microsoft.com/office/drawing/2014/main" val="2768071794"/>
                  </a:ext>
                </a:extLst>
              </a:tr>
              <a:tr h="525308">
                <a:tc>
                  <a:txBody>
                    <a:bodyPr/>
                    <a:lstStyle/>
                    <a:p>
                      <a:pPr algn="ctr"/>
                      <a:r>
                        <a:rPr lang="en-US" sz="2000" b="1" dirty="0"/>
                        <a:t>Particular </a:t>
                      </a:r>
                    </a:p>
                  </a:txBody>
                  <a:tcPr/>
                </a:tc>
                <a:tc>
                  <a:txBody>
                    <a:bodyPr/>
                    <a:lstStyle/>
                    <a:p>
                      <a:pPr algn="ctr"/>
                      <a:r>
                        <a:rPr lang="en-US" sz="2000" b="1" dirty="0"/>
                        <a:t>Amount</a:t>
                      </a:r>
                    </a:p>
                  </a:txBody>
                  <a:tcPr/>
                </a:tc>
                <a:extLst>
                  <a:ext uri="{0D108BD9-81ED-4DB2-BD59-A6C34878D82A}">
                    <a16:rowId xmlns="" xmlns:a16="http://schemas.microsoft.com/office/drawing/2014/main" val="50421439"/>
                  </a:ext>
                </a:extLst>
              </a:tr>
              <a:tr h="1305664">
                <a:tc rowSpan="2">
                  <a:txBody>
                    <a:bodyPr/>
                    <a:lstStyle/>
                    <a:p>
                      <a:pPr marL="0" indent="0" algn="l">
                        <a:buNone/>
                      </a:pPr>
                      <a:r>
                        <a:rPr lang="en-US" sz="2000" b="1" dirty="0">
                          <a:solidFill>
                            <a:schemeClr val="tx1"/>
                          </a:solidFill>
                        </a:rPr>
                        <a:t>Net Profit before Taxation </a:t>
                      </a:r>
                    </a:p>
                    <a:p>
                      <a:pPr marL="0" indent="0" algn="l">
                        <a:buNone/>
                      </a:pPr>
                      <a:r>
                        <a:rPr lang="en-US" sz="2000" b="1" dirty="0">
                          <a:solidFill>
                            <a:schemeClr val="tx1"/>
                          </a:solidFill>
                        </a:rPr>
                        <a:t>Adjustment for Non-cash and Non-operating Items :</a:t>
                      </a:r>
                    </a:p>
                    <a:p>
                      <a:pPr marL="347663" indent="0" algn="l">
                        <a:buNone/>
                      </a:pPr>
                      <a:r>
                        <a:rPr lang="en-US" sz="2000" b="1" dirty="0">
                          <a:solidFill>
                            <a:schemeClr val="tx1"/>
                          </a:solidFill>
                        </a:rPr>
                        <a:t>+ Depreciation </a:t>
                      </a:r>
                    </a:p>
                    <a:p>
                      <a:pPr marL="347663" indent="0" algn="l">
                        <a:buNone/>
                      </a:pPr>
                      <a:r>
                        <a:rPr lang="en-US" sz="2000" b="1" dirty="0">
                          <a:solidFill>
                            <a:schemeClr val="tx1"/>
                          </a:solidFill>
                        </a:rPr>
                        <a:t>+ Provision for Doubtful debts </a:t>
                      </a:r>
                    </a:p>
                    <a:p>
                      <a:pPr marL="0" indent="0" algn="l">
                        <a:buNone/>
                      </a:pPr>
                      <a:r>
                        <a:rPr lang="en-US" sz="2000" b="1" dirty="0">
                          <a:solidFill>
                            <a:schemeClr val="tx1"/>
                          </a:solidFill>
                        </a:rPr>
                        <a:t>Operating profit before working capital </a:t>
                      </a:r>
                    </a:p>
                    <a:p>
                      <a:pPr marL="0" indent="0" algn="l">
                        <a:buNone/>
                      </a:pPr>
                      <a:r>
                        <a:rPr lang="en-US" sz="2000" b="1" dirty="0">
                          <a:solidFill>
                            <a:schemeClr val="tx1"/>
                          </a:solidFill>
                        </a:rPr>
                        <a:t>Adjustment for working capital charges :</a:t>
                      </a:r>
                    </a:p>
                    <a:p>
                      <a:pPr marL="0" indent="0" algn="l">
                        <a:buNone/>
                      </a:pPr>
                      <a:r>
                        <a:rPr lang="en-US" sz="2000" b="1" dirty="0">
                          <a:solidFill>
                            <a:schemeClr val="tx1"/>
                          </a:solidFill>
                        </a:rPr>
                        <a:t>– Increase in Trade Receivables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2000" b="1" dirty="0">
                          <a:solidFill>
                            <a:schemeClr val="tx1"/>
                          </a:solidFill>
                        </a:rPr>
                        <a:t>– Increase in Inventory</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2000" b="1" dirty="0">
                          <a:solidFill>
                            <a:schemeClr val="tx1"/>
                          </a:solidFill>
                        </a:rPr>
                        <a:t>– Increase in Short Term Investment</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2000" b="1" dirty="0">
                          <a:solidFill>
                            <a:schemeClr val="tx1"/>
                          </a:solidFill>
                        </a:rPr>
                        <a:t>- Increase in Accrued income</a:t>
                      </a:r>
                    </a:p>
                    <a:p>
                      <a:pPr marL="0" indent="0" algn="l">
                        <a:buNone/>
                      </a:pPr>
                      <a:r>
                        <a:rPr lang="en-US" sz="2000" b="1" dirty="0">
                          <a:solidFill>
                            <a:schemeClr val="tx1"/>
                          </a:solidFill>
                        </a:rPr>
                        <a:t>+ Increase in Trade Payables</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2000" b="1" dirty="0">
                          <a:solidFill>
                            <a:schemeClr val="tx1"/>
                          </a:solidFill>
                        </a:rPr>
                        <a:t>+ Increase in Expense payable</a:t>
                      </a:r>
                    </a:p>
                    <a:p>
                      <a:pPr marL="0" indent="0" algn="l">
                        <a:buNone/>
                      </a:pPr>
                      <a:r>
                        <a:rPr lang="en-US" sz="2000" b="1" dirty="0">
                          <a:solidFill>
                            <a:schemeClr val="tx1"/>
                          </a:solidFill>
                        </a:rPr>
                        <a:t>+ Decrease in </a:t>
                      </a:r>
                      <a:r>
                        <a:rPr lang="en-US" sz="2000" b="1" i="0" u="none" strike="noStrike" kern="1200" baseline="0" dirty="0">
                          <a:solidFill>
                            <a:schemeClr val="dk1"/>
                          </a:solidFill>
                          <a:latin typeface="+mn-lt"/>
                          <a:ea typeface="+mn-ea"/>
                          <a:cs typeface="+mn-cs"/>
                        </a:rPr>
                        <a:t>Prepaid expense </a:t>
                      </a:r>
                      <a:endParaRPr lang="en-US" sz="2000" b="1" dirty="0">
                        <a:solidFill>
                          <a:schemeClr val="tx1"/>
                        </a:solidFill>
                      </a:endParaRPr>
                    </a:p>
                    <a:p>
                      <a:pPr marL="0" indent="0" algn="l">
                        <a:buNone/>
                      </a:pPr>
                      <a:r>
                        <a:rPr lang="en-US" sz="2000" b="1" dirty="0">
                          <a:solidFill>
                            <a:schemeClr val="tx1"/>
                          </a:solidFill>
                        </a:rPr>
                        <a:t>– Decrease in </a:t>
                      </a:r>
                      <a:r>
                        <a:rPr lang="en-US" sz="2000" b="1" i="0" u="none" strike="noStrike" kern="1200" baseline="0" dirty="0">
                          <a:solidFill>
                            <a:schemeClr val="dk1"/>
                          </a:solidFill>
                          <a:latin typeface="+mn-lt"/>
                          <a:ea typeface="+mn-ea"/>
                          <a:cs typeface="+mn-cs"/>
                        </a:rPr>
                        <a:t>Income received in advance</a:t>
                      </a:r>
                      <a:endParaRPr lang="en-US" sz="2000" b="1" dirty="0">
                        <a:solidFill>
                          <a:schemeClr val="tx1"/>
                        </a:solidFill>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000" b="1" dirty="0">
                          <a:solidFill>
                            <a:schemeClr val="tx1"/>
                          </a:solidFill>
                        </a:rPr>
                        <a:t>10,000</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2000" b="1" dirty="0">
                        <a:solidFill>
                          <a:schemeClr val="tx1"/>
                        </a:solidFill>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sz="2000" b="1" dirty="0">
                          <a:solidFill>
                            <a:schemeClr val="tx1"/>
                          </a:solidFill>
                        </a:rPr>
                        <a:t>2,000</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2000" b="1" dirty="0">
                          <a:solidFill>
                            <a:schemeClr val="tx1"/>
                          </a:solidFill>
                        </a:rPr>
                        <a:t>200</a:t>
                      </a: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1422163301"/>
                  </a:ext>
                </a:extLst>
              </a:tr>
              <a:tr h="3109713">
                <a:tc vMerge="1">
                  <a:txBody>
                    <a:bodyPr/>
                    <a:lstStyle/>
                    <a:p>
                      <a:endParaRPr lang="en-US"/>
                    </a:p>
                  </a:txBody>
                  <a:tcPr/>
                </a:tc>
                <a:tc>
                  <a:txBody>
                    <a:bodyPr/>
                    <a:lstStyle/>
                    <a:p>
                      <a:pPr algn="l"/>
                      <a:r>
                        <a:rPr lang="en-US" sz="2000" b="1" dirty="0"/>
                        <a:t>12200</a:t>
                      </a:r>
                    </a:p>
                    <a:p>
                      <a:pPr algn="l"/>
                      <a:endParaRPr lang="en-US" sz="2000" b="1" dirty="0"/>
                    </a:p>
                    <a:p>
                      <a:pPr algn="l"/>
                      <a:r>
                        <a:rPr lang="en-US" sz="2000" b="1" dirty="0"/>
                        <a:t>(1000)</a:t>
                      </a:r>
                    </a:p>
                    <a:p>
                      <a:pPr algn="l"/>
                      <a:r>
                        <a:rPr lang="en-US" sz="2000" b="1" dirty="0"/>
                        <a:t>(3000)</a:t>
                      </a:r>
                    </a:p>
                    <a:p>
                      <a:pPr algn="l"/>
                      <a:r>
                        <a:rPr lang="en-US" sz="2000" b="1" dirty="0"/>
                        <a:t>(2000)</a:t>
                      </a:r>
                    </a:p>
                    <a:p>
                      <a:pPr algn="l"/>
                      <a:r>
                        <a:rPr lang="en-US" sz="2000" b="1" dirty="0"/>
                        <a:t>(1000)</a:t>
                      </a:r>
                    </a:p>
                    <a:p>
                      <a:pPr algn="l"/>
                      <a:r>
                        <a:rPr lang="en-US" sz="2000" b="1" dirty="0"/>
                        <a:t>2000</a:t>
                      </a:r>
                    </a:p>
                    <a:p>
                      <a:pPr algn="l"/>
                      <a:r>
                        <a:rPr lang="en-US" sz="2000" b="1" dirty="0"/>
                        <a:t>500</a:t>
                      </a:r>
                    </a:p>
                    <a:p>
                      <a:pPr algn="l"/>
                      <a:r>
                        <a:rPr lang="en-US" sz="2000" b="1" dirty="0"/>
                        <a:t>1000</a:t>
                      </a:r>
                    </a:p>
                    <a:p>
                      <a:pPr algn="l"/>
                      <a:r>
                        <a:rPr lang="en-US" sz="2000" b="1" dirty="0"/>
                        <a:t>(1000)</a:t>
                      </a:r>
                    </a:p>
                  </a:txBody>
                  <a:tcP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 xmlns:a16="http://schemas.microsoft.com/office/drawing/2014/main" val="81232044"/>
                  </a:ext>
                </a:extLst>
              </a:tr>
              <a:tr h="445982">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2000" b="1" dirty="0">
                          <a:solidFill>
                            <a:schemeClr val="tx1"/>
                          </a:solidFill>
                        </a:rPr>
                        <a:t>Net Cash from Operating Activities</a:t>
                      </a:r>
                    </a:p>
                  </a:txBody>
                  <a:tcPr/>
                </a:tc>
                <a:tc>
                  <a:txBody>
                    <a:bodyPr/>
                    <a:lstStyle/>
                    <a:p>
                      <a:pPr algn="l"/>
                      <a:r>
                        <a:rPr lang="en-US" sz="2000" b="1" dirty="0"/>
                        <a:t>7700</a:t>
                      </a:r>
                    </a:p>
                  </a:txBody>
                  <a:tcPr/>
                </a:tc>
                <a:extLst>
                  <a:ext uri="{0D108BD9-81ED-4DB2-BD59-A6C34878D82A}">
                    <a16:rowId xmlns="" xmlns:a16="http://schemas.microsoft.com/office/drawing/2014/main" val="3040026740"/>
                  </a:ext>
                </a:extLst>
              </a:tr>
            </a:tbl>
          </a:graphicData>
        </a:graphic>
      </p:graphicFrame>
      <p:pic>
        <p:nvPicPr>
          <p:cNvPr id="4"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60942862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p:nvPr>
        </p:nvSpPr>
        <p:spPr>
          <a:xfrm>
            <a:off x="623392" y="2107607"/>
            <a:ext cx="10993549" cy="1475013"/>
          </a:xfrm>
        </p:spPr>
        <p:txBody>
          <a:bodyPr>
            <a:normAutofit/>
          </a:bodyPr>
          <a:lstStyle/>
          <a:p>
            <a:pPr algn="ctr"/>
            <a:r>
              <a:rPr lang="en-US" b="1" dirty="0">
                <a:solidFill>
                  <a:srgbClr val="FF0000"/>
                </a:solidFill>
              </a:rPr>
              <a:t>CASH FLOW STATEMENT</a:t>
            </a:r>
            <a:r>
              <a:rPr lang="en-US" dirty="0">
                <a:solidFill>
                  <a:srgbClr val="FF0000"/>
                </a:solidFill>
              </a:rPr>
              <a:t> - </a:t>
            </a:r>
            <a:r>
              <a:rPr lang="en-US" b="1" dirty="0">
                <a:solidFill>
                  <a:srgbClr val="FF0000"/>
                </a:solidFill>
              </a:rPr>
              <a:t>Cash Flows From investing Activities</a:t>
            </a:r>
            <a:endParaRPr lang="en-US" dirty="0">
              <a:solidFill>
                <a:srgbClr val="FF0000"/>
              </a:solidFill>
            </a:endParaRPr>
          </a:p>
        </p:txBody>
      </p:sp>
      <p:sp>
        <p:nvSpPr>
          <p:cNvPr id="5" name="Subtitle 2"/>
          <p:cNvSpPr>
            <a:spLocks noGrp="1"/>
          </p:cNvSpPr>
          <p:nvPr>
            <p:ph type="subTitle" idx="1"/>
          </p:nvPr>
        </p:nvSpPr>
        <p:spPr>
          <a:xfrm>
            <a:off x="2944321" y="3547455"/>
            <a:ext cx="5851339" cy="700134"/>
          </a:xfrm>
        </p:spPr>
        <p:txBody>
          <a:bodyPr>
            <a:noAutofit/>
          </a:bodyPr>
          <a:lstStyle/>
          <a:p>
            <a:r>
              <a:rPr lang="en-US" sz="3600" b="1" dirty="0">
                <a:solidFill>
                  <a:schemeClr val="bg1"/>
                </a:solidFill>
              </a:rPr>
              <a:t>PRASANTH VENPAKAL</a:t>
            </a:r>
          </a:p>
        </p:txBody>
      </p:sp>
      <p:pic>
        <p:nvPicPr>
          <p:cNvPr id="6"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222767093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u="sng" dirty="0"/>
              <a:t>Cash from Investing Activities</a:t>
            </a:r>
            <a:endParaRPr lang="en-US" sz="4800" u="sng" dirty="0"/>
          </a:p>
        </p:txBody>
      </p:sp>
      <p:sp>
        <p:nvSpPr>
          <p:cNvPr id="3" name="Content Placeholder 2"/>
          <p:cNvSpPr>
            <a:spLocks noGrp="1"/>
          </p:cNvSpPr>
          <p:nvPr>
            <p:ph idx="1"/>
          </p:nvPr>
        </p:nvSpPr>
        <p:spPr>
          <a:xfrm>
            <a:off x="1127451" y="1556792"/>
            <a:ext cx="9691271" cy="2544648"/>
          </a:xfrm>
        </p:spPr>
        <p:style>
          <a:lnRef idx="2">
            <a:schemeClr val="accent2"/>
          </a:lnRef>
          <a:fillRef idx="1">
            <a:schemeClr val="lt1"/>
          </a:fillRef>
          <a:effectRef idx="0">
            <a:schemeClr val="accent2"/>
          </a:effectRef>
          <a:fontRef idx="minor">
            <a:schemeClr val="dk1"/>
          </a:fontRef>
        </p:style>
        <p:txBody>
          <a:bodyPr>
            <a:normAutofit/>
          </a:bodyPr>
          <a:lstStyle/>
          <a:p>
            <a:pPr marL="0" indent="0" algn="just">
              <a:lnSpc>
                <a:spcPct val="150000"/>
              </a:lnSpc>
              <a:buNone/>
            </a:pPr>
            <a:r>
              <a:rPr lang="en-US" sz="3200" dirty="0">
                <a:solidFill>
                  <a:schemeClr val="tx1"/>
                </a:solidFill>
              </a:rPr>
              <a:t>	Investing activities relate to purchase and sale of long-term assets or fixed assets such as machinery, furniture, land and building, </a:t>
            </a:r>
            <a:r>
              <a:rPr lang="en-US" sz="3200" dirty="0" err="1">
                <a:solidFill>
                  <a:schemeClr val="tx1"/>
                </a:solidFill>
              </a:rPr>
              <a:t>etc</a:t>
            </a:r>
            <a:endParaRPr lang="en-US" sz="3200" dirty="0">
              <a:solidFill>
                <a:schemeClr val="tx1"/>
              </a:solidFill>
            </a:endParaRPr>
          </a:p>
        </p:txBody>
      </p:sp>
      <p:pic>
        <p:nvPicPr>
          <p:cNvPr id="4"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138101160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198084707"/>
              </p:ext>
            </p:extLst>
          </p:nvPr>
        </p:nvGraphicFramePr>
        <p:xfrm>
          <a:off x="157085" y="100014"/>
          <a:ext cx="11483531" cy="6065290"/>
        </p:xfrm>
        <a:graphic>
          <a:graphicData uri="http://schemas.openxmlformats.org/drawingml/2006/table">
            <a:tbl>
              <a:tblPr firstRow="1" firstCol="1" bandRow="1">
                <a:tableStyleId>{5940675A-B579-460E-94D1-54222C63F5DA}</a:tableStyleId>
              </a:tblPr>
              <a:tblGrid>
                <a:gridCol w="9654239">
                  <a:extLst>
                    <a:ext uri="{9D8B030D-6E8A-4147-A177-3AD203B41FA5}">
                      <a16:colId xmlns="" xmlns:a16="http://schemas.microsoft.com/office/drawing/2014/main" val="3154659010"/>
                    </a:ext>
                  </a:extLst>
                </a:gridCol>
                <a:gridCol w="1829292">
                  <a:extLst>
                    <a:ext uri="{9D8B030D-6E8A-4147-A177-3AD203B41FA5}">
                      <a16:colId xmlns="" xmlns:a16="http://schemas.microsoft.com/office/drawing/2014/main" val="4210156400"/>
                    </a:ext>
                  </a:extLst>
                </a:gridCol>
              </a:tblGrid>
              <a:tr h="6065290">
                <a:tc>
                  <a:txBody>
                    <a:bodyPr/>
                    <a:lstStyle/>
                    <a:p>
                      <a:pPr marL="0" marR="0" algn="just">
                        <a:lnSpc>
                          <a:spcPct val="150000"/>
                        </a:lnSpc>
                        <a:spcBef>
                          <a:spcPts val="0"/>
                        </a:spcBef>
                        <a:spcAft>
                          <a:spcPts val="0"/>
                        </a:spcAft>
                      </a:pPr>
                      <a:r>
                        <a:rPr lang="en-US" sz="3200" dirty="0">
                          <a:effectLst/>
                        </a:rPr>
                        <a:t>(B) Cash Flows From Investing Activities</a:t>
                      </a:r>
                      <a:endParaRPr lang="en-US" sz="2800" dirty="0">
                        <a:effectLst/>
                      </a:endParaRPr>
                    </a:p>
                    <a:p>
                      <a:pPr marL="0" marR="0" algn="just">
                        <a:lnSpc>
                          <a:spcPct val="150000"/>
                        </a:lnSpc>
                        <a:spcBef>
                          <a:spcPts val="0"/>
                        </a:spcBef>
                        <a:spcAft>
                          <a:spcPts val="0"/>
                        </a:spcAft>
                      </a:pPr>
                      <a:r>
                        <a:rPr lang="en-US" sz="2400" dirty="0">
                          <a:effectLst/>
                        </a:rPr>
                        <a:t>(+) Cash receipt from disposal of fixed assets including intangibles.</a:t>
                      </a:r>
                    </a:p>
                    <a:p>
                      <a:pPr marL="0" marR="0" algn="just">
                        <a:lnSpc>
                          <a:spcPct val="150000"/>
                        </a:lnSpc>
                        <a:spcBef>
                          <a:spcPts val="0"/>
                        </a:spcBef>
                        <a:spcAft>
                          <a:spcPts val="0"/>
                        </a:spcAft>
                      </a:pPr>
                      <a:r>
                        <a:rPr lang="en-US" sz="2400" dirty="0">
                          <a:effectLst/>
                        </a:rPr>
                        <a:t>(-) Cash payments to acquire fixed assets </a:t>
                      </a:r>
                    </a:p>
                    <a:p>
                      <a:pPr marL="0" marR="0" algn="just">
                        <a:lnSpc>
                          <a:spcPct val="150000"/>
                        </a:lnSpc>
                        <a:spcBef>
                          <a:spcPts val="0"/>
                        </a:spcBef>
                        <a:spcAft>
                          <a:spcPts val="0"/>
                        </a:spcAft>
                      </a:pPr>
                      <a:r>
                        <a:rPr lang="en-US" sz="2400" dirty="0">
                          <a:effectLst/>
                        </a:rPr>
                        <a:t>(+) Cash receipt from the repayment of advances or loans </a:t>
                      </a:r>
                    </a:p>
                    <a:p>
                      <a:pPr marL="0" marR="0" algn="just">
                        <a:lnSpc>
                          <a:spcPct val="150000"/>
                        </a:lnSpc>
                        <a:spcBef>
                          <a:spcPts val="0"/>
                        </a:spcBef>
                        <a:spcAft>
                          <a:spcPts val="0"/>
                        </a:spcAft>
                      </a:pPr>
                      <a:r>
                        <a:rPr lang="en-US" sz="2400" dirty="0">
                          <a:effectLst/>
                        </a:rPr>
                        <a:t>(-) Cash payments to acquire shares, warrants or debt instruments </a:t>
                      </a:r>
                    </a:p>
                    <a:p>
                      <a:pPr marL="0" marR="0" algn="just">
                        <a:lnSpc>
                          <a:spcPct val="150000"/>
                        </a:lnSpc>
                        <a:spcBef>
                          <a:spcPts val="0"/>
                        </a:spcBef>
                        <a:spcAft>
                          <a:spcPts val="0"/>
                        </a:spcAft>
                      </a:pPr>
                      <a:r>
                        <a:rPr lang="en-US" sz="2400" dirty="0">
                          <a:effectLst/>
                        </a:rPr>
                        <a:t>(+)</a:t>
                      </a:r>
                      <a:r>
                        <a:rPr lang="en-US" sz="2400" baseline="0" dirty="0">
                          <a:effectLst/>
                        </a:rPr>
                        <a:t> </a:t>
                      </a:r>
                      <a:r>
                        <a:rPr lang="en-US" sz="2400" dirty="0">
                          <a:effectLst/>
                        </a:rPr>
                        <a:t>Cash receipt from disposal of shares, warrants or debt instruments </a:t>
                      </a:r>
                    </a:p>
                    <a:p>
                      <a:pPr marL="0" marR="0" algn="just">
                        <a:lnSpc>
                          <a:spcPct val="150000"/>
                        </a:lnSpc>
                        <a:spcBef>
                          <a:spcPts val="0"/>
                        </a:spcBef>
                        <a:spcAft>
                          <a:spcPts val="0"/>
                        </a:spcAft>
                      </a:pPr>
                      <a:r>
                        <a:rPr lang="en-US" sz="2400" dirty="0">
                          <a:effectLst/>
                        </a:rPr>
                        <a:t>(-)Cash advances and loans made to third party</a:t>
                      </a:r>
                    </a:p>
                    <a:p>
                      <a:pPr marL="0" marR="0" algn="just">
                        <a:lnSpc>
                          <a:spcPct val="150000"/>
                        </a:lnSpc>
                        <a:spcBef>
                          <a:spcPts val="0"/>
                        </a:spcBef>
                        <a:spcAft>
                          <a:spcPts val="0"/>
                        </a:spcAft>
                      </a:pPr>
                      <a:r>
                        <a:rPr lang="en-US" sz="2400" dirty="0">
                          <a:effectLst/>
                        </a:rPr>
                        <a:t>Interest received in cash from loans and advances.</a:t>
                      </a:r>
                    </a:p>
                    <a:p>
                      <a:pPr marL="0" marR="0" algn="just">
                        <a:lnSpc>
                          <a:spcPct val="150000"/>
                        </a:lnSpc>
                        <a:spcBef>
                          <a:spcPts val="0"/>
                        </a:spcBef>
                        <a:spcAft>
                          <a:spcPts val="0"/>
                        </a:spcAft>
                      </a:pPr>
                      <a:r>
                        <a:rPr lang="en-US" sz="2400" dirty="0">
                          <a:effectLst/>
                        </a:rPr>
                        <a:t>Dividend received from investments in other enterprises.</a:t>
                      </a:r>
                    </a:p>
                    <a:p>
                      <a:pPr marL="0" marR="0" algn="just">
                        <a:lnSpc>
                          <a:spcPct val="150000"/>
                        </a:lnSpc>
                        <a:spcBef>
                          <a:spcPts val="0"/>
                        </a:spcBef>
                        <a:spcAft>
                          <a:spcPts val="0"/>
                        </a:spcAft>
                      </a:pPr>
                      <a:r>
                        <a:rPr lang="en-US" sz="2400" dirty="0">
                          <a:effectLst/>
                        </a:rPr>
                        <a:t>                                                  Net cash from Investing Activities</a:t>
                      </a:r>
                      <a:endParaRPr lang="en-US" sz="2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8737" marR="58737" marT="0" marB="0"/>
                </a:tc>
                <a:tc>
                  <a:txBody>
                    <a:bodyPr/>
                    <a:lstStyle/>
                    <a:p>
                      <a:pPr marL="0" marR="0" algn="just">
                        <a:lnSpc>
                          <a:spcPct val="150000"/>
                        </a:lnSpc>
                        <a:spcBef>
                          <a:spcPts val="0"/>
                        </a:spcBef>
                        <a:spcAft>
                          <a:spcPts val="0"/>
                        </a:spcAft>
                      </a:pPr>
                      <a:r>
                        <a:rPr lang="en-US" sz="1050" dirty="0">
                          <a:effectLst/>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8737" marR="58737" marT="0" marB="0"/>
                </a:tc>
                <a:extLst>
                  <a:ext uri="{0D108BD9-81ED-4DB2-BD59-A6C34878D82A}">
                    <a16:rowId xmlns="" xmlns:a16="http://schemas.microsoft.com/office/drawing/2014/main" val="3594173618"/>
                  </a:ext>
                </a:extLst>
              </a:tr>
            </a:tbl>
          </a:graphicData>
        </a:graphic>
      </p:graphicFrame>
      <p:pic>
        <p:nvPicPr>
          <p:cNvPr id="3"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166204692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7368" y="1"/>
            <a:ext cx="10515600" cy="692696"/>
          </a:xfrm>
        </p:spPr>
        <p:txBody>
          <a:bodyPr>
            <a:normAutofit fontScale="90000"/>
          </a:bodyPr>
          <a:lstStyle/>
          <a:p>
            <a:r>
              <a:rPr lang="en-US" sz="4000" u="sng" dirty="0"/>
              <a:t>Illustration – 1 </a:t>
            </a:r>
          </a:p>
        </p:txBody>
      </p:sp>
      <p:sp>
        <p:nvSpPr>
          <p:cNvPr id="3" name="Content Placeholder 2"/>
          <p:cNvSpPr>
            <a:spLocks noGrp="1"/>
          </p:cNvSpPr>
          <p:nvPr>
            <p:ph idx="1"/>
          </p:nvPr>
        </p:nvSpPr>
        <p:spPr>
          <a:xfrm>
            <a:off x="623393" y="908720"/>
            <a:ext cx="10870579" cy="2202818"/>
          </a:xfrm>
        </p:spPr>
        <p:txBody>
          <a:bodyPr>
            <a:normAutofit fontScale="85000" lnSpcReduction="20000"/>
          </a:bodyPr>
          <a:lstStyle/>
          <a:p>
            <a:pPr marL="0" indent="0">
              <a:buNone/>
            </a:pPr>
            <a:r>
              <a:rPr lang="en-US" dirty="0">
                <a:solidFill>
                  <a:schemeClr val="tx1"/>
                </a:solidFill>
              </a:rPr>
              <a:t>From the following information calculate Cash flow from Investing Activities</a:t>
            </a:r>
          </a:p>
          <a:p>
            <a:pPr marL="0" indent="0">
              <a:buNone/>
            </a:pPr>
            <a:r>
              <a:rPr lang="en-US" dirty="0">
                <a:solidFill>
                  <a:schemeClr val="tx1"/>
                </a:solidFill>
              </a:rPr>
              <a:t>Interest received on Debenture – 10000</a:t>
            </a:r>
          </a:p>
          <a:p>
            <a:pPr marL="0" indent="0">
              <a:buNone/>
            </a:pPr>
            <a:r>
              <a:rPr lang="en-US" dirty="0">
                <a:solidFill>
                  <a:schemeClr val="tx1"/>
                </a:solidFill>
              </a:rPr>
              <a:t>Dividend Received – 5000</a:t>
            </a:r>
          </a:p>
          <a:p>
            <a:pPr marL="0" indent="0">
              <a:buNone/>
            </a:pPr>
            <a:r>
              <a:rPr lang="en-US" dirty="0">
                <a:solidFill>
                  <a:schemeClr val="tx1"/>
                </a:solidFill>
              </a:rPr>
              <a:t>Interest Paid on Bank loan – 25000</a:t>
            </a:r>
          </a:p>
          <a:p>
            <a:pPr marL="0" indent="0">
              <a:buNone/>
            </a:pPr>
            <a:r>
              <a:rPr lang="en-US" dirty="0">
                <a:solidFill>
                  <a:schemeClr val="tx1"/>
                </a:solidFill>
              </a:rPr>
              <a:t>Dividend Paid o- 7500 </a:t>
            </a:r>
          </a:p>
        </p:txBody>
      </p:sp>
      <p:graphicFrame>
        <p:nvGraphicFramePr>
          <p:cNvPr id="4" name="Table 3"/>
          <p:cNvGraphicFramePr>
            <a:graphicFrameLocks noGrp="1"/>
          </p:cNvGraphicFramePr>
          <p:nvPr>
            <p:extLst>
              <p:ext uri="{D42A27DB-BD31-4B8C-83A1-F6EECF244321}">
                <p14:modId xmlns:p14="http://schemas.microsoft.com/office/powerpoint/2010/main" val="4285358676"/>
              </p:ext>
            </p:extLst>
          </p:nvPr>
        </p:nvGraphicFramePr>
        <p:xfrm>
          <a:off x="767409" y="3327564"/>
          <a:ext cx="9937104" cy="2765735"/>
        </p:xfrm>
        <a:graphic>
          <a:graphicData uri="http://schemas.openxmlformats.org/drawingml/2006/table">
            <a:tbl>
              <a:tblPr firstRow="1" bandRow="1">
                <a:tableStyleId>{5C22544A-7EE6-4342-B048-85BDC9FD1C3A}</a:tableStyleId>
              </a:tblPr>
              <a:tblGrid>
                <a:gridCol w="3312368">
                  <a:extLst>
                    <a:ext uri="{9D8B030D-6E8A-4147-A177-3AD203B41FA5}">
                      <a16:colId xmlns="" xmlns:a16="http://schemas.microsoft.com/office/drawing/2014/main" val="4029726095"/>
                    </a:ext>
                  </a:extLst>
                </a:gridCol>
                <a:gridCol w="3312368">
                  <a:extLst>
                    <a:ext uri="{9D8B030D-6E8A-4147-A177-3AD203B41FA5}">
                      <a16:colId xmlns="" xmlns:a16="http://schemas.microsoft.com/office/drawing/2014/main" val="1618981502"/>
                    </a:ext>
                  </a:extLst>
                </a:gridCol>
                <a:gridCol w="3312368">
                  <a:extLst>
                    <a:ext uri="{9D8B030D-6E8A-4147-A177-3AD203B41FA5}">
                      <a16:colId xmlns="" xmlns:a16="http://schemas.microsoft.com/office/drawing/2014/main" val="1325381561"/>
                    </a:ext>
                  </a:extLst>
                </a:gridCol>
              </a:tblGrid>
              <a:tr h="657650">
                <a:tc>
                  <a:txBody>
                    <a:bodyPr/>
                    <a:lstStyle/>
                    <a:p>
                      <a:r>
                        <a:rPr lang="en-US" sz="2800" dirty="0"/>
                        <a:t>Item </a:t>
                      </a:r>
                    </a:p>
                  </a:txBody>
                  <a:tcPr/>
                </a:tc>
                <a:tc>
                  <a:txBody>
                    <a:bodyPr/>
                    <a:lstStyle/>
                    <a:p>
                      <a:r>
                        <a:rPr lang="en-US" sz="2800" dirty="0"/>
                        <a:t>Purchased </a:t>
                      </a:r>
                    </a:p>
                  </a:txBody>
                  <a:tcPr/>
                </a:tc>
                <a:tc>
                  <a:txBody>
                    <a:bodyPr/>
                    <a:lstStyle/>
                    <a:p>
                      <a:r>
                        <a:rPr lang="en-US" sz="2800" dirty="0"/>
                        <a:t>Sold</a:t>
                      </a:r>
                    </a:p>
                  </a:txBody>
                  <a:tcPr/>
                </a:tc>
                <a:extLst>
                  <a:ext uri="{0D108BD9-81ED-4DB2-BD59-A6C34878D82A}">
                    <a16:rowId xmlns="" xmlns:a16="http://schemas.microsoft.com/office/drawing/2014/main" val="80244132"/>
                  </a:ext>
                </a:extLst>
              </a:tr>
              <a:tr h="2108085">
                <a:tc>
                  <a:txBody>
                    <a:bodyPr/>
                    <a:lstStyle/>
                    <a:p>
                      <a:r>
                        <a:rPr lang="en-US" sz="2800" dirty="0"/>
                        <a:t>Machinery</a:t>
                      </a:r>
                    </a:p>
                    <a:p>
                      <a:r>
                        <a:rPr lang="en-US" sz="2800" dirty="0"/>
                        <a:t>Land</a:t>
                      </a:r>
                    </a:p>
                    <a:p>
                      <a:r>
                        <a:rPr lang="en-US" sz="2800" dirty="0"/>
                        <a:t>Goodwill</a:t>
                      </a:r>
                    </a:p>
                    <a:p>
                      <a:r>
                        <a:rPr lang="en-US" sz="2800" dirty="0"/>
                        <a:t>Trademark</a:t>
                      </a:r>
                    </a:p>
                  </a:txBody>
                  <a:tcPr/>
                </a:tc>
                <a:tc>
                  <a:txBody>
                    <a:bodyPr/>
                    <a:lstStyle/>
                    <a:p>
                      <a:r>
                        <a:rPr lang="en-US" sz="2800" dirty="0"/>
                        <a:t>200000</a:t>
                      </a:r>
                    </a:p>
                    <a:p>
                      <a:r>
                        <a:rPr lang="en-US" sz="2800" dirty="0"/>
                        <a:t>500000</a:t>
                      </a:r>
                    </a:p>
                    <a:p>
                      <a:r>
                        <a:rPr lang="en-US" sz="2800" dirty="0"/>
                        <a:t>----</a:t>
                      </a:r>
                    </a:p>
                    <a:p>
                      <a:r>
                        <a:rPr lang="en-US" sz="2800" dirty="0"/>
                        <a:t>20000</a:t>
                      </a:r>
                    </a:p>
                  </a:txBody>
                  <a:tcPr/>
                </a:tc>
                <a:tc>
                  <a:txBody>
                    <a:bodyPr/>
                    <a:lstStyle/>
                    <a:p>
                      <a:r>
                        <a:rPr lang="en-US" sz="2800" dirty="0"/>
                        <a:t>300000</a:t>
                      </a:r>
                    </a:p>
                    <a:p>
                      <a:r>
                        <a:rPr lang="en-US" sz="2800" dirty="0"/>
                        <a:t>800000</a:t>
                      </a:r>
                    </a:p>
                    <a:p>
                      <a:r>
                        <a:rPr lang="en-US" sz="2800" dirty="0"/>
                        <a:t>25000</a:t>
                      </a:r>
                    </a:p>
                    <a:p>
                      <a:r>
                        <a:rPr lang="en-US" sz="2800" dirty="0"/>
                        <a:t>----</a:t>
                      </a:r>
                    </a:p>
                  </a:txBody>
                  <a:tcPr/>
                </a:tc>
                <a:extLst>
                  <a:ext uri="{0D108BD9-81ED-4DB2-BD59-A6C34878D82A}">
                    <a16:rowId xmlns="" xmlns:a16="http://schemas.microsoft.com/office/drawing/2014/main" val="336969004"/>
                  </a:ext>
                </a:extLst>
              </a:tr>
            </a:tbl>
          </a:graphicData>
        </a:graphic>
      </p:graphicFrame>
      <p:pic>
        <p:nvPicPr>
          <p:cNvPr id="5"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425185989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67598709"/>
              </p:ext>
            </p:extLst>
          </p:nvPr>
        </p:nvGraphicFramePr>
        <p:xfrm>
          <a:off x="396498" y="336980"/>
          <a:ext cx="10956089" cy="6216319"/>
        </p:xfrm>
        <a:graphic>
          <a:graphicData uri="http://schemas.openxmlformats.org/drawingml/2006/table">
            <a:tbl>
              <a:tblPr firstRow="1" firstCol="1" bandRow="1">
                <a:tableStyleId>{5940675A-B579-460E-94D1-54222C63F5DA}</a:tableStyleId>
              </a:tblPr>
              <a:tblGrid>
                <a:gridCol w="7738352">
                  <a:extLst>
                    <a:ext uri="{9D8B030D-6E8A-4147-A177-3AD203B41FA5}">
                      <a16:colId xmlns="" xmlns:a16="http://schemas.microsoft.com/office/drawing/2014/main" val="3154659010"/>
                    </a:ext>
                  </a:extLst>
                </a:gridCol>
                <a:gridCol w="3217737">
                  <a:extLst>
                    <a:ext uri="{9D8B030D-6E8A-4147-A177-3AD203B41FA5}">
                      <a16:colId xmlns="" xmlns:a16="http://schemas.microsoft.com/office/drawing/2014/main" val="4210156400"/>
                    </a:ext>
                  </a:extLst>
                </a:gridCol>
              </a:tblGrid>
              <a:tr h="677594">
                <a:tc gridSpan="2">
                  <a:txBody>
                    <a:bodyPr/>
                    <a:lstStyle/>
                    <a:p>
                      <a:pPr marL="0" marR="0" algn="ctr">
                        <a:lnSpc>
                          <a:spcPct val="150000"/>
                        </a:lnSpc>
                        <a:spcBef>
                          <a:spcPts val="0"/>
                        </a:spcBef>
                        <a:spcAft>
                          <a:spcPts val="0"/>
                        </a:spcAft>
                      </a:pPr>
                      <a:r>
                        <a:rPr lang="en-US" sz="3200" b="1" dirty="0">
                          <a:solidFill>
                            <a:srgbClr val="FF0000"/>
                          </a:solidFill>
                          <a:effectLst/>
                        </a:rPr>
                        <a:t>CASH FLOW FROM INVESTING ACTIVITIES</a:t>
                      </a:r>
                      <a:endParaRPr lang="en-US" sz="3200" b="1" dirty="0">
                        <a:solidFill>
                          <a:srgbClr val="FF0000"/>
                        </a:solidFill>
                        <a:effectLst/>
                        <a:latin typeface="+mj-lt"/>
                        <a:ea typeface="Calibri" panose="020F0502020204030204" pitchFamily="34" charset="0"/>
                        <a:cs typeface="Times New Roman" panose="02020603050405020304" pitchFamily="18" charset="0"/>
                      </a:endParaRPr>
                    </a:p>
                  </a:txBody>
                  <a:tcPr marL="58737" marR="58737" marT="0" marB="0"/>
                </a:tc>
                <a:tc hMerge="1">
                  <a:txBody>
                    <a:bodyPr/>
                    <a:lstStyle/>
                    <a:p>
                      <a:pPr marL="0" marR="0" algn="just">
                        <a:lnSpc>
                          <a:spcPct val="150000"/>
                        </a:lnSpc>
                        <a:spcBef>
                          <a:spcPts val="0"/>
                        </a:spcBef>
                        <a:spcAft>
                          <a:spcPts val="0"/>
                        </a:spcAft>
                      </a:pPr>
                      <a:endParaRPr lang="en-US" sz="2000" dirty="0">
                        <a:effectLst/>
                        <a:latin typeface="+mj-lt"/>
                        <a:ea typeface="Calibri" panose="020F0502020204030204" pitchFamily="34" charset="0"/>
                        <a:cs typeface="Times New Roman" panose="02020603050405020304" pitchFamily="18" charset="0"/>
                      </a:endParaRPr>
                    </a:p>
                  </a:txBody>
                  <a:tcPr marL="58737" marR="58737" marT="0" marB="0"/>
                </a:tc>
                <a:extLst>
                  <a:ext uri="{0D108BD9-81ED-4DB2-BD59-A6C34878D82A}">
                    <a16:rowId xmlns="" xmlns:a16="http://schemas.microsoft.com/office/drawing/2014/main" val="2561538910"/>
                  </a:ext>
                </a:extLst>
              </a:tr>
              <a:tr h="3978088">
                <a:tc rowSpan="2">
                  <a:txBody>
                    <a:bodyPr/>
                    <a:lstStyle/>
                    <a:p>
                      <a:pPr marL="0" marR="0" algn="just">
                        <a:lnSpc>
                          <a:spcPct val="100000"/>
                        </a:lnSpc>
                        <a:spcBef>
                          <a:spcPts val="0"/>
                        </a:spcBef>
                        <a:spcAft>
                          <a:spcPts val="0"/>
                        </a:spcAft>
                      </a:pPr>
                      <a:r>
                        <a:rPr lang="en-US" sz="3200" dirty="0">
                          <a:effectLst/>
                        </a:rPr>
                        <a:t>(B) Cash Flows From Investing Activities</a:t>
                      </a:r>
                      <a:endParaRPr lang="en-US" sz="2800" dirty="0">
                        <a:effectLst/>
                      </a:endParaRPr>
                    </a:p>
                    <a:p>
                      <a:pPr marL="0" marR="0" algn="just">
                        <a:lnSpc>
                          <a:spcPct val="100000"/>
                        </a:lnSpc>
                        <a:spcBef>
                          <a:spcPts val="0"/>
                        </a:spcBef>
                        <a:spcAft>
                          <a:spcPts val="0"/>
                        </a:spcAft>
                      </a:pPr>
                      <a:r>
                        <a:rPr lang="en-US" sz="2800" dirty="0">
                          <a:effectLst/>
                        </a:rPr>
                        <a:t>(+) Cash receipt from sale of Machinery</a:t>
                      </a:r>
                    </a:p>
                    <a:p>
                      <a:pPr marL="0" marR="0" lvl="0" indent="0" algn="just" defTabSz="457200" rtl="0" eaLnBrk="1" fontAlgn="auto" latinLnBrk="0" hangingPunct="1">
                        <a:lnSpc>
                          <a:spcPct val="100000"/>
                        </a:lnSpc>
                        <a:spcBef>
                          <a:spcPts val="0"/>
                        </a:spcBef>
                        <a:spcAft>
                          <a:spcPts val="0"/>
                        </a:spcAft>
                        <a:buClrTx/>
                        <a:buSzTx/>
                        <a:buFontTx/>
                        <a:buNone/>
                        <a:tabLst/>
                        <a:defRPr/>
                      </a:pPr>
                      <a:r>
                        <a:rPr lang="en-US" sz="2800" dirty="0">
                          <a:effectLst/>
                        </a:rPr>
                        <a:t>(+) Cash receipt from sale of Land</a:t>
                      </a:r>
                    </a:p>
                    <a:p>
                      <a:pPr marL="0" marR="0" lvl="0" indent="0" algn="just" defTabSz="457200" rtl="0" eaLnBrk="1" fontAlgn="auto" latinLnBrk="0" hangingPunct="1">
                        <a:lnSpc>
                          <a:spcPct val="100000"/>
                        </a:lnSpc>
                        <a:spcBef>
                          <a:spcPts val="0"/>
                        </a:spcBef>
                        <a:spcAft>
                          <a:spcPts val="0"/>
                        </a:spcAft>
                        <a:buClrTx/>
                        <a:buSzTx/>
                        <a:buFontTx/>
                        <a:buNone/>
                        <a:tabLst/>
                        <a:defRPr/>
                      </a:pPr>
                      <a:r>
                        <a:rPr lang="en-US" sz="2800" dirty="0">
                          <a:effectLst/>
                        </a:rPr>
                        <a:t>(+) Cash receipt from sale of Goodwill</a:t>
                      </a:r>
                    </a:p>
                    <a:p>
                      <a:pPr marL="0" marR="0" lvl="0" indent="0" algn="just" defTabSz="457200" rtl="0" eaLnBrk="1" fontAlgn="auto" latinLnBrk="0" hangingPunct="1">
                        <a:lnSpc>
                          <a:spcPct val="100000"/>
                        </a:lnSpc>
                        <a:spcBef>
                          <a:spcPts val="0"/>
                        </a:spcBef>
                        <a:spcAft>
                          <a:spcPts val="0"/>
                        </a:spcAft>
                        <a:buClrTx/>
                        <a:buSzTx/>
                        <a:buFontTx/>
                        <a:buNone/>
                        <a:tabLst/>
                        <a:defRPr/>
                      </a:pPr>
                      <a:r>
                        <a:rPr lang="en-US" sz="2800" dirty="0">
                          <a:effectLst/>
                        </a:rPr>
                        <a:t>(-) Cash payments to acquire Machinery</a:t>
                      </a:r>
                    </a:p>
                    <a:p>
                      <a:pPr marL="0" marR="0" lvl="0" indent="0" algn="just" defTabSz="457200" rtl="0" eaLnBrk="1" fontAlgn="auto" latinLnBrk="0" hangingPunct="1">
                        <a:lnSpc>
                          <a:spcPct val="100000"/>
                        </a:lnSpc>
                        <a:spcBef>
                          <a:spcPts val="0"/>
                        </a:spcBef>
                        <a:spcAft>
                          <a:spcPts val="0"/>
                        </a:spcAft>
                        <a:buClrTx/>
                        <a:buSzTx/>
                        <a:buFontTx/>
                        <a:buNone/>
                        <a:tabLst/>
                        <a:defRPr/>
                      </a:pPr>
                      <a:r>
                        <a:rPr lang="en-US" sz="2800" dirty="0">
                          <a:effectLst/>
                        </a:rPr>
                        <a:t>(-) Cash payments to acquire Land</a:t>
                      </a:r>
                    </a:p>
                    <a:p>
                      <a:pPr marL="0" marR="0" algn="just">
                        <a:lnSpc>
                          <a:spcPct val="100000"/>
                        </a:lnSpc>
                        <a:spcBef>
                          <a:spcPts val="0"/>
                        </a:spcBef>
                        <a:spcAft>
                          <a:spcPts val="0"/>
                        </a:spcAft>
                      </a:pPr>
                      <a:r>
                        <a:rPr lang="en-US" sz="2800" dirty="0">
                          <a:effectLst/>
                        </a:rPr>
                        <a:t>(-) Cash payments to acquire Trademark</a:t>
                      </a:r>
                    </a:p>
                    <a:p>
                      <a:pPr marL="0" indent="0">
                        <a:lnSpc>
                          <a:spcPct val="100000"/>
                        </a:lnSpc>
                        <a:buNone/>
                      </a:pPr>
                      <a:r>
                        <a:rPr lang="en-US" sz="2800" dirty="0">
                          <a:effectLst/>
                        </a:rPr>
                        <a:t>(+) </a:t>
                      </a:r>
                      <a:r>
                        <a:rPr lang="en-US" sz="3200" dirty="0"/>
                        <a:t>Interest received on Debenture </a:t>
                      </a:r>
                    </a:p>
                    <a:p>
                      <a:pPr marL="0" indent="0">
                        <a:lnSpc>
                          <a:spcPct val="100000"/>
                        </a:lnSpc>
                        <a:buNone/>
                      </a:pPr>
                      <a:r>
                        <a:rPr lang="en-US" sz="3200" dirty="0"/>
                        <a:t>(+)</a:t>
                      </a:r>
                      <a:r>
                        <a:rPr lang="en-US" sz="3200" baseline="0" dirty="0"/>
                        <a:t> </a:t>
                      </a:r>
                      <a:r>
                        <a:rPr lang="en-US" sz="3200" dirty="0"/>
                        <a:t>Dividend Received</a:t>
                      </a:r>
                      <a:endParaRPr lang="en-US" sz="2800" dirty="0">
                        <a:effectLst/>
                      </a:endParaRPr>
                    </a:p>
                    <a:p>
                      <a:pPr marL="0" marR="0" algn="just">
                        <a:lnSpc>
                          <a:spcPct val="100000"/>
                        </a:lnSpc>
                        <a:spcBef>
                          <a:spcPts val="0"/>
                        </a:spcBef>
                        <a:spcAft>
                          <a:spcPts val="0"/>
                        </a:spcAft>
                      </a:pPr>
                      <a:endParaRPr lang="en-US" sz="3200" dirty="0">
                        <a:effectLst/>
                      </a:endParaRPr>
                    </a:p>
                    <a:p>
                      <a:pPr marL="0" marR="0" algn="just">
                        <a:lnSpc>
                          <a:spcPct val="100000"/>
                        </a:lnSpc>
                        <a:spcBef>
                          <a:spcPts val="0"/>
                        </a:spcBef>
                        <a:spcAft>
                          <a:spcPts val="0"/>
                        </a:spcAft>
                      </a:pPr>
                      <a:r>
                        <a:rPr lang="en-US" sz="3200" dirty="0">
                          <a:effectLst/>
                        </a:rPr>
                        <a:t>Net cash inflow from Investing Activities</a:t>
                      </a:r>
                      <a:endParaRPr lang="en-US" sz="32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8737" marR="58737" marT="0" marB="0"/>
                </a:tc>
                <a:tc>
                  <a:txBody>
                    <a:bodyPr/>
                    <a:lstStyle/>
                    <a:p>
                      <a:pPr marL="0" marR="0" algn="just">
                        <a:lnSpc>
                          <a:spcPct val="150000"/>
                        </a:lnSpc>
                        <a:spcBef>
                          <a:spcPts val="0"/>
                        </a:spcBef>
                        <a:spcAft>
                          <a:spcPts val="0"/>
                        </a:spcAft>
                      </a:pPr>
                      <a:r>
                        <a:rPr lang="en-US" sz="1100" dirty="0">
                          <a:effectLst/>
                        </a:rPr>
                        <a:t> </a:t>
                      </a:r>
                    </a:p>
                    <a:p>
                      <a:pPr marL="0" marR="0" algn="just">
                        <a:lnSpc>
                          <a:spcPct val="150000"/>
                        </a:lnSpc>
                        <a:spcBef>
                          <a:spcPts val="0"/>
                        </a:spcBef>
                        <a:spcAft>
                          <a:spcPts val="0"/>
                        </a:spcAft>
                      </a:pPr>
                      <a:endParaRPr lang="en-US" sz="1100" dirty="0">
                        <a:effectLst/>
                      </a:endParaRPr>
                    </a:p>
                    <a:p>
                      <a:pPr marL="0" marR="0" algn="just">
                        <a:lnSpc>
                          <a:spcPct val="150000"/>
                        </a:lnSpc>
                        <a:spcBef>
                          <a:spcPts val="0"/>
                        </a:spcBef>
                        <a:spcAft>
                          <a:spcPts val="0"/>
                        </a:spcAft>
                      </a:pPr>
                      <a:endParaRPr lang="en-US" sz="1100" dirty="0">
                        <a:effectLst/>
                      </a:endParaRPr>
                    </a:p>
                    <a:p>
                      <a:pPr marL="0" marR="0" algn="just">
                        <a:lnSpc>
                          <a:spcPct val="100000"/>
                        </a:lnSpc>
                        <a:spcBef>
                          <a:spcPts val="0"/>
                        </a:spcBef>
                        <a:spcAft>
                          <a:spcPts val="0"/>
                        </a:spcAft>
                      </a:pPr>
                      <a:r>
                        <a:rPr lang="en-US" sz="2800" dirty="0">
                          <a:effectLst/>
                        </a:rPr>
                        <a:t>300000</a:t>
                      </a:r>
                    </a:p>
                    <a:p>
                      <a:pPr marL="0" marR="0" algn="just">
                        <a:lnSpc>
                          <a:spcPct val="100000"/>
                        </a:lnSpc>
                        <a:spcBef>
                          <a:spcPts val="0"/>
                        </a:spcBef>
                        <a:spcAft>
                          <a:spcPts val="0"/>
                        </a:spcAft>
                      </a:pPr>
                      <a:r>
                        <a:rPr lang="en-US" sz="2800" dirty="0">
                          <a:effectLst/>
                        </a:rPr>
                        <a:t>800000</a:t>
                      </a:r>
                    </a:p>
                    <a:p>
                      <a:pPr marL="0" marR="0" algn="just">
                        <a:lnSpc>
                          <a:spcPct val="100000"/>
                        </a:lnSpc>
                        <a:spcBef>
                          <a:spcPts val="0"/>
                        </a:spcBef>
                        <a:spcAft>
                          <a:spcPts val="0"/>
                        </a:spcAft>
                      </a:pPr>
                      <a:r>
                        <a:rPr lang="en-US" sz="2800" dirty="0">
                          <a:effectLst/>
                        </a:rPr>
                        <a:t>25000</a:t>
                      </a:r>
                    </a:p>
                    <a:p>
                      <a:pPr marL="0" marR="0" algn="just">
                        <a:lnSpc>
                          <a:spcPct val="100000"/>
                        </a:lnSpc>
                        <a:spcBef>
                          <a:spcPts val="0"/>
                        </a:spcBef>
                        <a:spcAft>
                          <a:spcPts val="0"/>
                        </a:spcAft>
                      </a:pPr>
                      <a:r>
                        <a:rPr lang="en-US" sz="2800" dirty="0">
                          <a:effectLst/>
                        </a:rPr>
                        <a:t>(200000)</a:t>
                      </a:r>
                    </a:p>
                    <a:p>
                      <a:pPr marL="0" marR="0" algn="just">
                        <a:lnSpc>
                          <a:spcPct val="100000"/>
                        </a:lnSpc>
                        <a:spcBef>
                          <a:spcPts val="0"/>
                        </a:spcBef>
                        <a:spcAft>
                          <a:spcPts val="0"/>
                        </a:spcAft>
                      </a:pPr>
                      <a:r>
                        <a:rPr lang="en-US" sz="2800" dirty="0">
                          <a:effectLst/>
                        </a:rPr>
                        <a:t>(500000)</a:t>
                      </a:r>
                    </a:p>
                    <a:p>
                      <a:pPr marL="0" marR="0" algn="just">
                        <a:lnSpc>
                          <a:spcPct val="100000"/>
                        </a:lnSpc>
                        <a:spcBef>
                          <a:spcPts val="0"/>
                        </a:spcBef>
                        <a:spcAft>
                          <a:spcPts val="0"/>
                        </a:spcAft>
                      </a:pPr>
                      <a:r>
                        <a:rPr lang="en-US" sz="2800" dirty="0">
                          <a:effectLst/>
                        </a:rPr>
                        <a:t>(20000)</a:t>
                      </a:r>
                    </a:p>
                    <a:p>
                      <a:pPr marL="0" marR="0" lvl="0" indent="0" algn="just" defTabSz="457200" rtl="0" eaLnBrk="1" fontAlgn="auto" latinLnBrk="0" hangingPunct="1">
                        <a:lnSpc>
                          <a:spcPct val="100000"/>
                        </a:lnSpc>
                        <a:spcBef>
                          <a:spcPts val="0"/>
                        </a:spcBef>
                        <a:spcAft>
                          <a:spcPts val="0"/>
                        </a:spcAft>
                        <a:buClrTx/>
                        <a:buSzTx/>
                        <a:buFontTx/>
                        <a:buNone/>
                        <a:tabLst/>
                        <a:defRPr/>
                      </a:pPr>
                      <a:r>
                        <a:rPr lang="en-US" sz="2800" dirty="0"/>
                        <a:t>10000</a:t>
                      </a:r>
                    </a:p>
                    <a:p>
                      <a:pPr marL="0" marR="0" lvl="0" indent="0" algn="just" defTabSz="457200" rtl="0" eaLnBrk="1" fontAlgn="auto" latinLnBrk="0" hangingPunct="1">
                        <a:lnSpc>
                          <a:spcPct val="100000"/>
                        </a:lnSpc>
                        <a:spcBef>
                          <a:spcPts val="0"/>
                        </a:spcBef>
                        <a:spcAft>
                          <a:spcPts val="0"/>
                        </a:spcAft>
                        <a:buClrTx/>
                        <a:buSzTx/>
                        <a:buFontTx/>
                        <a:buNone/>
                        <a:tabLst/>
                        <a:defRPr/>
                      </a:pPr>
                      <a:r>
                        <a:rPr lang="en-US" sz="2800" dirty="0"/>
                        <a:t>5000</a:t>
                      </a:r>
                      <a:endParaRPr lang="en-US" sz="2800" dirty="0">
                        <a:solidFill>
                          <a:schemeClr val="tx1"/>
                        </a:solidFill>
                      </a:endParaRPr>
                    </a:p>
                  </a:txBody>
                  <a:tcPr marL="58737" marR="58737" marT="0" marB="0"/>
                </a:tc>
                <a:extLst>
                  <a:ext uri="{0D108BD9-81ED-4DB2-BD59-A6C34878D82A}">
                    <a16:rowId xmlns="" xmlns:a16="http://schemas.microsoft.com/office/drawing/2014/main" val="3594173618"/>
                  </a:ext>
                </a:extLst>
              </a:tr>
              <a:tr h="1316659">
                <a:tc vMerge="1">
                  <a:txBody>
                    <a:bodyPr/>
                    <a:lstStyle/>
                    <a:p>
                      <a:endParaRPr lang="en-US"/>
                    </a:p>
                  </a:txBody>
                  <a:tcPr/>
                </a:tc>
                <a:tc>
                  <a:txBody>
                    <a:bodyPr/>
                    <a:lstStyle/>
                    <a:p>
                      <a:pPr marL="0" marR="0" algn="just">
                        <a:lnSpc>
                          <a:spcPct val="150000"/>
                        </a:lnSpc>
                        <a:spcBef>
                          <a:spcPts val="0"/>
                        </a:spcBef>
                        <a:spcAft>
                          <a:spcPts val="0"/>
                        </a:spcAft>
                      </a:pPr>
                      <a:r>
                        <a:rPr lang="en-US" sz="2800" dirty="0">
                          <a:effectLst/>
                        </a:rPr>
                        <a:t>420000</a:t>
                      </a:r>
                      <a:endParaRPr lang="en-US" sz="2800" dirty="0">
                        <a:effectLst/>
                        <a:latin typeface="+mj-lt"/>
                        <a:ea typeface="Calibri" panose="020F0502020204030204" pitchFamily="34" charset="0"/>
                        <a:cs typeface="Times New Roman" panose="02020603050405020304" pitchFamily="18" charset="0"/>
                      </a:endParaRPr>
                    </a:p>
                  </a:txBody>
                  <a:tcPr marL="58737" marR="58737" marT="0" marB="0"/>
                </a:tc>
                <a:extLst>
                  <a:ext uri="{0D108BD9-81ED-4DB2-BD59-A6C34878D82A}">
                    <a16:rowId xmlns="" xmlns:a16="http://schemas.microsoft.com/office/drawing/2014/main" val="3832440182"/>
                  </a:ext>
                </a:extLst>
              </a:tr>
            </a:tbl>
          </a:graphicData>
        </a:graphic>
      </p:graphicFrame>
    </p:spTree>
    <p:extLst>
      <p:ext uri="{BB962C8B-B14F-4D97-AF65-F5344CB8AC3E}">
        <p14:creationId xmlns:p14="http://schemas.microsoft.com/office/powerpoint/2010/main" val="14025186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50" name="Google Shape;150;p8"/>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US" sz="5300" b="1">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US" sz="5300" b="1">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pic>
        <p:nvPicPr>
          <p:cNvPr id="4" name="Google Shape;63;p14"/>
          <p:cNvPicPr preferRelativeResize="0"/>
          <p:nvPr/>
        </p:nvPicPr>
        <p:blipFill rotWithShape="1">
          <a:blip r:embed="rId3">
            <a:alphaModFix/>
          </a:blip>
          <a:srcRect/>
          <a:stretch/>
        </p:blipFill>
        <p:spPr>
          <a:xfrm>
            <a:off x="10455643" y="5907634"/>
            <a:ext cx="1643368" cy="815833"/>
          </a:xfrm>
          <a:prstGeom prst="rect">
            <a:avLst/>
          </a:prstGeom>
          <a:noFill/>
          <a:ln>
            <a:noFill/>
          </a:ln>
        </p:spPr>
      </p:pic>
    </p:spTree>
    <p:extLst>
      <p:ext uri="{BB962C8B-B14F-4D97-AF65-F5344CB8AC3E}">
        <p14:creationId xmlns:p14="http://schemas.microsoft.com/office/powerpoint/2010/main" val="143411671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Cash Flows</a:t>
            </a:r>
            <a:endParaRPr lang="en-US" u="sng"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546112340"/>
              </p:ext>
            </p:extLst>
          </p:nvPr>
        </p:nvGraphicFramePr>
        <p:xfrm>
          <a:off x="767319" y="1038560"/>
          <a:ext cx="10219680" cy="46579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Google Shape;63;p14"/>
          <p:cNvPicPr preferRelativeResize="0"/>
          <p:nvPr/>
        </p:nvPicPr>
        <p:blipFill rotWithShape="1">
          <a:blip r:embed="rId7">
            <a:alphaModFix/>
          </a:blip>
          <a:srcRect/>
          <a:stretch/>
        </p:blipFill>
        <p:spPr>
          <a:xfrm>
            <a:off x="10848528" y="6165304"/>
            <a:ext cx="1232526" cy="611875"/>
          </a:xfrm>
          <a:prstGeom prst="rect">
            <a:avLst/>
          </a:prstGeom>
          <a:noFill/>
          <a:ln>
            <a:noFill/>
          </a:ln>
        </p:spPr>
      </p:pic>
    </p:spTree>
    <p:extLst>
      <p:ext uri="{BB962C8B-B14F-4D97-AF65-F5344CB8AC3E}">
        <p14:creationId xmlns:p14="http://schemas.microsoft.com/office/powerpoint/2010/main" val="1951389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0751" y="1705974"/>
            <a:ext cx="9613687" cy="1760561"/>
          </a:xfrm>
        </p:spPr>
        <p:txBody>
          <a:bodyPr>
            <a:noAutofit/>
          </a:bodyPr>
          <a:lstStyle/>
          <a:p>
            <a:pPr algn="ctr"/>
            <a:r>
              <a:rPr lang="en-US" sz="4400" dirty="0">
                <a:solidFill>
                  <a:srgbClr val="FF0000"/>
                </a:solidFill>
              </a:rPr>
              <a:t>PREPARATION OF FIXED ASSET ACCOUNT ON ORGINAL COST BASIS</a:t>
            </a:r>
          </a:p>
        </p:txBody>
      </p:sp>
      <p:pic>
        <p:nvPicPr>
          <p:cNvPr id="3"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309447399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9"/>
            <a:ext cx="4681736" cy="689345"/>
          </a:xfrm>
        </p:spPr>
        <p:txBody>
          <a:bodyPr>
            <a:normAutofit/>
          </a:bodyPr>
          <a:lstStyle/>
          <a:p>
            <a:r>
              <a:rPr lang="en-US" sz="3600" u="sng" dirty="0"/>
              <a:t>ILLUSTRATION - 1</a:t>
            </a:r>
          </a:p>
        </p:txBody>
      </p:sp>
      <p:sp>
        <p:nvSpPr>
          <p:cNvPr id="3" name="Content Placeholder 2"/>
          <p:cNvSpPr>
            <a:spLocks noGrp="1"/>
          </p:cNvSpPr>
          <p:nvPr>
            <p:ph idx="1"/>
          </p:nvPr>
        </p:nvSpPr>
        <p:spPr>
          <a:xfrm>
            <a:off x="581195" y="1054474"/>
            <a:ext cx="11203439" cy="4008849"/>
          </a:xfrm>
          <a:noFill/>
          <a:ln w="9525" cap="flat" cmpd="sng" algn="ctr">
            <a:solidFill>
              <a:schemeClr val="accent6"/>
            </a:solidFill>
            <a:prstDash val="solid"/>
            <a:round/>
            <a:headEnd type="none" w="med" len="med"/>
            <a:tailEnd type="none" w="med" len="med"/>
          </a:ln>
        </p:spPr>
        <p:style>
          <a:lnRef idx="0">
            <a:scrgbClr r="0" g="0" b="0"/>
          </a:lnRef>
          <a:fillRef idx="0">
            <a:scrgbClr r="0" g="0" b="0"/>
          </a:fillRef>
          <a:effectRef idx="0">
            <a:scrgbClr r="0" g="0" b="0"/>
          </a:effectRef>
          <a:fontRef idx="minor">
            <a:schemeClr val="accent6"/>
          </a:fontRef>
        </p:style>
        <p:txBody>
          <a:bodyPr>
            <a:normAutofit fontScale="92500" lnSpcReduction="20000"/>
          </a:bodyPr>
          <a:lstStyle/>
          <a:p>
            <a:pPr marL="0" indent="0">
              <a:buNone/>
            </a:pPr>
            <a:r>
              <a:rPr lang="en-US" dirty="0">
                <a:solidFill>
                  <a:schemeClr val="tx1"/>
                </a:solidFill>
              </a:rPr>
              <a:t>From the following information calculate cash flow from investing activity </a:t>
            </a: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r>
              <a:rPr lang="en-US" dirty="0">
                <a:solidFill>
                  <a:schemeClr val="tx1"/>
                </a:solidFill>
              </a:rPr>
              <a:t>The Land &amp; Building costing 120000, accumulated depreciation 60000 was sold for </a:t>
            </a:r>
            <a:r>
              <a:rPr lang="en-US" dirty="0" err="1">
                <a:solidFill>
                  <a:schemeClr val="tx1"/>
                </a:solidFill>
              </a:rPr>
              <a:t>Rs</a:t>
            </a:r>
            <a:r>
              <a:rPr lang="en-US" dirty="0">
                <a:solidFill>
                  <a:schemeClr val="tx1"/>
                </a:solidFill>
              </a:rPr>
              <a:t>. 48000. Net profit before interest and tax - 240000</a:t>
            </a:r>
          </a:p>
        </p:txBody>
      </p:sp>
      <p:graphicFrame>
        <p:nvGraphicFramePr>
          <p:cNvPr id="4" name="Table 3"/>
          <p:cNvGraphicFramePr>
            <a:graphicFrameLocks noGrp="1"/>
          </p:cNvGraphicFramePr>
          <p:nvPr>
            <p:extLst>
              <p:ext uri="{D42A27DB-BD31-4B8C-83A1-F6EECF244321}">
                <p14:modId xmlns:p14="http://schemas.microsoft.com/office/powerpoint/2010/main" val="1779597101"/>
              </p:ext>
            </p:extLst>
          </p:nvPr>
        </p:nvGraphicFramePr>
        <p:xfrm>
          <a:off x="983432" y="1916832"/>
          <a:ext cx="10225138" cy="1728192"/>
        </p:xfrm>
        <a:graphic>
          <a:graphicData uri="http://schemas.openxmlformats.org/drawingml/2006/table">
            <a:tbl>
              <a:tblPr firstRow="1" bandRow="1">
                <a:tableStyleId>{5C22544A-7EE6-4342-B048-85BDC9FD1C3A}</a:tableStyleId>
              </a:tblPr>
              <a:tblGrid>
                <a:gridCol w="4757740">
                  <a:extLst>
                    <a:ext uri="{9D8B030D-6E8A-4147-A177-3AD203B41FA5}">
                      <a16:colId xmlns="" xmlns:a16="http://schemas.microsoft.com/office/drawing/2014/main" val="1420210758"/>
                    </a:ext>
                  </a:extLst>
                </a:gridCol>
                <a:gridCol w="2733699">
                  <a:extLst>
                    <a:ext uri="{9D8B030D-6E8A-4147-A177-3AD203B41FA5}">
                      <a16:colId xmlns="" xmlns:a16="http://schemas.microsoft.com/office/drawing/2014/main" val="2299964537"/>
                    </a:ext>
                  </a:extLst>
                </a:gridCol>
                <a:gridCol w="2733699">
                  <a:extLst>
                    <a:ext uri="{9D8B030D-6E8A-4147-A177-3AD203B41FA5}">
                      <a16:colId xmlns="" xmlns:a16="http://schemas.microsoft.com/office/drawing/2014/main" val="287862959"/>
                    </a:ext>
                  </a:extLst>
                </a:gridCol>
              </a:tblGrid>
              <a:tr h="864096">
                <a:tc>
                  <a:txBody>
                    <a:bodyPr/>
                    <a:lstStyle/>
                    <a:p>
                      <a:r>
                        <a:rPr lang="en-US" sz="2400" dirty="0"/>
                        <a:t>Item</a:t>
                      </a:r>
                    </a:p>
                  </a:txBody>
                  <a:tcPr/>
                </a:tc>
                <a:tc>
                  <a:txBody>
                    <a:bodyPr/>
                    <a:lstStyle/>
                    <a:p>
                      <a:r>
                        <a:rPr lang="en-US" sz="2400" dirty="0"/>
                        <a:t>31-03-2018</a:t>
                      </a:r>
                    </a:p>
                  </a:txBody>
                  <a:tcPr/>
                </a:tc>
                <a:tc>
                  <a:txBody>
                    <a:bodyPr/>
                    <a:lstStyle/>
                    <a:p>
                      <a:r>
                        <a:rPr lang="en-US" sz="2400" dirty="0"/>
                        <a:t>31-03-2019</a:t>
                      </a:r>
                    </a:p>
                  </a:txBody>
                  <a:tcPr/>
                </a:tc>
                <a:extLst>
                  <a:ext uri="{0D108BD9-81ED-4DB2-BD59-A6C34878D82A}">
                    <a16:rowId xmlns="" xmlns:a16="http://schemas.microsoft.com/office/drawing/2014/main" val="4142728154"/>
                  </a:ext>
                </a:extLst>
              </a:tr>
              <a:tr h="864096">
                <a:tc>
                  <a:txBody>
                    <a:bodyPr/>
                    <a:lstStyle/>
                    <a:p>
                      <a:r>
                        <a:rPr lang="en-US" sz="2400" dirty="0"/>
                        <a:t>Land &amp; Building </a:t>
                      </a:r>
                    </a:p>
                    <a:p>
                      <a:r>
                        <a:rPr lang="en-US" sz="2400" dirty="0"/>
                        <a:t>Accumulated Depreciation </a:t>
                      </a:r>
                    </a:p>
                  </a:txBody>
                  <a:tcPr/>
                </a:tc>
                <a:tc>
                  <a:txBody>
                    <a:bodyPr/>
                    <a:lstStyle/>
                    <a:p>
                      <a:r>
                        <a:rPr lang="en-US" sz="2400" dirty="0"/>
                        <a:t>600000</a:t>
                      </a:r>
                    </a:p>
                    <a:p>
                      <a:r>
                        <a:rPr lang="en-US" sz="2400" dirty="0"/>
                        <a:t>140000</a:t>
                      </a:r>
                    </a:p>
                  </a:txBody>
                  <a:tcPr/>
                </a:tc>
                <a:tc>
                  <a:txBody>
                    <a:bodyPr/>
                    <a:lstStyle/>
                    <a:p>
                      <a:r>
                        <a:rPr lang="en-US" sz="2400" dirty="0"/>
                        <a:t>850000</a:t>
                      </a:r>
                    </a:p>
                    <a:p>
                      <a:r>
                        <a:rPr lang="en-US" sz="2400" dirty="0"/>
                        <a:t>210000</a:t>
                      </a:r>
                    </a:p>
                  </a:txBody>
                  <a:tcPr/>
                </a:tc>
                <a:extLst>
                  <a:ext uri="{0D108BD9-81ED-4DB2-BD59-A6C34878D82A}">
                    <a16:rowId xmlns="" xmlns:a16="http://schemas.microsoft.com/office/drawing/2014/main" val="3369126795"/>
                  </a:ext>
                </a:extLst>
              </a:tr>
            </a:tbl>
          </a:graphicData>
        </a:graphic>
      </p:graphicFrame>
      <p:pic>
        <p:nvPicPr>
          <p:cNvPr id="5"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12058935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47" y="260652"/>
            <a:ext cx="10555368" cy="949223"/>
          </a:xfrm>
        </p:spPr>
        <p:txBody>
          <a:bodyPr>
            <a:normAutofit/>
          </a:bodyPr>
          <a:lstStyle/>
          <a:p>
            <a:r>
              <a:rPr lang="en-US" dirty="0"/>
              <a:t>Calculation of Land &amp; Building Purchased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96686550"/>
              </p:ext>
            </p:extLst>
          </p:nvPr>
        </p:nvGraphicFramePr>
        <p:xfrm>
          <a:off x="444547" y="1340768"/>
          <a:ext cx="10692015" cy="3535680"/>
        </p:xfrm>
        <a:graphic>
          <a:graphicData uri="http://schemas.openxmlformats.org/drawingml/2006/table">
            <a:tbl>
              <a:tblPr firstRow="1" bandRow="1">
                <a:tableStyleId>{5C22544A-7EE6-4342-B048-85BDC9FD1C3A}</a:tableStyleId>
              </a:tblPr>
              <a:tblGrid>
                <a:gridCol w="3660647">
                  <a:extLst>
                    <a:ext uri="{9D8B030D-6E8A-4147-A177-3AD203B41FA5}">
                      <a16:colId xmlns="" xmlns:a16="http://schemas.microsoft.com/office/drawing/2014/main" val="2085020178"/>
                    </a:ext>
                  </a:extLst>
                </a:gridCol>
                <a:gridCol w="1685360">
                  <a:extLst>
                    <a:ext uri="{9D8B030D-6E8A-4147-A177-3AD203B41FA5}">
                      <a16:colId xmlns="" xmlns:a16="http://schemas.microsoft.com/office/drawing/2014/main" val="1890622959"/>
                    </a:ext>
                  </a:extLst>
                </a:gridCol>
                <a:gridCol w="3689657">
                  <a:extLst>
                    <a:ext uri="{9D8B030D-6E8A-4147-A177-3AD203B41FA5}">
                      <a16:colId xmlns="" xmlns:a16="http://schemas.microsoft.com/office/drawing/2014/main" val="738944319"/>
                    </a:ext>
                  </a:extLst>
                </a:gridCol>
                <a:gridCol w="1656351">
                  <a:extLst>
                    <a:ext uri="{9D8B030D-6E8A-4147-A177-3AD203B41FA5}">
                      <a16:colId xmlns="" xmlns:a16="http://schemas.microsoft.com/office/drawing/2014/main" val="2745269132"/>
                    </a:ext>
                  </a:extLst>
                </a:gridCol>
              </a:tblGrid>
              <a:tr h="691593">
                <a:tc gridSpan="4">
                  <a:txBody>
                    <a:bodyPr/>
                    <a:lstStyle/>
                    <a:p>
                      <a:pPr algn="ctr"/>
                      <a:r>
                        <a:rPr lang="en-US" sz="4000" dirty="0" err="1"/>
                        <a:t>Dr</a:t>
                      </a:r>
                      <a:r>
                        <a:rPr lang="en-US" sz="4000" dirty="0"/>
                        <a:t>                 Land &amp; Building a/c                    Cr</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 xmlns:a16="http://schemas.microsoft.com/office/drawing/2014/main" val="1453195549"/>
                  </a:ext>
                </a:extLst>
              </a:tr>
              <a:tr h="436796">
                <a:tc>
                  <a:txBody>
                    <a:bodyPr/>
                    <a:lstStyle/>
                    <a:p>
                      <a:r>
                        <a:rPr lang="en-US" sz="2400" dirty="0"/>
                        <a:t>Particular</a:t>
                      </a:r>
                    </a:p>
                  </a:txBody>
                  <a:tcPr/>
                </a:tc>
                <a:tc>
                  <a:txBody>
                    <a:bodyPr/>
                    <a:lstStyle/>
                    <a:p>
                      <a:r>
                        <a:rPr lang="en-US" sz="2400" dirty="0"/>
                        <a:t>Amount</a:t>
                      </a:r>
                    </a:p>
                  </a:txBody>
                  <a:tcPr/>
                </a:tc>
                <a:tc>
                  <a:txBody>
                    <a:bodyPr/>
                    <a:lstStyle/>
                    <a:p>
                      <a:r>
                        <a:rPr lang="en-US" sz="2400" dirty="0"/>
                        <a:t>Particular</a:t>
                      </a:r>
                    </a:p>
                  </a:txBody>
                  <a:tcPr/>
                </a:tc>
                <a:tc>
                  <a:txBody>
                    <a:bodyPr/>
                    <a:lstStyle/>
                    <a:p>
                      <a:r>
                        <a:rPr lang="en-US" sz="2400" dirty="0"/>
                        <a:t>Amount</a:t>
                      </a:r>
                    </a:p>
                  </a:txBody>
                  <a:tcPr/>
                </a:tc>
                <a:extLst>
                  <a:ext uri="{0D108BD9-81ED-4DB2-BD59-A6C34878D82A}">
                    <a16:rowId xmlns="" xmlns:a16="http://schemas.microsoft.com/office/drawing/2014/main" val="2264095620"/>
                  </a:ext>
                </a:extLst>
              </a:tr>
              <a:tr h="1747183">
                <a:tc>
                  <a:txBody>
                    <a:bodyPr/>
                    <a:lstStyle/>
                    <a:p>
                      <a:r>
                        <a:rPr lang="en-US" sz="2400" dirty="0"/>
                        <a:t>To Balance b/d</a:t>
                      </a:r>
                    </a:p>
                    <a:p>
                      <a:r>
                        <a:rPr lang="en-US" sz="2400" dirty="0"/>
                        <a:t>To Bank ( Balancing Figure , </a:t>
                      </a:r>
                      <a:r>
                        <a:rPr lang="en-US" sz="2400" dirty="0" err="1"/>
                        <a:t>ie</a:t>
                      </a:r>
                      <a:r>
                        <a:rPr lang="en-US" sz="2400" dirty="0"/>
                        <a:t>. Purchase of L&amp;B)</a:t>
                      </a:r>
                    </a:p>
                  </a:txBody>
                  <a:tcPr/>
                </a:tc>
                <a:tc>
                  <a:txBody>
                    <a:bodyPr/>
                    <a:lstStyle/>
                    <a:p>
                      <a:r>
                        <a:rPr lang="en-US" sz="2400" dirty="0"/>
                        <a:t>600000</a:t>
                      </a:r>
                    </a:p>
                    <a:p>
                      <a:r>
                        <a:rPr lang="en-US" sz="2400" dirty="0"/>
                        <a:t>370000</a:t>
                      </a:r>
                    </a:p>
                  </a:txBody>
                  <a:tcPr/>
                </a:tc>
                <a:tc>
                  <a:txBody>
                    <a:bodyPr/>
                    <a:lstStyle/>
                    <a:p>
                      <a:r>
                        <a:rPr lang="en-US" sz="2400" dirty="0"/>
                        <a:t>By Bank</a:t>
                      </a:r>
                    </a:p>
                    <a:p>
                      <a:r>
                        <a:rPr lang="en-US" sz="2400" dirty="0"/>
                        <a:t>By Accumulated Depreciation</a:t>
                      </a:r>
                    </a:p>
                    <a:p>
                      <a:r>
                        <a:rPr lang="en-US" sz="2400" dirty="0"/>
                        <a:t>By Loss on Sale</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2400" dirty="0"/>
                        <a:t>By Balance c/d</a:t>
                      </a:r>
                    </a:p>
                  </a:txBody>
                  <a:tcPr/>
                </a:tc>
                <a:tc>
                  <a:txBody>
                    <a:bodyPr/>
                    <a:lstStyle/>
                    <a:p>
                      <a:r>
                        <a:rPr lang="en-US" sz="2400" dirty="0"/>
                        <a:t>48000</a:t>
                      </a:r>
                    </a:p>
                    <a:p>
                      <a:r>
                        <a:rPr lang="en-US" sz="2400" dirty="0"/>
                        <a:t>60000</a:t>
                      </a:r>
                    </a:p>
                    <a:p>
                      <a:r>
                        <a:rPr lang="en-US" sz="2400" dirty="0"/>
                        <a:t>12000</a:t>
                      </a:r>
                    </a:p>
                    <a:p>
                      <a:endParaRPr lang="en-US" sz="2400" dirty="0"/>
                    </a:p>
                    <a:p>
                      <a:r>
                        <a:rPr lang="en-US" sz="2400" dirty="0"/>
                        <a:t>850000</a:t>
                      </a:r>
                    </a:p>
                  </a:txBody>
                  <a:tcPr/>
                </a:tc>
                <a:extLst>
                  <a:ext uri="{0D108BD9-81ED-4DB2-BD59-A6C34878D82A}">
                    <a16:rowId xmlns="" xmlns:a16="http://schemas.microsoft.com/office/drawing/2014/main" val="3871340601"/>
                  </a:ext>
                </a:extLst>
              </a:tr>
              <a:tr h="436796">
                <a:tc>
                  <a:txBody>
                    <a:bodyPr/>
                    <a:lstStyle/>
                    <a:p>
                      <a:endParaRPr lang="en-US" sz="2400"/>
                    </a:p>
                  </a:txBody>
                  <a:tcPr/>
                </a:tc>
                <a:tc>
                  <a:txBody>
                    <a:bodyPr/>
                    <a:lstStyle/>
                    <a:p>
                      <a:r>
                        <a:rPr lang="en-US" sz="2400" dirty="0"/>
                        <a:t>970000</a:t>
                      </a:r>
                    </a:p>
                  </a:txBody>
                  <a:tcPr/>
                </a:tc>
                <a:tc>
                  <a:txBody>
                    <a:bodyPr/>
                    <a:lstStyle/>
                    <a:p>
                      <a:endParaRPr lang="en-US" sz="2400" dirty="0"/>
                    </a:p>
                  </a:txBody>
                  <a:tcPr/>
                </a:tc>
                <a:tc>
                  <a:txBody>
                    <a:bodyPr/>
                    <a:lstStyle/>
                    <a:p>
                      <a:r>
                        <a:rPr lang="en-US" sz="2400" dirty="0"/>
                        <a:t>970000</a:t>
                      </a:r>
                    </a:p>
                  </a:txBody>
                  <a:tcPr/>
                </a:tc>
                <a:extLst>
                  <a:ext uri="{0D108BD9-81ED-4DB2-BD59-A6C34878D82A}">
                    <a16:rowId xmlns="" xmlns:a16="http://schemas.microsoft.com/office/drawing/2014/main" val="3848303531"/>
                  </a:ext>
                </a:extLst>
              </a:tr>
            </a:tbl>
          </a:graphicData>
        </a:graphic>
      </p:graphicFrame>
      <p:pic>
        <p:nvPicPr>
          <p:cNvPr id="5"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280701992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024" y="404667"/>
            <a:ext cx="10123320" cy="949223"/>
          </a:xfrm>
        </p:spPr>
        <p:txBody>
          <a:bodyPr>
            <a:normAutofit/>
          </a:bodyPr>
          <a:lstStyle/>
          <a:p>
            <a:r>
              <a:rPr lang="en-US" dirty="0"/>
              <a:t>Calculation of Current Years Depreciation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8787475"/>
              </p:ext>
            </p:extLst>
          </p:nvPr>
        </p:nvGraphicFramePr>
        <p:xfrm>
          <a:off x="588527" y="1628800"/>
          <a:ext cx="11059592" cy="3169920"/>
        </p:xfrm>
        <a:graphic>
          <a:graphicData uri="http://schemas.openxmlformats.org/drawingml/2006/table">
            <a:tbl>
              <a:tblPr firstRow="1" bandRow="1">
                <a:tableStyleId>{5C22544A-7EE6-4342-B048-85BDC9FD1C3A}</a:tableStyleId>
              </a:tblPr>
              <a:tblGrid>
                <a:gridCol w="3786496">
                  <a:extLst>
                    <a:ext uri="{9D8B030D-6E8A-4147-A177-3AD203B41FA5}">
                      <a16:colId xmlns="" xmlns:a16="http://schemas.microsoft.com/office/drawing/2014/main" val="2085020178"/>
                    </a:ext>
                  </a:extLst>
                </a:gridCol>
                <a:gridCol w="1743300">
                  <a:extLst>
                    <a:ext uri="{9D8B030D-6E8A-4147-A177-3AD203B41FA5}">
                      <a16:colId xmlns="" xmlns:a16="http://schemas.microsoft.com/office/drawing/2014/main" val="1890622959"/>
                    </a:ext>
                  </a:extLst>
                </a:gridCol>
                <a:gridCol w="3816503">
                  <a:extLst>
                    <a:ext uri="{9D8B030D-6E8A-4147-A177-3AD203B41FA5}">
                      <a16:colId xmlns="" xmlns:a16="http://schemas.microsoft.com/office/drawing/2014/main" val="738944319"/>
                    </a:ext>
                  </a:extLst>
                </a:gridCol>
                <a:gridCol w="1713293">
                  <a:extLst>
                    <a:ext uri="{9D8B030D-6E8A-4147-A177-3AD203B41FA5}">
                      <a16:colId xmlns="" xmlns:a16="http://schemas.microsoft.com/office/drawing/2014/main" val="2745269132"/>
                    </a:ext>
                  </a:extLst>
                </a:gridCol>
              </a:tblGrid>
              <a:tr h="524193">
                <a:tc gridSpan="4">
                  <a:txBody>
                    <a:bodyPr/>
                    <a:lstStyle/>
                    <a:p>
                      <a:pPr algn="ctr"/>
                      <a:r>
                        <a:rPr lang="en-US" sz="4000" dirty="0" err="1"/>
                        <a:t>Dr</a:t>
                      </a:r>
                      <a:r>
                        <a:rPr lang="en-US" sz="4000" dirty="0"/>
                        <a:t>             Accumulated Depreciation</a:t>
                      </a:r>
                      <a:r>
                        <a:rPr lang="en-US" sz="4000" baseline="0" dirty="0"/>
                        <a:t> a/c           </a:t>
                      </a:r>
                      <a:r>
                        <a:rPr lang="en-US" sz="4000" dirty="0"/>
                        <a:t>Cr</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 xmlns:a16="http://schemas.microsoft.com/office/drawing/2014/main" val="1453195549"/>
                  </a:ext>
                </a:extLst>
              </a:tr>
              <a:tr h="331069">
                <a:tc>
                  <a:txBody>
                    <a:bodyPr/>
                    <a:lstStyle/>
                    <a:p>
                      <a:r>
                        <a:rPr lang="en-US" sz="2400" dirty="0"/>
                        <a:t>Particular</a:t>
                      </a:r>
                    </a:p>
                  </a:txBody>
                  <a:tcPr/>
                </a:tc>
                <a:tc>
                  <a:txBody>
                    <a:bodyPr/>
                    <a:lstStyle/>
                    <a:p>
                      <a:r>
                        <a:rPr lang="en-US" sz="2400" dirty="0"/>
                        <a:t>Amount</a:t>
                      </a:r>
                    </a:p>
                  </a:txBody>
                  <a:tcPr/>
                </a:tc>
                <a:tc>
                  <a:txBody>
                    <a:bodyPr/>
                    <a:lstStyle/>
                    <a:p>
                      <a:r>
                        <a:rPr lang="en-US" sz="2400" dirty="0"/>
                        <a:t>Particular</a:t>
                      </a:r>
                    </a:p>
                  </a:txBody>
                  <a:tcPr/>
                </a:tc>
                <a:tc>
                  <a:txBody>
                    <a:bodyPr/>
                    <a:lstStyle/>
                    <a:p>
                      <a:r>
                        <a:rPr lang="en-US" sz="2400" dirty="0"/>
                        <a:t>Amount</a:t>
                      </a:r>
                    </a:p>
                  </a:txBody>
                  <a:tcPr/>
                </a:tc>
                <a:extLst>
                  <a:ext uri="{0D108BD9-81ED-4DB2-BD59-A6C34878D82A}">
                    <a16:rowId xmlns="" xmlns:a16="http://schemas.microsoft.com/office/drawing/2014/main" val="2264095620"/>
                  </a:ext>
                </a:extLst>
              </a:tr>
              <a:tr h="1382879">
                <a:tc>
                  <a:txBody>
                    <a:bodyPr/>
                    <a:lstStyle/>
                    <a:p>
                      <a:r>
                        <a:rPr lang="en-US" sz="2400" dirty="0"/>
                        <a:t>To L&amp;B ( Depreciation of sold Asset)</a:t>
                      </a:r>
                    </a:p>
                    <a:p>
                      <a:r>
                        <a:rPr lang="en-US" sz="2400" dirty="0"/>
                        <a:t>To Balance c/d</a:t>
                      </a:r>
                    </a:p>
                  </a:txBody>
                  <a:tcPr/>
                </a:tc>
                <a:tc>
                  <a:txBody>
                    <a:bodyPr/>
                    <a:lstStyle/>
                    <a:p>
                      <a:r>
                        <a:rPr lang="en-US" sz="2400" dirty="0"/>
                        <a:t>60000</a:t>
                      </a:r>
                    </a:p>
                    <a:p>
                      <a:endParaRPr lang="en-US" sz="2400" dirty="0"/>
                    </a:p>
                    <a:p>
                      <a:endParaRPr lang="en-US" sz="2400" dirty="0"/>
                    </a:p>
                    <a:p>
                      <a:r>
                        <a:rPr lang="en-US" sz="2400" dirty="0"/>
                        <a:t>210000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400" dirty="0"/>
                        <a:t>By Balance b/d</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2400" dirty="0"/>
                        <a:t>By Depreciation ( Balancing Figure, Current Year Depreciation)</a:t>
                      </a:r>
                    </a:p>
                  </a:txBody>
                  <a:tcPr/>
                </a:tc>
                <a:tc>
                  <a:txBody>
                    <a:bodyPr/>
                    <a:lstStyle/>
                    <a:p>
                      <a:r>
                        <a:rPr lang="en-US" sz="2400" dirty="0"/>
                        <a:t>140000</a:t>
                      </a:r>
                    </a:p>
                    <a:p>
                      <a:endParaRPr lang="en-US" sz="2400" dirty="0"/>
                    </a:p>
                    <a:p>
                      <a:r>
                        <a:rPr lang="en-US" sz="2400" dirty="0"/>
                        <a:t>130000</a:t>
                      </a:r>
                    </a:p>
                    <a:p>
                      <a:endParaRPr lang="en-US" sz="2400" dirty="0"/>
                    </a:p>
                  </a:txBody>
                  <a:tcPr/>
                </a:tc>
                <a:extLst>
                  <a:ext uri="{0D108BD9-81ED-4DB2-BD59-A6C34878D82A}">
                    <a16:rowId xmlns="" xmlns:a16="http://schemas.microsoft.com/office/drawing/2014/main" val="3871340601"/>
                  </a:ext>
                </a:extLst>
              </a:tr>
              <a:tr h="351345">
                <a:tc>
                  <a:txBody>
                    <a:bodyPr/>
                    <a:lstStyle/>
                    <a:p>
                      <a:endParaRPr lang="en-US" sz="2400"/>
                    </a:p>
                  </a:txBody>
                  <a:tcPr/>
                </a:tc>
                <a:tc>
                  <a:txBody>
                    <a:bodyPr/>
                    <a:lstStyle/>
                    <a:p>
                      <a:r>
                        <a:rPr lang="en-US" sz="2400" dirty="0"/>
                        <a:t>270000</a:t>
                      </a:r>
                    </a:p>
                  </a:txBody>
                  <a:tcPr/>
                </a:tc>
                <a:tc>
                  <a:txBody>
                    <a:bodyPr/>
                    <a:lstStyle/>
                    <a:p>
                      <a:endParaRPr lang="en-US" sz="2400" dirty="0"/>
                    </a:p>
                  </a:txBody>
                  <a:tcPr/>
                </a:tc>
                <a:tc>
                  <a:txBody>
                    <a:bodyPr/>
                    <a:lstStyle/>
                    <a:p>
                      <a:r>
                        <a:rPr lang="en-US" sz="2400" dirty="0"/>
                        <a:t>270000</a:t>
                      </a:r>
                    </a:p>
                  </a:txBody>
                  <a:tcPr/>
                </a:tc>
                <a:extLst>
                  <a:ext uri="{0D108BD9-81ED-4DB2-BD59-A6C34878D82A}">
                    <a16:rowId xmlns="" xmlns:a16="http://schemas.microsoft.com/office/drawing/2014/main" val="3848303531"/>
                  </a:ext>
                </a:extLst>
              </a:tr>
            </a:tbl>
          </a:graphicData>
        </a:graphic>
      </p:graphicFrame>
      <p:pic>
        <p:nvPicPr>
          <p:cNvPr id="5"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379962633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352" y="188644"/>
            <a:ext cx="6433757" cy="949223"/>
          </a:xfrm>
        </p:spPr>
        <p:txBody>
          <a:bodyPr>
            <a:normAutofit/>
          </a:bodyPr>
          <a:lstStyle/>
          <a:p>
            <a:r>
              <a:rPr lang="en-US" sz="4000" u="sng" dirty="0"/>
              <a:t>Cash Flow Statement</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99246790"/>
              </p:ext>
            </p:extLst>
          </p:nvPr>
        </p:nvGraphicFramePr>
        <p:xfrm>
          <a:off x="479376" y="1160707"/>
          <a:ext cx="11065701" cy="4679285"/>
        </p:xfrm>
        <a:graphic>
          <a:graphicData uri="http://schemas.openxmlformats.org/drawingml/2006/table">
            <a:tbl>
              <a:tblPr firstRow="1" bandRow="1">
                <a:tableStyleId>{5C22544A-7EE6-4342-B048-85BDC9FD1C3A}</a:tableStyleId>
              </a:tblPr>
              <a:tblGrid>
                <a:gridCol w="9351461">
                  <a:extLst>
                    <a:ext uri="{9D8B030D-6E8A-4147-A177-3AD203B41FA5}">
                      <a16:colId xmlns="" xmlns:a16="http://schemas.microsoft.com/office/drawing/2014/main" val="2085020178"/>
                    </a:ext>
                  </a:extLst>
                </a:gridCol>
                <a:gridCol w="1714240">
                  <a:extLst>
                    <a:ext uri="{9D8B030D-6E8A-4147-A177-3AD203B41FA5}">
                      <a16:colId xmlns="" xmlns:a16="http://schemas.microsoft.com/office/drawing/2014/main" val="2745269132"/>
                    </a:ext>
                  </a:extLst>
                </a:gridCol>
              </a:tblGrid>
              <a:tr h="882401">
                <a:tc gridSpan="2">
                  <a:txBody>
                    <a:bodyPr/>
                    <a:lstStyle/>
                    <a:p>
                      <a:pPr algn="ctr"/>
                      <a:r>
                        <a:rPr lang="en-US" sz="3200" dirty="0"/>
                        <a:t>Cash Flow Statement For The Year Ending 31-03-2019</a:t>
                      </a:r>
                    </a:p>
                  </a:txBody>
                  <a:tcPr/>
                </a:tc>
                <a:tc hMerge="1">
                  <a:txBody>
                    <a:bodyPr/>
                    <a:lstStyle/>
                    <a:p>
                      <a:endParaRPr lang="en-US" dirty="0"/>
                    </a:p>
                  </a:txBody>
                  <a:tcPr/>
                </a:tc>
                <a:extLst>
                  <a:ext uri="{0D108BD9-81ED-4DB2-BD59-A6C34878D82A}">
                    <a16:rowId xmlns="" xmlns:a16="http://schemas.microsoft.com/office/drawing/2014/main" val="1453195549"/>
                  </a:ext>
                </a:extLst>
              </a:tr>
              <a:tr h="422472">
                <a:tc>
                  <a:txBody>
                    <a:bodyPr/>
                    <a:lstStyle/>
                    <a:p>
                      <a:r>
                        <a:rPr lang="en-US" sz="2400" dirty="0"/>
                        <a:t>Particular</a:t>
                      </a:r>
                    </a:p>
                  </a:txBody>
                  <a:tcPr/>
                </a:tc>
                <a:tc>
                  <a:txBody>
                    <a:bodyPr/>
                    <a:lstStyle/>
                    <a:p>
                      <a:r>
                        <a:rPr lang="en-US" sz="2400" dirty="0"/>
                        <a:t>Amount</a:t>
                      </a:r>
                    </a:p>
                  </a:txBody>
                  <a:tcPr/>
                </a:tc>
                <a:extLst>
                  <a:ext uri="{0D108BD9-81ED-4DB2-BD59-A6C34878D82A}">
                    <a16:rowId xmlns="" xmlns:a16="http://schemas.microsoft.com/office/drawing/2014/main" val="2264095620"/>
                  </a:ext>
                </a:extLst>
              </a:tr>
              <a:tr h="1722660">
                <a:tc rowSpan="2">
                  <a:txBody>
                    <a:bodyPr/>
                    <a:lstStyle/>
                    <a:p>
                      <a:r>
                        <a:rPr lang="en-US" sz="2400" dirty="0"/>
                        <a:t>Cash Flow From Operating Activities </a:t>
                      </a:r>
                    </a:p>
                    <a:p>
                      <a:pPr marL="0" indent="0">
                        <a:buNone/>
                      </a:pPr>
                      <a:r>
                        <a:rPr lang="en-US" sz="2400" dirty="0">
                          <a:solidFill>
                            <a:schemeClr val="tx1"/>
                          </a:solidFill>
                        </a:rPr>
                        <a:t>Net profit before interest and tax</a:t>
                      </a:r>
                    </a:p>
                    <a:p>
                      <a:pPr marL="0" indent="0">
                        <a:buNone/>
                      </a:pPr>
                      <a:r>
                        <a:rPr lang="en-US" sz="2400" dirty="0">
                          <a:solidFill>
                            <a:schemeClr val="tx1"/>
                          </a:solidFill>
                        </a:rPr>
                        <a:t>Add: Depreciation on L&amp;B</a:t>
                      </a:r>
                    </a:p>
                    <a:p>
                      <a:pPr marL="0" indent="0">
                        <a:buNone/>
                      </a:pPr>
                      <a:r>
                        <a:rPr lang="en-US" sz="2400" dirty="0">
                          <a:solidFill>
                            <a:schemeClr val="tx1"/>
                          </a:solidFill>
                        </a:rPr>
                        <a:t>          Loss on Sale of L&amp;B</a:t>
                      </a:r>
                    </a:p>
                    <a:p>
                      <a:pPr marL="0" indent="0">
                        <a:buNone/>
                      </a:pPr>
                      <a:endParaRPr lang="en-US" sz="2400" dirty="0">
                        <a:solidFill>
                          <a:schemeClr val="tx1"/>
                        </a:solidFill>
                      </a:endParaRPr>
                    </a:p>
                    <a:p>
                      <a:pPr marL="0" indent="0">
                        <a:buNone/>
                      </a:pPr>
                      <a:r>
                        <a:rPr lang="en-US" sz="2400" dirty="0">
                          <a:solidFill>
                            <a:schemeClr val="tx1"/>
                          </a:solidFill>
                        </a:rPr>
                        <a:t>Cash Flow</a:t>
                      </a:r>
                      <a:r>
                        <a:rPr lang="en-US" sz="2400" baseline="0" dirty="0">
                          <a:solidFill>
                            <a:schemeClr val="tx1"/>
                          </a:solidFill>
                        </a:rPr>
                        <a:t> from Investing Activity</a:t>
                      </a:r>
                    </a:p>
                    <a:p>
                      <a:pPr marL="0" indent="0">
                        <a:buNone/>
                      </a:pPr>
                      <a:r>
                        <a:rPr lang="en-US" sz="2400" baseline="0" dirty="0">
                          <a:solidFill>
                            <a:schemeClr val="tx1"/>
                          </a:solidFill>
                        </a:rPr>
                        <a:t>        Sale of L&amp;B</a:t>
                      </a:r>
                    </a:p>
                    <a:p>
                      <a:pPr marL="0" indent="0">
                        <a:buNone/>
                      </a:pPr>
                      <a:r>
                        <a:rPr lang="en-US" sz="2400" baseline="0" dirty="0">
                          <a:solidFill>
                            <a:schemeClr val="tx1"/>
                          </a:solidFill>
                        </a:rPr>
                        <a:t>        Purchase of L&amp;B</a:t>
                      </a:r>
                      <a:endParaRPr lang="en-US" sz="2400" dirty="0">
                        <a:solidFill>
                          <a:schemeClr val="tx1"/>
                        </a:solidFill>
                      </a:endParaRPr>
                    </a:p>
                  </a:txBody>
                  <a:tcPr/>
                </a:tc>
                <a:tc>
                  <a:txBody>
                    <a:bodyPr/>
                    <a:lstStyle/>
                    <a:p>
                      <a:endParaRPr lang="en-US" sz="2400" dirty="0"/>
                    </a:p>
                    <a:p>
                      <a:r>
                        <a:rPr lang="en-US" sz="2400" dirty="0"/>
                        <a:t>240000</a:t>
                      </a:r>
                    </a:p>
                    <a:p>
                      <a:r>
                        <a:rPr lang="en-US" sz="2400" dirty="0"/>
                        <a:t>130000</a:t>
                      </a:r>
                    </a:p>
                    <a:p>
                      <a:r>
                        <a:rPr lang="en-US" sz="2400" dirty="0"/>
                        <a:t>12000</a:t>
                      </a:r>
                    </a:p>
                  </a:txBody>
                  <a:tcPr>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871340601"/>
                  </a:ext>
                </a:extLst>
              </a:tr>
              <a:tr h="1617024">
                <a:tc vMerge="1">
                  <a:txBody>
                    <a:bodyPr/>
                    <a:lstStyle/>
                    <a:p>
                      <a:endParaRPr lang="en-US"/>
                    </a:p>
                  </a:txBody>
                  <a:tcPr/>
                </a:tc>
                <a:tc>
                  <a:txBody>
                    <a:bodyPr/>
                    <a:lstStyle/>
                    <a:p>
                      <a:endParaRPr lang="en-US" sz="2400" dirty="0"/>
                    </a:p>
                    <a:p>
                      <a:r>
                        <a:rPr lang="en-US" sz="2400" dirty="0"/>
                        <a:t>48000</a:t>
                      </a:r>
                    </a:p>
                    <a:p>
                      <a:r>
                        <a:rPr lang="en-US" sz="2400" dirty="0"/>
                        <a:t>(370000)</a:t>
                      </a:r>
                    </a:p>
                  </a:txBody>
                  <a:tcPr>
                    <a:lnT w="12700" cap="flat" cmpd="sng" algn="ctr">
                      <a:solidFill>
                        <a:schemeClr val="tx1"/>
                      </a:solidFill>
                      <a:prstDash val="solid"/>
                      <a:round/>
                      <a:headEnd type="none" w="med" len="med"/>
                      <a:tailEnd type="none" w="med" len="med"/>
                    </a:lnT>
                  </a:tcPr>
                </a:tc>
                <a:extLst>
                  <a:ext uri="{0D108BD9-81ED-4DB2-BD59-A6C34878D82A}">
                    <a16:rowId xmlns="" xmlns:a16="http://schemas.microsoft.com/office/drawing/2014/main" val="2935730111"/>
                  </a:ext>
                </a:extLst>
              </a:tr>
            </a:tbl>
          </a:graphicData>
        </a:graphic>
      </p:graphicFrame>
      <p:pic>
        <p:nvPicPr>
          <p:cNvPr id="5"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191421020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D65A836F-346F-4099-BC7B-0D8F3B27F395}"/>
              </a:ext>
            </a:extLst>
          </p:cNvPr>
          <p:cNvSpPr>
            <a:spLocks noGrp="1"/>
          </p:cNvSpPr>
          <p:nvPr>
            <p:ph type="title"/>
          </p:nvPr>
        </p:nvSpPr>
        <p:spPr>
          <a:xfrm>
            <a:off x="911424" y="2708924"/>
            <a:ext cx="10515600" cy="1325563"/>
          </a:xfrm>
        </p:spPr>
        <p:txBody>
          <a:bodyPr>
            <a:noAutofit/>
          </a:bodyPr>
          <a:lstStyle/>
          <a:p>
            <a:pPr algn="ctr">
              <a:lnSpc>
                <a:spcPct val="100000"/>
              </a:lnSpc>
            </a:pPr>
            <a:r>
              <a:rPr lang="en-US" sz="5400" b="1" dirty="0">
                <a:solidFill>
                  <a:srgbClr val="FF0000"/>
                </a:solidFill>
              </a:rPr>
              <a:t>CASH FLOW STATEMENT</a:t>
            </a:r>
            <a:br>
              <a:rPr lang="en-US" sz="5400" b="1" dirty="0">
                <a:solidFill>
                  <a:srgbClr val="FF0000"/>
                </a:solidFill>
              </a:rPr>
            </a:br>
            <a:r>
              <a:rPr lang="en-US" sz="5400" b="1" dirty="0">
                <a:solidFill>
                  <a:srgbClr val="FF0000"/>
                </a:solidFill>
              </a:rPr>
              <a:t>Cash from Financing Activities</a:t>
            </a:r>
            <a:r>
              <a:rPr lang="en-US" sz="5400" dirty="0"/>
              <a:t/>
            </a:r>
            <a:br>
              <a:rPr lang="en-US" sz="5400" dirty="0"/>
            </a:br>
            <a:endParaRPr lang="en-US" sz="5400" dirty="0"/>
          </a:p>
        </p:txBody>
      </p:sp>
      <p:pic>
        <p:nvPicPr>
          <p:cNvPr id="3"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14271383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 xmlns:a16="http://schemas.microsoft.com/office/drawing/2014/main" id="{5F0977C3-BD7D-4617-8DF1-56211456D512}"/>
              </a:ext>
            </a:extLst>
          </p:cNvPr>
          <p:cNvSpPr>
            <a:spLocks noGrp="1"/>
          </p:cNvSpPr>
          <p:nvPr>
            <p:ph sz="half" idx="1"/>
          </p:nvPr>
        </p:nvSpPr>
        <p:spPr>
          <a:xfrm>
            <a:off x="623653" y="1268764"/>
            <a:ext cx="10647993" cy="3280979"/>
          </a:xfr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a:normAutofit/>
          </a:bodyPr>
          <a:lstStyle/>
          <a:p>
            <a:pPr marL="0" indent="0" algn="just">
              <a:lnSpc>
                <a:spcPct val="150000"/>
              </a:lnSpc>
              <a:buNone/>
            </a:pPr>
            <a:r>
              <a:rPr lang="en-US" sz="3200" dirty="0">
                <a:solidFill>
                  <a:schemeClr val="tx1"/>
                </a:solidFill>
              </a:rPr>
              <a:t>	Financing activities are activities that result in changes in the size and composition of the owners’ capital and borrowings of the enterprise.</a:t>
            </a:r>
          </a:p>
        </p:txBody>
      </p:sp>
      <p:sp>
        <p:nvSpPr>
          <p:cNvPr id="2" name="Title 1">
            <a:extLst>
              <a:ext uri="{FF2B5EF4-FFF2-40B4-BE49-F238E27FC236}">
                <a16:creationId xmlns="" xmlns:a16="http://schemas.microsoft.com/office/drawing/2014/main" id="{A6BA76B3-D03C-4451-8EB4-18D3076077B3}"/>
              </a:ext>
            </a:extLst>
          </p:cNvPr>
          <p:cNvSpPr>
            <a:spLocks noGrp="1"/>
          </p:cNvSpPr>
          <p:nvPr>
            <p:ph type="title"/>
          </p:nvPr>
        </p:nvSpPr>
        <p:spPr>
          <a:xfrm>
            <a:off x="479377" y="260648"/>
            <a:ext cx="10792267" cy="720000"/>
          </a:xfrm>
        </p:spPr>
        <p:txBody>
          <a:bodyPr>
            <a:normAutofit fontScale="90000"/>
          </a:bodyPr>
          <a:lstStyle/>
          <a:p>
            <a:r>
              <a:rPr lang="en-US" b="1" u="sng" dirty="0">
                <a:solidFill>
                  <a:srgbClr val="FF0000"/>
                </a:solidFill>
              </a:rPr>
              <a:t>Cash from Financing Activities</a:t>
            </a:r>
            <a:endParaRPr lang="en-US" u="sng" dirty="0">
              <a:solidFill>
                <a:srgbClr val="FF0000"/>
              </a:solidFill>
            </a:endParaRPr>
          </a:p>
        </p:txBody>
      </p:sp>
      <p:sp>
        <p:nvSpPr>
          <p:cNvPr id="5" name="Slide Number Placeholder 4">
            <a:extLst>
              <a:ext uri="{FF2B5EF4-FFF2-40B4-BE49-F238E27FC236}">
                <a16:creationId xmlns="" xmlns:a16="http://schemas.microsoft.com/office/drawing/2014/main" id="{3619E243-D955-4AE4-B703-304B0F84084C}"/>
              </a:ext>
            </a:extLst>
          </p:cNvPr>
          <p:cNvSpPr>
            <a:spLocks noGrp="1"/>
          </p:cNvSpPr>
          <p:nvPr>
            <p:ph type="sldNum" sz="quarter" idx="15"/>
          </p:nvPr>
        </p:nvSpPr>
        <p:spPr/>
        <p:txBody>
          <a:bodyPr/>
          <a:lstStyle/>
          <a:p>
            <a:fld id="{058DB212-BFA2-403F-85EF-DFD3FF6D973A}" type="slidenum">
              <a:rPr lang="en-US" smtClean="0"/>
              <a:pPr/>
              <a:t>56</a:t>
            </a:fld>
            <a:endParaRPr lang="en-US" dirty="0"/>
          </a:p>
        </p:txBody>
      </p:sp>
      <p:pic>
        <p:nvPicPr>
          <p:cNvPr id="6"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103783759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 xmlns:a16="http://schemas.microsoft.com/office/drawing/2014/main" id="{5F0977C3-BD7D-4617-8DF1-56211456D512}"/>
              </a:ext>
            </a:extLst>
          </p:cNvPr>
          <p:cNvSpPr>
            <a:spLocks noGrp="1"/>
          </p:cNvSpPr>
          <p:nvPr>
            <p:ph sz="half" idx="1"/>
          </p:nvPr>
        </p:nvSpPr>
        <p:spPr>
          <a:xfrm>
            <a:off x="623651" y="1196752"/>
            <a:ext cx="10944959" cy="3096344"/>
          </a:xfr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a:normAutofit/>
          </a:bodyPr>
          <a:lstStyle/>
          <a:p>
            <a:pPr lvl="0" algn="just">
              <a:lnSpc>
                <a:spcPct val="150000"/>
              </a:lnSpc>
              <a:buFont typeface="Wingdings" panose="05000000000000000000" pitchFamily="2" charset="2"/>
              <a:buChar char="ü"/>
            </a:pPr>
            <a:r>
              <a:rPr lang="en-US" sz="2800" dirty="0">
                <a:solidFill>
                  <a:schemeClr val="tx1"/>
                </a:solidFill>
              </a:rPr>
              <a:t>Cash proceeds from issuing shares (equity or/and preference).</a:t>
            </a:r>
          </a:p>
          <a:p>
            <a:pPr lvl="0" algn="just">
              <a:lnSpc>
                <a:spcPct val="150000"/>
              </a:lnSpc>
              <a:buFont typeface="Wingdings" panose="05000000000000000000" pitchFamily="2" charset="2"/>
              <a:buChar char="ü"/>
            </a:pPr>
            <a:r>
              <a:rPr lang="en-US" sz="2800" dirty="0">
                <a:solidFill>
                  <a:schemeClr val="tx1"/>
                </a:solidFill>
              </a:rPr>
              <a:t>Cash proceeds from issuing debentures, loans, bonds and other long term borrowings.</a:t>
            </a:r>
          </a:p>
        </p:txBody>
      </p:sp>
      <p:sp>
        <p:nvSpPr>
          <p:cNvPr id="2" name="Title 1">
            <a:extLst>
              <a:ext uri="{FF2B5EF4-FFF2-40B4-BE49-F238E27FC236}">
                <a16:creationId xmlns="" xmlns:a16="http://schemas.microsoft.com/office/drawing/2014/main" id="{A6BA76B3-D03C-4451-8EB4-18D3076077B3}"/>
              </a:ext>
            </a:extLst>
          </p:cNvPr>
          <p:cNvSpPr>
            <a:spLocks noGrp="1"/>
          </p:cNvSpPr>
          <p:nvPr>
            <p:ph type="title"/>
          </p:nvPr>
        </p:nvSpPr>
        <p:spPr>
          <a:xfrm>
            <a:off x="623653" y="260648"/>
            <a:ext cx="9380497" cy="720000"/>
          </a:xfrm>
        </p:spPr>
        <p:txBody>
          <a:bodyPr>
            <a:normAutofit fontScale="90000"/>
          </a:bodyPr>
          <a:lstStyle/>
          <a:p>
            <a:pPr algn="r"/>
            <a:r>
              <a:rPr lang="en-US" b="1" u="sng" dirty="0">
                <a:solidFill>
                  <a:srgbClr val="FF0000"/>
                </a:solidFill>
              </a:rPr>
              <a:t>Cash Inflows from financing activities</a:t>
            </a:r>
          </a:p>
        </p:txBody>
      </p:sp>
      <p:sp>
        <p:nvSpPr>
          <p:cNvPr id="5" name="Slide Number Placeholder 4">
            <a:extLst>
              <a:ext uri="{FF2B5EF4-FFF2-40B4-BE49-F238E27FC236}">
                <a16:creationId xmlns="" xmlns:a16="http://schemas.microsoft.com/office/drawing/2014/main" id="{3619E243-D955-4AE4-B703-304B0F84084C}"/>
              </a:ext>
            </a:extLst>
          </p:cNvPr>
          <p:cNvSpPr>
            <a:spLocks noGrp="1"/>
          </p:cNvSpPr>
          <p:nvPr>
            <p:ph type="sldNum" sz="quarter" idx="15"/>
          </p:nvPr>
        </p:nvSpPr>
        <p:spPr/>
        <p:txBody>
          <a:bodyPr/>
          <a:lstStyle/>
          <a:p>
            <a:fld id="{058DB212-BFA2-403F-85EF-DFD3FF6D973A}" type="slidenum">
              <a:rPr lang="en-US" smtClean="0"/>
              <a:pPr/>
              <a:t>57</a:t>
            </a:fld>
            <a:endParaRPr lang="en-US" dirty="0"/>
          </a:p>
        </p:txBody>
      </p:sp>
      <p:pic>
        <p:nvPicPr>
          <p:cNvPr id="6"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10151736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 xmlns:a16="http://schemas.microsoft.com/office/drawing/2014/main" id="{5F0977C3-BD7D-4617-8DF1-56211456D512}"/>
              </a:ext>
            </a:extLst>
          </p:cNvPr>
          <p:cNvSpPr>
            <a:spLocks noGrp="1"/>
          </p:cNvSpPr>
          <p:nvPr>
            <p:ph sz="half" idx="1"/>
          </p:nvPr>
        </p:nvSpPr>
        <p:spPr>
          <a:xfrm>
            <a:off x="623651" y="1948224"/>
            <a:ext cx="11088975" cy="2848931"/>
          </a:xfr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a:normAutofit/>
          </a:bodyPr>
          <a:lstStyle/>
          <a:p>
            <a:pPr lvl="0">
              <a:lnSpc>
                <a:spcPct val="150000"/>
              </a:lnSpc>
            </a:pPr>
            <a:r>
              <a:rPr lang="en-US" sz="2800" dirty="0">
                <a:solidFill>
                  <a:schemeClr val="tx1"/>
                </a:solidFill>
              </a:rPr>
              <a:t>Cash repayments of amounts borrowed.</a:t>
            </a:r>
          </a:p>
          <a:p>
            <a:pPr lvl="0">
              <a:lnSpc>
                <a:spcPct val="150000"/>
              </a:lnSpc>
            </a:pPr>
            <a:r>
              <a:rPr lang="en-US" sz="2800" dirty="0">
                <a:solidFill>
                  <a:schemeClr val="tx1"/>
                </a:solidFill>
              </a:rPr>
              <a:t>Interest paid on debentures and long-term loans and advances.</a:t>
            </a:r>
          </a:p>
          <a:p>
            <a:pPr lvl="0">
              <a:lnSpc>
                <a:spcPct val="150000"/>
              </a:lnSpc>
            </a:pPr>
            <a:r>
              <a:rPr lang="en-US" sz="2800" dirty="0">
                <a:solidFill>
                  <a:schemeClr val="tx1"/>
                </a:solidFill>
              </a:rPr>
              <a:t>Dividends paid on equity and preference capital.</a:t>
            </a:r>
          </a:p>
        </p:txBody>
      </p:sp>
      <p:sp>
        <p:nvSpPr>
          <p:cNvPr id="2" name="Title 1">
            <a:extLst>
              <a:ext uri="{FF2B5EF4-FFF2-40B4-BE49-F238E27FC236}">
                <a16:creationId xmlns="" xmlns:a16="http://schemas.microsoft.com/office/drawing/2014/main" id="{A6BA76B3-D03C-4451-8EB4-18D3076077B3}"/>
              </a:ext>
            </a:extLst>
          </p:cNvPr>
          <p:cNvSpPr>
            <a:spLocks noGrp="1"/>
          </p:cNvSpPr>
          <p:nvPr>
            <p:ph type="title"/>
          </p:nvPr>
        </p:nvSpPr>
        <p:spPr>
          <a:xfrm>
            <a:off x="589573" y="404664"/>
            <a:ext cx="10792267" cy="720000"/>
          </a:xfrm>
        </p:spPr>
        <p:txBody>
          <a:bodyPr>
            <a:normAutofit fontScale="90000"/>
          </a:bodyPr>
          <a:lstStyle/>
          <a:p>
            <a:r>
              <a:rPr lang="en-US" sz="4400" b="1" dirty="0">
                <a:solidFill>
                  <a:srgbClr val="FF0000"/>
                </a:solidFill>
              </a:rPr>
              <a:t>Cash Outflows From Financing Activities</a:t>
            </a:r>
          </a:p>
        </p:txBody>
      </p:sp>
      <p:sp>
        <p:nvSpPr>
          <p:cNvPr id="5" name="Slide Number Placeholder 4">
            <a:extLst>
              <a:ext uri="{FF2B5EF4-FFF2-40B4-BE49-F238E27FC236}">
                <a16:creationId xmlns="" xmlns:a16="http://schemas.microsoft.com/office/drawing/2014/main" id="{3619E243-D955-4AE4-B703-304B0F84084C}"/>
              </a:ext>
            </a:extLst>
          </p:cNvPr>
          <p:cNvSpPr>
            <a:spLocks noGrp="1"/>
          </p:cNvSpPr>
          <p:nvPr>
            <p:ph type="sldNum" sz="quarter" idx="15"/>
          </p:nvPr>
        </p:nvSpPr>
        <p:spPr/>
        <p:txBody>
          <a:bodyPr/>
          <a:lstStyle/>
          <a:p>
            <a:fld id="{058DB212-BFA2-403F-85EF-DFD3FF6D973A}" type="slidenum">
              <a:rPr lang="en-US" smtClean="0"/>
              <a:pPr/>
              <a:t>58</a:t>
            </a:fld>
            <a:endParaRPr lang="en-US" dirty="0"/>
          </a:p>
        </p:txBody>
      </p:sp>
      <p:pic>
        <p:nvPicPr>
          <p:cNvPr id="6"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135464243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6BA76B3-D03C-4451-8EB4-18D3076077B3}"/>
              </a:ext>
            </a:extLst>
          </p:cNvPr>
          <p:cNvSpPr>
            <a:spLocks noGrp="1"/>
          </p:cNvSpPr>
          <p:nvPr>
            <p:ph type="title"/>
          </p:nvPr>
        </p:nvSpPr>
        <p:spPr>
          <a:xfrm>
            <a:off x="424057" y="448261"/>
            <a:ext cx="10792267" cy="720000"/>
          </a:xfrm>
        </p:spPr>
        <p:txBody>
          <a:bodyPr>
            <a:normAutofit fontScale="90000"/>
          </a:bodyPr>
          <a:lstStyle/>
          <a:p>
            <a:r>
              <a:rPr lang="en-US" sz="4400" b="1" u="sng" dirty="0">
                <a:solidFill>
                  <a:srgbClr val="FF0000"/>
                </a:solidFill>
              </a:rPr>
              <a:t>Cash from Financing Activities</a:t>
            </a:r>
            <a:endParaRPr lang="en-US" sz="4400" dirty="0">
              <a:solidFill>
                <a:srgbClr val="FF0000"/>
              </a:solidFill>
            </a:endParaRPr>
          </a:p>
        </p:txBody>
      </p:sp>
      <p:sp>
        <p:nvSpPr>
          <p:cNvPr id="5" name="Slide Number Placeholder 4">
            <a:extLst>
              <a:ext uri="{FF2B5EF4-FFF2-40B4-BE49-F238E27FC236}">
                <a16:creationId xmlns="" xmlns:a16="http://schemas.microsoft.com/office/drawing/2014/main" id="{3619E243-D955-4AE4-B703-304B0F84084C}"/>
              </a:ext>
            </a:extLst>
          </p:cNvPr>
          <p:cNvSpPr>
            <a:spLocks noGrp="1"/>
          </p:cNvSpPr>
          <p:nvPr>
            <p:ph type="sldNum" sz="quarter" idx="15"/>
          </p:nvPr>
        </p:nvSpPr>
        <p:spPr/>
        <p:txBody>
          <a:bodyPr/>
          <a:lstStyle/>
          <a:p>
            <a:fld id="{058DB212-BFA2-403F-85EF-DFD3FF6D973A}" type="slidenum">
              <a:rPr lang="en-US" smtClean="0"/>
              <a:pPr/>
              <a:t>59</a:t>
            </a:fld>
            <a:endParaRPr lang="en-US" dirty="0"/>
          </a:p>
        </p:txBody>
      </p:sp>
      <p:graphicFrame>
        <p:nvGraphicFramePr>
          <p:cNvPr id="6" name="Table 5"/>
          <p:cNvGraphicFramePr>
            <a:graphicFrameLocks noGrp="1"/>
          </p:cNvGraphicFramePr>
          <p:nvPr/>
        </p:nvGraphicFramePr>
        <p:xfrm>
          <a:off x="424057" y="1204590"/>
          <a:ext cx="10991863" cy="3682057"/>
        </p:xfrm>
        <a:graphic>
          <a:graphicData uri="http://schemas.openxmlformats.org/drawingml/2006/table">
            <a:tbl>
              <a:tblPr firstRow="1" firstCol="1" bandRow="1">
                <a:tableStyleId>{E269D01E-BC32-4049-B463-5C60D7B0CCD2}</a:tableStyleId>
              </a:tblPr>
              <a:tblGrid>
                <a:gridCol w="9092092">
                  <a:extLst>
                    <a:ext uri="{9D8B030D-6E8A-4147-A177-3AD203B41FA5}">
                      <a16:colId xmlns="" xmlns:a16="http://schemas.microsoft.com/office/drawing/2014/main" val="3424813052"/>
                    </a:ext>
                  </a:extLst>
                </a:gridCol>
                <a:gridCol w="1899771">
                  <a:extLst>
                    <a:ext uri="{9D8B030D-6E8A-4147-A177-3AD203B41FA5}">
                      <a16:colId xmlns="" xmlns:a16="http://schemas.microsoft.com/office/drawing/2014/main" val="1107903330"/>
                    </a:ext>
                  </a:extLst>
                </a:gridCol>
              </a:tblGrid>
              <a:tr h="3682057">
                <a:tc>
                  <a:txBody>
                    <a:bodyPr/>
                    <a:lstStyle/>
                    <a:p>
                      <a:pPr marL="0" marR="0" algn="just">
                        <a:lnSpc>
                          <a:spcPct val="150000"/>
                        </a:lnSpc>
                        <a:spcBef>
                          <a:spcPts val="0"/>
                        </a:spcBef>
                        <a:spcAft>
                          <a:spcPts val="0"/>
                        </a:spcAft>
                      </a:pPr>
                      <a:r>
                        <a:rPr lang="en-US" sz="2000" dirty="0">
                          <a:solidFill>
                            <a:schemeClr val="tx1"/>
                          </a:solidFill>
                          <a:effectLst/>
                        </a:rPr>
                        <a:t>(C)Cash Flows from Financing Activities</a:t>
                      </a:r>
                      <a:endParaRPr lang="en-US" sz="1800" dirty="0">
                        <a:solidFill>
                          <a:schemeClr val="tx1"/>
                        </a:solidFill>
                        <a:effectLst/>
                      </a:endParaRPr>
                    </a:p>
                    <a:p>
                      <a:pPr marL="228600" marR="0" algn="just">
                        <a:lnSpc>
                          <a:spcPct val="150000"/>
                        </a:lnSpc>
                        <a:spcBef>
                          <a:spcPts val="0"/>
                        </a:spcBef>
                        <a:spcAft>
                          <a:spcPts val="0"/>
                        </a:spcAft>
                      </a:pPr>
                      <a:r>
                        <a:rPr lang="en-US" sz="2000" dirty="0">
                          <a:solidFill>
                            <a:schemeClr val="tx1"/>
                          </a:solidFill>
                          <a:effectLst/>
                        </a:rPr>
                        <a:t>Cash proceeds from issuing shares (equity or/and preference).</a:t>
                      </a:r>
                      <a:endParaRPr lang="en-US" sz="1800" dirty="0">
                        <a:solidFill>
                          <a:schemeClr val="tx1"/>
                        </a:solidFill>
                        <a:effectLst/>
                      </a:endParaRPr>
                    </a:p>
                    <a:p>
                      <a:pPr marL="228600" marR="0" algn="just">
                        <a:lnSpc>
                          <a:spcPct val="150000"/>
                        </a:lnSpc>
                        <a:spcBef>
                          <a:spcPts val="0"/>
                        </a:spcBef>
                        <a:spcAft>
                          <a:spcPts val="0"/>
                        </a:spcAft>
                      </a:pPr>
                      <a:r>
                        <a:rPr lang="en-US" sz="2000" dirty="0">
                          <a:solidFill>
                            <a:schemeClr val="tx1"/>
                          </a:solidFill>
                          <a:effectLst/>
                        </a:rPr>
                        <a:t>Cash proceeds from issuing debentures, loans, bonds and other long term borrowings.</a:t>
                      </a:r>
                      <a:endParaRPr lang="en-US" sz="1800" dirty="0">
                        <a:solidFill>
                          <a:schemeClr val="tx1"/>
                        </a:solidFill>
                        <a:effectLst/>
                      </a:endParaRPr>
                    </a:p>
                    <a:p>
                      <a:pPr marL="228600" marR="0" algn="just">
                        <a:lnSpc>
                          <a:spcPct val="150000"/>
                        </a:lnSpc>
                        <a:spcBef>
                          <a:spcPts val="0"/>
                        </a:spcBef>
                        <a:spcAft>
                          <a:spcPts val="0"/>
                        </a:spcAft>
                      </a:pPr>
                      <a:r>
                        <a:rPr lang="en-US" sz="2000" dirty="0">
                          <a:solidFill>
                            <a:schemeClr val="tx1"/>
                          </a:solidFill>
                          <a:effectLst/>
                        </a:rPr>
                        <a:t>(-) Cash repayments of amounts borrowed.</a:t>
                      </a:r>
                      <a:endParaRPr lang="en-US" sz="1800" dirty="0">
                        <a:solidFill>
                          <a:schemeClr val="tx1"/>
                        </a:solidFill>
                        <a:effectLst/>
                      </a:endParaRPr>
                    </a:p>
                    <a:p>
                      <a:pPr marL="228600" marR="0" algn="just">
                        <a:lnSpc>
                          <a:spcPct val="150000"/>
                        </a:lnSpc>
                        <a:spcBef>
                          <a:spcPts val="0"/>
                        </a:spcBef>
                        <a:spcAft>
                          <a:spcPts val="0"/>
                        </a:spcAft>
                      </a:pPr>
                      <a:r>
                        <a:rPr lang="en-US" sz="2000" dirty="0">
                          <a:solidFill>
                            <a:schemeClr val="tx1"/>
                          </a:solidFill>
                          <a:effectLst/>
                        </a:rPr>
                        <a:t>(-) Interest paid on debentures and long-term loans and advances.</a:t>
                      </a:r>
                      <a:endParaRPr lang="en-US" sz="1800" dirty="0">
                        <a:solidFill>
                          <a:schemeClr val="tx1"/>
                        </a:solidFill>
                        <a:effectLst/>
                      </a:endParaRPr>
                    </a:p>
                    <a:p>
                      <a:pPr marL="228600" marR="0" algn="just">
                        <a:lnSpc>
                          <a:spcPct val="150000"/>
                        </a:lnSpc>
                        <a:spcBef>
                          <a:spcPts val="0"/>
                        </a:spcBef>
                        <a:spcAft>
                          <a:spcPts val="0"/>
                        </a:spcAft>
                      </a:pPr>
                      <a:r>
                        <a:rPr lang="en-US" sz="2000" dirty="0">
                          <a:solidFill>
                            <a:schemeClr val="tx1"/>
                          </a:solidFill>
                          <a:effectLst/>
                        </a:rPr>
                        <a:t>(-) Dividends paid on equity and preference capital.</a:t>
                      </a:r>
                      <a:endParaRPr lang="en-US" sz="1800" dirty="0">
                        <a:solidFill>
                          <a:schemeClr val="tx1"/>
                        </a:solidFill>
                        <a:effectLst/>
                      </a:endParaRPr>
                    </a:p>
                    <a:p>
                      <a:pPr marL="228600" marR="0" algn="just">
                        <a:lnSpc>
                          <a:spcPct val="150000"/>
                        </a:lnSpc>
                        <a:spcBef>
                          <a:spcPts val="0"/>
                        </a:spcBef>
                        <a:spcAft>
                          <a:spcPts val="0"/>
                        </a:spcAft>
                      </a:pPr>
                      <a:r>
                        <a:rPr lang="en-US" sz="2000" dirty="0">
                          <a:solidFill>
                            <a:schemeClr val="tx1"/>
                          </a:solidFill>
                          <a:effectLst/>
                        </a:rPr>
                        <a:t>                                       Net cash used in Financing Activities</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4">
                        <a:lumMod val="40000"/>
                        <a:lumOff val="60000"/>
                      </a:schemeClr>
                    </a:solidFill>
                  </a:tcPr>
                </a:tc>
                <a:tc>
                  <a:txBody>
                    <a:bodyPr/>
                    <a:lstStyle/>
                    <a:p>
                      <a:pPr marL="0" marR="0" algn="just">
                        <a:lnSpc>
                          <a:spcPct val="150000"/>
                        </a:lnSpc>
                        <a:spcBef>
                          <a:spcPts val="0"/>
                        </a:spcBef>
                        <a:spcAft>
                          <a:spcPts val="0"/>
                        </a:spcAft>
                      </a:pPr>
                      <a:r>
                        <a:rPr lang="en-US" sz="2000" dirty="0">
                          <a:effectLst/>
                        </a:rPr>
                        <a:t> </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756639551"/>
                  </a:ext>
                </a:extLst>
              </a:tr>
            </a:tbl>
          </a:graphicData>
        </a:graphic>
      </p:graphicFrame>
      <p:pic>
        <p:nvPicPr>
          <p:cNvPr id="7"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39423444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rot="20691614">
            <a:off x="2243524" y="2056722"/>
            <a:ext cx="7312450" cy="2123658"/>
          </a:xfrm>
          <a:prstGeom prst="rect">
            <a:avLst/>
          </a:prstGeom>
          <a:noFill/>
        </p:spPr>
        <p:txBody>
          <a:bodyPr wrap="none" lIns="91440" tIns="45720" rIns="91440" bIns="45720">
            <a:spAutoFit/>
          </a:bodyPr>
          <a:lstStyle/>
          <a:p>
            <a:pPr algn="ctr"/>
            <a:r>
              <a:rPr lang="en-US" sz="6600" b="1" dirty="0">
                <a:solidFill>
                  <a:srgbClr val="00B0F0"/>
                </a:solidFill>
              </a:rPr>
              <a:t>Cash from</a:t>
            </a:r>
          </a:p>
          <a:p>
            <a:pPr algn="ctr"/>
            <a:r>
              <a:rPr lang="en-US" sz="6600" b="1" dirty="0">
                <a:solidFill>
                  <a:srgbClr val="00B0F0"/>
                </a:solidFill>
              </a:rPr>
              <a:t> Operating Activities</a:t>
            </a:r>
            <a:endParaRPr lang="en-US" sz="6600" dirty="0">
              <a:solidFill>
                <a:srgbClr val="00B0F0"/>
              </a:solidFill>
            </a:endParaRPr>
          </a:p>
        </p:txBody>
      </p:sp>
      <p:pic>
        <p:nvPicPr>
          <p:cNvPr id="3"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96919159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 xmlns:a16="http://schemas.microsoft.com/office/drawing/2014/main" id="{5F0977C3-BD7D-4617-8DF1-56211456D512}"/>
              </a:ext>
            </a:extLst>
          </p:cNvPr>
          <p:cNvSpPr>
            <a:spLocks noGrp="1"/>
          </p:cNvSpPr>
          <p:nvPr>
            <p:ph sz="half" idx="1"/>
          </p:nvPr>
        </p:nvSpPr>
        <p:spPr>
          <a:xfrm>
            <a:off x="285014" y="730819"/>
            <a:ext cx="11216561" cy="2514427"/>
          </a:xfr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a:normAutofit/>
          </a:bodyPr>
          <a:lstStyle/>
          <a:p>
            <a:pPr marL="0" lvl="0" indent="0">
              <a:buNone/>
            </a:pPr>
            <a:r>
              <a:rPr lang="en-US" sz="3000" dirty="0">
                <a:solidFill>
                  <a:schemeClr val="tx1"/>
                </a:solidFill>
              </a:rPr>
              <a:t>From the following information calculate cash flow from financing activity</a:t>
            </a:r>
          </a:p>
          <a:p>
            <a:pPr marL="0" lvl="0" indent="0">
              <a:buNone/>
            </a:pPr>
            <a:r>
              <a:rPr lang="en-US" sz="2600" dirty="0">
                <a:solidFill>
                  <a:schemeClr val="tx1"/>
                </a:solidFill>
              </a:rPr>
              <a:t> 1.	Interest	paid on Debentures Rs.12,500.</a:t>
            </a:r>
          </a:p>
          <a:p>
            <a:pPr marL="0" lvl="0" indent="0">
              <a:buNone/>
            </a:pPr>
            <a:r>
              <a:rPr lang="en-US" sz="2600" dirty="0">
                <a:solidFill>
                  <a:schemeClr val="tx1"/>
                </a:solidFill>
              </a:rPr>
              <a:t>2.	The interim dividend of </a:t>
            </a:r>
            <a:r>
              <a:rPr lang="en-US" sz="2600" dirty="0" err="1">
                <a:solidFill>
                  <a:schemeClr val="tx1"/>
                </a:solidFill>
              </a:rPr>
              <a:t>Rs</a:t>
            </a:r>
            <a:r>
              <a:rPr lang="en-US" sz="2600" dirty="0">
                <a:solidFill>
                  <a:schemeClr val="tx1"/>
                </a:solidFill>
              </a:rPr>
              <a:t>.	75,000	has been	paid during the year.</a:t>
            </a:r>
          </a:p>
          <a:p>
            <a:pPr marL="0" lvl="0" indent="0">
              <a:buNone/>
            </a:pPr>
            <a:r>
              <a:rPr lang="en-US" sz="2600" dirty="0">
                <a:solidFill>
                  <a:schemeClr val="tx1"/>
                </a:solidFill>
              </a:rPr>
              <a:t>3. 	9% Debentures were redeemed as	5% premium.</a:t>
            </a:r>
          </a:p>
          <a:p>
            <a:pPr marL="0" lvl="0" indent="0">
              <a:buNone/>
            </a:pPr>
            <a:endParaRPr lang="en-US" sz="2000" dirty="0">
              <a:solidFill>
                <a:schemeClr val="tx1"/>
              </a:solidFill>
            </a:endParaRPr>
          </a:p>
        </p:txBody>
      </p:sp>
      <p:sp>
        <p:nvSpPr>
          <p:cNvPr id="2" name="Title 1">
            <a:extLst>
              <a:ext uri="{FF2B5EF4-FFF2-40B4-BE49-F238E27FC236}">
                <a16:creationId xmlns="" xmlns:a16="http://schemas.microsoft.com/office/drawing/2014/main" id="{A6BA76B3-D03C-4451-8EB4-18D3076077B3}"/>
              </a:ext>
            </a:extLst>
          </p:cNvPr>
          <p:cNvSpPr>
            <a:spLocks noGrp="1"/>
          </p:cNvSpPr>
          <p:nvPr>
            <p:ph type="title"/>
          </p:nvPr>
        </p:nvSpPr>
        <p:spPr>
          <a:xfrm>
            <a:off x="263352" y="0"/>
            <a:ext cx="9844653" cy="622970"/>
          </a:xfrm>
        </p:spPr>
        <p:txBody>
          <a:bodyPr>
            <a:normAutofit fontScale="90000"/>
          </a:bodyPr>
          <a:lstStyle/>
          <a:p>
            <a:r>
              <a:rPr lang="en-US" sz="4400" u="sng" dirty="0">
                <a:solidFill>
                  <a:schemeClr val="tx1"/>
                </a:solidFill>
              </a:rPr>
              <a:t>Illustration </a:t>
            </a:r>
          </a:p>
        </p:txBody>
      </p:sp>
      <p:sp>
        <p:nvSpPr>
          <p:cNvPr id="5" name="Slide Number Placeholder 4">
            <a:extLst>
              <a:ext uri="{FF2B5EF4-FFF2-40B4-BE49-F238E27FC236}">
                <a16:creationId xmlns="" xmlns:a16="http://schemas.microsoft.com/office/drawing/2014/main" id="{3619E243-D955-4AE4-B703-304B0F84084C}"/>
              </a:ext>
            </a:extLst>
          </p:cNvPr>
          <p:cNvSpPr>
            <a:spLocks noGrp="1"/>
          </p:cNvSpPr>
          <p:nvPr>
            <p:ph type="sldNum" sz="quarter" idx="15"/>
          </p:nvPr>
        </p:nvSpPr>
        <p:spPr/>
        <p:txBody>
          <a:bodyPr/>
          <a:lstStyle/>
          <a:p>
            <a:fld id="{058DB212-BFA2-403F-85EF-DFD3FF6D973A}" type="slidenum">
              <a:rPr lang="en-US" smtClean="0"/>
              <a:pPr/>
              <a:t>60</a:t>
            </a:fld>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3868303040"/>
              </p:ext>
            </p:extLst>
          </p:nvPr>
        </p:nvGraphicFramePr>
        <p:xfrm>
          <a:off x="911424" y="3501012"/>
          <a:ext cx="9433049" cy="2752331"/>
        </p:xfrm>
        <a:graphic>
          <a:graphicData uri="http://schemas.openxmlformats.org/drawingml/2006/table">
            <a:tbl>
              <a:tblPr firstRow="1" firstCol="1" bandRow="1">
                <a:tableStyleId>{5940675A-B579-460E-94D1-54222C63F5DA}</a:tableStyleId>
              </a:tblPr>
              <a:tblGrid>
                <a:gridCol w="3714095">
                  <a:extLst>
                    <a:ext uri="{9D8B030D-6E8A-4147-A177-3AD203B41FA5}">
                      <a16:colId xmlns="" xmlns:a16="http://schemas.microsoft.com/office/drawing/2014/main" val="336994255"/>
                    </a:ext>
                  </a:extLst>
                </a:gridCol>
                <a:gridCol w="2713679">
                  <a:extLst>
                    <a:ext uri="{9D8B030D-6E8A-4147-A177-3AD203B41FA5}">
                      <a16:colId xmlns="" xmlns:a16="http://schemas.microsoft.com/office/drawing/2014/main" val="231892245"/>
                    </a:ext>
                  </a:extLst>
                </a:gridCol>
                <a:gridCol w="3005275">
                  <a:extLst>
                    <a:ext uri="{9D8B030D-6E8A-4147-A177-3AD203B41FA5}">
                      <a16:colId xmlns="" xmlns:a16="http://schemas.microsoft.com/office/drawing/2014/main" val="1741967503"/>
                    </a:ext>
                  </a:extLst>
                </a:gridCol>
              </a:tblGrid>
              <a:tr h="668578">
                <a:tc>
                  <a:txBody>
                    <a:bodyPr/>
                    <a:lstStyle/>
                    <a:p>
                      <a:pPr marL="1905" marR="0" indent="0">
                        <a:lnSpc>
                          <a:spcPct val="107000"/>
                        </a:lnSpc>
                        <a:spcBef>
                          <a:spcPts val="0"/>
                        </a:spcBef>
                        <a:spcAft>
                          <a:spcPts val="0"/>
                        </a:spcAft>
                      </a:pPr>
                      <a:r>
                        <a:rPr lang="en-US" sz="2400">
                          <a:solidFill>
                            <a:sysClr val="windowText" lastClr="000000"/>
                          </a:solidFill>
                          <a:effectLst/>
                        </a:rPr>
                        <a:t>Particulars</a:t>
                      </a:r>
                      <a:endParaRPr lang="en-US" sz="2400" b="1">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9851" marR="73025" marT="0" marB="0" anchor="ctr"/>
                </a:tc>
                <a:tc>
                  <a:txBody>
                    <a:bodyPr/>
                    <a:lstStyle/>
                    <a:p>
                      <a:pPr marL="0" marR="186055" indent="0">
                        <a:lnSpc>
                          <a:spcPct val="107000"/>
                        </a:lnSpc>
                        <a:spcBef>
                          <a:spcPts val="0"/>
                        </a:spcBef>
                        <a:spcAft>
                          <a:spcPts val="0"/>
                        </a:spcAft>
                      </a:pPr>
                      <a:r>
                        <a:rPr lang="en-US" sz="2400" dirty="0">
                          <a:solidFill>
                            <a:sysClr val="windowText" lastClr="000000"/>
                          </a:solidFill>
                          <a:effectLst/>
                        </a:rPr>
                        <a:t>31.03.2014 </a:t>
                      </a:r>
                      <a:r>
                        <a:rPr lang="en-US" sz="2400" dirty="0" err="1">
                          <a:solidFill>
                            <a:sysClr val="windowText" lastClr="000000"/>
                          </a:solidFill>
                          <a:effectLst/>
                        </a:rPr>
                        <a:t>Rs</a:t>
                      </a:r>
                      <a:r>
                        <a:rPr lang="en-US" sz="2400" dirty="0">
                          <a:solidFill>
                            <a:sysClr val="windowText" lastClr="000000"/>
                          </a:solidFill>
                          <a:effectLst/>
                        </a:rPr>
                        <a:t>.</a:t>
                      </a:r>
                      <a:endParaRPr lang="en-US" sz="2400" b="1"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9851" marR="73025" marT="0" marB="0" anchor="ctr"/>
                </a:tc>
                <a:tc>
                  <a:txBody>
                    <a:bodyPr/>
                    <a:lstStyle/>
                    <a:p>
                      <a:pPr marL="0" marR="184150" indent="0">
                        <a:lnSpc>
                          <a:spcPct val="107000"/>
                        </a:lnSpc>
                        <a:spcBef>
                          <a:spcPts val="0"/>
                        </a:spcBef>
                        <a:spcAft>
                          <a:spcPts val="0"/>
                        </a:spcAft>
                      </a:pPr>
                      <a:r>
                        <a:rPr lang="en-US" sz="2400">
                          <a:solidFill>
                            <a:sysClr val="windowText" lastClr="000000"/>
                          </a:solidFill>
                          <a:effectLst/>
                        </a:rPr>
                        <a:t>31.03.2015 Rs.</a:t>
                      </a:r>
                      <a:endParaRPr lang="en-US" sz="2400" b="1">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9851" marR="73025" marT="0" marB="0" anchor="ctr"/>
                </a:tc>
                <a:extLst>
                  <a:ext uri="{0D108BD9-81ED-4DB2-BD59-A6C34878D82A}">
                    <a16:rowId xmlns="" xmlns:a16="http://schemas.microsoft.com/office/drawing/2014/main" val="3033190751"/>
                  </a:ext>
                </a:extLst>
              </a:tr>
              <a:tr h="2067726">
                <a:tc>
                  <a:txBody>
                    <a:bodyPr/>
                    <a:lstStyle/>
                    <a:p>
                      <a:pPr marL="1905" marR="0" indent="0">
                        <a:lnSpc>
                          <a:spcPct val="107000"/>
                        </a:lnSpc>
                        <a:spcBef>
                          <a:spcPts val="0"/>
                        </a:spcBef>
                        <a:spcAft>
                          <a:spcPts val="520"/>
                        </a:spcAft>
                      </a:pPr>
                      <a:r>
                        <a:rPr lang="en-US" sz="2400" dirty="0">
                          <a:solidFill>
                            <a:sysClr val="windowText" lastClr="000000"/>
                          </a:solidFill>
                          <a:effectLst/>
                        </a:rPr>
                        <a:t>Equity	Share	Capital</a:t>
                      </a:r>
                    </a:p>
                    <a:p>
                      <a:pPr marL="1905" marR="0" indent="0">
                        <a:lnSpc>
                          <a:spcPct val="107000"/>
                        </a:lnSpc>
                        <a:spcBef>
                          <a:spcPts val="0"/>
                        </a:spcBef>
                        <a:spcAft>
                          <a:spcPts val="520"/>
                        </a:spcAft>
                      </a:pPr>
                      <a:r>
                        <a:rPr lang="en-US" sz="2400" dirty="0">
                          <a:solidFill>
                            <a:sysClr val="windowText" lastClr="000000"/>
                          </a:solidFill>
                          <a:effectLst/>
                        </a:rPr>
                        <a:t>9%	Debentures</a:t>
                      </a:r>
                    </a:p>
                    <a:p>
                      <a:pPr marL="1905" marR="0" indent="0">
                        <a:lnSpc>
                          <a:spcPct val="107000"/>
                        </a:lnSpc>
                        <a:spcBef>
                          <a:spcPts val="0"/>
                        </a:spcBef>
                        <a:spcAft>
                          <a:spcPts val="0"/>
                        </a:spcAft>
                      </a:pPr>
                      <a:r>
                        <a:rPr lang="en-US" sz="2400" dirty="0">
                          <a:solidFill>
                            <a:sysClr val="windowText" lastClr="000000"/>
                          </a:solidFill>
                          <a:effectLst/>
                        </a:rPr>
                        <a:t>Proposed	Dividend</a:t>
                      </a:r>
                      <a:endParaRPr lang="en-US" sz="2400" b="1"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p>
                      <a:pPr marL="1905" marR="0" indent="0">
                        <a:lnSpc>
                          <a:spcPct val="107000"/>
                        </a:lnSpc>
                        <a:spcBef>
                          <a:spcPts val="0"/>
                        </a:spcBef>
                        <a:spcAft>
                          <a:spcPts val="0"/>
                        </a:spcAft>
                      </a:pPr>
                      <a:r>
                        <a:rPr lang="en-US" sz="2400" dirty="0">
                          <a:solidFill>
                            <a:sysClr val="windowText" lastClr="000000"/>
                          </a:solidFill>
                          <a:effectLst/>
                        </a:rPr>
                        <a:t>10% Preference Share Capital</a:t>
                      </a:r>
                      <a:endParaRPr lang="en-US" sz="2400" b="1"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9851" marR="73025" marT="0" marB="0"/>
                </a:tc>
                <a:tc>
                  <a:txBody>
                    <a:bodyPr/>
                    <a:lstStyle/>
                    <a:p>
                      <a:pPr marL="0" marR="0" indent="0">
                        <a:lnSpc>
                          <a:spcPct val="107000"/>
                        </a:lnSpc>
                        <a:spcBef>
                          <a:spcPts val="0"/>
                        </a:spcBef>
                        <a:spcAft>
                          <a:spcPts val="520"/>
                        </a:spcAft>
                      </a:pPr>
                      <a:r>
                        <a:rPr lang="en-US" sz="2400" dirty="0">
                          <a:solidFill>
                            <a:sysClr val="windowText" lastClr="000000"/>
                          </a:solidFill>
                          <a:effectLst/>
                        </a:rPr>
                        <a:t>10,00,000</a:t>
                      </a:r>
                    </a:p>
                    <a:p>
                      <a:pPr marL="0" marR="0" indent="0">
                        <a:lnSpc>
                          <a:spcPct val="107000"/>
                        </a:lnSpc>
                        <a:spcBef>
                          <a:spcPts val="0"/>
                        </a:spcBef>
                        <a:spcAft>
                          <a:spcPts val="520"/>
                        </a:spcAft>
                      </a:pPr>
                      <a:r>
                        <a:rPr lang="en-US" sz="2400" dirty="0">
                          <a:solidFill>
                            <a:sysClr val="windowText" lastClr="000000"/>
                          </a:solidFill>
                          <a:effectLst/>
                        </a:rPr>
                        <a:t>1,50,000</a:t>
                      </a:r>
                    </a:p>
                    <a:p>
                      <a:pPr marL="0" marR="0" indent="0">
                        <a:lnSpc>
                          <a:spcPct val="107000"/>
                        </a:lnSpc>
                        <a:spcBef>
                          <a:spcPts val="0"/>
                        </a:spcBef>
                        <a:spcAft>
                          <a:spcPts val="0"/>
                        </a:spcAft>
                      </a:pPr>
                      <a:r>
                        <a:rPr lang="en-US" sz="2400" dirty="0">
                          <a:solidFill>
                            <a:sysClr val="windowText" lastClr="000000"/>
                          </a:solidFill>
                          <a:effectLst/>
                        </a:rPr>
                        <a:t>3,00,000</a:t>
                      </a:r>
                      <a:endParaRPr lang="en-US" sz="2400" b="1"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pPr>
                      <a:r>
                        <a:rPr lang="en-US" sz="2400" dirty="0">
                          <a:solidFill>
                            <a:sysClr val="windowText" lastClr="000000"/>
                          </a:solidFill>
                          <a:effectLst/>
                        </a:rPr>
                        <a:t>2,00,000</a:t>
                      </a:r>
                      <a:endParaRPr lang="en-US" sz="2400" b="1"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9851" marR="73025" marT="0" marB="0"/>
                </a:tc>
                <a:tc>
                  <a:txBody>
                    <a:bodyPr/>
                    <a:lstStyle/>
                    <a:p>
                      <a:pPr marL="0" marR="0" indent="0">
                        <a:lnSpc>
                          <a:spcPct val="107000"/>
                        </a:lnSpc>
                        <a:spcBef>
                          <a:spcPts val="0"/>
                        </a:spcBef>
                        <a:spcAft>
                          <a:spcPts val="520"/>
                        </a:spcAft>
                      </a:pPr>
                      <a:r>
                        <a:rPr lang="en-US" sz="2400" dirty="0">
                          <a:solidFill>
                            <a:sysClr val="windowText" lastClr="000000"/>
                          </a:solidFill>
                          <a:effectLst/>
                        </a:rPr>
                        <a:t>16,00,000</a:t>
                      </a:r>
                    </a:p>
                    <a:p>
                      <a:pPr marL="0" marR="0" indent="0">
                        <a:lnSpc>
                          <a:spcPct val="107000"/>
                        </a:lnSpc>
                        <a:spcBef>
                          <a:spcPts val="0"/>
                        </a:spcBef>
                        <a:spcAft>
                          <a:spcPts val="520"/>
                        </a:spcAft>
                      </a:pPr>
                      <a:r>
                        <a:rPr lang="en-US" sz="2400" dirty="0">
                          <a:solidFill>
                            <a:sysClr val="windowText" lastClr="000000"/>
                          </a:solidFill>
                          <a:effectLst/>
                        </a:rPr>
                        <a:t>1,00,000</a:t>
                      </a:r>
                    </a:p>
                    <a:p>
                      <a:pPr marL="0" marR="0" indent="0">
                        <a:lnSpc>
                          <a:spcPct val="107000"/>
                        </a:lnSpc>
                        <a:spcBef>
                          <a:spcPts val="0"/>
                        </a:spcBef>
                        <a:spcAft>
                          <a:spcPts val="0"/>
                        </a:spcAft>
                      </a:pPr>
                      <a:r>
                        <a:rPr lang="en-US" sz="2400" dirty="0">
                          <a:solidFill>
                            <a:sysClr val="windowText" lastClr="000000"/>
                          </a:solidFill>
                          <a:effectLst/>
                        </a:rPr>
                        <a:t>3,50,000</a:t>
                      </a:r>
                      <a:endParaRPr lang="en-US" sz="2400" b="1"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pPr>
                      <a:r>
                        <a:rPr lang="en-US" sz="2400" dirty="0">
                          <a:solidFill>
                            <a:sysClr val="windowText" lastClr="000000"/>
                          </a:solidFill>
                          <a:effectLst/>
                        </a:rPr>
                        <a:t>3,00,000</a:t>
                      </a:r>
                      <a:endParaRPr lang="en-US" sz="2400" b="1"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9851" marR="73025" marT="0" marB="0"/>
                </a:tc>
                <a:extLst>
                  <a:ext uri="{0D108BD9-81ED-4DB2-BD59-A6C34878D82A}">
                    <a16:rowId xmlns="" xmlns:a16="http://schemas.microsoft.com/office/drawing/2014/main" val="1167187614"/>
                  </a:ext>
                </a:extLst>
              </a:tr>
            </a:tbl>
          </a:graphicData>
        </a:graphic>
      </p:graphicFrame>
      <p:pic>
        <p:nvPicPr>
          <p:cNvPr id="6"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322525330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6BA76B3-D03C-4451-8EB4-18D3076077B3}"/>
              </a:ext>
            </a:extLst>
          </p:cNvPr>
          <p:cNvSpPr>
            <a:spLocks noGrp="1"/>
          </p:cNvSpPr>
          <p:nvPr>
            <p:ph type="title"/>
          </p:nvPr>
        </p:nvSpPr>
        <p:spPr>
          <a:xfrm>
            <a:off x="1128148" y="325240"/>
            <a:ext cx="9844653" cy="622970"/>
          </a:xfrm>
        </p:spPr>
        <p:txBody>
          <a:bodyPr>
            <a:normAutofit fontScale="90000"/>
          </a:bodyPr>
          <a:lstStyle/>
          <a:p>
            <a:pPr algn="r"/>
            <a:r>
              <a:rPr lang="en-US" sz="4400" u="sng" dirty="0" err="1">
                <a:solidFill>
                  <a:schemeClr val="tx1"/>
                </a:solidFill>
              </a:rPr>
              <a:t>Sollution</a:t>
            </a:r>
            <a:r>
              <a:rPr lang="en-US" sz="4400" u="sng" dirty="0">
                <a:solidFill>
                  <a:schemeClr val="tx1"/>
                </a:solidFill>
              </a:rPr>
              <a:t> </a:t>
            </a:r>
          </a:p>
        </p:txBody>
      </p:sp>
      <p:sp>
        <p:nvSpPr>
          <p:cNvPr id="5" name="Slide Number Placeholder 4">
            <a:extLst>
              <a:ext uri="{FF2B5EF4-FFF2-40B4-BE49-F238E27FC236}">
                <a16:creationId xmlns="" xmlns:a16="http://schemas.microsoft.com/office/drawing/2014/main" id="{3619E243-D955-4AE4-B703-304B0F84084C}"/>
              </a:ext>
            </a:extLst>
          </p:cNvPr>
          <p:cNvSpPr>
            <a:spLocks noGrp="1"/>
          </p:cNvSpPr>
          <p:nvPr>
            <p:ph type="sldNum" sz="quarter" idx="15"/>
          </p:nvPr>
        </p:nvSpPr>
        <p:spPr/>
        <p:txBody>
          <a:bodyPr/>
          <a:lstStyle/>
          <a:p>
            <a:fld id="{058DB212-BFA2-403F-85EF-DFD3FF6D973A}" type="slidenum">
              <a:rPr lang="en-US" smtClean="0"/>
              <a:pPr/>
              <a:t>61</a:t>
            </a:fld>
            <a:endParaRPr lang="en-US" dirty="0"/>
          </a:p>
        </p:txBody>
      </p:sp>
      <p:graphicFrame>
        <p:nvGraphicFramePr>
          <p:cNvPr id="10" name="Table 9"/>
          <p:cNvGraphicFramePr>
            <a:graphicFrameLocks noGrp="1"/>
          </p:cNvGraphicFramePr>
          <p:nvPr>
            <p:extLst>
              <p:ext uri="{D42A27DB-BD31-4B8C-83A1-F6EECF244321}">
                <p14:modId xmlns:p14="http://schemas.microsoft.com/office/powerpoint/2010/main" val="1768948359"/>
              </p:ext>
            </p:extLst>
          </p:nvPr>
        </p:nvGraphicFramePr>
        <p:xfrm>
          <a:off x="424058" y="1083920"/>
          <a:ext cx="10929745" cy="5394960"/>
        </p:xfrm>
        <a:graphic>
          <a:graphicData uri="http://schemas.openxmlformats.org/drawingml/2006/table">
            <a:tbl>
              <a:tblPr firstRow="1" bandRow="1">
                <a:tableStyleId>{00A15C55-8517-42AA-B614-E9B94910E393}</a:tableStyleId>
              </a:tblPr>
              <a:tblGrid>
                <a:gridCol w="8672945">
                  <a:extLst>
                    <a:ext uri="{9D8B030D-6E8A-4147-A177-3AD203B41FA5}">
                      <a16:colId xmlns="" xmlns:a16="http://schemas.microsoft.com/office/drawing/2014/main" val="393154617"/>
                    </a:ext>
                  </a:extLst>
                </a:gridCol>
                <a:gridCol w="2256800">
                  <a:extLst>
                    <a:ext uri="{9D8B030D-6E8A-4147-A177-3AD203B41FA5}">
                      <a16:colId xmlns="" xmlns:a16="http://schemas.microsoft.com/office/drawing/2014/main" val="2035795688"/>
                    </a:ext>
                  </a:extLst>
                </a:gridCol>
              </a:tblGrid>
              <a:tr h="719078">
                <a:tc>
                  <a:txBody>
                    <a:bodyPr/>
                    <a:lstStyle/>
                    <a:p>
                      <a:pPr>
                        <a:lnSpc>
                          <a:spcPct val="150000"/>
                        </a:lnSpc>
                      </a:pPr>
                      <a:r>
                        <a:rPr lang="en-US" sz="2800" dirty="0">
                          <a:solidFill>
                            <a:sysClr val="windowText" lastClr="000000"/>
                          </a:solidFill>
                        </a:rPr>
                        <a:t>Particulars </a:t>
                      </a:r>
                    </a:p>
                  </a:txBody>
                  <a:tcPr/>
                </a:tc>
                <a:tc>
                  <a:txBody>
                    <a:bodyPr/>
                    <a:lstStyle/>
                    <a:p>
                      <a:pPr>
                        <a:lnSpc>
                          <a:spcPct val="150000"/>
                        </a:lnSpc>
                      </a:pPr>
                      <a:r>
                        <a:rPr lang="en-US" sz="2800" dirty="0">
                          <a:solidFill>
                            <a:sysClr val="windowText" lastClr="000000"/>
                          </a:solidFill>
                        </a:rPr>
                        <a:t>Amount </a:t>
                      </a:r>
                    </a:p>
                  </a:txBody>
                  <a:tcPr/>
                </a:tc>
                <a:extLst>
                  <a:ext uri="{0D108BD9-81ED-4DB2-BD59-A6C34878D82A}">
                    <a16:rowId xmlns="" xmlns:a16="http://schemas.microsoft.com/office/drawing/2014/main" val="3734997043"/>
                  </a:ext>
                </a:extLst>
              </a:tr>
              <a:tr h="3715236">
                <a:tc>
                  <a:txBody>
                    <a:bodyPr/>
                    <a:lstStyle/>
                    <a:p>
                      <a:pPr>
                        <a:lnSpc>
                          <a:spcPct val="150000"/>
                        </a:lnSpc>
                      </a:pPr>
                      <a:r>
                        <a:rPr lang="en-US" sz="2800" dirty="0">
                          <a:solidFill>
                            <a:sysClr val="windowText" lastClr="000000"/>
                          </a:solidFill>
                        </a:rPr>
                        <a:t>Proceeds from Issue of Equity Share Capital</a:t>
                      </a:r>
                    </a:p>
                    <a:p>
                      <a:pPr>
                        <a:lnSpc>
                          <a:spcPct val="150000"/>
                        </a:lnSpc>
                      </a:pPr>
                      <a:r>
                        <a:rPr lang="en-US" sz="2800" dirty="0">
                          <a:solidFill>
                            <a:sysClr val="windowText" lastClr="000000"/>
                          </a:solidFill>
                        </a:rPr>
                        <a:t>Proceeds from Issue of 10% Preference Share Capital</a:t>
                      </a:r>
                    </a:p>
                    <a:p>
                      <a:pPr>
                        <a:lnSpc>
                          <a:spcPct val="150000"/>
                        </a:lnSpc>
                      </a:pPr>
                      <a:r>
                        <a:rPr lang="en-US" sz="2800" dirty="0">
                          <a:solidFill>
                            <a:sysClr val="windowText" lastClr="000000"/>
                          </a:solidFill>
                        </a:rPr>
                        <a:t>Cash paid for Redemption of 9% Debentures</a:t>
                      </a:r>
                    </a:p>
                    <a:p>
                      <a:pPr>
                        <a:lnSpc>
                          <a:spcPct val="150000"/>
                        </a:lnSpc>
                      </a:pPr>
                      <a:r>
                        <a:rPr lang="en-US" sz="2800" dirty="0">
                          <a:solidFill>
                            <a:sysClr val="windowText" lastClr="000000"/>
                          </a:solidFill>
                        </a:rPr>
                        <a:t>Interest paid on Debentures</a:t>
                      </a:r>
                    </a:p>
                    <a:p>
                      <a:pPr>
                        <a:lnSpc>
                          <a:spcPct val="150000"/>
                        </a:lnSpc>
                      </a:pPr>
                      <a:r>
                        <a:rPr lang="en-US" sz="2800" dirty="0">
                          <a:solidFill>
                            <a:sysClr val="windowText" lastClr="000000"/>
                          </a:solidFill>
                        </a:rPr>
                        <a:t>Interim Dividend paid</a:t>
                      </a:r>
                    </a:p>
                    <a:p>
                      <a:pPr>
                        <a:lnSpc>
                          <a:spcPct val="150000"/>
                        </a:lnSpc>
                      </a:pPr>
                      <a:r>
                        <a:rPr lang="en-US" sz="2800" dirty="0">
                          <a:solidFill>
                            <a:sysClr val="windowText" lastClr="000000"/>
                          </a:solidFill>
                        </a:rPr>
                        <a:t>Final Dividend paid </a:t>
                      </a:r>
                    </a:p>
                  </a:txBody>
                  <a:tcPr/>
                </a:tc>
                <a:tc>
                  <a:txBody>
                    <a:bodyPr/>
                    <a:lstStyle/>
                    <a:p>
                      <a:pPr>
                        <a:lnSpc>
                          <a:spcPct val="150000"/>
                        </a:lnSpc>
                      </a:pPr>
                      <a:r>
                        <a:rPr lang="en-US" sz="2800" dirty="0"/>
                        <a:t>6,00,000 1,00,000 (52,500) (12,500) (75,000) (3,00,000)</a:t>
                      </a:r>
                      <a:endParaRPr lang="en-US" sz="2800" dirty="0">
                        <a:solidFill>
                          <a:sysClr val="windowText" lastClr="000000"/>
                        </a:solidFill>
                      </a:endParaRPr>
                    </a:p>
                  </a:txBody>
                  <a:tcPr/>
                </a:tc>
                <a:extLst>
                  <a:ext uri="{0D108BD9-81ED-4DB2-BD59-A6C34878D82A}">
                    <a16:rowId xmlns="" xmlns:a16="http://schemas.microsoft.com/office/drawing/2014/main" val="1197356240"/>
                  </a:ext>
                </a:extLst>
              </a:tr>
              <a:tr h="719078">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sz="2800" dirty="0">
                          <a:solidFill>
                            <a:sysClr val="windowText" lastClr="000000"/>
                          </a:solidFill>
                        </a:rPr>
                        <a:t>Net Cash inflow from Financing Activities)</a:t>
                      </a:r>
                    </a:p>
                  </a:txBody>
                  <a:tcPr/>
                </a:tc>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sz="2800" dirty="0"/>
                        <a:t>2,60,000 </a:t>
                      </a:r>
                      <a:endParaRPr lang="en-US" sz="2800" dirty="0">
                        <a:solidFill>
                          <a:sysClr val="windowText" lastClr="000000"/>
                        </a:solidFill>
                      </a:endParaRPr>
                    </a:p>
                  </a:txBody>
                  <a:tcPr/>
                </a:tc>
                <a:extLst>
                  <a:ext uri="{0D108BD9-81ED-4DB2-BD59-A6C34878D82A}">
                    <a16:rowId xmlns="" xmlns:a16="http://schemas.microsoft.com/office/drawing/2014/main" val="2846040632"/>
                  </a:ext>
                </a:extLst>
              </a:tr>
            </a:tbl>
          </a:graphicData>
        </a:graphic>
      </p:graphicFrame>
      <p:pic>
        <p:nvPicPr>
          <p:cNvPr id="6"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366088695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50" name="Google Shape;150;p8"/>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US" sz="5300" b="1">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US" sz="5300" b="1">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pic>
        <p:nvPicPr>
          <p:cNvPr id="4" name="Google Shape;63;p14"/>
          <p:cNvPicPr preferRelativeResize="0"/>
          <p:nvPr/>
        </p:nvPicPr>
        <p:blipFill rotWithShape="1">
          <a:blip r:embed="rId3">
            <a:alphaModFix/>
          </a:blip>
          <a:srcRect/>
          <a:stretch/>
        </p:blipFill>
        <p:spPr>
          <a:xfrm>
            <a:off x="10455643" y="5907634"/>
            <a:ext cx="1643368" cy="815833"/>
          </a:xfrm>
          <a:prstGeom prst="rect">
            <a:avLst/>
          </a:prstGeom>
          <a:noFill/>
          <a:ln>
            <a:noFill/>
          </a:ln>
        </p:spPr>
      </p:pic>
    </p:spTree>
    <p:extLst>
      <p:ext uri="{BB962C8B-B14F-4D97-AF65-F5344CB8AC3E}">
        <p14:creationId xmlns:p14="http://schemas.microsoft.com/office/powerpoint/2010/main" val="143411671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7408" y="2564904"/>
            <a:ext cx="11029616" cy="1013800"/>
          </a:xfrm>
        </p:spPr>
        <p:txBody>
          <a:bodyPr>
            <a:noAutofit/>
          </a:bodyPr>
          <a:lstStyle/>
          <a:p>
            <a:pPr algn="ctr"/>
            <a:r>
              <a:rPr lang="en-US" sz="6600" b="1" dirty="0">
                <a:ln>
                  <a:solidFill>
                    <a:sysClr val="windowText" lastClr="000000"/>
                  </a:solidFill>
                </a:ln>
                <a:solidFill>
                  <a:srgbClr val="009999"/>
                </a:solidFill>
                <a:effectLst>
                  <a:outerShdw blurRad="50800" dist="38100" dir="5400000" algn="t" rotWithShape="0">
                    <a:prstClr val="black">
                      <a:alpha val="40000"/>
                    </a:prstClr>
                  </a:outerShdw>
                </a:effectLst>
              </a:rPr>
              <a:t>PREPARATION OF CASH FLOW STATEMENT</a:t>
            </a:r>
          </a:p>
        </p:txBody>
      </p:sp>
      <p:pic>
        <p:nvPicPr>
          <p:cNvPr id="3"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37354428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9528175" y="57150"/>
            <a:ext cx="2663825" cy="492125"/>
          </a:xfrm>
        </p:spPr>
        <p:txBody>
          <a:bodyPr>
            <a:normAutofit/>
          </a:bodyPr>
          <a:lstStyle/>
          <a:p>
            <a:r>
              <a:rPr lang="en-US" sz="2000" dirty="0">
                <a:solidFill>
                  <a:srgbClr val="002060"/>
                </a:solidFill>
              </a:rPr>
              <a:t>Illustration Question</a:t>
            </a:r>
          </a:p>
        </p:txBody>
      </p:sp>
      <p:graphicFrame>
        <p:nvGraphicFramePr>
          <p:cNvPr id="4" name="Table 3"/>
          <p:cNvGraphicFramePr>
            <a:graphicFrameLocks noGrp="1"/>
          </p:cNvGraphicFramePr>
          <p:nvPr/>
        </p:nvGraphicFramePr>
        <p:xfrm>
          <a:off x="116115" y="69319"/>
          <a:ext cx="8766630" cy="6510240"/>
        </p:xfrm>
        <a:graphic>
          <a:graphicData uri="http://schemas.openxmlformats.org/drawingml/2006/table">
            <a:tbl>
              <a:tblPr firstRow="1" firstCol="1" bandRow="1">
                <a:tableStyleId>{5C22544A-7EE6-4342-B048-85BDC9FD1C3A}</a:tableStyleId>
              </a:tblPr>
              <a:tblGrid>
                <a:gridCol w="3439887">
                  <a:extLst>
                    <a:ext uri="{9D8B030D-6E8A-4147-A177-3AD203B41FA5}">
                      <a16:colId xmlns="" xmlns:a16="http://schemas.microsoft.com/office/drawing/2014/main" val="4032930242"/>
                    </a:ext>
                  </a:extLst>
                </a:gridCol>
                <a:gridCol w="1016000">
                  <a:extLst>
                    <a:ext uri="{9D8B030D-6E8A-4147-A177-3AD203B41FA5}">
                      <a16:colId xmlns="" xmlns:a16="http://schemas.microsoft.com/office/drawing/2014/main" val="935036204"/>
                    </a:ext>
                  </a:extLst>
                </a:gridCol>
                <a:gridCol w="2278743">
                  <a:extLst>
                    <a:ext uri="{9D8B030D-6E8A-4147-A177-3AD203B41FA5}">
                      <a16:colId xmlns="" xmlns:a16="http://schemas.microsoft.com/office/drawing/2014/main" val="2292082014"/>
                    </a:ext>
                  </a:extLst>
                </a:gridCol>
                <a:gridCol w="2032000">
                  <a:extLst>
                    <a:ext uri="{9D8B030D-6E8A-4147-A177-3AD203B41FA5}">
                      <a16:colId xmlns="" xmlns:a16="http://schemas.microsoft.com/office/drawing/2014/main" val="806279783"/>
                    </a:ext>
                  </a:extLst>
                </a:gridCol>
              </a:tblGrid>
              <a:tr h="569139">
                <a:tc>
                  <a:txBody>
                    <a:bodyPr/>
                    <a:lstStyle/>
                    <a:p>
                      <a:pPr marL="0" marR="0" indent="0">
                        <a:lnSpc>
                          <a:spcPct val="107000"/>
                        </a:lnSpc>
                        <a:spcBef>
                          <a:spcPts val="0"/>
                        </a:spcBef>
                        <a:spcAft>
                          <a:spcPts val="0"/>
                        </a:spcAft>
                      </a:pPr>
                      <a:r>
                        <a:rPr lang="en-US" sz="1600" b="1" dirty="0">
                          <a:effectLst/>
                          <a:latin typeface="Times New Roman" panose="02020603050405020304" pitchFamily="18" charset="0"/>
                          <a:cs typeface="Times New Roman" panose="02020603050405020304" pitchFamily="18" charset="0"/>
                        </a:rPr>
                        <a:t>Particulars</a:t>
                      </a:r>
                      <a:endParaRPr lang="en-US" sz="16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240" marR="47296" marT="47296" marB="0" anchor="b"/>
                </a:tc>
                <a:tc>
                  <a:txBody>
                    <a:bodyPr/>
                    <a:lstStyle/>
                    <a:p>
                      <a:pPr marL="0" marR="0" indent="0">
                        <a:lnSpc>
                          <a:spcPct val="107000"/>
                        </a:lnSpc>
                        <a:spcBef>
                          <a:spcPts val="0"/>
                        </a:spcBef>
                        <a:spcAft>
                          <a:spcPts val="0"/>
                        </a:spcAft>
                      </a:pPr>
                      <a:r>
                        <a:rPr lang="en-US" sz="1600" b="1">
                          <a:effectLst/>
                          <a:latin typeface="Times New Roman" panose="02020603050405020304" pitchFamily="18" charset="0"/>
                          <a:cs typeface="Times New Roman" panose="02020603050405020304" pitchFamily="18" charset="0"/>
                        </a:rPr>
                        <a:t>Note No.</a:t>
                      </a:r>
                      <a:endParaRPr lang="en-US" sz="16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240" marR="47296" marT="47296" marB="0" anchor="b"/>
                </a:tc>
                <a:tc>
                  <a:txBody>
                    <a:bodyPr/>
                    <a:lstStyle/>
                    <a:p>
                      <a:pPr marL="0" marR="0" indent="0">
                        <a:lnSpc>
                          <a:spcPct val="107000"/>
                        </a:lnSpc>
                        <a:spcBef>
                          <a:spcPts val="0"/>
                        </a:spcBef>
                        <a:spcAft>
                          <a:spcPts val="0"/>
                        </a:spcAft>
                      </a:pPr>
                      <a:r>
                        <a:rPr lang="en-US" sz="1600" b="1" dirty="0">
                          <a:effectLst/>
                          <a:latin typeface="Times New Roman" panose="02020603050405020304" pitchFamily="18" charset="0"/>
                          <a:cs typeface="Times New Roman" panose="02020603050405020304" pitchFamily="18" charset="0"/>
                        </a:rPr>
                        <a:t>Figure	as at the end of 31.3.2013 (</a:t>
                      </a:r>
                      <a:r>
                        <a:rPr lang="en-US" sz="1600" b="1" dirty="0" err="1">
                          <a:effectLst/>
                          <a:latin typeface="Times New Roman" panose="02020603050405020304" pitchFamily="18" charset="0"/>
                          <a:cs typeface="Times New Roman" panose="02020603050405020304" pitchFamily="18" charset="0"/>
                        </a:rPr>
                        <a:t>Rs</a:t>
                      </a:r>
                      <a:r>
                        <a:rPr lang="en-US" sz="1600" b="1" dirty="0">
                          <a:effectLst/>
                          <a:latin typeface="Times New Roman" panose="02020603050405020304" pitchFamily="18" charset="0"/>
                          <a:cs typeface="Times New Roman" panose="02020603050405020304" pitchFamily="18" charset="0"/>
                        </a:rPr>
                        <a:t>.)</a:t>
                      </a:r>
                      <a:endParaRPr lang="en-US" sz="16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240" marR="47296" marT="47296" marB="0"/>
                </a:tc>
                <a:tc>
                  <a:txBody>
                    <a:bodyPr/>
                    <a:lstStyle/>
                    <a:p>
                      <a:pPr marL="0" marR="1270" indent="0">
                        <a:lnSpc>
                          <a:spcPct val="107000"/>
                        </a:lnSpc>
                        <a:spcBef>
                          <a:spcPts val="0"/>
                        </a:spcBef>
                        <a:spcAft>
                          <a:spcPts val="0"/>
                        </a:spcAft>
                      </a:pPr>
                      <a:r>
                        <a:rPr lang="en-US" sz="1600" b="1" dirty="0">
                          <a:effectLst/>
                          <a:latin typeface="Times New Roman" panose="02020603050405020304" pitchFamily="18" charset="0"/>
                          <a:cs typeface="Times New Roman" panose="02020603050405020304" pitchFamily="18" charset="0"/>
                        </a:rPr>
                        <a:t>Figure	as at the end of</a:t>
                      </a:r>
                      <a:r>
                        <a:rPr lang="en-US" sz="1600" b="1" baseline="0" dirty="0">
                          <a:effectLst/>
                          <a:latin typeface="Times New Roman" panose="02020603050405020304" pitchFamily="18" charset="0"/>
                          <a:cs typeface="Times New Roman" panose="02020603050405020304" pitchFamily="18" charset="0"/>
                        </a:rPr>
                        <a:t> </a:t>
                      </a:r>
                      <a:r>
                        <a:rPr lang="en-US" sz="1600" b="1" dirty="0">
                          <a:effectLst/>
                          <a:latin typeface="Times New Roman" panose="02020603050405020304" pitchFamily="18" charset="0"/>
                          <a:cs typeface="Times New Roman" panose="02020603050405020304" pitchFamily="18" charset="0"/>
                        </a:rPr>
                        <a:t>31.3.2014 (</a:t>
                      </a:r>
                      <a:r>
                        <a:rPr lang="en-US" sz="1600" b="1" dirty="0" err="1">
                          <a:effectLst/>
                          <a:latin typeface="Times New Roman" panose="02020603050405020304" pitchFamily="18" charset="0"/>
                          <a:cs typeface="Times New Roman" panose="02020603050405020304" pitchFamily="18" charset="0"/>
                        </a:rPr>
                        <a:t>Rs</a:t>
                      </a:r>
                      <a:r>
                        <a:rPr lang="en-US" sz="1600" b="1" dirty="0">
                          <a:effectLst/>
                          <a:latin typeface="Times New Roman" panose="02020603050405020304" pitchFamily="18" charset="0"/>
                          <a:cs typeface="Times New Roman" panose="02020603050405020304" pitchFamily="18" charset="0"/>
                        </a:rPr>
                        <a:t>.)</a:t>
                      </a:r>
                      <a:endParaRPr lang="en-US" sz="16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240" marR="47296" marT="47296" marB="0"/>
                </a:tc>
                <a:extLst>
                  <a:ext uri="{0D108BD9-81ED-4DB2-BD59-A6C34878D82A}">
                    <a16:rowId xmlns="" xmlns:a16="http://schemas.microsoft.com/office/drawing/2014/main" val="3525191697"/>
                  </a:ext>
                </a:extLst>
              </a:tr>
              <a:tr h="2117630">
                <a:tc rowSpan="2">
                  <a:txBody>
                    <a:bodyPr/>
                    <a:lstStyle/>
                    <a:p>
                      <a:pPr marL="1905" marR="0" indent="0">
                        <a:lnSpc>
                          <a:spcPct val="107000"/>
                        </a:lnSpc>
                        <a:spcBef>
                          <a:spcPts val="0"/>
                        </a:spcBef>
                        <a:spcAft>
                          <a:spcPts val="520"/>
                        </a:spcAft>
                      </a:pPr>
                      <a:r>
                        <a:rPr lang="en-US" sz="1600" b="1" dirty="0">
                          <a:effectLst/>
                          <a:latin typeface="Times New Roman" panose="02020603050405020304" pitchFamily="18" charset="0"/>
                          <a:cs typeface="Times New Roman" panose="02020603050405020304" pitchFamily="18" charset="0"/>
                        </a:rPr>
                        <a:t>1.	EQUITY AND LIABILITIES</a:t>
                      </a:r>
                    </a:p>
                    <a:p>
                      <a:pPr marL="1905" marR="0" indent="0">
                        <a:lnSpc>
                          <a:spcPct val="107000"/>
                        </a:lnSpc>
                        <a:spcBef>
                          <a:spcPts val="0"/>
                        </a:spcBef>
                        <a:spcAft>
                          <a:spcPts val="520"/>
                        </a:spcAft>
                      </a:pPr>
                      <a:r>
                        <a:rPr lang="en-US" sz="1600" b="1" dirty="0">
                          <a:effectLst/>
                          <a:latin typeface="Times New Roman" panose="02020603050405020304" pitchFamily="18" charset="0"/>
                          <a:cs typeface="Times New Roman" panose="02020603050405020304" pitchFamily="18" charset="0"/>
                        </a:rPr>
                        <a:t>Shareholders’ funds</a:t>
                      </a:r>
                    </a:p>
                    <a:p>
                      <a:pPr marL="342900" marR="0" lvl="0" indent="-342900" fontAlgn="base">
                        <a:lnSpc>
                          <a:spcPct val="107000"/>
                        </a:lnSpc>
                        <a:spcBef>
                          <a:spcPts val="0"/>
                        </a:spcBef>
                        <a:spcAft>
                          <a:spcPts val="520"/>
                        </a:spcAft>
                        <a:buClr>
                          <a:srgbClr val="000000"/>
                        </a:buClr>
                        <a:buSzPts val="1200"/>
                        <a:buFont typeface="+mj-lt"/>
                        <a:buAutoNum type="alphaLcParenBoth"/>
                      </a:pPr>
                      <a:r>
                        <a:rPr lang="en-US" sz="1600" b="1" u="none" strike="noStrike" dirty="0">
                          <a:effectLst/>
                          <a:uFill>
                            <a:solidFill>
                              <a:srgbClr val="000000"/>
                            </a:solidFill>
                          </a:uFill>
                          <a:latin typeface="Times New Roman" panose="02020603050405020304" pitchFamily="18" charset="0"/>
                          <a:cs typeface="Times New Roman" panose="02020603050405020304" pitchFamily="18" charset="0"/>
                        </a:rPr>
                        <a:t>Share capital</a:t>
                      </a:r>
                    </a:p>
                    <a:p>
                      <a:pPr marL="342900" marR="0" lvl="0" indent="-342900" fontAlgn="base">
                        <a:lnSpc>
                          <a:spcPct val="107000"/>
                        </a:lnSpc>
                        <a:spcBef>
                          <a:spcPts val="0"/>
                        </a:spcBef>
                        <a:spcAft>
                          <a:spcPts val="520"/>
                        </a:spcAft>
                        <a:buClr>
                          <a:srgbClr val="000000"/>
                        </a:buClr>
                        <a:buSzPts val="1200"/>
                        <a:buFont typeface="+mj-lt"/>
                        <a:buAutoNum type="alphaLcParenBoth"/>
                      </a:pPr>
                      <a:r>
                        <a:rPr lang="en-US" sz="1600" b="1" u="none" strike="noStrike" dirty="0">
                          <a:effectLst/>
                          <a:uFill>
                            <a:solidFill>
                              <a:srgbClr val="000000"/>
                            </a:solidFill>
                          </a:uFill>
                          <a:latin typeface="Times New Roman" panose="02020603050405020304" pitchFamily="18" charset="0"/>
                          <a:cs typeface="Times New Roman" panose="02020603050405020304" pitchFamily="18" charset="0"/>
                        </a:rPr>
                        <a:t>Reserves and surplus</a:t>
                      </a:r>
                    </a:p>
                    <a:p>
                      <a:pPr marL="1905" marR="0" indent="0">
                        <a:lnSpc>
                          <a:spcPct val="107000"/>
                        </a:lnSpc>
                        <a:spcBef>
                          <a:spcPts val="0"/>
                        </a:spcBef>
                        <a:spcAft>
                          <a:spcPts val="520"/>
                        </a:spcAft>
                      </a:pPr>
                      <a:r>
                        <a:rPr lang="en-US" sz="1600" b="1" dirty="0">
                          <a:effectLst/>
                          <a:latin typeface="Times New Roman" panose="02020603050405020304" pitchFamily="18" charset="0"/>
                          <a:cs typeface="Times New Roman" panose="02020603050405020304" pitchFamily="18" charset="0"/>
                        </a:rPr>
                        <a:t>Current liabilities</a:t>
                      </a:r>
                    </a:p>
                    <a:p>
                      <a:pPr marL="1905" marR="0" indent="0">
                        <a:lnSpc>
                          <a:spcPct val="107000"/>
                        </a:lnSpc>
                        <a:spcBef>
                          <a:spcPts val="0"/>
                        </a:spcBef>
                        <a:spcAft>
                          <a:spcPts val="520"/>
                        </a:spcAft>
                      </a:pPr>
                      <a:r>
                        <a:rPr lang="en-US" sz="1600" b="1" dirty="0">
                          <a:effectLst/>
                          <a:latin typeface="Times New Roman" panose="02020603050405020304" pitchFamily="18" charset="0"/>
                          <a:cs typeface="Times New Roman" panose="02020603050405020304" pitchFamily="18" charset="0"/>
                        </a:rPr>
                        <a:t>	Trade payables</a:t>
                      </a:r>
                    </a:p>
                    <a:p>
                      <a:pPr marL="1905" marR="0" indent="0">
                        <a:lnSpc>
                          <a:spcPct val="107000"/>
                        </a:lnSpc>
                        <a:spcBef>
                          <a:spcPts val="0"/>
                        </a:spcBef>
                        <a:spcAft>
                          <a:spcPts val="0"/>
                        </a:spcAft>
                      </a:pPr>
                      <a:r>
                        <a:rPr lang="en-US" sz="1600" b="1" dirty="0">
                          <a:effectLst/>
                          <a:latin typeface="Times New Roman" panose="02020603050405020304" pitchFamily="18" charset="0"/>
                          <a:cs typeface="Times New Roman" panose="02020603050405020304" pitchFamily="18" charset="0"/>
                        </a:rPr>
                        <a:t>									Total</a:t>
                      </a:r>
                      <a:endParaRPr lang="en-US" sz="16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240" marR="47296" marT="47296" marB="0" anchor="ctr"/>
                </a:tc>
                <a:tc rowSpan="2">
                  <a:txBody>
                    <a:bodyPr/>
                    <a:lstStyle/>
                    <a:p>
                      <a:pPr marL="0" marR="0" indent="0">
                        <a:lnSpc>
                          <a:spcPct val="107000"/>
                        </a:lnSpc>
                        <a:spcBef>
                          <a:spcPts val="0"/>
                        </a:spcBef>
                        <a:spcAft>
                          <a:spcPts val="0"/>
                        </a:spcAft>
                      </a:pPr>
                      <a:r>
                        <a:rPr lang="en-US" sz="1600" b="1" dirty="0">
                          <a:effectLst/>
                          <a:latin typeface="Times New Roman" panose="02020603050405020304" pitchFamily="18" charset="0"/>
                          <a:cs typeface="Times New Roman" panose="02020603050405020304" pitchFamily="18" charset="0"/>
                        </a:rPr>
                        <a:t>	</a:t>
                      </a:r>
                      <a:endParaRPr lang="en-US" sz="16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240" marR="47296" marT="47296" marB="0" anchor="ctr"/>
                </a:tc>
                <a:tc>
                  <a:txBody>
                    <a:bodyPr/>
                    <a:lstStyle/>
                    <a:p>
                      <a:pPr marL="1905" marR="0" indent="0">
                        <a:lnSpc>
                          <a:spcPct val="107000"/>
                        </a:lnSpc>
                        <a:spcBef>
                          <a:spcPts val="0"/>
                        </a:spcBef>
                        <a:spcAft>
                          <a:spcPts val="520"/>
                        </a:spcAft>
                      </a:pPr>
                      <a:r>
                        <a:rPr lang="en-US" sz="1600" b="1">
                          <a:effectLst/>
                          <a:latin typeface="Times New Roman" panose="02020603050405020304" pitchFamily="18" charset="0"/>
                          <a:cs typeface="Times New Roman" panose="02020603050405020304" pitchFamily="18" charset="0"/>
                        </a:rPr>
                        <a:t>	</a:t>
                      </a:r>
                    </a:p>
                    <a:p>
                      <a:pPr marL="1905" marR="0" indent="0">
                        <a:lnSpc>
                          <a:spcPct val="107000"/>
                        </a:lnSpc>
                        <a:spcBef>
                          <a:spcPts val="0"/>
                        </a:spcBef>
                        <a:spcAft>
                          <a:spcPts val="520"/>
                        </a:spcAft>
                      </a:pPr>
                      <a:r>
                        <a:rPr lang="en-US" sz="1600" b="1">
                          <a:effectLst/>
                          <a:latin typeface="Times New Roman" panose="02020603050405020304" pitchFamily="18" charset="0"/>
                          <a:cs typeface="Times New Roman" panose="02020603050405020304" pitchFamily="18" charset="0"/>
                        </a:rPr>
                        <a:t>	</a:t>
                      </a:r>
                    </a:p>
                    <a:p>
                      <a:pPr marL="1905" marR="0" indent="0">
                        <a:lnSpc>
                          <a:spcPct val="107000"/>
                        </a:lnSpc>
                        <a:spcBef>
                          <a:spcPts val="0"/>
                        </a:spcBef>
                        <a:spcAft>
                          <a:spcPts val="520"/>
                        </a:spcAft>
                      </a:pPr>
                      <a:r>
                        <a:rPr lang="en-US" sz="1600" b="1">
                          <a:effectLst/>
                          <a:latin typeface="Times New Roman" panose="02020603050405020304" pitchFamily="18" charset="0"/>
                          <a:cs typeface="Times New Roman" panose="02020603050405020304" pitchFamily="18" charset="0"/>
                        </a:rPr>
                        <a:t>45,000</a:t>
                      </a:r>
                    </a:p>
                    <a:p>
                      <a:pPr marL="1905" marR="0" indent="0">
                        <a:lnSpc>
                          <a:spcPct val="107000"/>
                        </a:lnSpc>
                        <a:spcBef>
                          <a:spcPts val="0"/>
                        </a:spcBef>
                        <a:spcAft>
                          <a:spcPts val="520"/>
                        </a:spcAft>
                      </a:pPr>
                      <a:r>
                        <a:rPr lang="en-US" sz="1600" b="1">
                          <a:effectLst/>
                          <a:latin typeface="Times New Roman" panose="02020603050405020304" pitchFamily="18" charset="0"/>
                          <a:cs typeface="Times New Roman" panose="02020603050405020304" pitchFamily="18" charset="0"/>
                        </a:rPr>
                        <a:t>25,000</a:t>
                      </a:r>
                    </a:p>
                    <a:p>
                      <a:pPr marL="1905" marR="0" indent="0">
                        <a:lnSpc>
                          <a:spcPct val="107000"/>
                        </a:lnSpc>
                        <a:spcBef>
                          <a:spcPts val="0"/>
                        </a:spcBef>
                        <a:spcAft>
                          <a:spcPts val="520"/>
                        </a:spcAft>
                      </a:pPr>
                      <a:r>
                        <a:rPr lang="en-US" sz="1600" b="1">
                          <a:effectLst/>
                          <a:latin typeface="Times New Roman" panose="02020603050405020304" pitchFamily="18" charset="0"/>
                          <a:cs typeface="Times New Roman" panose="02020603050405020304" pitchFamily="18" charset="0"/>
                        </a:rPr>
                        <a:t>	</a:t>
                      </a:r>
                    </a:p>
                    <a:p>
                      <a:pPr marL="1905" marR="0" indent="0">
                        <a:lnSpc>
                          <a:spcPct val="107000"/>
                        </a:lnSpc>
                        <a:spcBef>
                          <a:spcPts val="0"/>
                        </a:spcBef>
                        <a:spcAft>
                          <a:spcPts val="0"/>
                        </a:spcAft>
                      </a:pPr>
                      <a:r>
                        <a:rPr lang="en-US" sz="1600" b="1">
                          <a:effectLst/>
                          <a:latin typeface="Times New Roman" panose="02020603050405020304" pitchFamily="18" charset="0"/>
                          <a:cs typeface="Times New Roman" panose="02020603050405020304" pitchFamily="18" charset="0"/>
                        </a:rPr>
                        <a:t>8,700</a:t>
                      </a:r>
                      <a:endParaRPr lang="en-US" sz="16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240" marR="47296" marT="47296" marB="0" anchor="ctr"/>
                </a:tc>
                <a:tc>
                  <a:txBody>
                    <a:bodyPr/>
                    <a:lstStyle/>
                    <a:p>
                      <a:pPr marL="0" marR="0" indent="0">
                        <a:lnSpc>
                          <a:spcPct val="107000"/>
                        </a:lnSpc>
                        <a:spcBef>
                          <a:spcPts val="0"/>
                        </a:spcBef>
                        <a:spcAft>
                          <a:spcPts val="520"/>
                        </a:spcAft>
                      </a:pPr>
                      <a:r>
                        <a:rPr lang="en-US" sz="1600" b="1" dirty="0">
                          <a:effectLst/>
                          <a:latin typeface="Times New Roman" panose="02020603050405020304" pitchFamily="18" charset="0"/>
                          <a:cs typeface="Times New Roman" panose="02020603050405020304" pitchFamily="18" charset="0"/>
                        </a:rPr>
                        <a:t>	</a:t>
                      </a:r>
                    </a:p>
                    <a:p>
                      <a:pPr marL="0" marR="0" indent="0">
                        <a:lnSpc>
                          <a:spcPct val="107000"/>
                        </a:lnSpc>
                        <a:spcBef>
                          <a:spcPts val="0"/>
                        </a:spcBef>
                        <a:spcAft>
                          <a:spcPts val="520"/>
                        </a:spcAft>
                      </a:pPr>
                      <a:r>
                        <a:rPr lang="en-US" sz="1600" b="1" dirty="0">
                          <a:effectLst/>
                          <a:latin typeface="Times New Roman" panose="02020603050405020304" pitchFamily="18" charset="0"/>
                          <a:cs typeface="Times New Roman" panose="02020603050405020304" pitchFamily="18" charset="0"/>
                        </a:rPr>
                        <a:t>	</a:t>
                      </a:r>
                    </a:p>
                    <a:p>
                      <a:pPr marL="0" marR="0" indent="0">
                        <a:lnSpc>
                          <a:spcPct val="107000"/>
                        </a:lnSpc>
                        <a:spcBef>
                          <a:spcPts val="0"/>
                        </a:spcBef>
                        <a:spcAft>
                          <a:spcPts val="520"/>
                        </a:spcAft>
                      </a:pPr>
                      <a:r>
                        <a:rPr lang="en-US" sz="1600" b="1" dirty="0">
                          <a:effectLst/>
                          <a:latin typeface="Times New Roman" panose="02020603050405020304" pitchFamily="18" charset="0"/>
                          <a:cs typeface="Times New Roman" panose="02020603050405020304" pitchFamily="18" charset="0"/>
                        </a:rPr>
                        <a:t>65,000</a:t>
                      </a:r>
                    </a:p>
                    <a:p>
                      <a:pPr marL="0" marR="0" indent="0">
                        <a:lnSpc>
                          <a:spcPct val="107000"/>
                        </a:lnSpc>
                        <a:spcBef>
                          <a:spcPts val="0"/>
                        </a:spcBef>
                        <a:spcAft>
                          <a:spcPts val="520"/>
                        </a:spcAft>
                      </a:pPr>
                      <a:r>
                        <a:rPr lang="en-US" sz="1600" b="1" dirty="0">
                          <a:effectLst/>
                          <a:latin typeface="Times New Roman" panose="02020603050405020304" pitchFamily="18" charset="0"/>
                          <a:cs typeface="Times New Roman" panose="02020603050405020304" pitchFamily="18" charset="0"/>
                        </a:rPr>
                        <a:t>42,500</a:t>
                      </a:r>
                    </a:p>
                    <a:p>
                      <a:pPr marL="0" marR="0" indent="0">
                        <a:lnSpc>
                          <a:spcPct val="107000"/>
                        </a:lnSpc>
                        <a:spcBef>
                          <a:spcPts val="0"/>
                        </a:spcBef>
                        <a:spcAft>
                          <a:spcPts val="520"/>
                        </a:spcAft>
                      </a:pPr>
                      <a:r>
                        <a:rPr lang="en-US" sz="1600" b="1" dirty="0">
                          <a:effectLst/>
                          <a:latin typeface="Times New Roman" panose="02020603050405020304" pitchFamily="18" charset="0"/>
                          <a:cs typeface="Times New Roman" panose="02020603050405020304" pitchFamily="18" charset="0"/>
                        </a:rPr>
                        <a:t>	</a:t>
                      </a:r>
                    </a:p>
                    <a:p>
                      <a:pPr marL="0" marR="0" indent="0">
                        <a:lnSpc>
                          <a:spcPct val="107000"/>
                        </a:lnSpc>
                        <a:spcBef>
                          <a:spcPts val="0"/>
                        </a:spcBef>
                        <a:spcAft>
                          <a:spcPts val="0"/>
                        </a:spcAft>
                      </a:pPr>
                      <a:r>
                        <a:rPr lang="en-US" sz="1600" b="1" dirty="0">
                          <a:effectLst/>
                          <a:latin typeface="Times New Roman" panose="02020603050405020304" pitchFamily="18" charset="0"/>
                          <a:cs typeface="Times New Roman" panose="02020603050405020304" pitchFamily="18" charset="0"/>
                        </a:rPr>
                        <a:t>11,000</a:t>
                      </a:r>
                      <a:endParaRPr lang="en-US" sz="16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240" marR="47296" marT="47296" marB="0" anchor="ctr"/>
                </a:tc>
                <a:extLst>
                  <a:ext uri="{0D108BD9-81ED-4DB2-BD59-A6C34878D82A}">
                    <a16:rowId xmlns="" xmlns:a16="http://schemas.microsoft.com/office/drawing/2014/main" val="1112071647"/>
                  </a:ext>
                </a:extLst>
              </a:tr>
              <a:tr h="919881">
                <a:tc vMerge="1">
                  <a:txBody>
                    <a:bodyPr/>
                    <a:lstStyle/>
                    <a:p>
                      <a:endParaRPr lang="en-US"/>
                    </a:p>
                  </a:txBody>
                  <a:tcPr/>
                </a:tc>
                <a:tc vMerge="1">
                  <a:txBody>
                    <a:bodyPr/>
                    <a:lstStyle/>
                    <a:p>
                      <a:endParaRPr lang="en-US"/>
                    </a:p>
                  </a:txBody>
                  <a:tcPr/>
                </a:tc>
                <a:tc>
                  <a:txBody>
                    <a:bodyPr/>
                    <a:lstStyle/>
                    <a:p>
                      <a:pPr marL="1905" marR="0" indent="0">
                        <a:lnSpc>
                          <a:spcPct val="107000"/>
                        </a:lnSpc>
                        <a:spcBef>
                          <a:spcPts val="0"/>
                        </a:spcBef>
                        <a:spcAft>
                          <a:spcPts val="0"/>
                        </a:spcAft>
                      </a:pPr>
                      <a:r>
                        <a:rPr lang="en-US" sz="1600" b="1" dirty="0">
                          <a:effectLst/>
                          <a:latin typeface="Times New Roman" panose="02020603050405020304" pitchFamily="18" charset="0"/>
                          <a:cs typeface="Times New Roman" panose="02020603050405020304" pitchFamily="18" charset="0"/>
                        </a:rPr>
                        <a:t>78,700</a:t>
                      </a:r>
                      <a:endParaRPr lang="en-US" sz="16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240" marR="47296" marT="47296" marB="0" anchor="ctr"/>
                </a:tc>
                <a:tc>
                  <a:txBody>
                    <a:bodyPr/>
                    <a:lstStyle/>
                    <a:p>
                      <a:pPr marL="0" marR="0" indent="0">
                        <a:lnSpc>
                          <a:spcPct val="107000"/>
                        </a:lnSpc>
                        <a:spcBef>
                          <a:spcPts val="0"/>
                        </a:spcBef>
                        <a:spcAft>
                          <a:spcPts val="0"/>
                        </a:spcAft>
                      </a:pPr>
                      <a:r>
                        <a:rPr lang="en-US" sz="1600" b="1">
                          <a:effectLst/>
                          <a:latin typeface="Times New Roman" panose="02020603050405020304" pitchFamily="18" charset="0"/>
                          <a:cs typeface="Times New Roman" panose="02020603050405020304" pitchFamily="18" charset="0"/>
                        </a:rPr>
                        <a:t>1,18,500</a:t>
                      </a:r>
                      <a:endParaRPr lang="en-US" sz="16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240" marR="47296" marT="47296" marB="0" anchor="ctr"/>
                </a:tc>
                <a:extLst>
                  <a:ext uri="{0D108BD9-81ED-4DB2-BD59-A6C34878D82A}">
                    <a16:rowId xmlns="" xmlns:a16="http://schemas.microsoft.com/office/drawing/2014/main" val="304797030"/>
                  </a:ext>
                </a:extLst>
              </a:tr>
              <a:tr h="2579168">
                <a:tc rowSpan="2">
                  <a:txBody>
                    <a:bodyPr/>
                    <a:lstStyle/>
                    <a:p>
                      <a:pPr marL="1905" marR="0" indent="0">
                        <a:lnSpc>
                          <a:spcPct val="107000"/>
                        </a:lnSpc>
                        <a:spcBef>
                          <a:spcPts val="0"/>
                        </a:spcBef>
                        <a:spcAft>
                          <a:spcPts val="520"/>
                        </a:spcAft>
                      </a:pPr>
                      <a:r>
                        <a:rPr lang="en-US" sz="1600" b="1" dirty="0">
                          <a:effectLst/>
                          <a:latin typeface="Times New Roman" panose="02020603050405020304" pitchFamily="18" charset="0"/>
                          <a:cs typeface="Times New Roman" panose="02020603050405020304" pitchFamily="18" charset="0"/>
                        </a:rPr>
                        <a:t>II. ASSETS</a:t>
                      </a:r>
                    </a:p>
                    <a:p>
                      <a:pPr marL="1905" marR="0" indent="0">
                        <a:lnSpc>
                          <a:spcPct val="107000"/>
                        </a:lnSpc>
                        <a:spcBef>
                          <a:spcPts val="0"/>
                        </a:spcBef>
                        <a:spcAft>
                          <a:spcPts val="520"/>
                        </a:spcAft>
                      </a:pPr>
                      <a:r>
                        <a:rPr lang="en-US" sz="1600" b="1" dirty="0">
                          <a:effectLst/>
                          <a:latin typeface="Times New Roman" panose="02020603050405020304" pitchFamily="18" charset="0"/>
                          <a:cs typeface="Times New Roman" panose="02020603050405020304" pitchFamily="18" charset="0"/>
                        </a:rPr>
                        <a:t>(1)Non-current assets</a:t>
                      </a:r>
                    </a:p>
                    <a:p>
                      <a:pPr marL="1905" marR="0" indent="0">
                        <a:lnSpc>
                          <a:spcPct val="107000"/>
                        </a:lnSpc>
                        <a:spcBef>
                          <a:spcPts val="0"/>
                        </a:spcBef>
                        <a:spcAft>
                          <a:spcPts val="520"/>
                        </a:spcAft>
                      </a:pPr>
                      <a:r>
                        <a:rPr lang="en-US" sz="1600" b="1" dirty="0">
                          <a:effectLst/>
                          <a:latin typeface="Times New Roman" panose="02020603050405020304" pitchFamily="18" charset="0"/>
                          <a:cs typeface="Times New Roman" panose="02020603050405020304" pitchFamily="18" charset="0"/>
                        </a:rPr>
                        <a:t>(a)Fixed assets</a:t>
                      </a:r>
                    </a:p>
                    <a:p>
                      <a:pPr marL="1905" marR="0" indent="0">
                        <a:lnSpc>
                          <a:spcPct val="107000"/>
                        </a:lnSpc>
                        <a:spcBef>
                          <a:spcPts val="0"/>
                        </a:spcBef>
                        <a:spcAft>
                          <a:spcPts val="520"/>
                        </a:spcAft>
                      </a:pPr>
                      <a:r>
                        <a:rPr lang="en-US" sz="1600" b="1" dirty="0">
                          <a:effectLst/>
                          <a:latin typeface="Times New Roman" panose="02020603050405020304" pitchFamily="18" charset="0"/>
                          <a:cs typeface="Times New Roman" panose="02020603050405020304" pitchFamily="18" charset="0"/>
                        </a:rPr>
                        <a:t> (</a:t>
                      </a:r>
                      <a:r>
                        <a:rPr lang="en-US" sz="1600" b="1" dirty="0" err="1">
                          <a:effectLst/>
                          <a:latin typeface="Times New Roman" panose="02020603050405020304" pitchFamily="18" charset="0"/>
                          <a:cs typeface="Times New Roman" panose="02020603050405020304" pitchFamily="18" charset="0"/>
                        </a:rPr>
                        <a:t>i</a:t>
                      </a:r>
                      <a:r>
                        <a:rPr lang="en-US" sz="1600" b="1" dirty="0">
                          <a:effectLst/>
                          <a:latin typeface="Times New Roman" panose="02020603050405020304" pitchFamily="18" charset="0"/>
                          <a:cs typeface="Times New Roman" panose="02020603050405020304" pitchFamily="18" charset="0"/>
                        </a:rPr>
                        <a:t>) Tangible Assets</a:t>
                      </a:r>
                    </a:p>
                    <a:p>
                      <a:pPr marL="1905" marR="0" indent="0">
                        <a:lnSpc>
                          <a:spcPct val="107000"/>
                        </a:lnSpc>
                        <a:spcBef>
                          <a:spcPts val="0"/>
                        </a:spcBef>
                        <a:spcAft>
                          <a:spcPts val="520"/>
                        </a:spcAft>
                      </a:pPr>
                      <a:r>
                        <a:rPr lang="en-US" sz="1600" b="1" dirty="0">
                          <a:effectLst/>
                          <a:latin typeface="Times New Roman" panose="02020603050405020304" pitchFamily="18" charset="0"/>
                          <a:cs typeface="Times New Roman" panose="02020603050405020304" pitchFamily="18" charset="0"/>
                        </a:rPr>
                        <a:t>(2)Current Assets</a:t>
                      </a:r>
                    </a:p>
                    <a:p>
                      <a:pPr marL="1905" marR="0" indent="0">
                        <a:lnSpc>
                          <a:spcPct val="107000"/>
                        </a:lnSpc>
                        <a:spcBef>
                          <a:spcPts val="0"/>
                        </a:spcBef>
                        <a:spcAft>
                          <a:spcPts val="520"/>
                        </a:spcAft>
                      </a:pPr>
                      <a:r>
                        <a:rPr lang="en-US" sz="1600" b="1" dirty="0">
                          <a:effectLst/>
                          <a:latin typeface="Times New Roman" panose="02020603050405020304" pitchFamily="18" charset="0"/>
                          <a:cs typeface="Times New Roman" panose="02020603050405020304" pitchFamily="18" charset="0"/>
                        </a:rPr>
                        <a:t>Inventories</a:t>
                      </a:r>
                    </a:p>
                    <a:p>
                      <a:pPr marL="1905" marR="0" indent="0">
                        <a:lnSpc>
                          <a:spcPct val="107000"/>
                        </a:lnSpc>
                        <a:spcBef>
                          <a:spcPts val="0"/>
                        </a:spcBef>
                        <a:spcAft>
                          <a:spcPts val="520"/>
                        </a:spcAft>
                      </a:pPr>
                      <a:r>
                        <a:rPr lang="en-US" sz="1600" b="1" dirty="0">
                          <a:effectLst/>
                          <a:latin typeface="Times New Roman" panose="02020603050405020304" pitchFamily="18" charset="0"/>
                          <a:cs typeface="Times New Roman" panose="02020603050405020304" pitchFamily="18" charset="0"/>
                        </a:rPr>
                        <a:t>Trade receivables</a:t>
                      </a:r>
                    </a:p>
                    <a:p>
                      <a:pPr marL="1905" marR="0" indent="0">
                        <a:lnSpc>
                          <a:spcPct val="107000"/>
                        </a:lnSpc>
                        <a:spcBef>
                          <a:spcPts val="0"/>
                        </a:spcBef>
                        <a:spcAft>
                          <a:spcPts val="520"/>
                        </a:spcAft>
                      </a:pPr>
                      <a:r>
                        <a:rPr lang="en-US" sz="1600" b="1" dirty="0">
                          <a:effectLst/>
                          <a:latin typeface="Times New Roman" panose="02020603050405020304" pitchFamily="18" charset="0"/>
                          <a:cs typeface="Times New Roman" panose="02020603050405020304" pitchFamily="18" charset="0"/>
                        </a:rPr>
                        <a:t>Cash and cash	equivalents</a:t>
                      </a:r>
                    </a:p>
                    <a:p>
                      <a:pPr marL="1905" marR="0" indent="0">
                        <a:lnSpc>
                          <a:spcPct val="107000"/>
                        </a:lnSpc>
                        <a:spcBef>
                          <a:spcPts val="0"/>
                        </a:spcBef>
                        <a:spcAft>
                          <a:spcPts val="0"/>
                        </a:spcAft>
                      </a:pPr>
                      <a:r>
                        <a:rPr lang="en-US" sz="1600" b="1" dirty="0">
                          <a:effectLst/>
                          <a:latin typeface="Times New Roman" panose="02020603050405020304" pitchFamily="18" charset="0"/>
                          <a:cs typeface="Times New Roman" panose="02020603050405020304" pitchFamily="18" charset="0"/>
                        </a:rPr>
                        <a:t>Total</a:t>
                      </a:r>
                      <a:endParaRPr lang="en-US" sz="16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240" marR="47296" marT="47296" marB="0" anchor="ctr"/>
                </a:tc>
                <a:tc rowSpan="2">
                  <a:txBody>
                    <a:bodyPr/>
                    <a:lstStyle/>
                    <a:p>
                      <a:pPr marL="0" marR="0" indent="0">
                        <a:lnSpc>
                          <a:spcPct val="107000"/>
                        </a:lnSpc>
                        <a:spcBef>
                          <a:spcPts val="0"/>
                        </a:spcBef>
                        <a:spcAft>
                          <a:spcPts val="0"/>
                        </a:spcAft>
                      </a:pPr>
                      <a:r>
                        <a:rPr lang="en-US" sz="1600" b="1" dirty="0">
                          <a:effectLst/>
                          <a:latin typeface="Times New Roman" panose="02020603050405020304" pitchFamily="18" charset="0"/>
                          <a:cs typeface="Times New Roman" panose="02020603050405020304" pitchFamily="18" charset="0"/>
                        </a:rPr>
                        <a:t>	</a:t>
                      </a:r>
                      <a:endParaRPr lang="en-US" sz="16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240" marR="47296" marT="47296" marB="0" anchor="ctr"/>
                </a:tc>
                <a:tc>
                  <a:txBody>
                    <a:bodyPr/>
                    <a:lstStyle/>
                    <a:p>
                      <a:pPr marL="1905" marR="0" indent="0">
                        <a:lnSpc>
                          <a:spcPct val="107000"/>
                        </a:lnSpc>
                        <a:spcBef>
                          <a:spcPts val="0"/>
                        </a:spcBef>
                        <a:spcAft>
                          <a:spcPts val="520"/>
                        </a:spcAft>
                      </a:pPr>
                      <a:r>
                        <a:rPr lang="en-US" sz="1600" b="1">
                          <a:effectLst/>
                          <a:latin typeface="Times New Roman" panose="02020603050405020304" pitchFamily="18" charset="0"/>
                          <a:cs typeface="Times New Roman" panose="02020603050405020304" pitchFamily="18" charset="0"/>
                        </a:rPr>
                        <a:t>	</a:t>
                      </a:r>
                    </a:p>
                    <a:p>
                      <a:pPr marL="1905" marR="0" indent="0">
                        <a:lnSpc>
                          <a:spcPct val="107000"/>
                        </a:lnSpc>
                        <a:spcBef>
                          <a:spcPts val="0"/>
                        </a:spcBef>
                        <a:spcAft>
                          <a:spcPts val="520"/>
                        </a:spcAft>
                      </a:pPr>
                      <a:r>
                        <a:rPr lang="en-US" sz="1600" b="1">
                          <a:effectLst/>
                          <a:latin typeface="Times New Roman" panose="02020603050405020304" pitchFamily="18" charset="0"/>
                          <a:cs typeface="Times New Roman" panose="02020603050405020304" pitchFamily="18" charset="0"/>
                        </a:rPr>
                        <a:t>	</a:t>
                      </a:r>
                    </a:p>
                    <a:p>
                      <a:pPr marL="1905" marR="0" indent="0">
                        <a:lnSpc>
                          <a:spcPct val="107000"/>
                        </a:lnSpc>
                        <a:spcBef>
                          <a:spcPts val="0"/>
                        </a:spcBef>
                        <a:spcAft>
                          <a:spcPts val="520"/>
                        </a:spcAft>
                      </a:pPr>
                      <a:r>
                        <a:rPr lang="en-US" sz="1600" b="1">
                          <a:effectLst/>
                          <a:latin typeface="Times New Roman" panose="02020603050405020304" pitchFamily="18" charset="0"/>
                          <a:cs typeface="Times New Roman" panose="02020603050405020304" pitchFamily="18" charset="0"/>
                        </a:rPr>
                        <a:t>	</a:t>
                      </a:r>
                    </a:p>
                    <a:p>
                      <a:pPr marL="1905" marR="0" indent="0">
                        <a:lnSpc>
                          <a:spcPct val="107000"/>
                        </a:lnSpc>
                        <a:spcBef>
                          <a:spcPts val="0"/>
                        </a:spcBef>
                        <a:spcAft>
                          <a:spcPts val="520"/>
                        </a:spcAft>
                      </a:pPr>
                      <a:r>
                        <a:rPr lang="en-US" sz="1600" b="1">
                          <a:effectLst/>
                          <a:latin typeface="Times New Roman" panose="02020603050405020304" pitchFamily="18" charset="0"/>
                          <a:cs typeface="Times New Roman" panose="02020603050405020304" pitchFamily="18" charset="0"/>
                        </a:rPr>
                        <a:t>46,700</a:t>
                      </a:r>
                    </a:p>
                    <a:p>
                      <a:pPr marL="1905" marR="0" indent="0">
                        <a:lnSpc>
                          <a:spcPct val="107000"/>
                        </a:lnSpc>
                        <a:spcBef>
                          <a:spcPts val="0"/>
                        </a:spcBef>
                        <a:spcAft>
                          <a:spcPts val="520"/>
                        </a:spcAft>
                      </a:pPr>
                      <a:r>
                        <a:rPr lang="en-US" sz="1600" b="1">
                          <a:effectLst/>
                          <a:latin typeface="Times New Roman" panose="02020603050405020304" pitchFamily="18" charset="0"/>
                          <a:cs typeface="Times New Roman" panose="02020603050405020304" pitchFamily="18" charset="0"/>
                        </a:rPr>
                        <a:t>	</a:t>
                      </a:r>
                    </a:p>
                    <a:p>
                      <a:pPr marL="1905" marR="0" indent="0">
                        <a:lnSpc>
                          <a:spcPct val="107000"/>
                        </a:lnSpc>
                        <a:spcBef>
                          <a:spcPts val="0"/>
                        </a:spcBef>
                        <a:spcAft>
                          <a:spcPts val="520"/>
                        </a:spcAft>
                      </a:pPr>
                      <a:r>
                        <a:rPr lang="en-US" sz="1600" b="1">
                          <a:effectLst/>
                          <a:latin typeface="Times New Roman" panose="02020603050405020304" pitchFamily="18" charset="0"/>
                          <a:cs typeface="Times New Roman" panose="02020603050405020304" pitchFamily="18" charset="0"/>
                        </a:rPr>
                        <a:t>11,000</a:t>
                      </a:r>
                    </a:p>
                    <a:p>
                      <a:pPr marL="1905" marR="0" indent="0">
                        <a:lnSpc>
                          <a:spcPct val="107000"/>
                        </a:lnSpc>
                        <a:spcBef>
                          <a:spcPts val="0"/>
                        </a:spcBef>
                        <a:spcAft>
                          <a:spcPts val="520"/>
                        </a:spcAft>
                      </a:pPr>
                      <a:r>
                        <a:rPr lang="en-US" sz="1600" b="1">
                          <a:effectLst/>
                          <a:latin typeface="Times New Roman" panose="02020603050405020304" pitchFamily="18" charset="0"/>
                          <a:cs typeface="Times New Roman" panose="02020603050405020304" pitchFamily="18" charset="0"/>
                        </a:rPr>
                        <a:t>18,000</a:t>
                      </a:r>
                    </a:p>
                    <a:p>
                      <a:pPr marL="1905" marR="0" indent="0">
                        <a:lnSpc>
                          <a:spcPct val="107000"/>
                        </a:lnSpc>
                        <a:spcBef>
                          <a:spcPts val="0"/>
                        </a:spcBef>
                        <a:spcAft>
                          <a:spcPts val="0"/>
                        </a:spcAft>
                      </a:pPr>
                      <a:r>
                        <a:rPr lang="en-US" sz="1600" b="1">
                          <a:effectLst/>
                          <a:latin typeface="Times New Roman" panose="02020603050405020304" pitchFamily="18" charset="0"/>
                          <a:cs typeface="Times New Roman" panose="02020603050405020304" pitchFamily="18" charset="0"/>
                        </a:rPr>
                        <a:t>3,000</a:t>
                      </a:r>
                      <a:endParaRPr lang="en-US" sz="16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240" marR="47296" marT="47296" marB="0" anchor="ctr"/>
                </a:tc>
                <a:tc>
                  <a:txBody>
                    <a:bodyPr/>
                    <a:lstStyle/>
                    <a:p>
                      <a:pPr marL="0" marR="0" indent="0">
                        <a:lnSpc>
                          <a:spcPct val="107000"/>
                        </a:lnSpc>
                        <a:spcBef>
                          <a:spcPts val="0"/>
                        </a:spcBef>
                        <a:spcAft>
                          <a:spcPts val="520"/>
                        </a:spcAft>
                      </a:pPr>
                      <a:r>
                        <a:rPr lang="en-US" sz="1600" b="1">
                          <a:effectLst/>
                          <a:latin typeface="Times New Roman" panose="02020603050405020304" pitchFamily="18" charset="0"/>
                          <a:cs typeface="Times New Roman" panose="02020603050405020304" pitchFamily="18" charset="0"/>
                        </a:rPr>
                        <a:t>	</a:t>
                      </a:r>
                    </a:p>
                    <a:p>
                      <a:pPr marL="0" marR="0" indent="0">
                        <a:lnSpc>
                          <a:spcPct val="107000"/>
                        </a:lnSpc>
                        <a:spcBef>
                          <a:spcPts val="0"/>
                        </a:spcBef>
                        <a:spcAft>
                          <a:spcPts val="520"/>
                        </a:spcAft>
                      </a:pPr>
                      <a:r>
                        <a:rPr lang="en-US" sz="1600" b="1">
                          <a:effectLst/>
                          <a:latin typeface="Times New Roman" panose="02020603050405020304" pitchFamily="18" charset="0"/>
                          <a:cs typeface="Times New Roman" panose="02020603050405020304" pitchFamily="18" charset="0"/>
                        </a:rPr>
                        <a:t>	</a:t>
                      </a:r>
                    </a:p>
                    <a:p>
                      <a:pPr marL="0" marR="0" indent="0">
                        <a:lnSpc>
                          <a:spcPct val="107000"/>
                        </a:lnSpc>
                        <a:spcBef>
                          <a:spcPts val="0"/>
                        </a:spcBef>
                        <a:spcAft>
                          <a:spcPts val="520"/>
                        </a:spcAft>
                      </a:pPr>
                      <a:r>
                        <a:rPr lang="en-US" sz="1600" b="1">
                          <a:effectLst/>
                          <a:latin typeface="Times New Roman" panose="02020603050405020304" pitchFamily="18" charset="0"/>
                          <a:cs typeface="Times New Roman" panose="02020603050405020304" pitchFamily="18" charset="0"/>
                        </a:rPr>
                        <a:t>	</a:t>
                      </a:r>
                    </a:p>
                    <a:p>
                      <a:pPr marL="0" marR="0" indent="0">
                        <a:lnSpc>
                          <a:spcPct val="107000"/>
                        </a:lnSpc>
                        <a:spcBef>
                          <a:spcPts val="0"/>
                        </a:spcBef>
                        <a:spcAft>
                          <a:spcPts val="520"/>
                        </a:spcAft>
                      </a:pPr>
                      <a:r>
                        <a:rPr lang="en-US" sz="1600" b="1">
                          <a:effectLst/>
                          <a:latin typeface="Times New Roman" panose="02020603050405020304" pitchFamily="18" charset="0"/>
                          <a:cs typeface="Times New Roman" panose="02020603050405020304" pitchFamily="18" charset="0"/>
                        </a:rPr>
                        <a:t>83,000</a:t>
                      </a:r>
                    </a:p>
                    <a:p>
                      <a:pPr marL="0" marR="0" indent="0">
                        <a:lnSpc>
                          <a:spcPct val="107000"/>
                        </a:lnSpc>
                        <a:spcBef>
                          <a:spcPts val="0"/>
                        </a:spcBef>
                        <a:spcAft>
                          <a:spcPts val="520"/>
                        </a:spcAft>
                      </a:pPr>
                      <a:r>
                        <a:rPr lang="en-US" sz="1600" b="1">
                          <a:effectLst/>
                          <a:latin typeface="Times New Roman" panose="02020603050405020304" pitchFamily="18" charset="0"/>
                          <a:cs typeface="Times New Roman" panose="02020603050405020304" pitchFamily="18" charset="0"/>
                        </a:rPr>
                        <a:t>	</a:t>
                      </a:r>
                    </a:p>
                    <a:p>
                      <a:pPr marL="0" marR="0" indent="0">
                        <a:lnSpc>
                          <a:spcPct val="107000"/>
                        </a:lnSpc>
                        <a:spcBef>
                          <a:spcPts val="0"/>
                        </a:spcBef>
                        <a:spcAft>
                          <a:spcPts val="520"/>
                        </a:spcAft>
                      </a:pPr>
                      <a:r>
                        <a:rPr lang="en-US" sz="1600" b="1">
                          <a:effectLst/>
                          <a:latin typeface="Times New Roman" panose="02020603050405020304" pitchFamily="18" charset="0"/>
                          <a:cs typeface="Times New Roman" panose="02020603050405020304" pitchFamily="18" charset="0"/>
                        </a:rPr>
                        <a:t>13,000</a:t>
                      </a:r>
                    </a:p>
                    <a:p>
                      <a:pPr marL="0" marR="0" indent="0">
                        <a:lnSpc>
                          <a:spcPct val="107000"/>
                        </a:lnSpc>
                        <a:spcBef>
                          <a:spcPts val="0"/>
                        </a:spcBef>
                        <a:spcAft>
                          <a:spcPts val="520"/>
                        </a:spcAft>
                      </a:pPr>
                      <a:r>
                        <a:rPr lang="en-US" sz="1600" b="1">
                          <a:effectLst/>
                          <a:latin typeface="Times New Roman" panose="02020603050405020304" pitchFamily="18" charset="0"/>
                          <a:cs typeface="Times New Roman" panose="02020603050405020304" pitchFamily="18" charset="0"/>
                        </a:rPr>
                        <a:t>19,500</a:t>
                      </a:r>
                    </a:p>
                    <a:p>
                      <a:pPr marL="0" marR="0" indent="0">
                        <a:lnSpc>
                          <a:spcPct val="107000"/>
                        </a:lnSpc>
                        <a:spcBef>
                          <a:spcPts val="0"/>
                        </a:spcBef>
                        <a:spcAft>
                          <a:spcPts val="0"/>
                        </a:spcAft>
                      </a:pPr>
                      <a:r>
                        <a:rPr lang="en-US" sz="1600" b="1">
                          <a:effectLst/>
                          <a:latin typeface="Times New Roman" panose="02020603050405020304" pitchFamily="18" charset="0"/>
                          <a:cs typeface="Times New Roman" panose="02020603050405020304" pitchFamily="18" charset="0"/>
                        </a:rPr>
                        <a:t>3,000</a:t>
                      </a:r>
                      <a:endParaRPr lang="en-US" sz="16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240" marR="47296" marT="47296" marB="0" anchor="ctr"/>
                </a:tc>
                <a:extLst>
                  <a:ext uri="{0D108BD9-81ED-4DB2-BD59-A6C34878D82A}">
                    <a16:rowId xmlns="" xmlns:a16="http://schemas.microsoft.com/office/drawing/2014/main" val="2608963715"/>
                  </a:ext>
                </a:extLst>
              </a:tr>
              <a:tr h="324422">
                <a:tc vMerge="1">
                  <a:txBody>
                    <a:bodyPr/>
                    <a:lstStyle/>
                    <a:p>
                      <a:endParaRPr lang="en-US"/>
                    </a:p>
                  </a:txBody>
                  <a:tcPr/>
                </a:tc>
                <a:tc vMerge="1">
                  <a:txBody>
                    <a:bodyPr/>
                    <a:lstStyle/>
                    <a:p>
                      <a:endParaRPr lang="en-US"/>
                    </a:p>
                  </a:txBody>
                  <a:tcPr/>
                </a:tc>
                <a:tc>
                  <a:txBody>
                    <a:bodyPr/>
                    <a:lstStyle/>
                    <a:p>
                      <a:pPr marL="1905" marR="0" indent="0">
                        <a:lnSpc>
                          <a:spcPct val="107000"/>
                        </a:lnSpc>
                        <a:spcBef>
                          <a:spcPts val="0"/>
                        </a:spcBef>
                        <a:spcAft>
                          <a:spcPts val="0"/>
                        </a:spcAft>
                      </a:pPr>
                      <a:r>
                        <a:rPr lang="en-US" sz="1600" b="1">
                          <a:effectLst/>
                          <a:latin typeface="Times New Roman" panose="02020603050405020304" pitchFamily="18" charset="0"/>
                          <a:cs typeface="Times New Roman" panose="02020603050405020304" pitchFamily="18" charset="0"/>
                        </a:rPr>
                        <a:t>78,700</a:t>
                      </a:r>
                      <a:endParaRPr lang="en-US" sz="16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240" marR="47296" marT="47296" marB="0" anchor="ctr"/>
                </a:tc>
                <a:tc>
                  <a:txBody>
                    <a:bodyPr/>
                    <a:lstStyle/>
                    <a:p>
                      <a:pPr marL="0" marR="0" indent="0">
                        <a:lnSpc>
                          <a:spcPct val="107000"/>
                        </a:lnSpc>
                        <a:spcBef>
                          <a:spcPts val="0"/>
                        </a:spcBef>
                        <a:spcAft>
                          <a:spcPts val="0"/>
                        </a:spcAft>
                      </a:pPr>
                      <a:r>
                        <a:rPr lang="en-US" sz="1600" b="1" dirty="0">
                          <a:effectLst/>
                          <a:latin typeface="Times New Roman" panose="02020603050405020304" pitchFamily="18" charset="0"/>
                          <a:cs typeface="Times New Roman" panose="02020603050405020304" pitchFamily="18" charset="0"/>
                        </a:rPr>
                        <a:t>1,18,500</a:t>
                      </a:r>
                      <a:endParaRPr lang="en-US" sz="16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5240" marR="47296" marT="47296" marB="0" anchor="ctr"/>
                </a:tc>
                <a:extLst>
                  <a:ext uri="{0D108BD9-81ED-4DB2-BD59-A6C34878D82A}">
                    <a16:rowId xmlns="" xmlns:a16="http://schemas.microsoft.com/office/drawing/2014/main" val="2521934937"/>
                  </a:ext>
                </a:extLst>
              </a:tr>
            </a:tbl>
          </a:graphicData>
        </a:graphic>
      </p:graphicFrame>
      <p:pic>
        <p:nvPicPr>
          <p:cNvPr id="5"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111897988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905996495"/>
              </p:ext>
            </p:extLst>
          </p:nvPr>
        </p:nvGraphicFramePr>
        <p:xfrm>
          <a:off x="754969" y="1102473"/>
          <a:ext cx="8243890" cy="3125470"/>
        </p:xfrm>
        <a:graphic>
          <a:graphicData uri="http://schemas.openxmlformats.org/drawingml/2006/table">
            <a:tbl>
              <a:tblPr firstRow="1" firstCol="1" bandRow="1">
                <a:tableStyleId>{5C22544A-7EE6-4342-B048-85BDC9FD1C3A}</a:tableStyleId>
              </a:tblPr>
              <a:tblGrid>
                <a:gridCol w="3904519">
                  <a:extLst>
                    <a:ext uri="{9D8B030D-6E8A-4147-A177-3AD203B41FA5}">
                      <a16:colId xmlns="" xmlns:a16="http://schemas.microsoft.com/office/drawing/2014/main" val="3590978025"/>
                    </a:ext>
                  </a:extLst>
                </a:gridCol>
                <a:gridCol w="2171516">
                  <a:extLst>
                    <a:ext uri="{9D8B030D-6E8A-4147-A177-3AD203B41FA5}">
                      <a16:colId xmlns="" xmlns:a16="http://schemas.microsoft.com/office/drawing/2014/main" val="3164206406"/>
                    </a:ext>
                  </a:extLst>
                </a:gridCol>
                <a:gridCol w="2167855">
                  <a:extLst>
                    <a:ext uri="{9D8B030D-6E8A-4147-A177-3AD203B41FA5}">
                      <a16:colId xmlns="" xmlns:a16="http://schemas.microsoft.com/office/drawing/2014/main" val="2132374563"/>
                    </a:ext>
                  </a:extLst>
                </a:gridCol>
              </a:tblGrid>
              <a:tr h="1530985">
                <a:tc>
                  <a:txBody>
                    <a:bodyPr/>
                    <a:lstStyle/>
                    <a:p>
                      <a:pPr marL="1905" marR="0" indent="0">
                        <a:lnSpc>
                          <a:spcPct val="107000"/>
                        </a:lnSpc>
                        <a:spcBef>
                          <a:spcPts val="0"/>
                        </a:spcBef>
                        <a:spcAft>
                          <a:spcPts val="0"/>
                        </a:spcAft>
                      </a:pPr>
                      <a:r>
                        <a:rPr lang="en-US" sz="1800" dirty="0">
                          <a:effectLst/>
                          <a:latin typeface="Times New Roman" panose="02020603050405020304" pitchFamily="18" charset="0"/>
                          <a:cs typeface="Times New Roman" panose="02020603050405020304" pitchFamily="18" charset="0"/>
                        </a:rPr>
                        <a:t>Particulars</a:t>
                      </a:r>
                      <a:endParaRPr lang="en-US"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9851" marR="73025" marT="0" marB="0" anchor="ctr"/>
                </a:tc>
                <a:tc>
                  <a:txBody>
                    <a:bodyPr/>
                    <a:lstStyle/>
                    <a:p>
                      <a:pPr marL="1905" marR="0" indent="0" algn="ctr">
                        <a:lnSpc>
                          <a:spcPct val="107000"/>
                        </a:lnSpc>
                        <a:spcBef>
                          <a:spcPts val="0"/>
                        </a:spcBef>
                        <a:spcAft>
                          <a:spcPts val="520"/>
                        </a:spcAft>
                      </a:pPr>
                      <a:r>
                        <a:rPr lang="en-US" sz="1800" dirty="0">
                          <a:effectLst/>
                          <a:latin typeface="Times New Roman" panose="02020603050405020304" pitchFamily="18" charset="0"/>
                          <a:cs typeface="Times New Roman" panose="02020603050405020304" pitchFamily="18" charset="0"/>
                        </a:rPr>
                        <a:t>Figure	as	at</a:t>
                      </a:r>
                      <a:r>
                        <a:rPr lang="en-US" sz="1800" baseline="0" dirty="0">
                          <a:effectLst/>
                          <a:latin typeface="Times New Roman" panose="02020603050405020304" pitchFamily="18" charset="0"/>
                          <a:cs typeface="Times New Roman" panose="02020603050405020304" pitchFamily="18" charset="0"/>
                        </a:rPr>
                        <a:t> </a:t>
                      </a:r>
                      <a:r>
                        <a:rPr lang="en-US" sz="1800" dirty="0">
                          <a:effectLst/>
                          <a:latin typeface="Times New Roman" panose="02020603050405020304" pitchFamily="18" charset="0"/>
                          <a:cs typeface="Times New Roman" panose="02020603050405020304" pitchFamily="18" charset="0"/>
                        </a:rPr>
                        <a:t>the	end	of</a:t>
                      </a:r>
                    </a:p>
                    <a:p>
                      <a:pPr marL="1905" marR="0" indent="0" algn="ctr">
                        <a:lnSpc>
                          <a:spcPct val="107000"/>
                        </a:lnSpc>
                        <a:spcBef>
                          <a:spcPts val="0"/>
                        </a:spcBef>
                        <a:spcAft>
                          <a:spcPts val="0"/>
                        </a:spcAft>
                      </a:pPr>
                      <a:r>
                        <a:rPr lang="en-US" sz="1800" dirty="0">
                          <a:effectLst/>
                          <a:latin typeface="Times New Roman" panose="02020603050405020304" pitchFamily="18" charset="0"/>
                          <a:cs typeface="Times New Roman" panose="02020603050405020304" pitchFamily="18" charset="0"/>
                        </a:rPr>
                        <a:t>31.3.2013	(</a:t>
                      </a:r>
                      <a:r>
                        <a:rPr lang="en-US" sz="1800" dirty="0" err="1">
                          <a:effectLst/>
                          <a:latin typeface="Times New Roman" panose="02020603050405020304" pitchFamily="18" charset="0"/>
                          <a:cs typeface="Times New Roman" panose="02020603050405020304" pitchFamily="18" charset="0"/>
                        </a:rPr>
                        <a:t>Rs</a:t>
                      </a:r>
                      <a:r>
                        <a:rPr lang="en-US" sz="1800" dirty="0">
                          <a:effectLst/>
                          <a:latin typeface="Times New Roman" panose="02020603050405020304" pitchFamily="18" charset="0"/>
                          <a:cs typeface="Times New Roman" panose="02020603050405020304" pitchFamily="18" charset="0"/>
                        </a:rPr>
                        <a:t>.)</a:t>
                      </a:r>
                      <a:endParaRPr lang="en-US"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9851" marR="73025" marT="0" marB="0" anchor="ctr"/>
                </a:tc>
                <a:tc>
                  <a:txBody>
                    <a:bodyPr/>
                    <a:lstStyle/>
                    <a:p>
                      <a:pPr marL="0" marR="0" indent="0">
                        <a:lnSpc>
                          <a:spcPct val="107000"/>
                        </a:lnSpc>
                        <a:spcBef>
                          <a:spcPts val="0"/>
                        </a:spcBef>
                        <a:spcAft>
                          <a:spcPts val="520"/>
                        </a:spcAft>
                      </a:pPr>
                      <a:r>
                        <a:rPr lang="en-US" sz="1800" dirty="0">
                          <a:effectLst/>
                          <a:latin typeface="Times New Roman" panose="02020603050405020304" pitchFamily="18" charset="0"/>
                          <a:cs typeface="Times New Roman" panose="02020603050405020304" pitchFamily="18" charset="0"/>
                        </a:rPr>
                        <a:t>Figure	as	at</a:t>
                      </a:r>
                      <a:r>
                        <a:rPr lang="en-US" sz="1800" baseline="0" dirty="0">
                          <a:effectLst/>
                          <a:latin typeface="Times New Roman" panose="02020603050405020304" pitchFamily="18" charset="0"/>
                          <a:cs typeface="Times New Roman" panose="02020603050405020304" pitchFamily="18" charset="0"/>
                        </a:rPr>
                        <a:t> </a:t>
                      </a:r>
                      <a:r>
                        <a:rPr lang="en-US" sz="1800" dirty="0">
                          <a:effectLst/>
                          <a:latin typeface="Times New Roman" panose="02020603050405020304" pitchFamily="18" charset="0"/>
                          <a:cs typeface="Times New Roman" panose="02020603050405020304" pitchFamily="18" charset="0"/>
                        </a:rPr>
                        <a:t>the</a:t>
                      </a:r>
                      <a:r>
                        <a:rPr lang="en-US" sz="1800" baseline="0" dirty="0">
                          <a:effectLst/>
                          <a:latin typeface="Times New Roman" panose="02020603050405020304" pitchFamily="18" charset="0"/>
                          <a:cs typeface="Times New Roman" panose="02020603050405020304" pitchFamily="18" charset="0"/>
                        </a:rPr>
                        <a:t> </a:t>
                      </a:r>
                      <a:r>
                        <a:rPr lang="en-US" sz="1800" dirty="0">
                          <a:effectLst/>
                          <a:latin typeface="Times New Roman" panose="02020603050405020304" pitchFamily="18" charset="0"/>
                          <a:cs typeface="Times New Roman" panose="02020603050405020304" pitchFamily="18" charset="0"/>
                        </a:rPr>
                        <a:t>end	of</a:t>
                      </a:r>
                    </a:p>
                    <a:p>
                      <a:pPr marL="0" marR="0" indent="0">
                        <a:lnSpc>
                          <a:spcPct val="107000"/>
                        </a:lnSpc>
                        <a:spcBef>
                          <a:spcPts val="0"/>
                        </a:spcBef>
                        <a:spcAft>
                          <a:spcPts val="0"/>
                        </a:spcAft>
                      </a:pPr>
                      <a:r>
                        <a:rPr lang="en-US" sz="1800" dirty="0">
                          <a:effectLst/>
                          <a:latin typeface="Times New Roman" panose="02020603050405020304" pitchFamily="18" charset="0"/>
                          <a:cs typeface="Times New Roman" panose="02020603050405020304" pitchFamily="18" charset="0"/>
                        </a:rPr>
                        <a:t>31.3.2014	(</a:t>
                      </a:r>
                      <a:r>
                        <a:rPr lang="en-US" sz="1800" dirty="0" err="1">
                          <a:effectLst/>
                          <a:latin typeface="Times New Roman" panose="02020603050405020304" pitchFamily="18" charset="0"/>
                          <a:cs typeface="Times New Roman" panose="02020603050405020304" pitchFamily="18" charset="0"/>
                        </a:rPr>
                        <a:t>Rs</a:t>
                      </a:r>
                      <a:r>
                        <a:rPr lang="en-US" sz="1800" dirty="0">
                          <a:effectLst/>
                          <a:latin typeface="Times New Roman" panose="02020603050405020304" pitchFamily="18" charset="0"/>
                          <a:cs typeface="Times New Roman" panose="02020603050405020304" pitchFamily="18" charset="0"/>
                        </a:rPr>
                        <a:t>.)</a:t>
                      </a:r>
                      <a:endParaRPr lang="en-US"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9851" marR="73025" marT="0" marB="0" anchor="ctr"/>
                </a:tc>
                <a:extLst>
                  <a:ext uri="{0D108BD9-81ED-4DB2-BD59-A6C34878D82A}">
                    <a16:rowId xmlns="" xmlns:a16="http://schemas.microsoft.com/office/drawing/2014/main" val="1689154035"/>
                  </a:ext>
                </a:extLst>
              </a:tr>
              <a:tr h="1007491">
                <a:tc rowSpan="2">
                  <a:txBody>
                    <a:bodyPr/>
                    <a:lstStyle/>
                    <a:p>
                      <a:pPr marL="1905" marR="0" indent="0">
                        <a:lnSpc>
                          <a:spcPct val="107000"/>
                        </a:lnSpc>
                        <a:spcBef>
                          <a:spcPts val="0"/>
                        </a:spcBef>
                        <a:spcAft>
                          <a:spcPts val="520"/>
                        </a:spcAft>
                      </a:pPr>
                      <a:r>
                        <a:rPr lang="en-US" sz="1800">
                          <a:effectLst/>
                          <a:latin typeface="Times New Roman" panose="02020603050405020304" pitchFamily="18" charset="0"/>
                          <a:cs typeface="Times New Roman" panose="02020603050405020304" pitchFamily="18" charset="0"/>
                        </a:rPr>
                        <a:t>Note	No.	1. Reserve and	Surplus:	General Reserve</a:t>
                      </a:r>
                    </a:p>
                    <a:p>
                      <a:pPr marL="1905" marR="0" indent="0">
                        <a:lnSpc>
                          <a:spcPct val="107000"/>
                        </a:lnSpc>
                        <a:spcBef>
                          <a:spcPts val="0"/>
                        </a:spcBef>
                        <a:spcAft>
                          <a:spcPts val="520"/>
                        </a:spcAft>
                      </a:pPr>
                      <a:r>
                        <a:rPr lang="en-US" sz="1800">
                          <a:effectLst/>
                          <a:latin typeface="Times New Roman" panose="02020603050405020304" pitchFamily="18" charset="0"/>
                          <a:cs typeface="Times New Roman" panose="02020603050405020304" pitchFamily="18" charset="0"/>
                        </a:rPr>
                        <a:t>Balance in Statement	of P&amp;L	A/c</a:t>
                      </a:r>
                    </a:p>
                    <a:p>
                      <a:pPr marL="1905" marR="0" indent="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Total</a:t>
                      </a:r>
                      <a:endParaRPr lang="en-US" sz="18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9851" marR="73025" marT="0" marB="0" anchor="ctr"/>
                </a:tc>
                <a:tc>
                  <a:txBody>
                    <a:bodyPr/>
                    <a:lstStyle/>
                    <a:p>
                      <a:pPr marL="1905" marR="0" indent="0">
                        <a:lnSpc>
                          <a:spcPct val="107000"/>
                        </a:lnSpc>
                        <a:spcBef>
                          <a:spcPts val="0"/>
                        </a:spcBef>
                        <a:spcAft>
                          <a:spcPts val="520"/>
                        </a:spcAft>
                      </a:pPr>
                      <a:r>
                        <a:rPr lang="en-US" sz="1800">
                          <a:effectLst/>
                          <a:latin typeface="Times New Roman" panose="02020603050405020304" pitchFamily="18" charset="0"/>
                          <a:cs typeface="Times New Roman" panose="02020603050405020304" pitchFamily="18" charset="0"/>
                        </a:rPr>
                        <a:t>15,000</a:t>
                      </a:r>
                    </a:p>
                    <a:p>
                      <a:pPr marL="1905" marR="0" indent="0">
                        <a:lnSpc>
                          <a:spcPct val="107000"/>
                        </a:lnSpc>
                        <a:spcBef>
                          <a:spcPts val="0"/>
                        </a:spcBef>
                        <a:spcAft>
                          <a:spcPts val="520"/>
                        </a:spcAft>
                      </a:pPr>
                      <a:r>
                        <a:rPr lang="en-US" sz="1800">
                          <a:effectLst/>
                          <a:latin typeface="Times New Roman" panose="02020603050405020304" pitchFamily="18" charset="0"/>
                          <a:cs typeface="Times New Roman" panose="02020603050405020304" pitchFamily="18" charset="0"/>
                        </a:rPr>
                        <a:t>	</a:t>
                      </a:r>
                    </a:p>
                    <a:p>
                      <a:pPr marL="1905" marR="0" indent="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10,000</a:t>
                      </a:r>
                      <a:endParaRPr lang="en-US" sz="18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9851" marR="73025" marT="0" marB="0" anchor="ctr"/>
                </a:tc>
                <a:tc>
                  <a:txBody>
                    <a:bodyPr/>
                    <a:lstStyle/>
                    <a:p>
                      <a:pPr marL="0" marR="0" indent="0">
                        <a:lnSpc>
                          <a:spcPct val="107000"/>
                        </a:lnSpc>
                        <a:spcBef>
                          <a:spcPts val="0"/>
                        </a:spcBef>
                        <a:spcAft>
                          <a:spcPts val="520"/>
                        </a:spcAft>
                      </a:pPr>
                      <a:r>
                        <a:rPr lang="en-US" sz="1800">
                          <a:effectLst/>
                          <a:latin typeface="Times New Roman" panose="02020603050405020304" pitchFamily="18" charset="0"/>
                          <a:cs typeface="Times New Roman" panose="02020603050405020304" pitchFamily="18" charset="0"/>
                        </a:rPr>
                        <a:t>27,500</a:t>
                      </a:r>
                    </a:p>
                    <a:p>
                      <a:pPr marL="0" marR="0" indent="0">
                        <a:lnSpc>
                          <a:spcPct val="107000"/>
                        </a:lnSpc>
                        <a:spcBef>
                          <a:spcPts val="0"/>
                        </a:spcBef>
                        <a:spcAft>
                          <a:spcPts val="520"/>
                        </a:spcAft>
                      </a:pPr>
                      <a:r>
                        <a:rPr lang="en-US" sz="1800">
                          <a:effectLst/>
                          <a:latin typeface="Times New Roman" panose="02020603050405020304" pitchFamily="18" charset="0"/>
                          <a:cs typeface="Times New Roman" panose="02020603050405020304" pitchFamily="18" charset="0"/>
                        </a:rPr>
                        <a:t>	</a:t>
                      </a:r>
                    </a:p>
                    <a:p>
                      <a:pPr marL="0" marR="0" indent="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15,000</a:t>
                      </a:r>
                      <a:endParaRPr lang="en-US" sz="18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9851" marR="73025" marT="0" marB="0" anchor="ctr"/>
                </a:tc>
                <a:extLst>
                  <a:ext uri="{0D108BD9-81ED-4DB2-BD59-A6C34878D82A}">
                    <a16:rowId xmlns="" xmlns:a16="http://schemas.microsoft.com/office/drawing/2014/main" val="3743746328"/>
                  </a:ext>
                </a:extLst>
              </a:tr>
              <a:tr h="586994">
                <a:tc vMerge="1">
                  <a:txBody>
                    <a:bodyPr/>
                    <a:lstStyle/>
                    <a:p>
                      <a:endParaRPr lang="en-US"/>
                    </a:p>
                  </a:txBody>
                  <a:tcPr/>
                </a:tc>
                <a:tc>
                  <a:txBody>
                    <a:bodyPr/>
                    <a:lstStyle/>
                    <a:p>
                      <a:pPr marL="1905" marR="0" indent="0">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25,000</a:t>
                      </a:r>
                      <a:endParaRPr lang="en-US" sz="18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9851" marR="73025" marT="0" marB="0" anchor="ctr"/>
                </a:tc>
                <a:tc>
                  <a:txBody>
                    <a:bodyPr/>
                    <a:lstStyle/>
                    <a:p>
                      <a:pPr marL="0" marR="0" indent="0">
                        <a:lnSpc>
                          <a:spcPct val="107000"/>
                        </a:lnSpc>
                        <a:spcBef>
                          <a:spcPts val="0"/>
                        </a:spcBef>
                        <a:spcAft>
                          <a:spcPts val="0"/>
                        </a:spcAft>
                      </a:pPr>
                      <a:r>
                        <a:rPr lang="en-US" sz="1800" dirty="0">
                          <a:effectLst/>
                          <a:latin typeface="Times New Roman" panose="02020603050405020304" pitchFamily="18" charset="0"/>
                          <a:cs typeface="Times New Roman" panose="02020603050405020304" pitchFamily="18" charset="0"/>
                        </a:rPr>
                        <a:t>42,500</a:t>
                      </a:r>
                      <a:endParaRPr lang="en-US"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9851" marR="73025" marT="0" marB="0" anchor="ctr"/>
                </a:tc>
                <a:extLst>
                  <a:ext uri="{0D108BD9-81ED-4DB2-BD59-A6C34878D82A}">
                    <a16:rowId xmlns="" xmlns:a16="http://schemas.microsoft.com/office/drawing/2014/main" val="1039554371"/>
                  </a:ext>
                </a:extLst>
              </a:tr>
            </a:tbl>
          </a:graphicData>
        </a:graphic>
      </p:graphicFrame>
      <p:sp>
        <p:nvSpPr>
          <p:cNvPr id="3" name="Rectangle 1"/>
          <p:cNvSpPr>
            <a:spLocks noChangeArrowheads="1"/>
          </p:cNvSpPr>
          <p:nvPr/>
        </p:nvSpPr>
        <p:spPr bwMode="auto">
          <a:xfrm>
            <a:off x="638858" y="534346"/>
            <a:ext cx="240867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defTabSz="914411"/>
            <a:r>
              <a:rPr lang="en-US" altLang="en-US" sz="2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Note to Accounts</a:t>
            </a:r>
            <a:endParaRPr lang="en-US" altLang="en-US" sz="3600" dirty="0">
              <a:latin typeface="Times New Roman" panose="02020603050405020304" pitchFamily="18" charset="0"/>
              <a:cs typeface="Times New Roman" panose="02020603050405020304" pitchFamily="18" charset="0"/>
            </a:endParaRPr>
          </a:p>
        </p:txBody>
      </p:sp>
      <p:sp>
        <p:nvSpPr>
          <p:cNvPr id="4" name="Rectangle 3"/>
          <p:cNvSpPr/>
          <p:nvPr/>
        </p:nvSpPr>
        <p:spPr>
          <a:xfrm>
            <a:off x="754972" y="4334409"/>
            <a:ext cx="8360001" cy="1713802"/>
          </a:xfrm>
          <a:prstGeom prst="rect">
            <a:avLst/>
          </a:prstGeom>
        </p:spPr>
        <p:txBody>
          <a:bodyPr wrap="square">
            <a:spAutoFit/>
          </a:bodyPr>
          <a:lstStyle/>
          <a:p>
            <a:pPr marL="128271" indent="-6350">
              <a:lnSpc>
                <a:spcPct val="107000"/>
              </a:lnSpc>
              <a:spcAft>
                <a:spcPts val="1720"/>
              </a:spcAft>
            </a:pP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Additional	Information	: </a:t>
            </a:r>
          </a:p>
          <a:p>
            <a:pPr marL="128271" indent="-6350">
              <a:lnSpc>
                <a:spcPct val="107000"/>
              </a:lnSpc>
              <a:spcAft>
                <a:spcPts val="1720"/>
              </a:spcAft>
            </a:pP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en-US"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a:t>
            </a: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Depreciation on fixed assets for	the year 2014-15 was	</a:t>
            </a:r>
            <a:r>
              <a:rPr lang="en-US"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Rs</a:t>
            </a: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14,700.</a:t>
            </a:r>
          </a:p>
          <a:p>
            <a:pPr marL="128271" indent="-6350">
              <a:lnSpc>
                <a:spcPct val="107000"/>
              </a:lnSpc>
              <a:spcAft>
                <a:spcPts val="1720"/>
              </a:spcAft>
            </a:pP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(ii) An	interim divided </a:t>
            </a:r>
            <a:r>
              <a:rPr lang="en-US"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Rs</a:t>
            </a: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7,000 has	been paid to the shareholders during the year.</a:t>
            </a:r>
          </a:p>
        </p:txBody>
      </p:sp>
      <p:pic>
        <p:nvPicPr>
          <p:cNvPr id="5"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31054825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352" y="-26579"/>
            <a:ext cx="10515600" cy="1325563"/>
          </a:xfrm>
        </p:spPr>
        <p:txBody>
          <a:bodyPr>
            <a:normAutofit/>
          </a:bodyPr>
          <a:lstStyle/>
          <a:p>
            <a:r>
              <a:rPr lang="en-US" altLang="en-US" sz="3600" b="1" cap="none" dirty="0">
                <a:latin typeface="Arial" panose="020B0604020202020204" pitchFamily="34" charset="0"/>
                <a:ea typeface="Calibri" panose="020F0502020204030204" pitchFamily="34" charset="0"/>
              </a:rPr>
              <a:t>Solution :</a:t>
            </a:r>
            <a:endParaRPr lang="en-US" sz="3600" dirty="0"/>
          </a:p>
        </p:txBody>
      </p:sp>
      <p:graphicFrame>
        <p:nvGraphicFramePr>
          <p:cNvPr id="4" name="Table 3"/>
          <p:cNvGraphicFramePr>
            <a:graphicFrameLocks noGrp="1"/>
          </p:cNvGraphicFramePr>
          <p:nvPr>
            <p:extLst>
              <p:ext uri="{D42A27DB-BD31-4B8C-83A1-F6EECF244321}">
                <p14:modId xmlns:p14="http://schemas.microsoft.com/office/powerpoint/2010/main" val="1603218924"/>
              </p:ext>
            </p:extLst>
          </p:nvPr>
        </p:nvGraphicFramePr>
        <p:xfrm>
          <a:off x="623392" y="1916832"/>
          <a:ext cx="11072248" cy="2906860"/>
        </p:xfrm>
        <a:graphic>
          <a:graphicData uri="http://schemas.openxmlformats.org/drawingml/2006/table">
            <a:tbl>
              <a:tblPr firstRow="1" firstCol="1" bandRow="1">
                <a:tableStyleId>{5C22544A-7EE6-4342-B048-85BDC9FD1C3A}</a:tableStyleId>
              </a:tblPr>
              <a:tblGrid>
                <a:gridCol w="9632088">
                  <a:extLst>
                    <a:ext uri="{9D8B030D-6E8A-4147-A177-3AD203B41FA5}">
                      <a16:colId xmlns="" xmlns:a16="http://schemas.microsoft.com/office/drawing/2014/main" val="1265623726"/>
                    </a:ext>
                  </a:extLst>
                </a:gridCol>
                <a:gridCol w="1440160">
                  <a:extLst>
                    <a:ext uri="{9D8B030D-6E8A-4147-A177-3AD203B41FA5}">
                      <a16:colId xmlns="" xmlns:a16="http://schemas.microsoft.com/office/drawing/2014/main" val="1139479479"/>
                    </a:ext>
                  </a:extLst>
                </a:gridCol>
              </a:tblGrid>
              <a:tr h="2088232">
                <a:tc rowSpan="2">
                  <a:txBody>
                    <a:bodyPr/>
                    <a:lstStyle/>
                    <a:p>
                      <a:pPr marL="0" marR="0" indent="0" algn="just">
                        <a:lnSpc>
                          <a:spcPct val="107000"/>
                        </a:lnSpc>
                        <a:spcBef>
                          <a:spcPts val="0"/>
                        </a:spcBef>
                        <a:spcAft>
                          <a:spcPts val="520"/>
                        </a:spcAft>
                      </a:pPr>
                      <a:r>
                        <a:rPr lang="en-US" sz="2000" dirty="0">
                          <a:effectLst/>
                          <a:latin typeface="Times New Roman" panose="02020603050405020304" pitchFamily="18" charset="0"/>
                          <a:cs typeface="Times New Roman" panose="02020603050405020304" pitchFamily="18" charset="0"/>
                        </a:rPr>
                        <a:t>Calculation of Net Profit before Tax	and Extraordinary item:</a:t>
                      </a:r>
                    </a:p>
                    <a:p>
                      <a:pPr marL="0" marR="0" indent="0" algn="just">
                        <a:lnSpc>
                          <a:spcPct val="107000"/>
                        </a:lnSpc>
                        <a:spcBef>
                          <a:spcPts val="0"/>
                        </a:spcBef>
                        <a:spcAft>
                          <a:spcPts val="520"/>
                        </a:spcAft>
                      </a:pPr>
                      <a:r>
                        <a:rPr lang="en-US" sz="2000" dirty="0">
                          <a:effectLst/>
                          <a:latin typeface="Times New Roman" panose="02020603050405020304" pitchFamily="18" charset="0"/>
                          <a:cs typeface="Times New Roman" panose="02020603050405020304" pitchFamily="18" charset="0"/>
                        </a:rPr>
                        <a:t>Net Profit as per Balance in Statement of Profit &amp; Loss A/c (15000 – 1,0000)</a:t>
                      </a:r>
                    </a:p>
                    <a:p>
                      <a:pPr marL="0" marR="0" indent="0" algn="just">
                        <a:lnSpc>
                          <a:spcPct val="107000"/>
                        </a:lnSpc>
                        <a:spcBef>
                          <a:spcPts val="0"/>
                        </a:spcBef>
                        <a:spcAft>
                          <a:spcPts val="520"/>
                        </a:spcAft>
                      </a:pPr>
                      <a:r>
                        <a:rPr lang="en-US" sz="2000" dirty="0">
                          <a:effectLst/>
                          <a:latin typeface="Times New Roman" panose="02020603050405020304" pitchFamily="18" charset="0"/>
                          <a:cs typeface="Times New Roman" panose="02020603050405020304" pitchFamily="18" charset="0"/>
                        </a:rPr>
                        <a:t>Add : Transfer to General Reserve (27,500 -15,000)</a:t>
                      </a:r>
                    </a:p>
                    <a:p>
                      <a:pPr marL="0" marR="0" indent="0" algn="just">
                        <a:lnSpc>
                          <a:spcPct val="107000"/>
                        </a:lnSpc>
                        <a:spcBef>
                          <a:spcPts val="0"/>
                        </a:spcBef>
                        <a:spcAft>
                          <a:spcPts val="520"/>
                        </a:spcAft>
                      </a:pPr>
                      <a:r>
                        <a:rPr lang="en-US" sz="2000" dirty="0">
                          <a:effectLst/>
                          <a:latin typeface="Times New Roman" panose="02020603050405020304" pitchFamily="18" charset="0"/>
                          <a:cs typeface="Times New Roman" panose="02020603050405020304" pitchFamily="18" charset="0"/>
                        </a:rPr>
                        <a:t>Add : Interim dividend paid during the year</a:t>
                      </a:r>
                    </a:p>
                    <a:p>
                      <a:pPr marL="0" marR="0" indent="0" algn="just">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Net Profit before Tax-and Extraordinary item</a:t>
                      </a:r>
                      <a:endParaRPr lang="en-US" sz="2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9851" marR="73025" marT="0" marB="0" anchor="ctr"/>
                </a:tc>
                <a:tc>
                  <a:txBody>
                    <a:bodyPr/>
                    <a:lstStyle/>
                    <a:p>
                      <a:pPr marL="1905" marR="0" indent="0">
                        <a:lnSpc>
                          <a:spcPct val="107000"/>
                        </a:lnSpc>
                        <a:spcBef>
                          <a:spcPts val="0"/>
                        </a:spcBef>
                        <a:spcAft>
                          <a:spcPts val="520"/>
                        </a:spcAft>
                      </a:pPr>
                      <a:r>
                        <a:rPr lang="en-US" sz="2000">
                          <a:effectLst/>
                          <a:latin typeface="Times New Roman" panose="02020603050405020304" pitchFamily="18" charset="0"/>
                          <a:cs typeface="Times New Roman" panose="02020603050405020304" pitchFamily="18" charset="0"/>
                        </a:rPr>
                        <a:t>Rs.</a:t>
                      </a:r>
                    </a:p>
                    <a:p>
                      <a:pPr marL="1905" marR="0" indent="0">
                        <a:lnSpc>
                          <a:spcPct val="107000"/>
                        </a:lnSpc>
                        <a:spcBef>
                          <a:spcPts val="0"/>
                        </a:spcBef>
                        <a:spcAft>
                          <a:spcPts val="520"/>
                        </a:spcAft>
                      </a:pPr>
                      <a:r>
                        <a:rPr lang="en-US" sz="2000">
                          <a:effectLst/>
                          <a:latin typeface="Times New Roman" panose="02020603050405020304" pitchFamily="18" charset="0"/>
                          <a:cs typeface="Times New Roman" panose="02020603050405020304" pitchFamily="18" charset="0"/>
                        </a:rPr>
                        <a:t>5,000</a:t>
                      </a:r>
                    </a:p>
                    <a:p>
                      <a:pPr marL="1905" marR="0" indent="0">
                        <a:lnSpc>
                          <a:spcPct val="107000"/>
                        </a:lnSpc>
                        <a:spcBef>
                          <a:spcPts val="0"/>
                        </a:spcBef>
                        <a:spcAft>
                          <a:spcPts val="520"/>
                        </a:spcAft>
                      </a:pPr>
                      <a:r>
                        <a:rPr lang="en-US" sz="2000">
                          <a:effectLst/>
                          <a:latin typeface="Times New Roman" panose="02020603050405020304" pitchFamily="18" charset="0"/>
                          <a:cs typeface="Times New Roman" panose="02020603050405020304" pitchFamily="18" charset="0"/>
                        </a:rPr>
                        <a:t>12,500</a:t>
                      </a:r>
                    </a:p>
                    <a:p>
                      <a:pPr marL="1905" marR="0" indent="0">
                        <a:lnSpc>
                          <a:spcPct val="107000"/>
                        </a:lnSpc>
                        <a:spcBef>
                          <a:spcPts val="0"/>
                        </a:spcBef>
                        <a:spcAft>
                          <a:spcPts val="0"/>
                        </a:spcAft>
                      </a:pPr>
                      <a:r>
                        <a:rPr lang="en-US" sz="2000">
                          <a:effectLst/>
                          <a:latin typeface="Times New Roman" panose="02020603050405020304" pitchFamily="18" charset="0"/>
                          <a:cs typeface="Times New Roman" panose="02020603050405020304" pitchFamily="18" charset="0"/>
                        </a:rPr>
                        <a:t>7,000</a:t>
                      </a:r>
                      <a:endParaRPr lang="en-US" sz="2000" b="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9851" marR="73025" marT="0" marB="0" anchor="ctr"/>
                </a:tc>
                <a:extLst>
                  <a:ext uri="{0D108BD9-81ED-4DB2-BD59-A6C34878D82A}">
                    <a16:rowId xmlns="" xmlns:a16="http://schemas.microsoft.com/office/drawing/2014/main" val="834779760"/>
                  </a:ext>
                </a:extLst>
              </a:tr>
              <a:tr h="818628">
                <a:tc vMerge="1">
                  <a:txBody>
                    <a:bodyPr/>
                    <a:lstStyle/>
                    <a:p>
                      <a:endParaRPr lang="en-US"/>
                    </a:p>
                  </a:txBody>
                  <a:tcPr/>
                </a:tc>
                <a:tc>
                  <a:txBody>
                    <a:bodyPr/>
                    <a:lstStyle/>
                    <a:p>
                      <a:pPr marL="1905" marR="0" indent="0">
                        <a:lnSpc>
                          <a:spcPct val="107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24,500</a:t>
                      </a:r>
                      <a:endParaRPr lang="en-US" sz="20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9851" marR="73025" marT="0" marB="0" anchor="ctr"/>
                </a:tc>
                <a:extLst>
                  <a:ext uri="{0D108BD9-81ED-4DB2-BD59-A6C34878D82A}">
                    <a16:rowId xmlns="" xmlns:a16="http://schemas.microsoft.com/office/drawing/2014/main" val="2445823882"/>
                  </a:ext>
                </a:extLst>
              </a:tr>
            </a:tbl>
          </a:graphicData>
        </a:graphic>
      </p:graphicFrame>
      <p:sp>
        <p:nvSpPr>
          <p:cNvPr id="6" name="Rectangle 5"/>
          <p:cNvSpPr/>
          <p:nvPr/>
        </p:nvSpPr>
        <p:spPr>
          <a:xfrm>
            <a:off x="891171" y="1055231"/>
            <a:ext cx="8944340" cy="487506"/>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pPr algn="just">
              <a:lnSpc>
                <a:spcPct val="107000"/>
              </a:lnSpc>
              <a:spcAft>
                <a:spcPts val="520"/>
              </a:spcAft>
            </a:pPr>
            <a:r>
              <a:rPr lang="en-US" sz="2400" b="1" dirty="0">
                <a:solidFill>
                  <a:schemeClr val="tx1"/>
                </a:solidFill>
                <a:latin typeface="Times New Roman" panose="02020603050405020304" pitchFamily="18" charset="0"/>
                <a:cs typeface="Times New Roman" panose="02020603050405020304" pitchFamily="18" charset="0"/>
              </a:rPr>
              <a:t>Calculation of Net Profit before Tax and Extraordinary item</a:t>
            </a:r>
          </a:p>
        </p:txBody>
      </p:sp>
      <p:pic>
        <p:nvPicPr>
          <p:cNvPr id="5"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277774605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6" y="702156"/>
            <a:ext cx="8911149" cy="1013800"/>
          </a:xfrm>
        </p:spPr>
        <p:txBody>
          <a:bodyPr>
            <a:normAutofit/>
          </a:bodyPr>
          <a:lstStyle/>
          <a:p>
            <a:pPr algn="ctr"/>
            <a:r>
              <a:rPr lang="en-US" sz="3600" dirty="0" smtClean="0">
                <a:latin typeface="Times New Roman" panose="02020603050405020304" pitchFamily="18" charset="0"/>
                <a:cs typeface="Times New Roman" panose="02020603050405020304" pitchFamily="18" charset="0"/>
              </a:rPr>
              <a:t>Fixed Assets </a:t>
            </a:r>
            <a:r>
              <a:rPr lang="en-US" sz="3600" dirty="0">
                <a:latin typeface="Times New Roman" panose="02020603050405020304" pitchFamily="18" charset="0"/>
                <a:cs typeface="Times New Roman" panose="02020603050405020304" pitchFamily="18" charset="0"/>
              </a:rPr>
              <a:t>Account</a:t>
            </a:r>
          </a:p>
        </p:txBody>
      </p:sp>
      <p:graphicFrame>
        <p:nvGraphicFramePr>
          <p:cNvPr id="4" name="Table 3"/>
          <p:cNvGraphicFramePr>
            <a:graphicFrameLocks noGrp="1"/>
          </p:cNvGraphicFramePr>
          <p:nvPr>
            <p:extLst>
              <p:ext uri="{D42A27DB-BD31-4B8C-83A1-F6EECF244321}">
                <p14:modId xmlns:p14="http://schemas.microsoft.com/office/powerpoint/2010/main" val="1648317759"/>
              </p:ext>
            </p:extLst>
          </p:nvPr>
        </p:nvGraphicFramePr>
        <p:xfrm>
          <a:off x="402589" y="1630700"/>
          <a:ext cx="10733971" cy="3094449"/>
        </p:xfrm>
        <a:graphic>
          <a:graphicData uri="http://schemas.openxmlformats.org/drawingml/2006/table">
            <a:tbl>
              <a:tblPr firstRow="1" firstCol="1" bandRow="1">
                <a:tableStyleId>{F5AB1C69-6EDB-4FF4-983F-18BD219EF322}</a:tableStyleId>
              </a:tblPr>
              <a:tblGrid>
                <a:gridCol w="1391868">
                  <a:extLst>
                    <a:ext uri="{9D8B030D-6E8A-4147-A177-3AD203B41FA5}">
                      <a16:colId xmlns="" xmlns:a16="http://schemas.microsoft.com/office/drawing/2014/main" val="1730247158"/>
                    </a:ext>
                  </a:extLst>
                </a:gridCol>
                <a:gridCol w="2729056">
                  <a:extLst>
                    <a:ext uri="{9D8B030D-6E8A-4147-A177-3AD203B41FA5}">
                      <a16:colId xmlns="" xmlns:a16="http://schemas.microsoft.com/office/drawing/2014/main" val="1762842213"/>
                    </a:ext>
                  </a:extLst>
                </a:gridCol>
                <a:gridCol w="1394744">
                  <a:extLst>
                    <a:ext uri="{9D8B030D-6E8A-4147-A177-3AD203B41FA5}">
                      <a16:colId xmlns="" xmlns:a16="http://schemas.microsoft.com/office/drawing/2014/main" val="585275709"/>
                    </a:ext>
                  </a:extLst>
                </a:gridCol>
                <a:gridCol w="1108888">
                  <a:extLst>
                    <a:ext uri="{9D8B030D-6E8A-4147-A177-3AD203B41FA5}">
                      <a16:colId xmlns="" xmlns:a16="http://schemas.microsoft.com/office/drawing/2014/main" val="3533132416"/>
                    </a:ext>
                  </a:extLst>
                </a:gridCol>
                <a:gridCol w="2714671">
                  <a:extLst>
                    <a:ext uri="{9D8B030D-6E8A-4147-A177-3AD203B41FA5}">
                      <a16:colId xmlns="" xmlns:a16="http://schemas.microsoft.com/office/drawing/2014/main" val="1038245942"/>
                    </a:ext>
                  </a:extLst>
                </a:gridCol>
                <a:gridCol w="1394744">
                  <a:extLst>
                    <a:ext uri="{9D8B030D-6E8A-4147-A177-3AD203B41FA5}">
                      <a16:colId xmlns="" xmlns:a16="http://schemas.microsoft.com/office/drawing/2014/main" val="1076799605"/>
                    </a:ext>
                  </a:extLst>
                </a:gridCol>
              </a:tblGrid>
              <a:tr h="343828">
                <a:tc>
                  <a:txBody>
                    <a:bodyPr/>
                    <a:lstStyle/>
                    <a:p>
                      <a:pPr marL="0" marR="0" indent="0">
                        <a:lnSpc>
                          <a:spcPct val="107000"/>
                        </a:lnSpc>
                        <a:spcBef>
                          <a:spcPts val="0"/>
                        </a:spcBef>
                        <a:spcAft>
                          <a:spcPts val="0"/>
                        </a:spcAft>
                      </a:pPr>
                      <a:r>
                        <a:rPr lang="en-US" sz="1800" b="1" dirty="0">
                          <a:effectLst/>
                          <a:latin typeface="Times New Roman" panose="02020603050405020304" pitchFamily="18" charset="0"/>
                          <a:cs typeface="Times New Roman" panose="02020603050405020304" pitchFamily="18" charset="0"/>
                        </a:rPr>
                        <a:t>Date</a:t>
                      </a:r>
                      <a:endParaRPr lang="en-US"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9851" marR="73025" marT="0" marB="0" anchor="ctr"/>
                </a:tc>
                <a:tc>
                  <a:txBody>
                    <a:bodyPr/>
                    <a:lstStyle/>
                    <a:p>
                      <a:pPr marL="0" marR="0" indent="0">
                        <a:lnSpc>
                          <a:spcPct val="107000"/>
                        </a:lnSpc>
                        <a:spcBef>
                          <a:spcPts val="0"/>
                        </a:spcBef>
                        <a:spcAft>
                          <a:spcPts val="0"/>
                        </a:spcAft>
                      </a:pPr>
                      <a:r>
                        <a:rPr lang="en-US" sz="1800" b="1">
                          <a:effectLst/>
                          <a:latin typeface="Times New Roman" panose="02020603050405020304" pitchFamily="18" charset="0"/>
                          <a:cs typeface="Times New Roman" panose="02020603050405020304" pitchFamily="18" charset="0"/>
                        </a:rPr>
                        <a:t>Particulars</a:t>
                      </a:r>
                      <a:endParaRPr lang="en-US" sz="1800" b="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9851" marR="73025" marT="0" marB="0" anchor="ctr"/>
                </a:tc>
                <a:tc>
                  <a:txBody>
                    <a:bodyPr/>
                    <a:lstStyle/>
                    <a:p>
                      <a:pPr marL="0" marR="0" indent="0">
                        <a:lnSpc>
                          <a:spcPct val="107000"/>
                        </a:lnSpc>
                        <a:spcBef>
                          <a:spcPts val="0"/>
                        </a:spcBef>
                        <a:spcAft>
                          <a:spcPts val="0"/>
                        </a:spcAft>
                      </a:pPr>
                      <a:r>
                        <a:rPr lang="en-US" sz="1800" b="1">
                          <a:effectLst/>
                          <a:latin typeface="Times New Roman" panose="02020603050405020304" pitchFamily="18" charset="0"/>
                          <a:cs typeface="Times New Roman" panose="02020603050405020304" pitchFamily="18" charset="0"/>
                        </a:rPr>
                        <a:t>Rs.</a:t>
                      </a:r>
                      <a:endParaRPr lang="en-US" sz="1800" b="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9851" marR="73025" marT="0" marB="0" anchor="ctr"/>
                </a:tc>
                <a:tc>
                  <a:txBody>
                    <a:bodyPr/>
                    <a:lstStyle/>
                    <a:p>
                      <a:pPr marL="0" marR="0" indent="0">
                        <a:lnSpc>
                          <a:spcPct val="107000"/>
                        </a:lnSpc>
                        <a:spcBef>
                          <a:spcPts val="0"/>
                        </a:spcBef>
                        <a:spcAft>
                          <a:spcPts val="0"/>
                        </a:spcAft>
                      </a:pPr>
                      <a:r>
                        <a:rPr lang="en-US" sz="1800" b="1">
                          <a:effectLst/>
                          <a:latin typeface="Times New Roman" panose="02020603050405020304" pitchFamily="18" charset="0"/>
                          <a:cs typeface="Times New Roman" panose="02020603050405020304" pitchFamily="18" charset="0"/>
                        </a:rPr>
                        <a:t>Date</a:t>
                      </a:r>
                      <a:endParaRPr lang="en-US" sz="1800" b="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9851" marR="73025" marT="0" marB="0" anchor="ctr"/>
                </a:tc>
                <a:tc>
                  <a:txBody>
                    <a:bodyPr/>
                    <a:lstStyle/>
                    <a:p>
                      <a:pPr marL="0" marR="0" indent="0">
                        <a:lnSpc>
                          <a:spcPct val="107000"/>
                        </a:lnSpc>
                        <a:spcBef>
                          <a:spcPts val="0"/>
                        </a:spcBef>
                        <a:spcAft>
                          <a:spcPts val="0"/>
                        </a:spcAft>
                      </a:pPr>
                      <a:r>
                        <a:rPr lang="en-US" sz="1800" b="1">
                          <a:effectLst/>
                          <a:latin typeface="Times New Roman" panose="02020603050405020304" pitchFamily="18" charset="0"/>
                          <a:cs typeface="Times New Roman" panose="02020603050405020304" pitchFamily="18" charset="0"/>
                        </a:rPr>
                        <a:t>Particulars</a:t>
                      </a:r>
                      <a:endParaRPr lang="en-US" sz="1800" b="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9851" marR="73025" marT="0" marB="0" anchor="ctr"/>
                </a:tc>
                <a:tc>
                  <a:txBody>
                    <a:bodyPr/>
                    <a:lstStyle/>
                    <a:p>
                      <a:pPr marL="0" marR="0" indent="0">
                        <a:lnSpc>
                          <a:spcPct val="107000"/>
                        </a:lnSpc>
                        <a:spcBef>
                          <a:spcPts val="0"/>
                        </a:spcBef>
                        <a:spcAft>
                          <a:spcPts val="0"/>
                        </a:spcAft>
                      </a:pPr>
                      <a:r>
                        <a:rPr lang="en-US" sz="1800" b="1">
                          <a:effectLst/>
                          <a:latin typeface="Times New Roman" panose="02020603050405020304" pitchFamily="18" charset="0"/>
                          <a:cs typeface="Times New Roman" panose="02020603050405020304" pitchFamily="18" charset="0"/>
                        </a:rPr>
                        <a:t>Rs.</a:t>
                      </a:r>
                      <a:endParaRPr lang="en-US" sz="1800" b="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9851" marR="73025" marT="0" marB="0" anchor="ctr"/>
                </a:tc>
                <a:extLst>
                  <a:ext uri="{0D108BD9-81ED-4DB2-BD59-A6C34878D82A}">
                    <a16:rowId xmlns="" xmlns:a16="http://schemas.microsoft.com/office/drawing/2014/main" val="738390039"/>
                  </a:ext>
                </a:extLst>
              </a:tr>
              <a:tr h="2134820">
                <a:tc rowSpan="3">
                  <a:txBody>
                    <a:bodyPr/>
                    <a:lstStyle/>
                    <a:p>
                      <a:pPr marL="0" marR="0" indent="0">
                        <a:lnSpc>
                          <a:spcPct val="107000"/>
                        </a:lnSpc>
                        <a:spcBef>
                          <a:spcPts val="0"/>
                        </a:spcBef>
                        <a:spcAft>
                          <a:spcPts val="0"/>
                        </a:spcAft>
                      </a:pPr>
                      <a:r>
                        <a:rPr lang="en-US" sz="1800" b="1">
                          <a:effectLst/>
                          <a:latin typeface="Times New Roman" panose="02020603050405020304" pitchFamily="18" charset="0"/>
                          <a:cs typeface="Times New Roman" panose="02020603050405020304" pitchFamily="18" charset="0"/>
                        </a:rPr>
                        <a:t>	</a:t>
                      </a:r>
                      <a:endParaRPr lang="en-US" sz="1800" b="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9851" marR="73025" marT="0" marB="0" anchor="ctr"/>
                </a:tc>
                <a:tc rowSpan="3">
                  <a:txBody>
                    <a:bodyPr/>
                    <a:lstStyle/>
                    <a:p>
                      <a:pPr marL="0" marR="0" indent="0">
                        <a:lnSpc>
                          <a:spcPct val="107000"/>
                        </a:lnSpc>
                        <a:spcBef>
                          <a:spcPts val="0"/>
                        </a:spcBef>
                        <a:spcAft>
                          <a:spcPts val="0"/>
                        </a:spcAft>
                      </a:pPr>
                      <a:r>
                        <a:rPr lang="en-US" sz="1800" b="1" dirty="0" smtClean="0">
                          <a:effectLst/>
                          <a:latin typeface="Times New Roman" panose="02020603050405020304" pitchFamily="18" charset="0"/>
                          <a:cs typeface="Times New Roman" panose="02020603050405020304" pitchFamily="18" charset="0"/>
                        </a:rPr>
                        <a:t>To Balance</a:t>
                      </a:r>
                      <a:r>
                        <a:rPr lang="en-US" sz="1800" b="1" dirty="0">
                          <a:effectLst/>
                          <a:latin typeface="Times New Roman" panose="02020603050405020304" pitchFamily="18" charset="0"/>
                          <a:cs typeface="Times New Roman" panose="02020603050405020304" pitchFamily="18" charset="0"/>
                        </a:rPr>
                        <a:t>	b/d</a:t>
                      </a:r>
                    </a:p>
                    <a:p>
                      <a:pPr marL="0" marR="0" indent="0">
                        <a:lnSpc>
                          <a:spcPct val="107000"/>
                        </a:lnSpc>
                        <a:spcBef>
                          <a:spcPts val="0"/>
                        </a:spcBef>
                        <a:spcAft>
                          <a:spcPts val="0"/>
                        </a:spcAft>
                      </a:pPr>
                      <a:r>
                        <a:rPr lang="en-US" sz="1800" b="1" dirty="0" smtClean="0">
                          <a:effectLst/>
                          <a:latin typeface="Times New Roman" panose="02020603050405020304" pitchFamily="18" charset="0"/>
                          <a:cs typeface="Times New Roman" panose="02020603050405020304" pitchFamily="18" charset="0"/>
                        </a:rPr>
                        <a:t>To</a:t>
                      </a:r>
                      <a:r>
                        <a:rPr lang="en-US" sz="1800" b="1" baseline="0" dirty="0" smtClean="0">
                          <a:effectLst/>
                          <a:latin typeface="Times New Roman" panose="02020603050405020304" pitchFamily="18" charset="0"/>
                          <a:cs typeface="Times New Roman" panose="02020603050405020304" pitchFamily="18" charset="0"/>
                        </a:rPr>
                        <a:t> </a:t>
                      </a:r>
                      <a:r>
                        <a:rPr lang="en-US" sz="1800" b="1" dirty="0" smtClean="0">
                          <a:effectLst/>
                          <a:latin typeface="Times New Roman" panose="02020603050405020304" pitchFamily="18" charset="0"/>
                          <a:cs typeface="Times New Roman" panose="02020603050405020304" pitchFamily="18" charset="0"/>
                        </a:rPr>
                        <a:t>Bank</a:t>
                      </a:r>
                      <a:r>
                        <a:rPr lang="en-US" sz="1800" b="1" dirty="0">
                          <a:effectLst/>
                          <a:latin typeface="Times New Roman" panose="02020603050405020304" pitchFamily="18" charset="0"/>
                          <a:cs typeface="Times New Roman" panose="02020603050405020304" pitchFamily="18" charset="0"/>
                        </a:rPr>
                        <a:t>	A/c</a:t>
                      </a:r>
                    </a:p>
                    <a:p>
                      <a:pPr marL="0" marR="0" indent="0">
                        <a:lnSpc>
                          <a:spcPct val="107000"/>
                        </a:lnSpc>
                        <a:spcBef>
                          <a:spcPts val="0"/>
                        </a:spcBef>
                        <a:spcAft>
                          <a:spcPts val="0"/>
                        </a:spcAft>
                      </a:pPr>
                      <a:r>
                        <a:rPr lang="en-US" sz="1800" b="1" dirty="0">
                          <a:effectLst/>
                          <a:latin typeface="Times New Roman" panose="02020603050405020304" pitchFamily="18" charset="0"/>
                          <a:cs typeface="Times New Roman" panose="02020603050405020304" pitchFamily="18" charset="0"/>
                        </a:rPr>
                        <a:t>(</a:t>
                      </a:r>
                      <a:r>
                        <a:rPr lang="en-US" sz="1800" b="1" dirty="0" smtClean="0">
                          <a:effectLst/>
                          <a:latin typeface="Times New Roman" panose="02020603050405020304" pitchFamily="18" charset="0"/>
                          <a:cs typeface="Times New Roman" panose="02020603050405020304" pitchFamily="18" charset="0"/>
                        </a:rPr>
                        <a:t>Additional Purchase</a:t>
                      </a:r>
                      <a:r>
                        <a:rPr lang="en-US" sz="1800" b="1" dirty="0">
                          <a:effectLst/>
                          <a:latin typeface="Times New Roman" panose="02020603050405020304" pitchFamily="18" charset="0"/>
                          <a:cs typeface="Times New Roman" panose="02020603050405020304" pitchFamily="18" charset="0"/>
                        </a:rPr>
                        <a:t>)</a:t>
                      </a:r>
                    </a:p>
                    <a:p>
                      <a:pPr marL="0" marR="0" indent="0">
                        <a:lnSpc>
                          <a:spcPct val="107000"/>
                        </a:lnSpc>
                        <a:spcBef>
                          <a:spcPts val="0"/>
                        </a:spcBef>
                        <a:spcAft>
                          <a:spcPts val="0"/>
                        </a:spcAft>
                      </a:pPr>
                      <a:r>
                        <a:rPr lang="en-US" sz="1800" b="1" dirty="0">
                          <a:effectLst/>
                          <a:latin typeface="Times New Roman" panose="02020603050405020304" pitchFamily="18" charset="0"/>
                          <a:cs typeface="Times New Roman" panose="02020603050405020304" pitchFamily="18" charset="0"/>
                        </a:rPr>
                        <a:t>	</a:t>
                      </a:r>
                      <a:endParaRPr lang="en-US"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9851" marR="73025" marT="0" marB="0" anchor="ctr"/>
                </a:tc>
                <a:tc rowSpan="2">
                  <a:txBody>
                    <a:bodyPr/>
                    <a:lstStyle/>
                    <a:p>
                      <a:pPr marL="0" marR="0" indent="0">
                        <a:lnSpc>
                          <a:spcPct val="107000"/>
                        </a:lnSpc>
                        <a:spcBef>
                          <a:spcPts val="0"/>
                        </a:spcBef>
                        <a:spcAft>
                          <a:spcPts val="0"/>
                        </a:spcAft>
                      </a:pPr>
                      <a:endParaRPr lang="en-US" sz="1800" b="1" dirty="0">
                        <a:effectLst/>
                        <a:latin typeface="Times New Roman" panose="02020603050405020304" pitchFamily="18" charset="0"/>
                        <a:cs typeface="Times New Roman" panose="02020603050405020304" pitchFamily="18" charset="0"/>
                      </a:endParaRPr>
                    </a:p>
                    <a:p>
                      <a:pPr marL="0" marR="0" indent="0">
                        <a:lnSpc>
                          <a:spcPct val="107000"/>
                        </a:lnSpc>
                        <a:spcBef>
                          <a:spcPts val="0"/>
                        </a:spcBef>
                        <a:spcAft>
                          <a:spcPts val="0"/>
                        </a:spcAft>
                      </a:pPr>
                      <a:r>
                        <a:rPr lang="en-US" sz="1800" b="1" dirty="0">
                          <a:effectLst/>
                          <a:latin typeface="Times New Roman" panose="02020603050405020304" pitchFamily="18" charset="0"/>
                          <a:cs typeface="Times New Roman" panose="02020603050405020304" pitchFamily="18" charset="0"/>
                        </a:rPr>
                        <a:t>46,700</a:t>
                      </a:r>
                    </a:p>
                    <a:p>
                      <a:pPr marL="0" marR="0" indent="0">
                        <a:lnSpc>
                          <a:spcPct val="107000"/>
                        </a:lnSpc>
                        <a:spcBef>
                          <a:spcPts val="0"/>
                        </a:spcBef>
                        <a:spcAft>
                          <a:spcPts val="0"/>
                        </a:spcAft>
                      </a:pPr>
                      <a:r>
                        <a:rPr lang="en-US" sz="1800" b="1" dirty="0">
                          <a:effectLst/>
                          <a:latin typeface="Times New Roman" panose="02020603050405020304" pitchFamily="18" charset="0"/>
                          <a:cs typeface="Times New Roman" panose="02020603050405020304" pitchFamily="18" charset="0"/>
                        </a:rPr>
                        <a:t>51,000</a:t>
                      </a:r>
                    </a:p>
                    <a:p>
                      <a:pPr marL="0" marR="0" indent="0">
                        <a:lnSpc>
                          <a:spcPct val="107000"/>
                        </a:lnSpc>
                        <a:spcBef>
                          <a:spcPts val="0"/>
                        </a:spcBef>
                        <a:spcAft>
                          <a:spcPts val="0"/>
                        </a:spcAft>
                      </a:pPr>
                      <a:r>
                        <a:rPr lang="en-US" sz="1800" b="1" dirty="0">
                          <a:effectLst/>
                          <a:latin typeface="Times New Roman" panose="02020603050405020304" pitchFamily="18" charset="0"/>
                          <a:cs typeface="Times New Roman" panose="02020603050405020304" pitchFamily="18" charset="0"/>
                        </a:rPr>
                        <a:t>	</a:t>
                      </a:r>
                    </a:p>
                    <a:p>
                      <a:pPr marL="0" marR="0" indent="0">
                        <a:lnSpc>
                          <a:spcPct val="107000"/>
                        </a:lnSpc>
                        <a:spcBef>
                          <a:spcPts val="0"/>
                        </a:spcBef>
                        <a:spcAft>
                          <a:spcPts val="0"/>
                        </a:spcAft>
                      </a:pPr>
                      <a:r>
                        <a:rPr lang="en-US" sz="1800" b="1" dirty="0">
                          <a:effectLst/>
                          <a:latin typeface="Times New Roman" panose="02020603050405020304" pitchFamily="18" charset="0"/>
                          <a:cs typeface="Times New Roman" panose="02020603050405020304" pitchFamily="18" charset="0"/>
                        </a:rPr>
                        <a:t>	</a:t>
                      </a:r>
                      <a:endParaRPr lang="en-US"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9851" marR="73025" marT="0" marB="0" anchor="ctr"/>
                </a:tc>
                <a:tc rowSpan="3">
                  <a:txBody>
                    <a:bodyPr/>
                    <a:lstStyle/>
                    <a:p>
                      <a:pPr marL="0" marR="0" indent="0">
                        <a:lnSpc>
                          <a:spcPct val="107000"/>
                        </a:lnSpc>
                        <a:spcBef>
                          <a:spcPts val="0"/>
                        </a:spcBef>
                        <a:spcAft>
                          <a:spcPts val="0"/>
                        </a:spcAft>
                      </a:pPr>
                      <a:r>
                        <a:rPr lang="en-US" sz="1800" b="1">
                          <a:effectLst/>
                          <a:latin typeface="Times New Roman" panose="02020603050405020304" pitchFamily="18" charset="0"/>
                          <a:cs typeface="Times New Roman" panose="02020603050405020304" pitchFamily="18" charset="0"/>
                        </a:rPr>
                        <a:t>	</a:t>
                      </a:r>
                      <a:endParaRPr lang="en-US" sz="1800" b="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9851" marR="73025" marT="0" marB="0" anchor="ctr"/>
                </a:tc>
                <a:tc rowSpan="3">
                  <a:txBody>
                    <a:bodyPr/>
                    <a:lstStyle/>
                    <a:p>
                      <a:pPr marL="0" marR="0" indent="0">
                        <a:lnSpc>
                          <a:spcPct val="107000"/>
                        </a:lnSpc>
                        <a:spcBef>
                          <a:spcPts val="0"/>
                        </a:spcBef>
                        <a:spcAft>
                          <a:spcPts val="0"/>
                        </a:spcAft>
                      </a:pPr>
                      <a:r>
                        <a:rPr lang="en-US" sz="1800" b="1" dirty="0" smtClean="0">
                          <a:effectLst/>
                          <a:latin typeface="Times New Roman" panose="02020603050405020304" pitchFamily="18" charset="0"/>
                          <a:cs typeface="Times New Roman" panose="02020603050405020304" pitchFamily="18" charset="0"/>
                        </a:rPr>
                        <a:t>By Depreciation</a:t>
                      </a:r>
                      <a:r>
                        <a:rPr lang="en-US" sz="1800" b="1" dirty="0">
                          <a:effectLst/>
                          <a:latin typeface="Times New Roman" panose="02020603050405020304" pitchFamily="18" charset="0"/>
                          <a:cs typeface="Times New Roman" panose="02020603050405020304" pitchFamily="18" charset="0"/>
                        </a:rPr>
                        <a:t>	A/c (Current	</a:t>
                      </a:r>
                      <a:r>
                        <a:rPr lang="en-US" sz="1800" b="1" dirty="0" smtClean="0">
                          <a:effectLst/>
                          <a:latin typeface="Times New Roman" panose="02020603050405020304" pitchFamily="18" charset="0"/>
                          <a:cs typeface="Times New Roman" panose="02020603050405020304" pitchFamily="18" charset="0"/>
                        </a:rPr>
                        <a:t>year</a:t>
                      </a:r>
                      <a:r>
                        <a:rPr lang="en-US" sz="1800" b="1" baseline="0" dirty="0" smtClean="0">
                          <a:effectLst/>
                          <a:latin typeface="Times New Roman" panose="02020603050405020304" pitchFamily="18" charset="0"/>
                          <a:cs typeface="Times New Roman" panose="02020603050405020304" pitchFamily="18" charset="0"/>
                        </a:rPr>
                        <a:t> </a:t>
                      </a:r>
                      <a:r>
                        <a:rPr lang="en-US" sz="1800" b="1" dirty="0" smtClean="0">
                          <a:effectLst/>
                          <a:latin typeface="Times New Roman" panose="02020603050405020304" pitchFamily="18" charset="0"/>
                          <a:cs typeface="Times New Roman" panose="02020603050405020304" pitchFamily="18" charset="0"/>
                        </a:rPr>
                        <a:t>dep. On remaining</a:t>
                      </a:r>
                      <a:r>
                        <a:rPr lang="en-US" sz="1800" b="1" baseline="0" dirty="0" smtClean="0">
                          <a:effectLst/>
                          <a:latin typeface="Times New Roman" panose="02020603050405020304" pitchFamily="18" charset="0"/>
                          <a:cs typeface="Times New Roman" panose="02020603050405020304" pitchFamily="18" charset="0"/>
                        </a:rPr>
                        <a:t> </a:t>
                      </a:r>
                      <a:r>
                        <a:rPr lang="en-US" sz="1800" b="1" dirty="0" smtClean="0">
                          <a:effectLst/>
                          <a:latin typeface="Times New Roman" panose="02020603050405020304" pitchFamily="18" charset="0"/>
                          <a:cs typeface="Times New Roman" panose="02020603050405020304" pitchFamily="18" charset="0"/>
                        </a:rPr>
                        <a:t>fixed </a:t>
                      </a:r>
                      <a:r>
                        <a:rPr lang="en-US" sz="1800" b="1" dirty="0">
                          <a:effectLst/>
                          <a:latin typeface="Times New Roman" panose="02020603050405020304" pitchFamily="18" charset="0"/>
                          <a:cs typeface="Times New Roman" panose="02020603050405020304" pitchFamily="18" charset="0"/>
                        </a:rPr>
                        <a:t>assets)</a:t>
                      </a:r>
                    </a:p>
                    <a:p>
                      <a:pPr marL="0" marR="0" indent="0">
                        <a:lnSpc>
                          <a:spcPct val="107000"/>
                        </a:lnSpc>
                        <a:spcBef>
                          <a:spcPts val="0"/>
                        </a:spcBef>
                        <a:spcAft>
                          <a:spcPts val="0"/>
                        </a:spcAft>
                      </a:pPr>
                      <a:r>
                        <a:rPr lang="en-US" sz="1800" b="1" dirty="0" smtClean="0">
                          <a:effectLst/>
                          <a:latin typeface="Times New Roman" panose="02020603050405020304" pitchFamily="18" charset="0"/>
                          <a:cs typeface="Times New Roman" panose="02020603050405020304" pitchFamily="18" charset="0"/>
                        </a:rPr>
                        <a:t>By</a:t>
                      </a:r>
                      <a:r>
                        <a:rPr lang="en-US" sz="1800" b="1" baseline="0" dirty="0" smtClean="0">
                          <a:effectLst/>
                          <a:latin typeface="Times New Roman" panose="02020603050405020304" pitchFamily="18" charset="0"/>
                          <a:cs typeface="Times New Roman" panose="02020603050405020304" pitchFamily="18" charset="0"/>
                        </a:rPr>
                        <a:t> </a:t>
                      </a:r>
                      <a:r>
                        <a:rPr lang="en-US" sz="1800" b="1" dirty="0" smtClean="0">
                          <a:effectLst/>
                          <a:latin typeface="Times New Roman" panose="02020603050405020304" pitchFamily="18" charset="0"/>
                          <a:cs typeface="Times New Roman" panose="02020603050405020304" pitchFamily="18" charset="0"/>
                        </a:rPr>
                        <a:t>Balance</a:t>
                      </a:r>
                      <a:r>
                        <a:rPr lang="en-US" sz="1800" b="1" baseline="0" dirty="0">
                          <a:effectLst/>
                          <a:latin typeface="Times New Roman" panose="02020603050405020304" pitchFamily="18" charset="0"/>
                          <a:cs typeface="Times New Roman" panose="02020603050405020304" pitchFamily="18" charset="0"/>
                        </a:rPr>
                        <a:t> </a:t>
                      </a:r>
                      <a:r>
                        <a:rPr lang="en-US" sz="1800" b="1" dirty="0" smtClean="0">
                          <a:effectLst/>
                          <a:latin typeface="Times New Roman" panose="02020603050405020304" pitchFamily="18" charset="0"/>
                          <a:cs typeface="Times New Roman" panose="02020603050405020304" pitchFamily="18" charset="0"/>
                        </a:rPr>
                        <a:t>c/d</a:t>
                      </a:r>
                      <a:endParaRPr lang="en-US" sz="1800" b="1" dirty="0">
                        <a:effectLst/>
                        <a:latin typeface="Times New Roman" panose="02020603050405020304" pitchFamily="18" charset="0"/>
                        <a:cs typeface="Times New Roman" panose="02020603050405020304" pitchFamily="18" charset="0"/>
                      </a:endParaRPr>
                    </a:p>
                    <a:p>
                      <a:pPr marL="0" marR="0" indent="0">
                        <a:lnSpc>
                          <a:spcPct val="107000"/>
                        </a:lnSpc>
                        <a:spcBef>
                          <a:spcPts val="0"/>
                        </a:spcBef>
                        <a:spcAft>
                          <a:spcPts val="0"/>
                        </a:spcAft>
                      </a:pPr>
                      <a:r>
                        <a:rPr lang="en-US" sz="1800" b="1" dirty="0">
                          <a:effectLst/>
                          <a:latin typeface="Times New Roman" panose="02020603050405020304" pitchFamily="18" charset="0"/>
                          <a:cs typeface="Times New Roman" panose="02020603050405020304" pitchFamily="18" charset="0"/>
                        </a:rPr>
                        <a:t>	</a:t>
                      </a:r>
                      <a:endParaRPr lang="en-US"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9851" marR="73025" marT="0" marB="0" anchor="ctr"/>
                </a:tc>
                <a:tc>
                  <a:txBody>
                    <a:bodyPr/>
                    <a:lstStyle/>
                    <a:p>
                      <a:pPr marL="0" marR="0" indent="0">
                        <a:lnSpc>
                          <a:spcPct val="107000"/>
                        </a:lnSpc>
                        <a:spcBef>
                          <a:spcPts val="0"/>
                        </a:spcBef>
                        <a:spcAft>
                          <a:spcPts val="0"/>
                        </a:spcAft>
                      </a:pPr>
                      <a:endParaRPr lang="en-US" sz="1800" b="1" dirty="0">
                        <a:effectLst/>
                        <a:latin typeface="Times New Roman" panose="02020603050405020304" pitchFamily="18" charset="0"/>
                        <a:cs typeface="Times New Roman" panose="02020603050405020304" pitchFamily="18" charset="0"/>
                      </a:endParaRPr>
                    </a:p>
                    <a:p>
                      <a:pPr marL="0" marR="0" indent="0">
                        <a:lnSpc>
                          <a:spcPct val="107000"/>
                        </a:lnSpc>
                        <a:spcBef>
                          <a:spcPts val="0"/>
                        </a:spcBef>
                        <a:spcAft>
                          <a:spcPts val="0"/>
                        </a:spcAft>
                      </a:pPr>
                      <a:endParaRPr lang="en-US" sz="1800" b="1" dirty="0">
                        <a:effectLst/>
                        <a:latin typeface="Times New Roman" panose="02020603050405020304" pitchFamily="18" charset="0"/>
                        <a:cs typeface="Times New Roman" panose="02020603050405020304" pitchFamily="18" charset="0"/>
                      </a:endParaRPr>
                    </a:p>
                    <a:p>
                      <a:pPr marL="0" marR="0" indent="0">
                        <a:lnSpc>
                          <a:spcPct val="107000"/>
                        </a:lnSpc>
                        <a:spcBef>
                          <a:spcPts val="0"/>
                        </a:spcBef>
                        <a:spcAft>
                          <a:spcPts val="0"/>
                        </a:spcAft>
                      </a:pPr>
                      <a:r>
                        <a:rPr lang="en-US" sz="1800" b="1" dirty="0">
                          <a:effectLst/>
                          <a:latin typeface="Times New Roman" panose="02020603050405020304" pitchFamily="18" charset="0"/>
                          <a:cs typeface="Times New Roman" panose="02020603050405020304" pitchFamily="18" charset="0"/>
                        </a:rPr>
                        <a:t>14,700</a:t>
                      </a:r>
                    </a:p>
                    <a:p>
                      <a:pPr marL="0" marR="0" indent="0">
                        <a:lnSpc>
                          <a:spcPct val="107000"/>
                        </a:lnSpc>
                        <a:spcBef>
                          <a:spcPts val="0"/>
                        </a:spcBef>
                        <a:spcAft>
                          <a:spcPts val="0"/>
                        </a:spcAft>
                      </a:pPr>
                      <a:r>
                        <a:rPr lang="en-US" sz="1800" b="1" dirty="0">
                          <a:effectLst/>
                          <a:latin typeface="Times New Roman" panose="02020603050405020304" pitchFamily="18" charset="0"/>
                          <a:cs typeface="Times New Roman" panose="02020603050405020304" pitchFamily="18" charset="0"/>
                        </a:rPr>
                        <a:t>	</a:t>
                      </a:r>
                    </a:p>
                    <a:p>
                      <a:pPr marL="0" marR="0" indent="0">
                        <a:lnSpc>
                          <a:spcPct val="107000"/>
                        </a:lnSpc>
                        <a:spcBef>
                          <a:spcPts val="0"/>
                        </a:spcBef>
                        <a:spcAft>
                          <a:spcPts val="0"/>
                        </a:spcAft>
                      </a:pPr>
                      <a:r>
                        <a:rPr lang="en-US" sz="1800" b="1" dirty="0">
                          <a:effectLst/>
                          <a:latin typeface="Times New Roman" panose="02020603050405020304" pitchFamily="18" charset="0"/>
                          <a:cs typeface="Times New Roman" panose="02020603050405020304" pitchFamily="18" charset="0"/>
                        </a:rPr>
                        <a:t>83,000</a:t>
                      </a:r>
                      <a:endParaRPr lang="en-US"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9851" marR="73025" marT="0" marB="0" anchor="ctr"/>
                </a:tc>
                <a:extLst>
                  <a:ext uri="{0D108BD9-81ED-4DB2-BD59-A6C34878D82A}">
                    <a16:rowId xmlns="" xmlns:a16="http://schemas.microsoft.com/office/drawing/2014/main" val="1634203122"/>
                  </a:ext>
                </a:extLst>
              </a:tr>
              <a:tr h="221274">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rowSpan="2">
                  <a:txBody>
                    <a:bodyPr/>
                    <a:lstStyle/>
                    <a:p>
                      <a:pPr marL="0" marR="0" indent="0">
                        <a:lnSpc>
                          <a:spcPct val="107000"/>
                        </a:lnSpc>
                        <a:spcBef>
                          <a:spcPts val="0"/>
                        </a:spcBef>
                        <a:spcAft>
                          <a:spcPts val="0"/>
                        </a:spcAft>
                      </a:pPr>
                      <a:r>
                        <a:rPr lang="en-US" sz="1800" b="1" dirty="0">
                          <a:effectLst/>
                          <a:latin typeface="Times New Roman" panose="02020603050405020304" pitchFamily="18" charset="0"/>
                          <a:cs typeface="Times New Roman" panose="02020603050405020304" pitchFamily="18" charset="0"/>
                        </a:rPr>
                        <a:t>97,700</a:t>
                      </a:r>
                      <a:endParaRPr lang="en-US"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9851" marR="73025" marT="0" marB="0" anchor="ctr"/>
                </a:tc>
                <a:extLst>
                  <a:ext uri="{0D108BD9-81ED-4DB2-BD59-A6C34878D82A}">
                    <a16:rowId xmlns="" xmlns:a16="http://schemas.microsoft.com/office/drawing/2014/main" val="4222975939"/>
                  </a:ext>
                </a:extLst>
              </a:tr>
              <a:tr h="394527">
                <a:tc vMerge="1">
                  <a:txBody>
                    <a:bodyPr/>
                    <a:lstStyle/>
                    <a:p>
                      <a:endParaRPr lang="en-US"/>
                    </a:p>
                  </a:txBody>
                  <a:tcPr/>
                </a:tc>
                <a:tc vMerge="1">
                  <a:txBody>
                    <a:bodyPr/>
                    <a:lstStyle/>
                    <a:p>
                      <a:endParaRPr lang="en-US"/>
                    </a:p>
                  </a:txBody>
                  <a:tcPr/>
                </a:tc>
                <a:tc>
                  <a:txBody>
                    <a:bodyPr/>
                    <a:lstStyle/>
                    <a:p>
                      <a:pPr marL="0" marR="0" indent="0">
                        <a:lnSpc>
                          <a:spcPct val="107000"/>
                        </a:lnSpc>
                        <a:spcBef>
                          <a:spcPts val="0"/>
                        </a:spcBef>
                        <a:spcAft>
                          <a:spcPts val="0"/>
                        </a:spcAft>
                      </a:pPr>
                      <a:r>
                        <a:rPr lang="en-US" sz="1800" b="1" dirty="0">
                          <a:effectLst/>
                          <a:latin typeface="Times New Roman" panose="02020603050405020304" pitchFamily="18" charset="0"/>
                          <a:cs typeface="Times New Roman" panose="02020603050405020304" pitchFamily="18" charset="0"/>
                        </a:rPr>
                        <a:t>97,700</a:t>
                      </a:r>
                      <a:endParaRPr lang="en-US" sz="18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9851" marR="73025" marT="0" marB="0" anchor="ctr"/>
                </a:tc>
                <a:tc vMerge="1">
                  <a:txBody>
                    <a:bodyPr/>
                    <a:lstStyle/>
                    <a:p>
                      <a:endParaRPr lang="en-US"/>
                    </a:p>
                  </a:txBody>
                  <a:tcPr/>
                </a:tc>
                <a:tc vMerge="1">
                  <a:txBody>
                    <a:bodyPr/>
                    <a:lstStyle/>
                    <a:p>
                      <a:endParaRPr lang="en-US"/>
                    </a:p>
                  </a:txBody>
                  <a:tcPr/>
                </a:tc>
                <a:tc vMerge="1">
                  <a:txBody>
                    <a:bodyPr/>
                    <a:lstStyle/>
                    <a:p>
                      <a:pPr marL="0" marR="0" indent="0">
                        <a:lnSpc>
                          <a:spcPct val="107000"/>
                        </a:lnSpc>
                        <a:spcBef>
                          <a:spcPts val="0"/>
                        </a:spcBef>
                        <a:spcAft>
                          <a:spcPts val="0"/>
                        </a:spcAft>
                      </a:pPr>
                      <a:endParaRPr lang="en-US"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9850" marR="73025" marT="0" marB="0" anchor="ctr"/>
                </a:tc>
                <a:extLst>
                  <a:ext uri="{0D108BD9-81ED-4DB2-BD59-A6C34878D82A}">
                    <a16:rowId xmlns="" xmlns:a16="http://schemas.microsoft.com/office/drawing/2014/main" val="700425699"/>
                  </a:ext>
                </a:extLst>
              </a:tr>
            </a:tbl>
          </a:graphicData>
        </a:graphic>
      </p:graphicFrame>
      <p:pic>
        <p:nvPicPr>
          <p:cNvPr id="5"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391261277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080053871"/>
              </p:ext>
            </p:extLst>
          </p:nvPr>
        </p:nvGraphicFramePr>
        <p:xfrm>
          <a:off x="191344" y="0"/>
          <a:ext cx="9001000" cy="6669360"/>
        </p:xfrm>
        <a:graphic>
          <a:graphicData uri="http://schemas.openxmlformats.org/drawingml/2006/table">
            <a:tbl>
              <a:tblPr firstRow="1" bandRow="1">
                <a:tableStyleId>{F5AB1C69-6EDB-4FF4-983F-18BD219EF322}</a:tableStyleId>
              </a:tblPr>
              <a:tblGrid>
                <a:gridCol w="7522265">
                  <a:extLst>
                    <a:ext uri="{9D8B030D-6E8A-4147-A177-3AD203B41FA5}">
                      <a16:colId xmlns="" xmlns:a16="http://schemas.microsoft.com/office/drawing/2014/main" val="2664394070"/>
                    </a:ext>
                  </a:extLst>
                </a:gridCol>
                <a:gridCol w="1478735">
                  <a:extLst>
                    <a:ext uri="{9D8B030D-6E8A-4147-A177-3AD203B41FA5}">
                      <a16:colId xmlns="" xmlns:a16="http://schemas.microsoft.com/office/drawing/2014/main" val="1127177033"/>
                    </a:ext>
                  </a:extLst>
                </a:gridCol>
              </a:tblGrid>
              <a:tr h="412829">
                <a:tc>
                  <a:txBody>
                    <a:bodyPr/>
                    <a:lstStyle/>
                    <a:p>
                      <a:pPr>
                        <a:lnSpc>
                          <a:spcPct val="100000"/>
                        </a:lnSpc>
                      </a:pPr>
                      <a:r>
                        <a:rPr lang="en-US" sz="1600" b="1" dirty="0">
                          <a:latin typeface="Times New Roman" panose="02020603050405020304" pitchFamily="18" charset="0"/>
                          <a:cs typeface="Times New Roman" panose="02020603050405020304" pitchFamily="18" charset="0"/>
                        </a:rPr>
                        <a:t>Particular </a:t>
                      </a:r>
                    </a:p>
                  </a:txBody>
                  <a:tcPr/>
                </a:tc>
                <a:tc>
                  <a:txBody>
                    <a:bodyPr/>
                    <a:lstStyle/>
                    <a:p>
                      <a:pPr>
                        <a:lnSpc>
                          <a:spcPct val="100000"/>
                        </a:lnSpc>
                      </a:pPr>
                      <a:r>
                        <a:rPr lang="en-US" sz="1600" b="1" dirty="0">
                          <a:latin typeface="Times New Roman" panose="02020603050405020304" pitchFamily="18" charset="0"/>
                          <a:cs typeface="Times New Roman" panose="02020603050405020304" pitchFamily="18" charset="0"/>
                        </a:rPr>
                        <a:t>Amount</a:t>
                      </a:r>
                    </a:p>
                  </a:txBody>
                  <a:tcPr/>
                </a:tc>
                <a:extLst>
                  <a:ext uri="{0D108BD9-81ED-4DB2-BD59-A6C34878D82A}">
                    <a16:rowId xmlns="" xmlns:a16="http://schemas.microsoft.com/office/drawing/2014/main" val="262399354"/>
                  </a:ext>
                </a:extLst>
              </a:tr>
              <a:tr h="1241990">
                <a:tc rowSpan="3">
                  <a:txBody>
                    <a:bodyPr/>
                    <a:lstStyle/>
                    <a:p>
                      <a:pPr>
                        <a:lnSpc>
                          <a:spcPct val="100000"/>
                        </a:lnSpc>
                      </a:pPr>
                      <a:r>
                        <a:rPr lang="en-US" sz="1600" b="1" dirty="0">
                          <a:latin typeface="Times New Roman" panose="02020603050405020304" pitchFamily="18" charset="0"/>
                          <a:cs typeface="Times New Roman" panose="02020603050405020304" pitchFamily="18" charset="0"/>
                        </a:rPr>
                        <a:t>A. Cash flow from operating activities</a:t>
                      </a:r>
                    </a:p>
                    <a:p>
                      <a:pPr marL="0" marR="0" lvl="0" indent="0" algn="l" defTabSz="457206" rtl="0" eaLnBrk="1" fontAlgn="auto" latinLnBrk="0" hangingPunct="1">
                        <a:lnSpc>
                          <a:spcPct val="100000"/>
                        </a:lnSpc>
                        <a:spcBef>
                          <a:spcPts val="0"/>
                        </a:spcBef>
                        <a:spcAft>
                          <a:spcPts val="0"/>
                        </a:spcAft>
                        <a:buClrTx/>
                        <a:buSzTx/>
                        <a:buFontTx/>
                        <a:buNone/>
                        <a:tabLst/>
                        <a:defRPr/>
                      </a:pPr>
                      <a:r>
                        <a:rPr lang="en-US" sz="1600" b="1" dirty="0">
                          <a:latin typeface="Times New Roman" panose="02020603050405020304" pitchFamily="18" charset="0"/>
                          <a:cs typeface="Times New Roman" panose="02020603050405020304" pitchFamily="18" charset="0"/>
                        </a:rPr>
                        <a:t>Net Profit Before Tax	and Extra-ordinary	Item</a:t>
                      </a:r>
                    </a:p>
                    <a:p>
                      <a:pPr>
                        <a:lnSpc>
                          <a:spcPct val="100000"/>
                        </a:lnSpc>
                      </a:pPr>
                      <a:r>
                        <a:rPr lang="en-US" sz="1600" b="1" dirty="0">
                          <a:latin typeface="Times New Roman" panose="02020603050405020304" pitchFamily="18" charset="0"/>
                          <a:cs typeface="Times New Roman" panose="02020603050405020304" pitchFamily="18" charset="0"/>
                        </a:rPr>
                        <a:t>Add : Depreciation on	fixed assets</a:t>
                      </a:r>
                    </a:p>
                    <a:p>
                      <a:pPr>
                        <a:lnSpc>
                          <a:spcPct val="100000"/>
                        </a:lnSpc>
                      </a:pPr>
                      <a:endParaRPr lang="en-US" sz="1600" b="1" dirty="0">
                        <a:latin typeface="Times New Roman" panose="02020603050405020304" pitchFamily="18" charset="0"/>
                        <a:cs typeface="Times New Roman" panose="02020603050405020304" pitchFamily="18" charset="0"/>
                      </a:endParaRPr>
                    </a:p>
                    <a:p>
                      <a:pPr marL="0" marR="0" lvl="0" indent="0" algn="l" defTabSz="457206" rtl="0" eaLnBrk="1" fontAlgn="auto" latinLnBrk="0" hangingPunct="1">
                        <a:lnSpc>
                          <a:spcPct val="100000"/>
                        </a:lnSpc>
                        <a:spcBef>
                          <a:spcPts val="0"/>
                        </a:spcBef>
                        <a:spcAft>
                          <a:spcPts val="0"/>
                        </a:spcAft>
                        <a:buClrTx/>
                        <a:buSzTx/>
                        <a:buFontTx/>
                        <a:buNone/>
                        <a:tabLst/>
                        <a:defRPr/>
                      </a:pPr>
                      <a:r>
                        <a:rPr lang="en-US" sz="1600" b="1" dirty="0">
                          <a:latin typeface="Times New Roman" panose="02020603050405020304" pitchFamily="18" charset="0"/>
                          <a:cs typeface="Times New Roman" panose="02020603050405020304" pitchFamily="18" charset="0"/>
                        </a:rPr>
                        <a:t>Operating Profit before working capital changes</a:t>
                      </a:r>
                    </a:p>
                    <a:p>
                      <a:pPr marL="0" marR="0" lvl="0" indent="0" algn="l" defTabSz="457206" rtl="0" eaLnBrk="1" fontAlgn="auto" latinLnBrk="0" hangingPunct="1">
                        <a:lnSpc>
                          <a:spcPct val="100000"/>
                        </a:lnSpc>
                        <a:spcBef>
                          <a:spcPts val="0"/>
                        </a:spcBef>
                        <a:spcAft>
                          <a:spcPts val="0"/>
                        </a:spcAft>
                        <a:buClrTx/>
                        <a:buSzTx/>
                        <a:buFontTx/>
                        <a:buNone/>
                        <a:tabLst/>
                        <a:defRPr/>
                      </a:pPr>
                      <a:r>
                        <a:rPr lang="en-US" sz="1600" b="1" dirty="0">
                          <a:latin typeface="Times New Roman" panose="02020603050405020304" pitchFamily="18" charset="0"/>
                          <a:cs typeface="Times New Roman" panose="02020603050405020304" pitchFamily="18" charset="0"/>
                        </a:rPr>
                        <a:t>Add : Increase in Trade Payables</a:t>
                      </a:r>
                    </a:p>
                    <a:p>
                      <a:pPr>
                        <a:lnSpc>
                          <a:spcPct val="100000"/>
                        </a:lnSpc>
                      </a:pPr>
                      <a:r>
                        <a:rPr lang="en-US" sz="1600" b="1" dirty="0">
                          <a:latin typeface="Times New Roman" panose="02020603050405020304" pitchFamily="18" charset="0"/>
                          <a:cs typeface="Times New Roman" panose="02020603050405020304" pitchFamily="18" charset="0"/>
                        </a:rPr>
                        <a:t>Less :	Increase in trade receivable</a:t>
                      </a:r>
                    </a:p>
                    <a:p>
                      <a:pPr>
                        <a:lnSpc>
                          <a:spcPct val="100000"/>
                        </a:lnSpc>
                      </a:pPr>
                      <a:r>
                        <a:rPr lang="en-US" sz="1600" b="1" dirty="0">
                          <a:latin typeface="Times New Roman" panose="02020603050405020304" pitchFamily="18" charset="0"/>
                          <a:cs typeface="Times New Roman" panose="02020603050405020304" pitchFamily="18" charset="0"/>
                        </a:rPr>
                        <a:t>	Increase in Inventories</a:t>
                      </a:r>
                    </a:p>
                    <a:p>
                      <a:pPr>
                        <a:lnSpc>
                          <a:spcPct val="100000"/>
                        </a:lnSpc>
                      </a:pPr>
                      <a:endParaRPr lang="en-US" sz="1600" b="1" dirty="0">
                        <a:latin typeface="Times New Roman" panose="02020603050405020304" pitchFamily="18" charset="0"/>
                        <a:cs typeface="Times New Roman" panose="02020603050405020304" pitchFamily="18" charset="0"/>
                      </a:endParaRPr>
                    </a:p>
                    <a:p>
                      <a:pPr>
                        <a:lnSpc>
                          <a:spcPct val="100000"/>
                        </a:lnSpc>
                      </a:pPr>
                      <a:r>
                        <a:rPr lang="en-US" sz="1600" b="1" dirty="0">
                          <a:latin typeface="Times New Roman" panose="02020603050405020304" pitchFamily="18" charset="0"/>
                          <a:cs typeface="Times New Roman" panose="02020603050405020304" pitchFamily="18" charset="0"/>
                        </a:rPr>
                        <a:t>Net Cash Inflow from Operating Activities</a:t>
                      </a:r>
                    </a:p>
                  </a:txBody>
                  <a:tcPr/>
                </a:tc>
                <a:tc>
                  <a:txBody>
                    <a:bodyPr/>
                    <a:lstStyle/>
                    <a:p>
                      <a:pPr>
                        <a:lnSpc>
                          <a:spcPct val="100000"/>
                        </a:lnSpc>
                      </a:pPr>
                      <a:endParaRPr lang="en-US" sz="1600" b="1" dirty="0">
                        <a:latin typeface="Times New Roman" panose="02020603050405020304" pitchFamily="18" charset="0"/>
                        <a:cs typeface="Times New Roman" panose="02020603050405020304" pitchFamily="18" charset="0"/>
                      </a:endParaRPr>
                    </a:p>
                    <a:p>
                      <a:pPr marL="0" marR="0" lvl="0" indent="0" algn="l" defTabSz="457206" rtl="0" eaLnBrk="1" fontAlgn="auto" latinLnBrk="0" hangingPunct="1">
                        <a:lnSpc>
                          <a:spcPct val="100000"/>
                        </a:lnSpc>
                        <a:spcBef>
                          <a:spcPts val="0"/>
                        </a:spcBef>
                        <a:spcAft>
                          <a:spcPts val="0"/>
                        </a:spcAft>
                        <a:buClrTx/>
                        <a:buSzTx/>
                        <a:buFontTx/>
                        <a:buNone/>
                        <a:tabLst/>
                        <a:defRPr/>
                      </a:pPr>
                      <a:r>
                        <a:rPr lang="en-US" sz="1600" b="1" dirty="0">
                          <a:latin typeface="Times New Roman" panose="02020603050405020304" pitchFamily="18" charset="0"/>
                          <a:cs typeface="Times New Roman" panose="02020603050405020304" pitchFamily="18" charset="0"/>
                        </a:rPr>
                        <a:t>24,500</a:t>
                      </a:r>
                    </a:p>
                    <a:p>
                      <a:pPr marL="0" marR="0" lvl="0" indent="0" algn="l" defTabSz="457206" rtl="0" eaLnBrk="1" fontAlgn="auto" latinLnBrk="0" hangingPunct="1">
                        <a:lnSpc>
                          <a:spcPct val="100000"/>
                        </a:lnSpc>
                        <a:spcBef>
                          <a:spcPts val="0"/>
                        </a:spcBef>
                        <a:spcAft>
                          <a:spcPts val="0"/>
                        </a:spcAft>
                        <a:buClrTx/>
                        <a:buSzTx/>
                        <a:buFontTx/>
                        <a:buNone/>
                        <a:tabLst/>
                        <a:defRPr/>
                      </a:pPr>
                      <a:r>
                        <a:rPr lang="en-US" sz="1600" b="1" dirty="0">
                          <a:latin typeface="Times New Roman" panose="02020603050405020304" pitchFamily="18" charset="0"/>
                          <a:cs typeface="Times New Roman" panose="02020603050405020304" pitchFamily="18" charset="0"/>
                        </a:rPr>
                        <a:t>14,700</a:t>
                      </a:r>
                    </a:p>
                  </a:txBody>
                  <a:tcPr/>
                </a:tc>
                <a:extLst>
                  <a:ext uri="{0D108BD9-81ED-4DB2-BD59-A6C34878D82A}">
                    <a16:rowId xmlns="" xmlns:a16="http://schemas.microsoft.com/office/drawing/2014/main" val="2123382471"/>
                  </a:ext>
                </a:extLst>
              </a:tr>
              <a:tr h="1276458">
                <a:tc vMerge="1">
                  <a:txBody>
                    <a:bodyPr/>
                    <a:lstStyle/>
                    <a:p>
                      <a:endParaRPr lang="en-US"/>
                    </a:p>
                  </a:txBody>
                  <a:tcPr/>
                </a:tc>
                <a:tc>
                  <a:txBody>
                    <a:bodyPr/>
                    <a:lstStyle/>
                    <a:p>
                      <a:pPr>
                        <a:lnSpc>
                          <a:spcPct val="100000"/>
                        </a:lnSpc>
                      </a:pPr>
                      <a:r>
                        <a:rPr lang="en-US" sz="1600" b="1" dirty="0">
                          <a:latin typeface="Times New Roman" panose="02020603050405020304" pitchFamily="18" charset="0"/>
                          <a:cs typeface="Times New Roman" panose="02020603050405020304" pitchFamily="18" charset="0"/>
                        </a:rPr>
                        <a:t>39200</a:t>
                      </a:r>
                    </a:p>
                    <a:p>
                      <a:pPr>
                        <a:lnSpc>
                          <a:spcPct val="100000"/>
                        </a:lnSpc>
                      </a:pPr>
                      <a:r>
                        <a:rPr lang="en-US" sz="1600" b="1" dirty="0">
                          <a:latin typeface="Times New Roman" panose="02020603050405020304" pitchFamily="18" charset="0"/>
                          <a:cs typeface="Times New Roman" panose="02020603050405020304" pitchFamily="18" charset="0"/>
                        </a:rPr>
                        <a:t>2300</a:t>
                      </a:r>
                    </a:p>
                    <a:p>
                      <a:pPr marL="0" marR="0" indent="0">
                        <a:lnSpc>
                          <a:spcPct val="100000"/>
                        </a:lnSpc>
                        <a:spcBef>
                          <a:spcPts val="0"/>
                        </a:spcBef>
                        <a:spcAft>
                          <a:spcPts val="520"/>
                        </a:spcAft>
                      </a:pPr>
                      <a:r>
                        <a:rPr lang="en-US" sz="1600" b="1" dirty="0">
                          <a:latin typeface="Times New Roman" panose="02020603050405020304" pitchFamily="18" charset="0"/>
                          <a:cs typeface="Times New Roman" panose="02020603050405020304" pitchFamily="18" charset="0"/>
                        </a:rPr>
                        <a:t>(1,500)</a:t>
                      </a:r>
                    </a:p>
                    <a:p>
                      <a:pPr marL="0" marR="0" indent="0">
                        <a:lnSpc>
                          <a:spcPct val="100000"/>
                        </a:lnSpc>
                        <a:spcBef>
                          <a:spcPts val="0"/>
                        </a:spcBef>
                        <a:spcAft>
                          <a:spcPts val="0"/>
                        </a:spcAft>
                      </a:pPr>
                      <a:r>
                        <a:rPr lang="en-US" sz="1600" b="1" dirty="0">
                          <a:latin typeface="Times New Roman" panose="02020603050405020304" pitchFamily="18" charset="0"/>
                          <a:cs typeface="Times New Roman" panose="02020603050405020304" pitchFamily="18" charset="0"/>
                        </a:rPr>
                        <a:t>(2,000)</a:t>
                      </a:r>
                    </a:p>
                  </a:txBody>
                  <a:tcPr/>
                </a:tc>
                <a:extLst>
                  <a:ext uri="{0D108BD9-81ED-4DB2-BD59-A6C34878D82A}">
                    <a16:rowId xmlns="" xmlns:a16="http://schemas.microsoft.com/office/drawing/2014/main" val="3316259474"/>
                  </a:ext>
                </a:extLst>
              </a:tr>
              <a:tr h="373243">
                <a:tc vMerge="1">
                  <a:txBody>
                    <a:bodyPr/>
                    <a:lstStyle/>
                    <a:p>
                      <a:endParaRPr lang="en-US"/>
                    </a:p>
                  </a:txBody>
                  <a:tcPr/>
                </a:tc>
                <a:tc>
                  <a:txBody>
                    <a:bodyPr/>
                    <a:lstStyle/>
                    <a:p>
                      <a:pPr>
                        <a:lnSpc>
                          <a:spcPct val="100000"/>
                        </a:lnSpc>
                      </a:pPr>
                      <a:r>
                        <a:rPr lang="en-US" sz="1600" b="1" dirty="0">
                          <a:latin typeface="Times New Roman" panose="02020603050405020304" pitchFamily="18" charset="0"/>
                          <a:cs typeface="Times New Roman" panose="02020603050405020304" pitchFamily="18" charset="0"/>
                        </a:rPr>
                        <a:t>38000</a:t>
                      </a:r>
                    </a:p>
                  </a:txBody>
                  <a:tcPr/>
                </a:tc>
                <a:extLst>
                  <a:ext uri="{0D108BD9-81ED-4DB2-BD59-A6C34878D82A}">
                    <a16:rowId xmlns="" xmlns:a16="http://schemas.microsoft.com/office/drawing/2014/main" val="674430857"/>
                  </a:ext>
                </a:extLst>
              </a:tr>
              <a:tr h="644692">
                <a:tc rowSpan="2">
                  <a:txBody>
                    <a:bodyPr/>
                    <a:lstStyle/>
                    <a:p>
                      <a:pPr marL="342900" indent="-342900">
                        <a:lnSpc>
                          <a:spcPct val="100000"/>
                        </a:lnSpc>
                        <a:buAutoNum type="alphaUcPeriod" startAt="2"/>
                      </a:pPr>
                      <a:r>
                        <a:rPr lang="en-US" sz="1600" b="1" dirty="0">
                          <a:latin typeface="Times New Roman" panose="02020603050405020304" pitchFamily="18" charset="0"/>
                          <a:cs typeface="Times New Roman" panose="02020603050405020304" pitchFamily="18" charset="0"/>
                        </a:rPr>
                        <a:t>Cash Flow from Investing Activities</a:t>
                      </a:r>
                    </a:p>
                    <a:p>
                      <a:pPr marL="0" indent="0">
                        <a:lnSpc>
                          <a:spcPct val="100000"/>
                        </a:lnSpc>
                        <a:buNone/>
                      </a:pPr>
                      <a:r>
                        <a:rPr lang="en-US" sz="1600" b="1" dirty="0">
                          <a:latin typeface="Times New Roman" panose="02020603050405020304" pitchFamily="18" charset="0"/>
                          <a:cs typeface="Times New Roman" panose="02020603050405020304" pitchFamily="18" charset="0"/>
                        </a:rPr>
                        <a:t>Purchase of Fixed Assets</a:t>
                      </a:r>
                    </a:p>
                    <a:p>
                      <a:pPr marL="0" indent="0">
                        <a:lnSpc>
                          <a:spcPct val="100000"/>
                        </a:lnSpc>
                        <a:buNone/>
                      </a:pPr>
                      <a:r>
                        <a:rPr lang="en-US" sz="1600" b="1" dirty="0">
                          <a:latin typeface="Times New Roman" panose="02020603050405020304" pitchFamily="18" charset="0"/>
                          <a:cs typeface="Times New Roman" panose="02020603050405020304" pitchFamily="18" charset="0"/>
                        </a:rPr>
                        <a:t>Net Cash Used in Investing Activities</a:t>
                      </a:r>
                    </a:p>
                  </a:txBody>
                  <a:tcPr/>
                </a:tc>
                <a:tc>
                  <a:txBody>
                    <a:bodyPr/>
                    <a:lstStyle/>
                    <a:p>
                      <a:pPr>
                        <a:lnSpc>
                          <a:spcPct val="100000"/>
                        </a:lnSpc>
                      </a:pPr>
                      <a:endParaRPr lang="en-US" sz="1600" b="1" dirty="0">
                        <a:latin typeface="Times New Roman" panose="02020603050405020304" pitchFamily="18" charset="0"/>
                        <a:cs typeface="Times New Roman" panose="02020603050405020304" pitchFamily="18" charset="0"/>
                      </a:endParaRPr>
                    </a:p>
                    <a:p>
                      <a:pPr>
                        <a:lnSpc>
                          <a:spcPct val="100000"/>
                        </a:lnSpc>
                      </a:pPr>
                      <a:r>
                        <a:rPr lang="en-US" sz="1600" b="1" dirty="0">
                          <a:latin typeface="Times New Roman" panose="02020603050405020304" pitchFamily="18" charset="0"/>
                          <a:cs typeface="Times New Roman" panose="02020603050405020304" pitchFamily="18" charset="0"/>
                        </a:rPr>
                        <a:t>(51,000)</a:t>
                      </a:r>
                    </a:p>
                  </a:txBody>
                  <a:tcPr/>
                </a:tc>
                <a:extLst>
                  <a:ext uri="{0D108BD9-81ED-4DB2-BD59-A6C34878D82A}">
                    <a16:rowId xmlns="" xmlns:a16="http://schemas.microsoft.com/office/drawing/2014/main" val="3209762770"/>
                  </a:ext>
                </a:extLst>
              </a:tr>
              <a:tr h="373243">
                <a:tc vMerge="1">
                  <a:txBody>
                    <a:bodyPr/>
                    <a:lstStyle/>
                    <a:p>
                      <a:endParaRPr lang="en-US"/>
                    </a:p>
                  </a:txBody>
                  <a:tcPr/>
                </a:tc>
                <a:tc>
                  <a:txBody>
                    <a:bodyPr/>
                    <a:lstStyle/>
                    <a:p>
                      <a:pPr>
                        <a:lnSpc>
                          <a:spcPct val="100000"/>
                        </a:lnSpc>
                      </a:pPr>
                      <a:r>
                        <a:rPr lang="en-US" sz="1600" b="1" kern="1200" dirty="0">
                          <a:effectLst/>
                          <a:latin typeface="Times New Roman" panose="02020603050405020304" pitchFamily="18" charset="0"/>
                          <a:cs typeface="Times New Roman" panose="02020603050405020304" pitchFamily="18" charset="0"/>
                        </a:rPr>
                        <a:t>(51,000)</a:t>
                      </a:r>
                      <a:endParaRPr lang="en-US" sz="1600" b="1" dirty="0">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1470144272"/>
                  </a:ext>
                </a:extLst>
              </a:tr>
              <a:tr h="916141">
                <a:tc rowSpan="2">
                  <a:txBody>
                    <a:bodyPr/>
                    <a:lstStyle/>
                    <a:p>
                      <a:pPr marL="342900" indent="-342900">
                        <a:lnSpc>
                          <a:spcPct val="100000"/>
                        </a:lnSpc>
                        <a:buAutoNum type="alphaUcPeriod" startAt="3"/>
                      </a:pPr>
                      <a:r>
                        <a:rPr lang="en-US" sz="1600" b="1" dirty="0">
                          <a:latin typeface="Times New Roman" panose="02020603050405020304" pitchFamily="18" charset="0"/>
                          <a:cs typeface="Times New Roman" panose="02020603050405020304" pitchFamily="18" charset="0"/>
                        </a:rPr>
                        <a:t>Cash Flow	From Financing Activities</a:t>
                      </a:r>
                    </a:p>
                    <a:p>
                      <a:pPr marL="0" indent="0">
                        <a:lnSpc>
                          <a:spcPct val="100000"/>
                        </a:lnSpc>
                        <a:buNone/>
                      </a:pPr>
                      <a:r>
                        <a:rPr lang="en-US" sz="1600" b="1" dirty="0">
                          <a:latin typeface="Times New Roman" panose="02020603050405020304" pitchFamily="18" charset="0"/>
                          <a:cs typeface="Times New Roman" panose="02020603050405020304" pitchFamily="18" charset="0"/>
                        </a:rPr>
                        <a:t>Issue of share capital</a:t>
                      </a:r>
                    </a:p>
                    <a:p>
                      <a:pPr marL="0" indent="0">
                        <a:lnSpc>
                          <a:spcPct val="100000"/>
                        </a:lnSpc>
                        <a:buNone/>
                      </a:pPr>
                      <a:r>
                        <a:rPr lang="en-US" sz="1600" b="1" dirty="0">
                          <a:latin typeface="Times New Roman" panose="02020603050405020304" pitchFamily="18" charset="0"/>
                          <a:cs typeface="Times New Roman" panose="02020603050405020304" pitchFamily="18" charset="0"/>
                        </a:rPr>
                        <a:t>Payment of interim	dividend</a:t>
                      </a:r>
                    </a:p>
                    <a:p>
                      <a:pPr marL="0" indent="0">
                        <a:lnSpc>
                          <a:spcPct val="100000"/>
                        </a:lnSpc>
                        <a:buNone/>
                      </a:pPr>
                      <a:r>
                        <a:rPr lang="en-US" sz="1600" b="1" dirty="0">
                          <a:latin typeface="Times New Roman" panose="02020603050405020304" pitchFamily="18" charset="0"/>
                          <a:cs typeface="Times New Roman" panose="02020603050405020304" pitchFamily="18" charset="0"/>
                        </a:rPr>
                        <a:t>Cash Flow from Financing Activities</a:t>
                      </a:r>
                    </a:p>
                  </a:txBody>
                  <a:tcPr/>
                </a:tc>
                <a:tc>
                  <a:txBody>
                    <a:bodyPr/>
                    <a:lstStyle/>
                    <a:p>
                      <a:pPr>
                        <a:lnSpc>
                          <a:spcPct val="100000"/>
                        </a:lnSpc>
                      </a:pPr>
                      <a:endParaRPr lang="en-US" sz="1600" b="1" dirty="0">
                        <a:latin typeface="Times New Roman" panose="02020603050405020304" pitchFamily="18" charset="0"/>
                        <a:cs typeface="Times New Roman" panose="02020603050405020304" pitchFamily="18" charset="0"/>
                      </a:endParaRPr>
                    </a:p>
                    <a:p>
                      <a:pPr>
                        <a:lnSpc>
                          <a:spcPct val="100000"/>
                        </a:lnSpc>
                      </a:pPr>
                      <a:r>
                        <a:rPr lang="en-US" sz="1600" b="1">
                          <a:latin typeface="Times New Roman" panose="02020603050405020304" pitchFamily="18" charset="0"/>
                          <a:cs typeface="Times New Roman" panose="02020603050405020304" pitchFamily="18" charset="0"/>
                        </a:rPr>
                        <a:t>20,000 </a:t>
                      </a:r>
                    </a:p>
                    <a:p>
                      <a:pPr>
                        <a:lnSpc>
                          <a:spcPct val="100000"/>
                        </a:lnSpc>
                      </a:pPr>
                      <a:r>
                        <a:rPr lang="en-US" sz="1600" b="1">
                          <a:latin typeface="Times New Roman" panose="02020603050405020304" pitchFamily="18" charset="0"/>
                          <a:cs typeface="Times New Roman" panose="02020603050405020304" pitchFamily="18" charset="0"/>
                        </a:rPr>
                        <a:t>(</a:t>
                      </a:r>
                      <a:r>
                        <a:rPr lang="en-US" sz="1600" b="1" dirty="0">
                          <a:latin typeface="Times New Roman" panose="02020603050405020304" pitchFamily="18" charset="0"/>
                          <a:cs typeface="Times New Roman" panose="02020603050405020304" pitchFamily="18" charset="0"/>
                        </a:rPr>
                        <a:t>7,000)</a:t>
                      </a:r>
                    </a:p>
                  </a:txBody>
                  <a:tcPr/>
                </a:tc>
                <a:extLst>
                  <a:ext uri="{0D108BD9-81ED-4DB2-BD59-A6C34878D82A}">
                    <a16:rowId xmlns="" xmlns:a16="http://schemas.microsoft.com/office/drawing/2014/main" val="3103883275"/>
                  </a:ext>
                </a:extLst>
              </a:tr>
              <a:tr h="373243">
                <a:tc vMerge="1">
                  <a:txBody>
                    <a:bodyPr/>
                    <a:lstStyle/>
                    <a:p>
                      <a:endParaRPr lang="en-US"/>
                    </a:p>
                  </a:txBody>
                  <a:tcPr/>
                </a:tc>
                <a:tc>
                  <a:txBody>
                    <a:bodyPr/>
                    <a:lstStyle/>
                    <a:p>
                      <a:pPr>
                        <a:lnSpc>
                          <a:spcPct val="100000"/>
                        </a:lnSpc>
                      </a:pPr>
                      <a:r>
                        <a:rPr lang="en-US" sz="1600" b="1" dirty="0">
                          <a:latin typeface="Times New Roman" panose="02020603050405020304" pitchFamily="18" charset="0"/>
                          <a:cs typeface="Times New Roman" panose="02020603050405020304" pitchFamily="18" charset="0"/>
                        </a:rPr>
                        <a:t>13000</a:t>
                      </a:r>
                    </a:p>
                  </a:txBody>
                  <a:tcPr/>
                </a:tc>
                <a:extLst>
                  <a:ext uri="{0D108BD9-81ED-4DB2-BD59-A6C34878D82A}">
                    <a16:rowId xmlns="" xmlns:a16="http://schemas.microsoft.com/office/drawing/2014/main" val="1012521327"/>
                  </a:ext>
                </a:extLst>
              </a:tr>
              <a:tr h="644692">
                <a:tc>
                  <a:txBody>
                    <a:bodyPr/>
                    <a:lstStyle/>
                    <a:p>
                      <a:pPr marL="0" marR="0" lvl="0" indent="0" algn="l" defTabSz="457206" rtl="0" eaLnBrk="1" fontAlgn="auto" latinLnBrk="0" hangingPunct="1">
                        <a:lnSpc>
                          <a:spcPct val="100000"/>
                        </a:lnSpc>
                        <a:spcBef>
                          <a:spcPts val="0"/>
                        </a:spcBef>
                        <a:spcAft>
                          <a:spcPts val="0"/>
                        </a:spcAft>
                        <a:buClrTx/>
                        <a:buSzTx/>
                        <a:buFontTx/>
                        <a:buNone/>
                        <a:tabLst/>
                        <a:defRPr/>
                      </a:pPr>
                      <a:r>
                        <a:rPr lang="en-US" sz="1600" b="1" kern="1200" dirty="0">
                          <a:effectLst/>
                          <a:latin typeface="Times New Roman" panose="02020603050405020304" pitchFamily="18" charset="0"/>
                          <a:cs typeface="Times New Roman" panose="02020603050405020304" pitchFamily="18" charset="0"/>
                        </a:rPr>
                        <a:t>Net Increase in Cash &amp; Cash equivalent [ A+B+C]</a:t>
                      </a:r>
                    </a:p>
                    <a:p>
                      <a:pPr marL="0" indent="0">
                        <a:lnSpc>
                          <a:spcPct val="100000"/>
                        </a:lnSpc>
                        <a:buNone/>
                      </a:pPr>
                      <a:r>
                        <a:rPr lang="en-US" sz="1600" b="1" dirty="0">
                          <a:latin typeface="Times New Roman" panose="02020603050405020304" pitchFamily="18" charset="0"/>
                          <a:cs typeface="Times New Roman" panose="02020603050405020304" pitchFamily="18" charset="0"/>
                        </a:rPr>
                        <a:t>Add: Cash &amp; Cash Equivalent at the beginning of year</a:t>
                      </a:r>
                    </a:p>
                  </a:txBody>
                  <a:tcPr/>
                </a:tc>
                <a:tc>
                  <a:txBody>
                    <a:bodyPr/>
                    <a:lstStyle/>
                    <a:p>
                      <a:pPr>
                        <a:lnSpc>
                          <a:spcPct val="100000"/>
                        </a:lnSpc>
                      </a:pPr>
                      <a:r>
                        <a:rPr lang="en-US" sz="1600" b="1" dirty="0" err="1">
                          <a:latin typeface="Times New Roman" panose="02020603050405020304" pitchFamily="18" charset="0"/>
                          <a:cs typeface="Times New Roman" panose="02020603050405020304" pitchFamily="18" charset="0"/>
                        </a:rPr>
                        <a:t>Nill</a:t>
                      </a:r>
                      <a:endParaRPr lang="en-US" sz="1600" b="1" dirty="0">
                        <a:latin typeface="Times New Roman" panose="02020603050405020304" pitchFamily="18" charset="0"/>
                        <a:cs typeface="Times New Roman" panose="02020603050405020304" pitchFamily="18" charset="0"/>
                      </a:endParaRPr>
                    </a:p>
                    <a:p>
                      <a:pPr>
                        <a:lnSpc>
                          <a:spcPct val="100000"/>
                        </a:lnSpc>
                      </a:pPr>
                      <a:r>
                        <a:rPr lang="en-US" sz="1600" b="1" dirty="0">
                          <a:latin typeface="Times New Roman" panose="02020603050405020304" pitchFamily="18" charset="0"/>
                          <a:cs typeface="Times New Roman" panose="02020603050405020304" pitchFamily="18" charset="0"/>
                        </a:rPr>
                        <a:t>3000</a:t>
                      </a:r>
                    </a:p>
                  </a:txBody>
                  <a:tcPr/>
                </a:tc>
                <a:extLst>
                  <a:ext uri="{0D108BD9-81ED-4DB2-BD59-A6C34878D82A}">
                    <a16:rowId xmlns="" xmlns:a16="http://schemas.microsoft.com/office/drawing/2014/main" val="3109823368"/>
                  </a:ext>
                </a:extLst>
              </a:tr>
              <a:tr h="412829">
                <a:tc>
                  <a:txBody>
                    <a:bodyPr/>
                    <a:lstStyle/>
                    <a:p>
                      <a:r>
                        <a:rPr lang="en-US" sz="1600" b="1" kern="1200" dirty="0">
                          <a:effectLst/>
                          <a:latin typeface="Times New Roman" panose="02020603050405020304" pitchFamily="18" charset="0"/>
                          <a:cs typeface="Times New Roman" panose="02020603050405020304" pitchFamily="18" charset="0"/>
                        </a:rPr>
                        <a:t>Cash &amp; Cash Equivalent at the end of year</a:t>
                      </a:r>
                      <a:endParaRPr lang="en-US" sz="1600" b="1" dirty="0">
                        <a:latin typeface="Times New Roman" panose="02020603050405020304" pitchFamily="18" charset="0"/>
                        <a:cs typeface="Times New Roman" panose="02020603050405020304" pitchFamily="18" charset="0"/>
                      </a:endParaRPr>
                    </a:p>
                  </a:txBody>
                  <a:tcPr/>
                </a:tc>
                <a:tc>
                  <a:txBody>
                    <a:bodyPr/>
                    <a:lstStyle/>
                    <a:p>
                      <a:r>
                        <a:rPr lang="en-US" sz="1600" b="1" dirty="0">
                          <a:latin typeface="Times New Roman" panose="02020603050405020304" pitchFamily="18" charset="0"/>
                          <a:cs typeface="Times New Roman" panose="02020603050405020304" pitchFamily="18" charset="0"/>
                        </a:rPr>
                        <a:t>3000</a:t>
                      </a:r>
                    </a:p>
                  </a:txBody>
                  <a:tcPr/>
                </a:tc>
                <a:extLst>
                  <a:ext uri="{0D108BD9-81ED-4DB2-BD59-A6C34878D82A}">
                    <a16:rowId xmlns="" xmlns:a16="http://schemas.microsoft.com/office/drawing/2014/main" val="3425461345"/>
                  </a:ext>
                </a:extLst>
              </a:tr>
            </a:tbl>
          </a:graphicData>
        </a:graphic>
      </p:graphicFrame>
      <p:sp>
        <p:nvSpPr>
          <p:cNvPr id="7" name="Rounded Rectangle 6">
            <a:hlinkClick r:id="rId2" action="ppaction://hlinksldjump"/>
          </p:cNvPr>
          <p:cNvSpPr/>
          <p:nvPr/>
        </p:nvSpPr>
        <p:spPr>
          <a:xfrm>
            <a:off x="9419773" y="725714"/>
            <a:ext cx="1814287" cy="6821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Question</a:t>
            </a:r>
          </a:p>
        </p:txBody>
      </p:sp>
      <p:sp>
        <p:nvSpPr>
          <p:cNvPr id="8" name="Rounded Rectangle 7">
            <a:hlinkClick r:id="rId2" action="ppaction://hlinksldjump"/>
          </p:cNvPr>
          <p:cNvSpPr/>
          <p:nvPr/>
        </p:nvSpPr>
        <p:spPr>
          <a:xfrm>
            <a:off x="9419773" y="1560286"/>
            <a:ext cx="2148115" cy="6821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Note To Account</a:t>
            </a:r>
          </a:p>
        </p:txBody>
      </p:sp>
      <p:sp>
        <p:nvSpPr>
          <p:cNvPr id="9" name="Rounded Rectangle 8">
            <a:hlinkClick r:id="rId3" action="ppaction://hlinksldjump"/>
          </p:cNvPr>
          <p:cNvSpPr/>
          <p:nvPr/>
        </p:nvSpPr>
        <p:spPr>
          <a:xfrm>
            <a:off x="9419772" y="2467428"/>
            <a:ext cx="2148115" cy="6821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Net Profit Before Interest And TAX</a:t>
            </a:r>
          </a:p>
        </p:txBody>
      </p:sp>
      <p:sp>
        <p:nvSpPr>
          <p:cNvPr id="10" name="Rounded Rectangle 9">
            <a:hlinkClick r:id="rId4" action="ppaction://hlinksldjump"/>
          </p:cNvPr>
          <p:cNvSpPr/>
          <p:nvPr/>
        </p:nvSpPr>
        <p:spPr>
          <a:xfrm>
            <a:off x="9419772" y="3302000"/>
            <a:ext cx="2148115" cy="6821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Fixed Asset A/C</a:t>
            </a:r>
          </a:p>
        </p:txBody>
      </p:sp>
      <p:pic>
        <p:nvPicPr>
          <p:cNvPr id="11" name="Google Shape;63;p14"/>
          <p:cNvPicPr preferRelativeResize="0"/>
          <p:nvPr/>
        </p:nvPicPr>
        <p:blipFill rotWithShape="1">
          <a:blip r:embed="rId5">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307835735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50" name="Google Shape;150;p8"/>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US" sz="5300" b="1">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US" sz="5300" b="1">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pic>
        <p:nvPicPr>
          <p:cNvPr id="4" name="Google Shape;63;p14"/>
          <p:cNvPicPr preferRelativeResize="0"/>
          <p:nvPr/>
        </p:nvPicPr>
        <p:blipFill rotWithShape="1">
          <a:blip r:embed="rId3">
            <a:alphaModFix/>
          </a:blip>
          <a:srcRect/>
          <a:stretch/>
        </p:blipFill>
        <p:spPr>
          <a:xfrm>
            <a:off x="10455643" y="5907634"/>
            <a:ext cx="1643368" cy="815833"/>
          </a:xfrm>
          <a:prstGeom prst="rect">
            <a:avLst/>
          </a:prstGeom>
          <a:noFill/>
          <a:ln>
            <a:noFill/>
          </a:ln>
        </p:spPr>
      </p:pic>
    </p:spTree>
    <p:extLst>
      <p:ext uri="{BB962C8B-B14F-4D97-AF65-F5344CB8AC3E}">
        <p14:creationId xmlns:p14="http://schemas.microsoft.com/office/powerpoint/2010/main" val="143411671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2921" y="284176"/>
            <a:ext cx="10797737" cy="1508760"/>
          </a:xfrm>
        </p:spPr>
        <p:txBody>
          <a:bodyPr>
            <a:normAutofit/>
          </a:bodyPr>
          <a:lstStyle/>
          <a:p>
            <a:r>
              <a:rPr lang="en-US" b="1" u="sng" dirty="0"/>
              <a:t>Cash from Operating Activities</a:t>
            </a:r>
            <a:endParaRPr lang="en-US" u="sng" dirty="0"/>
          </a:p>
        </p:txBody>
      </p:sp>
      <p:sp>
        <p:nvSpPr>
          <p:cNvPr id="3" name="Content Placeholder 2"/>
          <p:cNvSpPr>
            <a:spLocks noGrp="1"/>
          </p:cNvSpPr>
          <p:nvPr>
            <p:ph idx="1"/>
          </p:nvPr>
        </p:nvSpPr>
        <p:spPr>
          <a:xfrm>
            <a:off x="407934" y="1788501"/>
            <a:ext cx="11374055" cy="4206240"/>
          </a:xfrm>
        </p:spPr>
        <p:txBody>
          <a:bodyPr>
            <a:normAutofit/>
          </a:bodyPr>
          <a:lstStyle/>
          <a:p>
            <a:pPr marL="0" indent="0" algn="just">
              <a:lnSpc>
                <a:spcPct val="150000"/>
              </a:lnSpc>
              <a:buNone/>
            </a:pPr>
            <a:r>
              <a:rPr lang="en-US" sz="3200" dirty="0">
                <a:solidFill>
                  <a:schemeClr val="tx2">
                    <a:lumMod val="10000"/>
                  </a:schemeClr>
                </a:solidFill>
              </a:rPr>
              <a:t>	Cash flows from operating activities are primarily derived from the main activities of the enterprise. They generally result from the transactions and other events that enter into the determination of net profit or loss</a:t>
            </a:r>
          </a:p>
        </p:txBody>
      </p:sp>
      <p:pic>
        <p:nvPicPr>
          <p:cNvPr id="4" name="Google Shape;63;p14"/>
          <p:cNvPicPr preferRelativeResize="0"/>
          <p:nvPr/>
        </p:nvPicPr>
        <p:blipFill rotWithShape="1">
          <a:blip r:embed="rId2">
            <a:alphaModFix/>
          </a:blip>
          <a:srcRect/>
          <a:stretch/>
        </p:blipFill>
        <p:spPr>
          <a:xfrm>
            <a:off x="10848528" y="6165304"/>
            <a:ext cx="1232526" cy="611875"/>
          </a:xfrm>
          <a:prstGeom prst="rect">
            <a:avLst/>
          </a:prstGeom>
          <a:noFill/>
          <a:ln>
            <a:noFill/>
          </a:ln>
        </p:spPr>
      </p:pic>
    </p:spTree>
    <p:extLst>
      <p:ext uri="{BB962C8B-B14F-4D97-AF65-F5344CB8AC3E}">
        <p14:creationId xmlns:p14="http://schemas.microsoft.com/office/powerpoint/2010/main" val="69900524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9376" y="0"/>
            <a:ext cx="9784080" cy="1508760"/>
          </a:xfrm>
        </p:spPr>
        <p:txBody>
          <a:bodyPr>
            <a:normAutofit/>
          </a:bodyPr>
          <a:lstStyle/>
          <a:p>
            <a:r>
              <a:rPr lang="en-US" dirty="0"/>
              <a:t>Cash Inflows &amp; OUTFLOW from </a:t>
            </a:r>
            <a:br>
              <a:rPr lang="en-US" dirty="0"/>
            </a:br>
            <a:r>
              <a:rPr lang="en-US" u="sng" dirty="0"/>
              <a:t>operating activities</a:t>
            </a:r>
          </a:p>
        </p:txBody>
      </p:sp>
      <p:sp>
        <p:nvSpPr>
          <p:cNvPr id="3" name="Content Placeholder 2"/>
          <p:cNvSpPr>
            <a:spLocks noGrp="1"/>
          </p:cNvSpPr>
          <p:nvPr>
            <p:ph idx="1"/>
          </p:nvPr>
        </p:nvSpPr>
        <p:spPr>
          <a:xfrm>
            <a:off x="474199" y="1340768"/>
            <a:ext cx="11446063" cy="4206240"/>
          </a:xfrm>
        </p:spPr>
        <p:txBody>
          <a:bodyPr>
            <a:noAutofit/>
          </a:bodyPr>
          <a:lstStyle/>
          <a:p>
            <a:pPr marL="0" lvl="0" indent="0" algn="just">
              <a:buNone/>
            </a:pPr>
            <a:r>
              <a:rPr lang="en-US" sz="3200" b="1" dirty="0">
                <a:solidFill>
                  <a:srgbClr val="00B050"/>
                </a:solidFill>
              </a:rPr>
              <a:t>Inflow </a:t>
            </a:r>
          </a:p>
          <a:p>
            <a:pPr lvl="0" algn="just">
              <a:buClr>
                <a:schemeClr val="accent3">
                  <a:lumMod val="75000"/>
                </a:schemeClr>
              </a:buClr>
              <a:buFont typeface="Wingdings" panose="05000000000000000000" pitchFamily="2" charset="2"/>
              <a:buChar char="Ø"/>
            </a:pPr>
            <a:r>
              <a:rPr lang="en-US" sz="2400" dirty="0">
                <a:solidFill>
                  <a:schemeClr val="tx2">
                    <a:lumMod val="10000"/>
                  </a:schemeClr>
                </a:solidFill>
              </a:rPr>
              <a:t>Cash receipts from sale of goods and the rendering of services.</a:t>
            </a:r>
          </a:p>
          <a:p>
            <a:pPr lvl="0" algn="just">
              <a:buClr>
                <a:schemeClr val="accent3">
                  <a:lumMod val="75000"/>
                </a:schemeClr>
              </a:buClr>
              <a:buFont typeface="Wingdings" panose="05000000000000000000" pitchFamily="2" charset="2"/>
              <a:buChar char="Ø"/>
            </a:pPr>
            <a:r>
              <a:rPr lang="en-US" sz="2400" dirty="0">
                <a:solidFill>
                  <a:schemeClr val="tx2">
                    <a:lumMod val="10000"/>
                  </a:schemeClr>
                </a:solidFill>
              </a:rPr>
              <a:t>Cash receipts from royalties, fees, commissions and other revenues.</a:t>
            </a:r>
          </a:p>
          <a:p>
            <a:pPr marL="0" indent="0" algn="just">
              <a:buNone/>
            </a:pPr>
            <a:r>
              <a:rPr lang="en-US" sz="3200" b="1" dirty="0">
                <a:solidFill>
                  <a:srgbClr val="FF0000"/>
                </a:solidFill>
              </a:rPr>
              <a:t>Outflow</a:t>
            </a:r>
          </a:p>
          <a:p>
            <a:pPr algn="just">
              <a:buClr>
                <a:srgbClr val="FF0000"/>
              </a:buClr>
              <a:buFont typeface="Wingdings" panose="05000000000000000000" pitchFamily="2" charset="2"/>
              <a:buChar char="Ø"/>
            </a:pPr>
            <a:r>
              <a:rPr lang="en-US" sz="2400" dirty="0">
                <a:solidFill>
                  <a:schemeClr val="tx2">
                    <a:lumMod val="10000"/>
                  </a:schemeClr>
                </a:solidFill>
              </a:rPr>
              <a:t>Cash payments to suppliers for goods and services.</a:t>
            </a:r>
          </a:p>
          <a:p>
            <a:pPr algn="just">
              <a:buClr>
                <a:srgbClr val="FF0000"/>
              </a:buClr>
              <a:buFont typeface="Wingdings" panose="05000000000000000000" pitchFamily="2" charset="2"/>
              <a:buChar char="Ø"/>
            </a:pPr>
            <a:r>
              <a:rPr lang="en-US" sz="2400" dirty="0">
                <a:solidFill>
                  <a:schemeClr val="tx2">
                    <a:lumMod val="10000"/>
                  </a:schemeClr>
                </a:solidFill>
              </a:rPr>
              <a:t>Cash payments to and on behalf of the employees.</a:t>
            </a:r>
          </a:p>
          <a:p>
            <a:pPr algn="just">
              <a:buClr>
                <a:srgbClr val="FF0000"/>
              </a:buClr>
              <a:buFont typeface="Wingdings" panose="05000000000000000000" pitchFamily="2" charset="2"/>
              <a:buChar char="Ø"/>
            </a:pPr>
            <a:r>
              <a:rPr lang="en-US" sz="2400" dirty="0">
                <a:solidFill>
                  <a:schemeClr val="tx2">
                    <a:lumMod val="10000"/>
                  </a:schemeClr>
                </a:solidFill>
              </a:rPr>
              <a:t>Cash payments to an insurance enterprise for premiums  and claims,  annuities, and other policy benefits.</a:t>
            </a:r>
          </a:p>
          <a:p>
            <a:pPr algn="just">
              <a:buClr>
                <a:srgbClr val="FF0000"/>
              </a:buClr>
              <a:buFont typeface="Wingdings" panose="05000000000000000000" pitchFamily="2" charset="2"/>
              <a:buChar char="Ø"/>
            </a:pPr>
            <a:r>
              <a:rPr lang="en-US" sz="2400" dirty="0">
                <a:solidFill>
                  <a:schemeClr val="tx2">
                    <a:lumMod val="10000"/>
                  </a:schemeClr>
                </a:solidFill>
              </a:rPr>
              <a:t> Cash payments income taxes</a:t>
            </a:r>
          </a:p>
        </p:txBody>
      </p:sp>
      <p:pic>
        <p:nvPicPr>
          <p:cNvPr id="4"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101002186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rot="20691614">
            <a:off x="2363464" y="2056722"/>
            <a:ext cx="7072577" cy="2123658"/>
          </a:xfrm>
          <a:prstGeom prst="rect">
            <a:avLst/>
          </a:prstGeom>
          <a:noFill/>
        </p:spPr>
        <p:txBody>
          <a:bodyPr wrap="none" lIns="91440" tIns="45720" rIns="91440" bIns="45720">
            <a:spAutoFit/>
          </a:bodyPr>
          <a:lstStyle/>
          <a:p>
            <a:pPr algn="ctr"/>
            <a:r>
              <a:rPr lang="en-US" sz="6600" b="1" dirty="0">
                <a:solidFill>
                  <a:srgbClr val="0070C0"/>
                </a:solidFill>
              </a:rPr>
              <a:t>Cash from</a:t>
            </a:r>
          </a:p>
          <a:p>
            <a:pPr algn="ctr"/>
            <a:r>
              <a:rPr lang="en-US" sz="6600" b="1" dirty="0">
                <a:solidFill>
                  <a:srgbClr val="0070C0"/>
                </a:solidFill>
              </a:rPr>
              <a:t>Investing Activities</a:t>
            </a:r>
            <a:endParaRPr lang="en-US" sz="6600" dirty="0">
              <a:solidFill>
                <a:srgbClr val="0070C0"/>
              </a:solidFill>
            </a:endParaRPr>
          </a:p>
        </p:txBody>
      </p:sp>
      <p:pic>
        <p:nvPicPr>
          <p:cNvPr id="3" name="Google Shape;63;p14"/>
          <p:cNvPicPr preferRelativeResize="0"/>
          <p:nvPr/>
        </p:nvPicPr>
        <p:blipFill rotWithShape="1">
          <a:blip r:embed="rId2">
            <a:alphaModFix/>
          </a:blip>
          <a:srcRect/>
          <a:stretch/>
        </p:blipFill>
        <p:spPr>
          <a:xfrm>
            <a:off x="10920536" y="6246125"/>
            <a:ext cx="1232526" cy="611875"/>
          </a:xfrm>
          <a:prstGeom prst="rect">
            <a:avLst/>
          </a:prstGeom>
          <a:noFill/>
          <a:ln>
            <a:noFill/>
          </a:ln>
        </p:spPr>
      </p:pic>
    </p:spTree>
    <p:extLst>
      <p:ext uri="{BB962C8B-B14F-4D97-AF65-F5344CB8AC3E}">
        <p14:creationId xmlns:p14="http://schemas.microsoft.com/office/powerpoint/2010/main" val="13552148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665</TotalTime>
  <Words>2977</Words>
  <Application>Microsoft Office PowerPoint</Application>
  <PresentationFormat>Custom</PresentationFormat>
  <Paragraphs>720</Paragraphs>
  <Slides>69</Slides>
  <Notes>8</Notes>
  <HiddenSlides>0</HiddenSlides>
  <MMClips>0</MMClips>
  <ScaleCrop>false</ScaleCrop>
  <HeadingPairs>
    <vt:vector size="4" baseType="variant">
      <vt:variant>
        <vt:lpstr>Theme</vt:lpstr>
      </vt:variant>
      <vt:variant>
        <vt:i4>1</vt:i4>
      </vt:variant>
      <vt:variant>
        <vt:lpstr>Slide Titles</vt:lpstr>
      </vt:variant>
      <vt:variant>
        <vt:i4>69</vt:i4>
      </vt:variant>
    </vt:vector>
  </HeadingPairs>
  <TitlesOfParts>
    <vt:vector size="70" baseType="lpstr">
      <vt:lpstr>1_Office Theme</vt:lpstr>
      <vt:lpstr>PowerPoint Presentation</vt:lpstr>
      <vt:lpstr>What we expect to learn? </vt:lpstr>
      <vt:lpstr>CASH FLOW STATEMENT</vt:lpstr>
      <vt:lpstr>Benefits of Cash Flow Statement</vt:lpstr>
      <vt:lpstr>Cash Flows</vt:lpstr>
      <vt:lpstr>PowerPoint Presentation</vt:lpstr>
      <vt:lpstr>Cash from Operating Activities</vt:lpstr>
      <vt:lpstr>Cash Inflows &amp; OUTFLOW from  operating activities</vt:lpstr>
      <vt:lpstr>PowerPoint Presentation</vt:lpstr>
      <vt:lpstr>Cash from Investing Activities</vt:lpstr>
      <vt:lpstr>Cash Inflows from Investing Activities</vt:lpstr>
      <vt:lpstr>Cash Outflows from investing activities</vt:lpstr>
      <vt:lpstr>PowerPoint Presentation</vt:lpstr>
      <vt:lpstr>Cash from Financing Activities</vt:lpstr>
      <vt:lpstr>Cash Inflows &amp; Outflow from financing activities</vt:lpstr>
      <vt:lpstr>PowerPoint Presentation</vt:lpstr>
      <vt:lpstr>What we expect to learn? </vt:lpstr>
      <vt:lpstr>Format Of  Cash Flow Statement</vt:lpstr>
      <vt:lpstr>PowerPoint Presentation</vt:lpstr>
      <vt:lpstr>PowerPoint Presentation</vt:lpstr>
      <vt:lpstr>PowerPoint Presentation</vt:lpstr>
      <vt:lpstr>Net Profit/Loss before Tax and Extraordinary Items </vt:lpstr>
      <vt:lpstr>PowerPoint Presentation</vt:lpstr>
      <vt:lpstr>Extraordinary Items</vt:lpstr>
      <vt:lpstr>Interest and Dividend </vt:lpstr>
      <vt:lpstr>Taxes on Income and Gains </vt:lpstr>
      <vt:lpstr>Non-cash Transactions </vt:lpstr>
      <vt:lpstr>PowerPoint Presentation</vt:lpstr>
      <vt:lpstr>Calculation of Net Profit/Loss before Tax and Extraordinary Items</vt:lpstr>
      <vt:lpstr>Illustration - 1</vt:lpstr>
      <vt:lpstr>Solution - 1 </vt:lpstr>
      <vt:lpstr>Illustration - 2</vt:lpstr>
      <vt:lpstr>Solution </vt:lpstr>
      <vt:lpstr>PowerPoint Presentation</vt:lpstr>
      <vt:lpstr>Important Points To Be Remembered </vt:lpstr>
      <vt:lpstr>CASH FLOW STATEMENT - Cash Flows From Operating Activities</vt:lpstr>
      <vt:lpstr>Cash Flows From Operating Activities</vt:lpstr>
      <vt:lpstr>Cash Flows From Operating Activities…………..</vt:lpstr>
      <vt:lpstr>Illustration  - 1</vt:lpstr>
      <vt:lpstr>Solution -1</vt:lpstr>
      <vt:lpstr>PowerPoint Presentation</vt:lpstr>
      <vt:lpstr>Illustration  - 2</vt:lpstr>
      <vt:lpstr>Solution </vt:lpstr>
      <vt:lpstr>CASH FLOW STATEMENT - Cash Flows From investing Activities</vt:lpstr>
      <vt:lpstr>Cash from Investing Activities</vt:lpstr>
      <vt:lpstr>PowerPoint Presentation</vt:lpstr>
      <vt:lpstr>Illustration – 1 </vt:lpstr>
      <vt:lpstr>PowerPoint Presentation</vt:lpstr>
      <vt:lpstr>PowerPoint Presentation</vt:lpstr>
      <vt:lpstr>PREPARATION OF FIXED ASSET ACCOUNT ON ORGINAL COST BASIS</vt:lpstr>
      <vt:lpstr>ILLUSTRATION - 1</vt:lpstr>
      <vt:lpstr>Calculation of Land &amp; Building Purchased </vt:lpstr>
      <vt:lpstr>Calculation of Current Years Depreciation </vt:lpstr>
      <vt:lpstr>Cash Flow Statement</vt:lpstr>
      <vt:lpstr>CASH FLOW STATEMENT Cash from Financing Activities </vt:lpstr>
      <vt:lpstr>Cash from Financing Activities</vt:lpstr>
      <vt:lpstr>Cash Inflows from financing activities</vt:lpstr>
      <vt:lpstr>Cash Outflows From Financing Activities</vt:lpstr>
      <vt:lpstr>Cash from Financing Activities</vt:lpstr>
      <vt:lpstr>Illustration </vt:lpstr>
      <vt:lpstr>Sollution </vt:lpstr>
      <vt:lpstr>PowerPoint Presentation</vt:lpstr>
      <vt:lpstr>PREPARATION OF CASH FLOW STATEMENT</vt:lpstr>
      <vt:lpstr>Illustration Question</vt:lpstr>
      <vt:lpstr>PowerPoint Presentation</vt:lpstr>
      <vt:lpstr>Solution :</vt:lpstr>
      <vt:lpstr>Fixed Assets Account</vt:lpstr>
      <vt:lpstr>PowerPoint Presentation</vt:lpstr>
      <vt:lpstr>PowerPoint Presentation</vt:lpstr>
    </vt:vector>
  </TitlesOfParts>
  <Company>office2007</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DELL</cp:lastModifiedBy>
  <cp:revision>75</cp:revision>
  <dcterms:created xsi:type="dcterms:W3CDTF">2020-04-10T04:06:25Z</dcterms:created>
  <dcterms:modified xsi:type="dcterms:W3CDTF">2021-12-21T16:55:44Z</dcterms:modified>
</cp:coreProperties>
</file>