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0"/>
  </p:notesMasterIdLst>
  <p:sldIdLst>
    <p:sldId id="340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8" r:id="rId10"/>
    <p:sldId id="263" r:id="rId11"/>
    <p:sldId id="289" r:id="rId12"/>
    <p:sldId id="290" r:id="rId13"/>
    <p:sldId id="292" r:id="rId14"/>
    <p:sldId id="293" r:id="rId15"/>
    <p:sldId id="291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94" r:id="rId25"/>
    <p:sldId id="295" r:id="rId26"/>
    <p:sldId id="296" r:id="rId27"/>
    <p:sldId id="297" r:id="rId28"/>
    <p:sldId id="298" r:id="rId29"/>
    <p:sldId id="299" r:id="rId30"/>
    <p:sldId id="272" r:id="rId31"/>
    <p:sldId id="300" r:id="rId32"/>
    <p:sldId id="301" r:id="rId33"/>
    <p:sldId id="302" r:id="rId34"/>
    <p:sldId id="304" r:id="rId35"/>
    <p:sldId id="305" r:id="rId36"/>
    <p:sldId id="273" r:id="rId37"/>
    <p:sldId id="306" r:id="rId38"/>
    <p:sldId id="307" r:id="rId39"/>
    <p:sldId id="308" r:id="rId40"/>
    <p:sldId id="309" r:id="rId41"/>
    <p:sldId id="310" r:id="rId42"/>
    <p:sldId id="274" r:id="rId43"/>
    <p:sldId id="311" r:id="rId44"/>
    <p:sldId id="312" r:id="rId45"/>
    <p:sldId id="313" r:id="rId46"/>
    <p:sldId id="314" r:id="rId47"/>
    <p:sldId id="275" r:id="rId48"/>
    <p:sldId id="276" r:id="rId49"/>
    <p:sldId id="315" r:id="rId50"/>
    <p:sldId id="316" r:id="rId51"/>
    <p:sldId id="317" r:id="rId52"/>
    <p:sldId id="318" r:id="rId53"/>
    <p:sldId id="277" r:id="rId54"/>
    <p:sldId id="278" r:id="rId55"/>
    <p:sldId id="319" r:id="rId56"/>
    <p:sldId id="320" r:id="rId57"/>
    <p:sldId id="321" r:id="rId58"/>
    <p:sldId id="322" r:id="rId59"/>
    <p:sldId id="323" r:id="rId60"/>
    <p:sldId id="324" r:id="rId61"/>
    <p:sldId id="279" r:id="rId62"/>
    <p:sldId id="327" r:id="rId63"/>
    <p:sldId id="328" r:id="rId64"/>
    <p:sldId id="325" r:id="rId65"/>
    <p:sldId id="326" r:id="rId66"/>
    <p:sldId id="280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1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CC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2" autoAdjust="0"/>
    <p:restoredTop sz="94660"/>
  </p:normalViewPr>
  <p:slideViewPr>
    <p:cSldViewPr snapToGrid="0">
      <p:cViewPr>
        <p:scale>
          <a:sx n="96" d="100"/>
          <a:sy n="96" d="100"/>
        </p:scale>
        <p:origin x="-106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91787-2FC1-4C7A-8445-834814735042}" type="doc">
      <dgm:prSet loTypeId="urn:microsoft.com/office/officeart/2005/8/layout/hierarchy5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3BDB10-AA3A-416A-9612-0EAB21A516B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FFCC"/>
        </a:solidFill>
        <a:ln/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Advantages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</a:p>
        <a:p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Ratio Analysis</a:t>
          </a:r>
        </a:p>
      </dgm:t>
    </dgm:pt>
    <dgm:pt modelId="{15CC8A8D-85A5-43AB-8064-8F0227B3D721}" type="parTrans" cxnId="{5A161F15-5D7A-4E1A-A111-14FCB280BE07}">
      <dgm:prSet/>
      <dgm:spPr/>
      <dgm:t>
        <a:bodyPr/>
        <a:lstStyle/>
        <a:p>
          <a:endParaRPr lang="en-US"/>
        </a:p>
      </dgm:t>
    </dgm:pt>
    <dgm:pt modelId="{70D9D790-9D85-47C5-934A-998E2430763A}" type="sibTrans" cxnId="{5A161F15-5D7A-4E1A-A111-14FCB280BE07}">
      <dgm:prSet/>
      <dgm:spPr/>
      <dgm:t>
        <a:bodyPr/>
        <a:lstStyle/>
        <a:p>
          <a:endParaRPr lang="en-US"/>
        </a:p>
      </dgm:t>
    </dgm:pt>
    <dgm:pt modelId="{50DD742D-5C7B-49C2-9AE4-637F7A3DD14A}">
      <dgm:prSet phldrT="[Text]" custT="1"/>
      <dgm:spPr>
        <a:solidFill>
          <a:srgbClr val="00FFC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Helps understand efficacy of decisions</a:t>
          </a:r>
        </a:p>
      </dgm:t>
    </dgm:pt>
    <dgm:pt modelId="{8ED1C65D-0525-4C3C-A00B-37511B79706E}" type="parTrans" cxnId="{D5D5A0A3-1CC4-47A7-B11B-7AE50E3AD330}">
      <dgm:prSet custT="1"/>
      <dgm:spPr>
        <a:solidFill>
          <a:srgbClr val="00FFCC"/>
        </a:solidFill>
      </dgm:spPr>
      <dgm:t>
        <a:bodyPr/>
        <a:lstStyle/>
        <a:p>
          <a:endParaRPr lang="en-US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CD256-7F7C-4D34-8F8E-6A0F41607C6F}" type="sibTrans" cxnId="{D5D5A0A3-1CC4-47A7-B11B-7AE50E3AD330}">
      <dgm:prSet/>
      <dgm:spPr/>
      <dgm:t>
        <a:bodyPr/>
        <a:lstStyle/>
        <a:p>
          <a:endParaRPr lang="en-US"/>
        </a:p>
      </dgm:t>
    </dgm:pt>
    <dgm:pt modelId="{E403FE07-8ABA-44C8-BF56-AB87B220EC13}">
      <dgm:prSet phldrT="[Text]" custT="1"/>
      <dgm:spPr>
        <a:solidFill>
          <a:srgbClr val="00FFC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Simplify complex figures and establish relationships</a:t>
          </a:r>
        </a:p>
      </dgm:t>
    </dgm:pt>
    <dgm:pt modelId="{4907B22E-3960-4EE2-8614-C2C9909F24D3}" type="parTrans" cxnId="{1CEA13E3-6A7E-4A04-B4EB-84DD4A4BCDBC}">
      <dgm:prSet custT="1"/>
      <dgm:spPr>
        <a:solidFill>
          <a:srgbClr val="00FFCC"/>
        </a:solidFill>
      </dgm:spPr>
      <dgm:t>
        <a:bodyPr/>
        <a:lstStyle/>
        <a:p>
          <a:endParaRPr lang="en-US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98A8B-DEC1-4616-B99E-31B1B47FF7EA}" type="sibTrans" cxnId="{1CEA13E3-6A7E-4A04-B4EB-84DD4A4BCDBC}">
      <dgm:prSet/>
      <dgm:spPr/>
      <dgm:t>
        <a:bodyPr/>
        <a:lstStyle/>
        <a:p>
          <a:endParaRPr lang="en-US"/>
        </a:p>
      </dgm:t>
    </dgm:pt>
    <dgm:pt modelId="{B6A078B0-4A0F-4639-A6BC-8B6034BFDFD7}">
      <dgm:prSet phldrT="[Text]" custT="1"/>
      <dgm:spPr>
        <a:solidFill>
          <a:srgbClr val="00FFC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Helpful in comparative analysis</a:t>
          </a:r>
        </a:p>
      </dgm:t>
    </dgm:pt>
    <dgm:pt modelId="{C9001359-3C0B-4B80-B251-CC4304D92245}" type="parTrans" cxnId="{A0C60423-8EB8-4907-A76C-8B2C86200EAF}">
      <dgm:prSet custT="1"/>
      <dgm:spPr>
        <a:solidFill>
          <a:srgbClr val="00FFCC"/>
        </a:solidFill>
      </dgm:spPr>
      <dgm:t>
        <a:bodyPr/>
        <a:lstStyle/>
        <a:p>
          <a:endParaRPr lang="en-US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D4ED6-1C09-4B8D-9579-D5BC22DF1233}" type="sibTrans" cxnId="{A0C60423-8EB8-4907-A76C-8B2C86200EAF}">
      <dgm:prSet/>
      <dgm:spPr/>
      <dgm:t>
        <a:bodyPr/>
        <a:lstStyle/>
        <a:p>
          <a:endParaRPr lang="en-US"/>
        </a:p>
      </dgm:t>
    </dgm:pt>
    <dgm:pt modelId="{5C02A547-0462-48F1-8F30-66AF5FD96FF3}">
      <dgm:prSet custT="1"/>
      <dgm:spPr>
        <a:solidFill>
          <a:srgbClr val="00FFC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Enables SWOT analysis</a:t>
          </a:r>
        </a:p>
      </dgm:t>
    </dgm:pt>
    <dgm:pt modelId="{C62350BD-C861-4BCA-AB3D-F77F0205A6B6}" type="parTrans" cxnId="{CC042FCF-5B66-4531-92CB-75B680D8FF59}">
      <dgm:prSet custT="1"/>
      <dgm:spPr>
        <a:solidFill>
          <a:srgbClr val="00FFCC"/>
        </a:solidFill>
      </dgm:spPr>
      <dgm:t>
        <a:bodyPr/>
        <a:lstStyle/>
        <a:p>
          <a:endParaRPr lang="en-US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4DEB9-AEFB-4972-807A-A0A8A4A4E41E}" type="sibTrans" cxnId="{CC042FCF-5B66-4531-92CB-75B680D8FF59}">
      <dgm:prSet/>
      <dgm:spPr/>
      <dgm:t>
        <a:bodyPr/>
        <a:lstStyle/>
        <a:p>
          <a:endParaRPr lang="en-US"/>
        </a:p>
      </dgm:t>
    </dgm:pt>
    <dgm:pt modelId="{ACC86A12-686B-48CC-B446-B89DED23C285}">
      <dgm:prSet custT="1"/>
      <dgm:spPr>
        <a:solidFill>
          <a:srgbClr val="00FFC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Various comparisons</a:t>
          </a:r>
        </a:p>
      </dgm:t>
    </dgm:pt>
    <dgm:pt modelId="{1D762C72-E20F-4C3F-A103-AEAA97376C0B}" type="parTrans" cxnId="{AD148D2F-8740-49A7-B8A3-5AFB6093874B}">
      <dgm:prSet custT="1"/>
      <dgm:spPr>
        <a:solidFill>
          <a:srgbClr val="00FFCC"/>
        </a:solidFill>
      </dgm:spPr>
      <dgm:t>
        <a:bodyPr/>
        <a:lstStyle/>
        <a:p>
          <a:endParaRPr lang="en-US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36794-510A-4DBB-8866-F3782B978FF6}" type="sibTrans" cxnId="{AD148D2F-8740-49A7-B8A3-5AFB6093874B}">
      <dgm:prSet/>
      <dgm:spPr/>
      <dgm:t>
        <a:bodyPr/>
        <a:lstStyle/>
        <a:p>
          <a:endParaRPr lang="en-US"/>
        </a:p>
      </dgm:t>
    </dgm:pt>
    <dgm:pt modelId="{03DC00DC-CB71-4351-954C-9B7B15D1BD1E}">
      <dgm:prSet custT="1"/>
      <dgm:spPr>
        <a:solidFill>
          <a:srgbClr val="00FFCC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Identification of problem areas</a:t>
          </a:r>
        </a:p>
      </dgm:t>
    </dgm:pt>
    <dgm:pt modelId="{C6437E7A-8B3D-4622-B6FC-C6749FE3F5AD}" type="parTrans" cxnId="{3B54BAFE-61F6-4863-A0FE-2CFB6A6DCCE8}">
      <dgm:prSet custT="1"/>
      <dgm:spPr>
        <a:solidFill>
          <a:srgbClr val="00FFCC"/>
        </a:solidFill>
      </dgm:spPr>
      <dgm:t>
        <a:bodyPr/>
        <a:lstStyle/>
        <a:p>
          <a:endParaRPr lang="en-US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8A6CB-3957-4313-8FEE-C82F5DAAE2DE}" type="sibTrans" cxnId="{3B54BAFE-61F6-4863-A0FE-2CFB6A6DCCE8}">
      <dgm:prSet/>
      <dgm:spPr/>
      <dgm:t>
        <a:bodyPr/>
        <a:lstStyle/>
        <a:p>
          <a:endParaRPr lang="en-US"/>
        </a:p>
      </dgm:t>
    </dgm:pt>
    <dgm:pt modelId="{102B72EC-929D-4CDF-A5C5-5BF13121466D}" type="pres">
      <dgm:prSet presAssocID="{ABD91787-2FC1-4C7A-8445-83481473504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AFEAE9-1E88-4596-89AC-7ECC33DD8F18}" type="pres">
      <dgm:prSet presAssocID="{ABD91787-2FC1-4C7A-8445-834814735042}" presName="hierFlow" presStyleCnt="0"/>
      <dgm:spPr/>
    </dgm:pt>
    <dgm:pt modelId="{2D8D76BF-D856-498B-A93A-43FFF6385BE5}" type="pres">
      <dgm:prSet presAssocID="{ABD91787-2FC1-4C7A-8445-83481473504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76BBD6E-7D70-4C20-A928-B870A7757D98}" type="pres">
      <dgm:prSet presAssocID="{993BDB10-AA3A-416A-9612-0EAB21A516BA}" presName="Name17" presStyleCnt="0"/>
      <dgm:spPr/>
    </dgm:pt>
    <dgm:pt modelId="{9948EAD2-F1B3-45AA-AC37-053C411F531D}" type="pres">
      <dgm:prSet presAssocID="{993BDB10-AA3A-416A-9612-0EAB21A516BA}" presName="level1Shape" presStyleLbl="node0" presStyleIdx="0" presStyleCnt="1" custScaleX="2101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8C1222-8AA1-4CCD-AE59-04DD8071843D}" type="pres">
      <dgm:prSet presAssocID="{993BDB10-AA3A-416A-9612-0EAB21A516BA}" presName="hierChild2" presStyleCnt="0"/>
      <dgm:spPr/>
    </dgm:pt>
    <dgm:pt modelId="{3BDFFF1B-CFD1-43C3-AFE6-7F27B3EE83C4}" type="pres">
      <dgm:prSet presAssocID="{8ED1C65D-0525-4C3C-A00B-37511B79706E}" presName="Name25" presStyleLbl="parChTrans1D2" presStyleIdx="0" presStyleCnt="6"/>
      <dgm:spPr/>
      <dgm:t>
        <a:bodyPr/>
        <a:lstStyle/>
        <a:p>
          <a:endParaRPr lang="en-US"/>
        </a:p>
      </dgm:t>
    </dgm:pt>
    <dgm:pt modelId="{489FEAF1-F3D5-4D58-A449-E6DFE37679AC}" type="pres">
      <dgm:prSet presAssocID="{8ED1C65D-0525-4C3C-A00B-37511B79706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CF35A0C-CF6C-4189-B952-7574F908FB0E}" type="pres">
      <dgm:prSet presAssocID="{50DD742D-5C7B-49C2-9AE4-637F7A3DD14A}" presName="Name30" presStyleCnt="0"/>
      <dgm:spPr/>
    </dgm:pt>
    <dgm:pt modelId="{831058AA-446F-4D4D-A96E-90D26992FFC8}" type="pres">
      <dgm:prSet presAssocID="{50DD742D-5C7B-49C2-9AE4-637F7A3DD14A}" presName="level2Shape" presStyleLbl="node2" presStyleIdx="0" presStyleCnt="6" custScaleX="170525"/>
      <dgm:spPr/>
      <dgm:t>
        <a:bodyPr/>
        <a:lstStyle/>
        <a:p>
          <a:endParaRPr lang="en-US"/>
        </a:p>
      </dgm:t>
    </dgm:pt>
    <dgm:pt modelId="{27F68316-DAE2-4025-A72C-2330E8A46F9A}" type="pres">
      <dgm:prSet presAssocID="{50DD742D-5C7B-49C2-9AE4-637F7A3DD14A}" presName="hierChild3" presStyleCnt="0"/>
      <dgm:spPr/>
    </dgm:pt>
    <dgm:pt modelId="{C3670A75-DDF2-4FC3-ABC7-119D49FF923C}" type="pres">
      <dgm:prSet presAssocID="{4907B22E-3960-4EE2-8614-C2C9909F24D3}" presName="Name25" presStyleLbl="parChTrans1D2" presStyleIdx="1" presStyleCnt="6"/>
      <dgm:spPr/>
      <dgm:t>
        <a:bodyPr/>
        <a:lstStyle/>
        <a:p>
          <a:endParaRPr lang="en-US"/>
        </a:p>
      </dgm:t>
    </dgm:pt>
    <dgm:pt modelId="{A6CB42AA-1F89-4F16-BDE2-ECD5B2D407D3}" type="pres">
      <dgm:prSet presAssocID="{4907B22E-3960-4EE2-8614-C2C9909F24D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FE10011-8751-4E97-8300-59153AC42B42}" type="pres">
      <dgm:prSet presAssocID="{E403FE07-8ABA-44C8-BF56-AB87B220EC13}" presName="Name30" presStyleCnt="0"/>
      <dgm:spPr/>
    </dgm:pt>
    <dgm:pt modelId="{9CC7D860-1F99-4D02-BD7C-CCD2F1F8877E}" type="pres">
      <dgm:prSet presAssocID="{E403FE07-8ABA-44C8-BF56-AB87B220EC13}" presName="level2Shape" presStyleLbl="node2" presStyleIdx="1" presStyleCnt="6" custScaleX="168764"/>
      <dgm:spPr/>
      <dgm:t>
        <a:bodyPr/>
        <a:lstStyle/>
        <a:p>
          <a:endParaRPr lang="en-US"/>
        </a:p>
      </dgm:t>
    </dgm:pt>
    <dgm:pt modelId="{2785896D-434B-4098-AE4F-9CA2E233FD54}" type="pres">
      <dgm:prSet presAssocID="{E403FE07-8ABA-44C8-BF56-AB87B220EC13}" presName="hierChild3" presStyleCnt="0"/>
      <dgm:spPr/>
    </dgm:pt>
    <dgm:pt modelId="{FBF4EEFC-76B2-498F-9846-E48A7FBA9C12}" type="pres">
      <dgm:prSet presAssocID="{C9001359-3C0B-4B80-B251-CC4304D92245}" presName="Name25" presStyleLbl="parChTrans1D2" presStyleIdx="2" presStyleCnt="6"/>
      <dgm:spPr/>
      <dgm:t>
        <a:bodyPr/>
        <a:lstStyle/>
        <a:p>
          <a:endParaRPr lang="en-US"/>
        </a:p>
      </dgm:t>
    </dgm:pt>
    <dgm:pt modelId="{E9700C72-6B24-480E-A584-3F67AE1D4C56}" type="pres">
      <dgm:prSet presAssocID="{C9001359-3C0B-4B80-B251-CC4304D9224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25E3010-E7DF-42EE-A91E-F7C43D9E736C}" type="pres">
      <dgm:prSet presAssocID="{B6A078B0-4A0F-4639-A6BC-8B6034BFDFD7}" presName="Name30" presStyleCnt="0"/>
      <dgm:spPr/>
    </dgm:pt>
    <dgm:pt modelId="{ECC4DAD9-2800-4045-A2DC-165C73F04F37}" type="pres">
      <dgm:prSet presAssocID="{B6A078B0-4A0F-4639-A6BC-8B6034BFDFD7}" presName="level2Shape" presStyleLbl="node2" presStyleIdx="2" presStyleCnt="6" custScaleX="164916"/>
      <dgm:spPr/>
      <dgm:t>
        <a:bodyPr/>
        <a:lstStyle/>
        <a:p>
          <a:endParaRPr lang="en-US"/>
        </a:p>
      </dgm:t>
    </dgm:pt>
    <dgm:pt modelId="{EF5DC2E4-DF59-4E37-9DEE-DCAF81071025}" type="pres">
      <dgm:prSet presAssocID="{B6A078B0-4A0F-4639-A6BC-8B6034BFDFD7}" presName="hierChild3" presStyleCnt="0"/>
      <dgm:spPr/>
    </dgm:pt>
    <dgm:pt modelId="{A6F67028-2966-4748-BE27-1D103C27DB94}" type="pres">
      <dgm:prSet presAssocID="{C6437E7A-8B3D-4622-B6FC-C6749FE3F5AD}" presName="Name25" presStyleLbl="parChTrans1D2" presStyleIdx="3" presStyleCnt="6"/>
      <dgm:spPr/>
      <dgm:t>
        <a:bodyPr/>
        <a:lstStyle/>
        <a:p>
          <a:endParaRPr lang="en-US"/>
        </a:p>
      </dgm:t>
    </dgm:pt>
    <dgm:pt modelId="{2352FBF3-5B24-498B-94B6-44B235771F81}" type="pres">
      <dgm:prSet presAssocID="{C6437E7A-8B3D-4622-B6FC-C6749FE3F5A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B93044A-09A4-47D5-818C-0BE36D626EFA}" type="pres">
      <dgm:prSet presAssocID="{03DC00DC-CB71-4351-954C-9B7B15D1BD1E}" presName="Name30" presStyleCnt="0"/>
      <dgm:spPr/>
    </dgm:pt>
    <dgm:pt modelId="{0D3659C0-5EC1-407A-AA68-B9AE56CCFFE7}" type="pres">
      <dgm:prSet presAssocID="{03DC00DC-CB71-4351-954C-9B7B15D1BD1E}" presName="level2Shape" presStyleLbl="node2" presStyleIdx="3" presStyleCnt="6" custScaleX="163316"/>
      <dgm:spPr/>
      <dgm:t>
        <a:bodyPr/>
        <a:lstStyle/>
        <a:p>
          <a:endParaRPr lang="en-US"/>
        </a:p>
      </dgm:t>
    </dgm:pt>
    <dgm:pt modelId="{6F729363-D937-498E-9C49-1499B99ECD57}" type="pres">
      <dgm:prSet presAssocID="{03DC00DC-CB71-4351-954C-9B7B15D1BD1E}" presName="hierChild3" presStyleCnt="0"/>
      <dgm:spPr/>
    </dgm:pt>
    <dgm:pt modelId="{95FF0027-9599-49E0-81CE-FF9259CCAAA9}" type="pres">
      <dgm:prSet presAssocID="{C62350BD-C861-4BCA-AB3D-F77F0205A6B6}" presName="Name25" presStyleLbl="parChTrans1D2" presStyleIdx="4" presStyleCnt="6"/>
      <dgm:spPr/>
      <dgm:t>
        <a:bodyPr/>
        <a:lstStyle/>
        <a:p>
          <a:endParaRPr lang="en-US"/>
        </a:p>
      </dgm:t>
    </dgm:pt>
    <dgm:pt modelId="{3210AAE6-55A2-42A5-A169-F24612E74FD6}" type="pres">
      <dgm:prSet presAssocID="{C62350BD-C861-4BCA-AB3D-F77F0205A6B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1608388E-6ACF-4006-8CD1-7D005616FEB2}" type="pres">
      <dgm:prSet presAssocID="{5C02A547-0462-48F1-8F30-66AF5FD96FF3}" presName="Name30" presStyleCnt="0"/>
      <dgm:spPr/>
    </dgm:pt>
    <dgm:pt modelId="{C42506E0-F28C-45F1-B234-B1CAAA3B6E9F}" type="pres">
      <dgm:prSet presAssocID="{5C02A547-0462-48F1-8F30-66AF5FD96FF3}" presName="level2Shape" presStyleLbl="node2" presStyleIdx="4" presStyleCnt="6" custScaleX="166516"/>
      <dgm:spPr/>
      <dgm:t>
        <a:bodyPr/>
        <a:lstStyle/>
        <a:p>
          <a:endParaRPr lang="en-US"/>
        </a:p>
      </dgm:t>
    </dgm:pt>
    <dgm:pt modelId="{919727E4-46E7-40FC-B7AC-56CC1957D6F4}" type="pres">
      <dgm:prSet presAssocID="{5C02A547-0462-48F1-8F30-66AF5FD96FF3}" presName="hierChild3" presStyleCnt="0"/>
      <dgm:spPr/>
    </dgm:pt>
    <dgm:pt modelId="{0802CF81-C322-4F22-8930-FA032E4C3D3B}" type="pres">
      <dgm:prSet presAssocID="{1D762C72-E20F-4C3F-A103-AEAA97376C0B}" presName="Name25" presStyleLbl="parChTrans1D2" presStyleIdx="5" presStyleCnt="6"/>
      <dgm:spPr/>
      <dgm:t>
        <a:bodyPr/>
        <a:lstStyle/>
        <a:p>
          <a:endParaRPr lang="en-US"/>
        </a:p>
      </dgm:t>
    </dgm:pt>
    <dgm:pt modelId="{5942903F-65A0-4E1C-BA89-C01BA85CEF53}" type="pres">
      <dgm:prSet presAssocID="{1D762C72-E20F-4C3F-A103-AEAA97376C0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C3E20C5-6B96-49DA-B768-03FC96045AFC}" type="pres">
      <dgm:prSet presAssocID="{ACC86A12-686B-48CC-B446-B89DED23C285}" presName="Name30" presStyleCnt="0"/>
      <dgm:spPr/>
    </dgm:pt>
    <dgm:pt modelId="{80CB262C-8D32-4FD0-8157-AD57DCC5436E}" type="pres">
      <dgm:prSet presAssocID="{ACC86A12-686B-48CC-B446-B89DED23C285}" presName="level2Shape" presStyleLbl="node2" presStyleIdx="5" presStyleCnt="6" custScaleX="170363"/>
      <dgm:spPr/>
      <dgm:t>
        <a:bodyPr/>
        <a:lstStyle/>
        <a:p>
          <a:endParaRPr lang="en-US"/>
        </a:p>
      </dgm:t>
    </dgm:pt>
    <dgm:pt modelId="{833C4BC9-2C19-4965-BF91-893F78836922}" type="pres">
      <dgm:prSet presAssocID="{ACC86A12-686B-48CC-B446-B89DED23C285}" presName="hierChild3" presStyleCnt="0"/>
      <dgm:spPr/>
    </dgm:pt>
    <dgm:pt modelId="{1430DCF7-A568-447B-93F0-3624CA2D7C67}" type="pres">
      <dgm:prSet presAssocID="{ABD91787-2FC1-4C7A-8445-834814735042}" presName="bgShapesFlow" presStyleCnt="0"/>
      <dgm:spPr/>
    </dgm:pt>
  </dgm:ptLst>
  <dgm:cxnLst>
    <dgm:cxn modelId="{635EB896-C195-4DE0-AD6B-B7B8BDBC6D79}" type="presOf" srcId="{C9001359-3C0B-4B80-B251-CC4304D92245}" destId="{FBF4EEFC-76B2-498F-9846-E48A7FBA9C12}" srcOrd="0" destOrd="0" presId="urn:microsoft.com/office/officeart/2005/8/layout/hierarchy5"/>
    <dgm:cxn modelId="{5A161F15-5D7A-4E1A-A111-14FCB280BE07}" srcId="{ABD91787-2FC1-4C7A-8445-834814735042}" destId="{993BDB10-AA3A-416A-9612-0EAB21A516BA}" srcOrd="0" destOrd="0" parTransId="{15CC8A8D-85A5-43AB-8064-8F0227B3D721}" sibTransId="{70D9D790-9D85-47C5-934A-998E2430763A}"/>
    <dgm:cxn modelId="{7195ADFE-66F1-43C1-9B2F-6DAA316B7436}" type="presOf" srcId="{1D762C72-E20F-4C3F-A103-AEAA97376C0B}" destId="{5942903F-65A0-4E1C-BA89-C01BA85CEF53}" srcOrd="1" destOrd="0" presId="urn:microsoft.com/office/officeart/2005/8/layout/hierarchy5"/>
    <dgm:cxn modelId="{B2CA53EF-5D3D-42D3-BE0C-DDA6763D80F9}" type="presOf" srcId="{C6437E7A-8B3D-4622-B6FC-C6749FE3F5AD}" destId="{2352FBF3-5B24-498B-94B6-44B235771F81}" srcOrd="1" destOrd="0" presId="urn:microsoft.com/office/officeart/2005/8/layout/hierarchy5"/>
    <dgm:cxn modelId="{CC042FCF-5B66-4531-92CB-75B680D8FF59}" srcId="{993BDB10-AA3A-416A-9612-0EAB21A516BA}" destId="{5C02A547-0462-48F1-8F30-66AF5FD96FF3}" srcOrd="4" destOrd="0" parTransId="{C62350BD-C861-4BCA-AB3D-F77F0205A6B6}" sibTransId="{4644DEB9-AEFB-4972-807A-A0A8A4A4E41E}"/>
    <dgm:cxn modelId="{33DBC45E-F6BA-4B14-82E6-EF7B2AEB58FD}" type="presOf" srcId="{B6A078B0-4A0F-4639-A6BC-8B6034BFDFD7}" destId="{ECC4DAD9-2800-4045-A2DC-165C73F04F37}" srcOrd="0" destOrd="0" presId="urn:microsoft.com/office/officeart/2005/8/layout/hierarchy5"/>
    <dgm:cxn modelId="{5581C08B-3636-4E66-B681-74A0D9E2A431}" type="presOf" srcId="{993BDB10-AA3A-416A-9612-0EAB21A516BA}" destId="{9948EAD2-F1B3-45AA-AC37-053C411F531D}" srcOrd="0" destOrd="0" presId="urn:microsoft.com/office/officeart/2005/8/layout/hierarchy5"/>
    <dgm:cxn modelId="{504D6F9A-F680-41F0-9074-1CE491AC43EA}" type="presOf" srcId="{C62350BD-C861-4BCA-AB3D-F77F0205A6B6}" destId="{95FF0027-9599-49E0-81CE-FF9259CCAAA9}" srcOrd="0" destOrd="0" presId="urn:microsoft.com/office/officeart/2005/8/layout/hierarchy5"/>
    <dgm:cxn modelId="{195A8076-99C5-4ED0-99FD-EF735D636BEF}" type="presOf" srcId="{4907B22E-3960-4EE2-8614-C2C9909F24D3}" destId="{A6CB42AA-1F89-4F16-BDE2-ECD5B2D407D3}" srcOrd="1" destOrd="0" presId="urn:microsoft.com/office/officeart/2005/8/layout/hierarchy5"/>
    <dgm:cxn modelId="{5C44D990-2B74-4E8D-B0CE-81B853613566}" type="presOf" srcId="{4907B22E-3960-4EE2-8614-C2C9909F24D3}" destId="{C3670A75-DDF2-4FC3-ABC7-119D49FF923C}" srcOrd="0" destOrd="0" presId="urn:microsoft.com/office/officeart/2005/8/layout/hierarchy5"/>
    <dgm:cxn modelId="{D5D5A0A3-1CC4-47A7-B11B-7AE50E3AD330}" srcId="{993BDB10-AA3A-416A-9612-0EAB21A516BA}" destId="{50DD742D-5C7B-49C2-9AE4-637F7A3DD14A}" srcOrd="0" destOrd="0" parTransId="{8ED1C65D-0525-4C3C-A00B-37511B79706E}" sibTransId="{2FDCD256-7F7C-4D34-8F8E-6A0F41607C6F}"/>
    <dgm:cxn modelId="{3B54BAFE-61F6-4863-A0FE-2CFB6A6DCCE8}" srcId="{993BDB10-AA3A-416A-9612-0EAB21A516BA}" destId="{03DC00DC-CB71-4351-954C-9B7B15D1BD1E}" srcOrd="3" destOrd="0" parTransId="{C6437E7A-8B3D-4622-B6FC-C6749FE3F5AD}" sibTransId="{71C8A6CB-3957-4313-8FEE-C82F5DAAE2DE}"/>
    <dgm:cxn modelId="{D803BDDB-D128-40F2-8F8F-717647E5B29C}" type="presOf" srcId="{1D762C72-E20F-4C3F-A103-AEAA97376C0B}" destId="{0802CF81-C322-4F22-8930-FA032E4C3D3B}" srcOrd="0" destOrd="0" presId="urn:microsoft.com/office/officeart/2005/8/layout/hierarchy5"/>
    <dgm:cxn modelId="{37EB4DA2-A3D1-4619-9419-6BDC7ED9A5C0}" type="presOf" srcId="{C9001359-3C0B-4B80-B251-CC4304D92245}" destId="{E9700C72-6B24-480E-A584-3F67AE1D4C56}" srcOrd="1" destOrd="0" presId="urn:microsoft.com/office/officeart/2005/8/layout/hierarchy5"/>
    <dgm:cxn modelId="{14688BF6-119D-46EE-AAF4-36284E8D6692}" type="presOf" srcId="{ACC86A12-686B-48CC-B446-B89DED23C285}" destId="{80CB262C-8D32-4FD0-8157-AD57DCC5436E}" srcOrd="0" destOrd="0" presId="urn:microsoft.com/office/officeart/2005/8/layout/hierarchy5"/>
    <dgm:cxn modelId="{C11B2EDF-8FDB-423B-A741-A5D6881F3151}" type="presOf" srcId="{50DD742D-5C7B-49C2-9AE4-637F7A3DD14A}" destId="{831058AA-446F-4D4D-A96E-90D26992FFC8}" srcOrd="0" destOrd="0" presId="urn:microsoft.com/office/officeart/2005/8/layout/hierarchy5"/>
    <dgm:cxn modelId="{6F0A90AC-F432-43AB-92F2-0EC29C00FA81}" type="presOf" srcId="{C6437E7A-8B3D-4622-B6FC-C6749FE3F5AD}" destId="{A6F67028-2966-4748-BE27-1D103C27DB94}" srcOrd="0" destOrd="0" presId="urn:microsoft.com/office/officeart/2005/8/layout/hierarchy5"/>
    <dgm:cxn modelId="{AD148D2F-8740-49A7-B8A3-5AFB6093874B}" srcId="{993BDB10-AA3A-416A-9612-0EAB21A516BA}" destId="{ACC86A12-686B-48CC-B446-B89DED23C285}" srcOrd="5" destOrd="0" parTransId="{1D762C72-E20F-4C3F-A103-AEAA97376C0B}" sibTransId="{26D36794-510A-4DBB-8866-F3782B978FF6}"/>
    <dgm:cxn modelId="{6D4CFA52-86A6-4289-9A0F-C1F0D5B62851}" type="presOf" srcId="{ABD91787-2FC1-4C7A-8445-834814735042}" destId="{102B72EC-929D-4CDF-A5C5-5BF13121466D}" srcOrd="0" destOrd="0" presId="urn:microsoft.com/office/officeart/2005/8/layout/hierarchy5"/>
    <dgm:cxn modelId="{5C55B45D-559F-47E7-B658-924BECCEFC78}" type="presOf" srcId="{8ED1C65D-0525-4C3C-A00B-37511B79706E}" destId="{489FEAF1-F3D5-4D58-A449-E6DFE37679AC}" srcOrd="1" destOrd="0" presId="urn:microsoft.com/office/officeart/2005/8/layout/hierarchy5"/>
    <dgm:cxn modelId="{053AC14D-32B2-4815-B637-665CBF0AFC89}" type="presOf" srcId="{E403FE07-8ABA-44C8-BF56-AB87B220EC13}" destId="{9CC7D860-1F99-4D02-BD7C-CCD2F1F8877E}" srcOrd="0" destOrd="0" presId="urn:microsoft.com/office/officeart/2005/8/layout/hierarchy5"/>
    <dgm:cxn modelId="{C780E630-4D2C-4F18-A3AC-BF42BA7D8FCB}" type="presOf" srcId="{C62350BD-C861-4BCA-AB3D-F77F0205A6B6}" destId="{3210AAE6-55A2-42A5-A169-F24612E74FD6}" srcOrd="1" destOrd="0" presId="urn:microsoft.com/office/officeart/2005/8/layout/hierarchy5"/>
    <dgm:cxn modelId="{08FF6BAA-2894-4DC5-9875-919114ED2CEC}" type="presOf" srcId="{5C02A547-0462-48F1-8F30-66AF5FD96FF3}" destId="{C42506E0-F28C-45F1-B234-B1CAAA3B6E9F}" srcOrd="0" destOrd="0" presId="urn:microsoft.com/office/officeart/2005/8/layout/hierarchy5"/>
    <dgm:cxn modelId="{1CEA13E3-6A7E-4A04-B4EB-84DD4A4BCDBC}" srcId="{993BDB10-AA3A-416A-9612-0EAB21A516BA}" destId="{E403FE07-8ABA-44C8-BF56-AB87B220EC13}" srcOrd="1" destOrd="0" parTransId="{4907B22E-3960-4EE2-8614-C2C9909F24D3}" sibTransId="{AFB98A8B-DEC1-4616-B99E-31B1B47FF7EA}"/>
    <dgm:cxn modelId="{51648B9A-5A74-4208-976B-69C5BCF35E44}" type="presOf" srcId="{03DC00DC-CB71-4351-954C-9B7B15D1BD1E}" destId="{0D3659C0-5EC1-407A-AA68-B9AE56CCFFE7}" srcOrd="0" destOrd="0" presId="urn:microsoft.com/office/officeart/2005/8/layout/hierarchy5"/>
    <dgm:cxn modelId="{A0C60423-8EB8-4907-A76C-8B2C86200EAF}" srcId="{993BDB10-AA3A-416A-9612-0EAB21A516BA}" destId="{B6A078B0-4A0F-4639-A6BC-8B6034BFDFD7}" srcOrd="2" destOrd="0" parTransId="{C9001359-3C0B-4B80-B251-CC4304D92245}" sibTransId="{95DD4ED6-1C09-4B8D-9579-D5BC22DF1233}"/>
    <dgm:cxn modelId="{0DAED31C-5F30-41AD-BBC6-972C715CFA78}" type="presOf" srcId="{8ED1C65D-0525-4C3C-A00B-37511B79706E}" destId="{3BDFFF1B-CFD1-43C3-AFE6-7F27B3EE83C4}" srcOrd="0" destOrd="0" presId="urn:microsoft.com/office/officeart/2005/8/layout/hierarchy5"/>
    <dgm:cxn modelId="{3C82BEC0-3921-4753-86F8-55D00B58515E}" type="presParOf" srcId="{102B72EC-929D-4CDF-A5C5-5BF13121466D}" destId="{94AFEAE9-1E88-4596-89AC-7ECC33DD8F18}" srcOrd="0" destOrd="0" presId="urn:microsoft.com/office/officeart/2005/8/layout/hierarchy5"/>
    <dgm:cxn modelId="{DF2F8D8F-0642-45EA-91DA-DF588D1A315B}" type="presParOf" srcId="{94AFEAE9-1E88-4596-89AC-7ECC33DD8F18}" destId="{2D8D76BF-D856-498B-A93A-43FFF6385BE5}" srcOrd="0" destOrd="0" presId="urn:microsoft.com/office/officeart/2005/8/layout/hierarchy5"/>
    <dgm:cxn modelId="{B8679117-047F-4515-8BFE-ECD49FC61E56}" type="presParOf" srcId="{2D8D76BF-D856-498B-A93A-43FFF6385BE5}" destId="{576BBD6E-7D70-4C20-A928-B870A7757D98}" srcOrd="0" destOrd="0" presId="urn:microsoft.com/office/officeart/2005/8/layout/hierarchy5"/>
    <dgm:cxn modelId="{2BF89DD4-B46B-4077-BBE1-A52C4F85FC14}" type="presParOf" srcId="{576BBD6E-7D70-4C20-A928-B870A7757D98}" destId="{9948EAD2-F1B3-45AA-AC37-053C411F531D}" srcOrd="0" destOrd="0" presId="urn:microsoft.com/office/officeart/2005/8/layout/hierarchy5"/>
    <dgm:cxn modelId="{5B21F42C-8075-438B-8A3B-9EC48279B56A}" type="presParOf" srcId="{576BBD6E-7D70-4C20-A928-B870A7757D98}" destId="{6F8C1222-8AA1-4CCD-AE59-04DD8071843D}" srcOrd="1" destOrd="0" presId="urn:microsoft.com/office/officeart/2005/8/layout/hierarchy5"/>
    <dgm:cxn modelId="{4CA90BB1-B02A-4C04-8E9C-7B84EC0C1F0B}" type="presParOf" srcId="{6F8C1222-8AA1-4CCD-AE59-04DD8071843D}" destId="{3BDFFF1B-CFD1-43C3-AFE6-7F27B3EE83C4}" srcOrd="0" destOrd="0" presId="urn:microsoft.com/office/officeart/2005/8/layout/hierarchy5"/>
    <dgm:cxn modelId="{4069095C-AD79-4594-A539-712EE6EC5D08}" type="presParOf" srcId="{3BDFFF1B-CFD1-43C3-AFE6-7F27B3EE83C4}" destId="{489FEAF1-F3D5-4D58-A449-E6DFE37679AC}" srcOrd="0" destOrd="0" presId="urn:microsoft.com/office/officeart/2005/8/layout/hierarchy5"/>
    <dgm:cxn modelId="{E5E894DC-A1CE-4DC2-B8FB-BD64F2FD420C}" type="presParOf" srcId="{6F8C1222-8AA1-4CCD-AE59-04DD8071843D}" destId="{3CF35A0C-CF6C-4189-B952-7574F908FB0E}" srcOrd="1" destOrd="0" presId="urn:microsoft.com/office/officeart/2005/8/layout/hierarchy5"/>
    <dgm:cxn modelId="{DC1875B8-81CF-4D44-9C4D-2D9068069B72}" type="presParOf" srcId="{3CF35A0C-CF6C-4189-B952-7574F908FB0E}" destId="{831058AA-446F-4D4D-A96E-90D26992FFC8}" srcOrd="0" destOrd="0" presId="urn:microsoft.com/office/officeart/2005/8/layout/hierarchy5"/>
    <dgm:cxn modelId="{B71BDF32-1E0F-482C-8B7D-7F0E11F77A48}" type="presParOf" srcId="{3CF35A0C-CF6C-4189-B952-7574F908FB0E}" destId="{27F68316-DAE2-4025-A72C-2330E8A46F9A}" srcOrd="1" destOrd="0" presId="urn:microsoft.com/office/officeart/2005/8/layout/hierarchy5"/>
    <dgm:cxn modelId="{7FD4BBC8-50C5-49D4-AA23-1AB6488AFF0A}" type="presParOf" srcId="{6F8C1222-8AA1-4CCD-AE59-04DD8071843D}" destId="{C3670A75-DDF2-4FC3-ABC7-119D49FF923C}" srcOrd="2" destOrd="0" presId="urn:microsoft.com/office/officeart/2005/8/layout/hierarchy5"/>
    <dgm:cxn modelId="{859E2DC7-B6F3-489D-8F6D-6D28025D117E}" type="presParOf" srcId="{C3670A75-DDF2-4FC3-ABC7-119D49FF923C}" destId="{A6CB42AA-1F89-4F16-BDE2-ECD5B2D407D3}" srcOrd="0" destOrd="0" presId="urn:microsoft.com/office/officeart/2005/8/layout/hierarchy5"/>
    <dgm:cxn modelId="{E2727A48-BE83-4DBB-80E5-4405D33DB817}" type="presParOf" srcId="{6F8C1222-8AA1-4CCD-AE59-04DD8071843D}" destId="{FFE10011-8751-4E97-8300-59153AC42B42}" srcOrd="3" destOrd="0" presId="urn:microsoft.com/office/officeart/2005/8/layout/hierarchy5"/>
    <dgm:cxn modelId="{3119BF93-5C45-48C9-BEF2-1955A856C0FC}" type="presParOf" srcId="{FFE10011-8751-4E97-8300-59153AC42B42}" destId="{9CC7D860-1F99-4D02-BD7C-CCD2F1F8877E}" srcOrd="0" destOrd="0" presId="urn:microsoft.com/office/officeart/2005/8/layout/hierarchy5"/>
    <dgm:cxn modelId="{19F117AE-284F-4CE8-AFB5-68869219806E}" type="presParOf" srcId="{FFE10011-8751-4E97-8300-59153AC42B42}" destId="{2785896D-434B-4098-AE4F-9CA2E233FD54}" srcOrd="1" destOrd="0" presId="urn:microsoft.com/office/officeart/2005/8/layout/hierarchy5"/>
    <dgm:cxn modelId="{0DE6B029-72C5-46BF-ABAD-0E41FB479BA6}" type="presParOf" srcId="{6F8C1222-8AA1-4CCD-AE59-04DD8071843D}" destId="{FBF4EEFC-76B2-498F-9846-E48A7FBA9C12}" srcOrd="4" destOrd="0" presId="urn:microsoft.com/office/officeart/2005/8/layout/hierarchy5"/>
    <dgm:cxn modelId="{1B231E0D-F0E5-478B-B5AE-4C59A29A6B0B}" type="presParOf" srcId="{FBF4EEFC-76B2-498F-9846-E48A7FBA9C12}" destId="{E9700C72-6B24-480E-A584-3F67AE1D4C56}" srcOrd="0" destOrd="0" presId="urn:microsoft.com/office/officeart/2005/8/layout/hierarchy5"/>
    <dgm:cxn modelId="{B8F82ECE-BAA7-45E0-8698-392C431D9721}" type="presParOf" srcId="{6F8C1222-8AA1-4CCD-AE59-04DD8071843D}" destId="{425E3010-E7DF-42EE-A91E-F7C43D9E736C}" srcOrd="5" destOrd="0" presId="urn:microsoft.com/office/officeart/2005/8/layout/hierarchy5"/>
    <dgm:cxn modelId="{16B8894E-1A85-4858-8FAE-1562BDBEDE88}" type="presParOf" srcId="{425E3010-E7DF-42EE-A91E-F7C43D9E736C}" destId="{ECC4DAD9-2800-4045-A2DC-165C73F04F37}" srcOrd="0" destOrd="0" presId="urn:microsoft.com/office/officeart/2005/8/layout/hierarchy5"/>
    <dgm:cxn modelId="{10DD91C2-EC22-4156-9C19-3E4403A25323}" type="presParOf" srcId="{425E3010-E7DF-42EE-A91E-F7C43D9E736C}" destId="{EF5DC2E4-DF59-4E37-9DEE-DCAF81071025}" srcOrd="1" destOrd="0" presId="urn:microsoft.com/office/officeart/2005/8/layout/hierarchy5"/>
    <dgm:cxn modelId="{850449FE-5AA7-4D05-9537-AA3E87BA3315}" type="presParOf" srcId="{6F8C1222-8AA1-4CCD-AE59-04DD8071843D}" destId="{A6F67028-2966-4748-BE27-1D103C27DB94}" srcOrd="6" destOrd="0" presId="urn:microsoft.com/office/officeart/2005/8/layout/hierarchy5"/>
    <dgm:cxn modelId="{5C56BB3B-00F8-4136-A042-7AF1ABAC5082}" type="presParOf" srcId="{A6F67028-2966-4748-BE27-1D103C27DB94}" destId="{2352FBF3-5B24-498B-94B6-44B235771F81}" srcOrd="0" destOrd="0" presId="urn:microsoft.com/office/officeart/2005/8/layout/hierarchy5"/>
    <dgm:cxn modelId="{7E98B802-5AB4-48FA-9EB7-91241FA37499}" type="presParOf" srcId="{6F8C1222-8AA1-4CCD-AE59-04DD8071843D}" destId="{2B93044A-09A4-47D5-818C-0BE36D626EFA}" srcOrd="7" destOrd="0" presId="urn:microsoft.com/office/officeart/2005/8/layout/hierarchy5"/>
    <dgm:cxn modelId="{F037A468-DA7A-4E84-841C-4964261DF5E2}" type="presParOf" srcId="{2B93044A-09A4-47D5-818C-0BE36D626EFA}" destId="{0D3659C0-5EC1-407A-AA68-B9AE56CCFFE7}" srcOrd="0" destOrd="0" presId="urn:microsoft.com/office/officeart/2005/8/layout/hierarchy5"/>
    <dgm:cxn modelId="{580D84DB-8E2F-4F2B-A108-56B96038ECD3}" type="presParOf" srcId="{2B93044A-09A4-47D5-818C-0BE36D626EFA}" destId="{6F729363-D937-498E-9C49-1499B99ECD57}" srcOrd="1" destOrd="0" presId="urn:microsoft.com/office/officeart/2005/8/layout/hierarchy5"/>
    <dgm:cxn modelId="{F9CCA2FC-082E-4848-B1C7-53CFC102E787}" type="presParOf" srcId="{6F8C1222-8AA1-4CCD-AE59-04DD8071843D}" destId="{95FF0027-9599-49E0-81CE-FF9259CCAAA9}" srcOrd="8" destOrd="0" presId="urn:microsoft.com/office/officeart/2005/8/layout/hierarchy5"/>
    <dgm:cxn modelId="{1273931C-A1D4-4ECE-B921-E196DA53A2D2}" type="presParOf" srcId="{95FF0027-9599-49E0-81CE-FF9259CCAAA9}" destId="{3210AAE6-55A2-42A5-A169-F24612E74FD6}" srcOrd="0" destOrd="0" presId="urn:microsoft.com/office/officeart/2005/8/layout/hierarchy5"/>
    <dgm:cxn modelId="{4C0741BA-4BB5-4E71-83D2-9D00F591F243}" type="presParOf" srcId="{6F8C1222-8AA1-4CCD-AE59-04DD8071843D}" destId="{1608388E-6ACF-4006-8CD1-7D005616FEB2}" srcOrd="9" destOrd="0" presId="urn:microsoft.com/office/officeart/2005/8/layout/hierarchy5"/>
    <dgm:cxn modelId="{4DBCFF02-3988-458D-BFE2-34B92D4F9B87}" type="presParOf" srcId="{1608388E-6ACF-4006-8CD1-7D005616FEB2}" destId="{C42506E0-F28C-45F1-B234-B1CAAA3B6E9F}" srcOrd="0" destOrd="0" presId="urn:microsoft.com/office/officeart/2005/8/layout/hierarchy5"/>
    <dgm:cxn modelId="{AA491E73-3737-40E9-9721-EE77A03BC6F0}" type="presParOf" srcId="{1608388E-6ACF-4006-8CD1-7D005616FEB2}" destId="{919727E4-46E7-40FC-B7AC-56CC1957D6F4}" srcOrd="1" destOrd="0" presId="urn:microsoft.com/office/officeart/2005/8/layout/hierarchy5"/>
    <dgm:cxn modelId="{EE5294C1-39E1-4338-B2A7-A8C20FAE460B}" type="presParOf" srcId="{6F8C1222-8AA1-4CCD-AE59-04DD8071843D}" destId="{0802CF81-C322-4F22-8930-FA032E4C3D3B}" srcOrd="10" destOrd="0" presId="urn:microsoft.com/office/officeart/2005/8/layout/hierarchy5"/>
    <dgm:cxn modelId="{1FCFFDDA-D956-46D7-AB1F-853510E1987F}" type="presParOf" srcId="{0802CF81-C322-4F22-8930-FA032E4C3D3B}" destId="{5942903F-65A0-4E1C-BA89-C01BA85CEF53}" srcOrd="0" destOrd="0" presId="urn:microsoft.com/office/officeart/2005/8/layout/hierarchy5"/>
    <dgm:cxn modelId="{BF1BADD5-F64E-436D-B404-D032A0B4DD18}" type="presParOf" srcId="{6F8C1222-8AA1-4CCD-AE59-04DD8071843D}" destId="{5C3E20C5-6B96-49DA-B768-03FC96045AFC}" srcOrd="11" destOrd="0" presId="urn:microsoft.com/office/officeart/2005/8/layout/hierarchy5"/>
    <dgm:cxn modelId="{A2312E3E-A35D-4B29-BEE6-4A0AF1BB321C}" type="presParOf" srcId="{5C3E20C5-6B96-49DA-B768-03FC96045AFC}" destId="{80CB262C-8D32-4FD0-8157-AD57DCC5436E}" srcOrd="0" destOrd="0" presId="urn:microsoft.com/office/officeart/2005/8/layout/hierarchy5"/>
    <dgm:cxn modelId="{8ED477C7-B29B-43BC-A967-744267C6245C}" type="presParOf" srcId="{5C3E20C5-6B96-49DA-B768-03FC96045AFC}" destId="{833C4BC9-2C19-4965-BF91-893F78836922}" srcOrd="1" destOrd="0" presId="urn:microsoft.com/office/officeart/2005/8/layout/hierarchy5"/>
    <dgm:cxn modelId="{DDDC280D-54F0-4379-BF35-4A17D74B1F08}" type="presParOf" srcId="{102B72EC-929D-4CDF-A5C5-5BF13121466D}" destId="{1430DCF7-A568-447B-93F0-3624CA2D7C6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7ED7A-B346-422C-8C38-7D60B6398D8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D5A8D-E3F2-42C1-BAB4-812C5B58820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Liquidity Ratios</a:t>
          </a:r>
        </a:p>
      </dgm:t>
    </dgm:pt>
    <dgm:pt modelId="{4C439D39-2B9C-49E2-B4D0-9797D77D7ADD}" type="parTrans" cxnId="{BE4C71BA-D633-4236-A02A-C5A7DACE9359}">
      <dgm:prSet/>
      <dgm:spPr/>
      <dgm:t>
        <a:bodyPr/>
        <a:lstStyle/>
        <a:p>
          <a:endParaRPr lang="en-US"/>
        </a:p>
      </dgm:t>
    </dgm:pt>
    <dgm:pt modelId="{C5A50755-792C-4A72-9BCD-B82573C43E5D}" type="sibTrans" cxnId="{BE4C71BA-D633-4236-A02A-C5A7DACE9359}">
      <dgm:prSet/>
      <dgm:spPr/>
      <dgm:t>
        <a:bodyPr/>
        <a:lstStyle/>
        <a:p>
          <a:endParaRPr lang="en-US"/>
        </a:p>
      </dgm:t>
    </dgm:pt>
    <dgm:pt modelId="{B58679F6-FD8F-4ADD-8A8E-CC2227FCA62F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To assess the ability of the business to pay the amount due to stakeholders.</a:t>
          </a:r>
        </a:p>
      </dgm:t>
    </dgm:pt>
    <dgm:pt modelId="{025CA432-138B-4516-B496-DAE433D98210}" type="parTrans" cxnId="{6D83102B-608B-4D7A-9B97-F66C01212681}">
      <dgm:prSet/>
      <dgm:spPr/>
      <dgm:t>
        <a:bodyPr/>
        <a:lstStyle/>
        <a:p>
          <a:endParaRPr lang="en-U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E876B-2CF1-4463-8AF3-813709C05159}" type="sibTrans" cxnId="{6D83102B-608B-4D7A-9B97-F66C01212681}">
      <dgm:prSet/>
      <dgm:spPr/>
      <dgm:t>
        <a:bodyPr/>
        <a:lstStyle/>
        <a:p>
          <a:endParaRPr lang="en-US"/>
        </a:p>
      </dgm:t>
    </dgm:pt>
    <dgm:pt modelId="{BB974348-E5BE-44EF-BB75-3BFAD89D5B50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Current Ratio </a:t>
          </a:r>
        </a:p>
        <a:p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Liquidity Ratio</a:t>
          </a:r>
        </a:p>
      </dgm:t>
    </dgm:pt>
    <dgm:pt modelId="{3D3E7AC3-6234-40F3-A119-67B9BF7E1D98}" type="parTrans" cxnId="{68AE9C59-E352-4F2A-8A40-FE23B633596A}">
      <dgm:prSet/>
      <dgm:spPr/>
      <dgm:t>
        <a:bodyPr/>
        <a:lstStyle/>
        <a:p>
          <a:endParaRPr lang="en-U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5D8A4-5865-491F-8BBA-AA1F4765F0C3}" type="sibTrans" cxnId="{68AE9C59-E352-4F2A-8A40-FE23B633596A}">
      <dgm:prSet/>
      <dgm:spPr/>
      <dgm:t>
        <a:bodyPr/>
        <a:lstStyle/>
        <a:p>
          <a:endParaRPr lang="en-US"/>
        </a:p>
      </dgm:t>
    </dgm:pt>
    <dgm:pt modelId="{4FADD794-C93C-4E31-97C0-D3AE26C5E10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Solvency Ratios</a:t>
          </a:r>
        </a:p>
      </dgm:t>
    </dgm:pt>
    <dgm:pt modelId="{9F4BDFB4-8C80-4106-B5FF-BA0C12CCFB25}" type="parTrans" cxnId="{CAAEAB2A-55C9-4B13-9E7C-D0E158EB189C}">
      <dgm:prSet/>
      <dgm:spPr/>
      <dgm:t>
        <a:bodyPr/>
        <a:lstStyle/>
        <a:p>
          <a:endParaRPr lang="en-US"/>
        </a:p>
      </dgm:t>
    </dgm:pt>
    <dgm:pt modelId="{267125F7-D3F1-43E8-AA47-6F965DCDD47A}" type="sibTrans" cxnId="{CAAEAB2A-55C9-4B13-9E7C-D0E158EB189C}">
      <dgm:prSet/>
      <dgm:spPr/>
      <dgm:t>
        <a:bodyPr/>
        <a:lstStyle/>
        <a:p>
          <a:endParaRPr lang="en-US"/>
        </a:p>
      </dgm:t>
    </dgm:pt>
    <dgm:pt modelId="{6A961A4F-76A8-47F1-96CD-92374A87F807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To assess its ability to meet its contractual obligations towards stakeholders.</a:t>
          </a:r>
        </a:p>
      </dgm:t>
    </dgm:pt>
    <dgm:pt modelId="{48F0CB3F-EBE0-4C40-AA4B-980CADE3A0F1}" type="parTrans" cxnId="{E2001BC9-8565-4D34-B88A-43E9B7159E4A}">
      <dgm:prSet/>
      <dgm:spPr/>
      <dgm:t>
        <a:bodyPr/>
        <a:lstStyle/>
        <a:p>
          <a:endParaRPr lang="en-U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5D4E9-C5A9-43A3-9FD7-B1BA156048CD}" type="sibTrans" cxnId="{E2001BC9-8565-4D34-B88A-43E9B7159E4A}">
      <dgm:prSet/>
      <dgm:spPr/>
      <dgm:t>
        <a:bodyPr/>
        <a:lstStyle/>
        <a:p>
          <a:endParaRPr lang="en-US"/>
        </a:p>
      </dgm:t>
    </dgm:pt>
    <dgm:pt modelId="{0E3AE517-F417-4CE1-8DDD-CED5A9242FF3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1. Debt-Equity Ratio;</a:t>
          </a:r>
        </a:p>
        <a:p>
          <a:pPr algn="l"/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2. Debt to Capital Employed Ratio;</a:t>
          </a:r>
        </a:p>
        <a:p>
          <a:pPr algn="l"/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3. Proprietary Ratio;</a:t>
          </a:r>
        </a:p>
        <a:p>
          <a:pPr algn="l"/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4. Total Assets to Debt Ratio;</a:t>
          </a:r>
        </a:p>
        <a:p>
          <a:pPr algn="l"/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5. Interest Coverage Ratio.</a:t>
          </a:r>
        </a:p>
      </dgm:t>
    </dgm:pt>
    <dgm:pt modelId="{01ECECCA-0AC0-47AF-8879-F3B3B329998F}" type="parTrans" cxnId="{6F028A8C-DF82-42F3-9ADA-173612D1CCD2}">
      <dgm:prSet/>
      <dgm:spPr/>
      <dgm:t>
        <a:bodyPr/>
        <a:lstStyle/>
        <a:p>
          <a:endParaRPr lang="en-U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ACA11-DA07-4A82-BAB0-F4A4E40E5A45}" type="sibTrans" cxnId="{6F028A8C-DF82-42F3-9ADA-173612D1CCD2}">
      <dgm:prSet/>
      <dgm:spPr/>
      <dgm:t>
        <a:bodyPr/>
        <a:lstStyle/>
        <a:p>
          <a:endParaRPr lang="en-US"/>
        </a:p>
      </dgm:t>
    </dgm:pt>
    <dgm:pt modelId="{3CBDFE82-59EC-4EF3-A014-96BA4E88E034}">
      <dgm:prSet custT="1"/>
      <dgm:spPr>
        <a:solidFill>
          <a:srgbClr val="C00000"/>
        </a:solidFill>
      </dgm:spPr>
      <dgm:t>
        <a:bodyPr/>
        <a:lstStyle/>
        <a:p>
          <a:r>
            <a:rPr lang="en-US" sz="2000" b="1">
              <a:latin typeface="Times New Roman" panose="02020603050405020304" pitchFamily="18" charset="0"/>
              <a:cs typeface="Times New Roman" panose="02020603050405020304" pitchFamily="18" charset="0"/>
            </a:rPr>
            <a:t>Activity </a:t>
          </a:r>
        </a:p>
        <a:p>
          <a:r>
            <a:rPr lang="en-US" sz="2000" b="1">
              <a:latin typeface="Times New Roman" panose="02020603050405020304" pitchFamily="18" charset="0"/>
              <a:cs typeface="Times New Roman" panose="02020603050405020304" pitchFamily="18" charset="0"/>
            </a:rPr>
            <a:t>(Turnover) Ratios</a:t>
          </a:r>
        </a:p>
      </dgm:t>
    </dgm:pt>
    <dgm:pt modelId="{7190A798-23B4-4A2B-A764-D22F8828D220}" type="parTrans" cxnId="{7B7FDDFF-5586-45F1-B896-EB89B43841B3}">
      <dgm:prSet/>
      <dgm:spPr/>
      <dgm:t>
        <a:bodyPr/>
        <a:lstStyle/>
        <a:p>
          <a:endParaRPr lang="en-US"/>
        </a:p>
      </dgm:t>
    </dgm:pt>
    <dgm:pt modelId="{805BD275-6DCF-499A-8385-829DB25D4C10}" type="sibTrans" cxnId="{7B7FDDFF-5586-45F1-B896-EB89B43841B3}">
      <dgm:prSet/>
      <dgm:spPr/>
      <dgm:t>
        <a:bodyPr/>
        <a:lstStyle/>
        <a:p>
          <a:endParaRPr lang="en-US"/>
        </a:p>
      </dgm:t>
    </dgm:pt>
    <dgm:pt modelId="{CE7E0B8F-42CC-4FAA-AEB1-93EEC0842293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It helps for measuring the efficiency </a:t>
          </a:r>
          <a:r>
            <a:rPr lang="en-US" sz="1600" b="1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 operations of business based on effective utilisation of resources.</a:t>
          </a:r>
        </a:p>
      </dgm:t>
    </dgm:pt>
    <dgm:pt modelId="{289BD674-AED5-47BE-B909-30EB153CA07D}" type="parTrans" cxnId="{35CAC35C-06BA-4479-9B35-A338D4153EE5}">
      <dgm:prSet/>
      <dgm:spPr/>
      <dgm:t>
        <a:bodyPr/>
        <a:lstStyle/>
        <a:p>
          <a:endParaRPr lang="en-U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CEDB1-A161-4AD9-907C-14D9383AE011}" type="sibTrans" cxnId="{35CAC35C-06BA-4479-9B35-A338D4153EE5}">
      <dgm:prSet/>
      <dgm:spPr/>
      <dgm:t>
        <a:bodyPr/>
        <a:lstStyle/>
        <a:p>
          <a:endParaRPr lang="en-US"/>
        </a:p>
      </dgm:t>
    </dgm:pt>
    <dgm:pt modelId="{345CDCF0-6921-4B2A-83A3-44CAEFA0D5CC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Inventory Turnover;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Trade Receivable Turnover;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Trade Payable Turnover;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Investment (Net Assets) Turnover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5. Fixed Assets Turnover; and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6. Working Capital Turnover.</a:t>
          </a:r>
        </a:p>
        <a:p>
          <a:pPr algn="l"/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Inventory 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Turn-over Ratio</a:t>
          </a:r>
        </a:p>
      </dgm:t>
    </dgm:pt>
    <dgm:pt modelId="{164F1FA7-50CD-418D-8527-9E09B1FFC928}" type="parTrans" cxnId="{A54339EF-FE98-44B2-B2B4-0E13BFA9F954}">
      <dgm:prSet/>
      <dgm:spPr/>
      <dgm:t>
        <a:bodyPr/>
        <a:lstStyle/>
        <a:p>
          <a:endParaRPr lang="en-U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31610-0158-475C-A4FE-FCA66190DEF0}" type="sibTrans" cxnId="{A54339EF-FE98-44B2-B2B4-0E13BFA9F954}">
      <dgm:prSet/>
      <dgm:spPr/>
      <dgm:t>
        <a:bodyPr/>
        <a:lstStyle/>
        <a:p>
          <a:endParaRPr lang="en-US"/>
        </a:p>
      </dgm:t>
    </dgm:pt>
    <dgm:pt modelId="{9EB43DA0-C035-4AC4-A753-399386364D31}">
      <dgm:prSet custT="1"/>
      <dgm:spPr>
        <a:solidFill>
          <a:srgbClr val="C00000"/>
        </a:solidFill>
      </dgm:spPr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Profitability Ratios</a:t>
          </a:r>
        </a:p>
      </dgm:t>
    </dgm:pt>
    <dgm:pt modelId="{73F17BA5-28FC-422B-A571-4B1802CCB7B7}" type="parTrans" cxnId="{CF6B6604-0C50-45F1-8A07-48E26A810A84}">
      <dgm:prSet/>
      <dgm:spPr/>
      <dgm:t>
        <a:bodyPr/>
        <a:lstStyle/>
        <a:p>
          <a:endParaRPr lang="en-US"/>
        </a:p>
      </dgm:t>
    </dgm:pt>
    <dgm:pt modelId="{5D83AD4E-E15A-4E6F-AFF1-94A7891B5F56}" type="sibTrans" cxnId="{CF6B6604-0C50-45F1-8A07-48E26A810A84}">
      <dgm:prSet/>
      <dgm:spPr/>
      <dgm:t>
        <a:bodyPr/>
        <a:lstStyle/>
        <a:p>
          <a:endParaRPr lang="en-US"/>
        </a:p>
      </dgm:t>
    </dgm:pt>
    <dgm:pt modelId="{5AEDD5E6-ACFC-4953-A132-09CFB53C45B2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400" b="1">
              <a:latin typeface="Times New Roman" panose="02020603050405020304" pitchFamily="18" charset="0"/>
              <a:cs typeface="Times New Roman" panose="02020603050405020304" pitchFamily="18" charset="0"/>
            </a:rPr>
            <a:t>Analysis of profits in relation to revenue from operations or funds  employed</a:t>
          </a:r>
        </a:p>
      </dgm:t>
    </dgm:pt>
    <dgm:pt modelId="{3E2113E4-D70C-4B4B-9AA2-60BC67CF0ED6}" type="parTrans" cxnId="{1CFD200A-8C7D-44CE-B91D-4A2B89F75E50}">
      <dgm:prSet/>
      <dgm:spPr/>
      <dgm:t>
        <a:bodyPr/>
        <a:lstStyle/>
        <a:p>
          <a:endParaRPr lang="en-U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B6DE5-98E7-420D-BA89-AF2BFF35DC68}" type="sibTrans" cxnId="{1CFD200A-8C7D-44CE-B91D-4A2B89F75E50}">
      <dgm:prSet/>
      <dgm:spPr/>
      <dgm:t>
        <a:bodyPr/>
        <a:lstStyle/>
        <a:p>
          <a:endParaRPr lang="en-US"/>
        </a:p>
      </dgm:t>
    </dgm:pt>
    <dgm:pt modelId="{AC703765-A158-4557-BB51-B50577C9774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Gross Profit Ratio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Operating Ratio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Operating Profit Ratio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4. Net profit Ratio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5. Return on Investment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6. Return on Net Worth (RONW)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7. Earnings per Share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8. Book Value per Share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9. Dividend Payout Ratio</a:t>
          </a:r>
        </a:p>
        <a:p>
          <a:pPr algn="l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10. Price Earning Ratio.</a:t>
          </a:r>
        </a:p>
      </dgm:t>
    </dgm:pt>
    <dgm:pt modelId="{D788952B-3106-44A8-82B8-35CD6B52DCE3}" type="parTrans" cxnId="{E3A21431-C179-4548-9A58-85EF9440F588}">
      <dgm:prSet/>
      <dgm:spPr/>
      <dgm:t>
        <a:bodyPr/>
        <a:lstStyle/>
        <a:p>
          <a:endParaRPr lang="en-US" sz="3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23D66-D6D9-4400-8735-92A76EDACDA3}" type="sibTrans" cxnId="{E3A21431-C179-4548-9A58-85EF9440F588}">
      <dgm:prSet/>
      <dgm:spPr/>
      <dgm:t>
        <a:bodyPr/>
        <a:lstStyle/>
        <a:p>
          <a:endParaRPr lang="en-US"/>
        </a:p>
      </dgm:t>
    </dgm:pt>
    <dgm:pt modelId="{267685CD-9C2A-41C0-AD96-F1C1C401104A}" type="pres">
      <dgm:prSet presAssocID="{F877ED7A-B346-422C-8C38-7D60B6398D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8A8CF7-A8CF-4707-8339-AD45A7256DD0}" type="pres">
      <dgm:prSet presAssocID="{D79D5A8D-E3F2-42C1-BAB4-812C5B588203}" presName="root" presStyleCnt="0"/>
      <dgm:spPr/>
    </dgm:pt>
    <dgm:pt modelId="{B52C9E66-B5DF-498E-9E63-79F5DA70852F}" type="pres">
      <dgm:prSet presAssocID="{D79D5A8D-E3F2-42C1-BAB4-812C5B588203}" presName="rootComposite" presStyleCnt="0"/>
      <dgm:spPr/>
    </dgm:pt>
    <dgm:pt modelId="{02975108-A9D6-4F2A-8F58-3BB480CA6E58}" type="pres">
      <dgm:prSet presAssocID="{D79D5A8D-E3F2-42C1-BAB4-812C5B588203}" presName="rootText" presStyleLbl="node1" presStyleIdx="0" presStyleCnt="4" custScaleY="68392"/>
      <dgm:spPr/>
      <dgm:t>
        <a:bodyPr/>
        <a:lstStyle/>
        <a:p>
          <a:endParaRPr lang="en-US"/>
        </a:p>
      </dgm:t>
    </dgm:pt>
    <dgm:pt modelId="{DA2A3EFC-1094-4E9A-87BE-75507FC95A99}" type="pres">
      <dgm:prSet presAssocID="{D79D5A8D-E3F2-42C1-BAB4-812C5B588203}" presName="rootConnector" presStyleLbl="node1" presStyleIdx="0" presStyleCnt="4"/>
      <dgm:spPr/>
      <dgm:t>
        <a:bodyPr/>
        <a:lstStyle/>
        <a:p>
          <a:endParaRPr lang="en-US"/>
        </a:p>
      </dgm:t>
    </dgm:pt>
    <dgm:pt modelId="{818C7F72-1656-46B4-838F-474EB8A2C3D4}" type="pres">
      <dgm:prSet presAssocID="{D79D5A8D-E3F2-42C1-BAB4-812C5B588203}" presName="childShape" presStyleCnt="0"/>
      <dgm:spPr/>
    </dgm:pt>
    <dgm:pt modelId="{565C4C18-DCBE-439D-BCBF-875FABBBE228}" type="pres">
      <dgm:prSet presAssocID="{025CA432-138B-4516-B496-DAE433D98210}" presName="Name13" presStyleLbl="parChTrans1D2" presStyleIdx="0" presStyleCnt="8"/>
      <dgm:spPr/>
      <dgm:t>
        <a:bodyPr/>
        <a:lstStyle/>
        <a:p>
          <a:endParaRPr lang="en-US"/>
        </a:p>
      </dgm:t>
    </dgm:pt>
    <dgm:pt modelId="{D0753203-84A8-4C54-BBE2-765AF76A700B}" type="pres">
      <dgm:prSet presAssocID="{B58679F6-FD8F-4ADD-8A8E-CC2227FCA62F}" presName="childText" presStyleLbl="bgAcc1" presStyleIdx="0" presStyleCnt="8" custScaleY="13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CF1BF-631B-47B3-BF90-52F665AD60FA}" type="pres">
      <dgm:prSet presAssocID="{3D3E7AC3-6234-40F3-A119-67B9BF7E1D98}" presName="Name13" presStyleLbl="parChTrans1D2" presStyleIdx="1" presStyleCnt="8"/>
      <dgm:spPr/>
      <dgm:t>
        <a:bodyPr/>
        <a:lstStyle/>
        <a:p>
          <a:endParaRPr lang="en-US"/>
        </a:p>
      </dgm:t>
    </dgm:pt>
    <dgm:pt modelId="{F3501DC3-FFA7-41E7-816D-DBB268AAB7EB}" type="pres">
      <dgm:prSet presAssocID="{BB974348-E5BE-44EF-BB75-3BFAD89D5B50}" presName="childText" presStyleLbl="bgAcc1" presStyleIdx="1" presStyleCnt="8" custScaleY="292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C072F-D12D-4614-9826-1DCD8FFE0754}" type="pres">
      <dgm:prSet presAssocID="{4FADD794-C93C-4E31-97C0-D3AE26C5E108}" presName="root" presStyleCnt="0"/>
      <dgm:spPr/>
    </dgm:pt>
    <dgm:pt modelId="{4A47D5AC-81D4-43F4-AB37-0DAFC2C21098}" type="pres">
      <dgm:prSet presAssocID="{4FADD794-C93C-4E31-97C0-D3AE26C5E108}" presName="rootComposite" presStyleCnt="0"/>
      <dgm:spPr/>
    </dgm:pt>
    <dgm:pt modelId="{F00C1B4C-49CF-4F25-A9D5-DBAA3C877255}" type="pres">
      <dgm:prSet presAssocID="{4FADD794-C93C-4E31-97C0-D3AE26C5E108}" presName="rootText" presStyleLbl="node1" presStyleIdx="1" presStyleCnt="4" custScaleY="68392"/>
      <dgm:spPr/>
      <dgm:t>
        <a:bodyPr/>
        <a:lstStyle/>
        <a:p>
          <a:endParaRPr lang="en-US"/>
        </a:p>
      </dgm:t>
    </dgm:pt>
    <dgm:pt modelId="{17D11A11-0BE9-4007-92B7-B956D1651CEC}" type="pres">
      <dgm:prSet presAssocID="{4FADD794-C93C-4E31-97C0-D3AE26C5E108}" presName="rootConnector" presStyleLbl="node1" presStyleIdx="1" presStyleCnt="4"/>
      <dgm:spPr/>
      <dgm:t>
        <a:bodyPr/>
        <a:lstStyle/>
        <a:p>
          <a:endParaRPr lang="en-US"/>
        </a:p>
      </dgm:t>
    </dgm:pt>
    <dgm:pt modelId="{B4D32956-1289-4CAD-84B5-85A725189883}" type="pres">
      <dgm:prSet presAssocID="{4FADD794-C93C-4E31-97C0-D3AE26C5E108}" presName="childShape" presStyleCnt="0"/>
      <dgm:spPr/>
    </dgm:pt>
    <dgm:pt modelId="{FED254CF-13E4-4B96-845E-82E55F30579F}" type="pres">
      <dgm:prSet presAssocID="{48F0CB3F-EBE0-4C40-AA4B-980CADE3A0F1}" presName="Name13" presStyleLbl="parChTrans1D2" presStyleIdx="2" presStyleCnt="8"/>
      <dgm:spPr/>
      <dgm:t>
        <a:bodyPr/>
        <a:lstStyle/>
        <a:p>
          <a:endParaRPr lang="en-US"/>
        </a:p>
      </dgm:t>
    </dgm:pt>
    <dgm:pt modelId="{F4E77543-C8F2-4C7B-834C-3B6C55200709}" type="pres">
      <dgm:prSet presAssocID="{6A961A4F-76A8-47F1-96CD-92374A87F807}" presName="childText" presStyleLbl="bgAcc1" presStyleIdx="2" presStyleCnt="8" custScaleY="13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6619B-F4FE-4E43-A9F0-632F20484D94}" type="pres">
      <dgm:prSet presAssocID="{01ECECCA-0AC0-47AF-8879-F3B3B329998F}" presName="Name13" presStyleLbl="parChTrans1D2" presStyleIdx="3" presStyleCnt="8"/>
      <dgm:spPr/>
      <dgm:t>
        <a:bodyPr/>
        <a:lstStyle/>
        <a:p>
          <a:endParaRPr lang="en-US"/>
        </a:p>
      </dgm:t>
    </dgm:pt>
    <dgm:pt modelId="{968206F7-C32B-473E-9556-DBDDA26E6FDE}" type="pres">
      <dgm:prSet presAssocID="{0E3AE517-F417-4CE1-8DDD-CED5A9242FF3}" presName="childText" presStyleLbl="bgAcc1" presStyleIdx="3" presStyleCnt="8" custScaleX="117824" custScaleY="292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FFBBF-376D-41CD-950A-E06AC64E8903}" type="pres">
      <dgm:prSet presAssocID="{3CBDFE82-59EC-4EF3-A014-96BA4E88E034}" presName="root" presStyleCnt="0"/>
      <dgm:spPr/>
    </dgm:pt>
    <dgm:pt modelId="{68A7D525-376C-48BB-B4BA-EFDA06C38CA8}" type="pres">
      <dgm:prSet presAssocID="{3CBDFE82-59EC-4EF3-A014-96BA4E88E034}" presName="rootComposite" presStyleCnt="0"/>
      <dgm:spPr/>
    </dgm:pt>
    <dgm:pt modelId="{24D41502-083A-4E28-AB03-AF3030A7CC8A}" type="pres">
      <dgm:prSet presAssocID="{3CBDFE82-59EC-4EF3-A014-96BA4E88E034}" presName="rootText" presStyleLbl="node1" presStyleIdx="2" presStyleCnt="4" custScaleX="125643" custScaleY="68392"/>
      <dgm:spPr/>
      <dgm:t>
        <a:bodyPr/>
        <a:lstStyle/>
        <a:p>
          <a:endParaRPr lang="en-US"/>
        </a:p>
      </dgm:t>
    </dgm:pt>
    <dgm:pt modelId="{28C35A6D-87E4-4DAA-9AE1-E109952AECD6}" type="pres">
      <dgm:prSet presAssocID="{3CBDFE82-59EC-4EF3-A014-96BA4E88E034}" presName="rootConnector" presStyleLbl="node1" presStyleIdx="2" presStyleCnt="4"/>
      <dgm:spPr/>
      <dgm:t>
        <a:bodyPr/>
        <a:lstStyle/>
        <a:p>
          <a:endParaRPr lang="en-US"/>
        </a:p>
      </dgm:t>
    </dgm:pt>
    <dgm:pt modelId="{3F19A3FD-8ABE-45D3-80E4-FB27D109A39C}" type="pres">
      <dgm:prSet presAssocID="{3CBDFE82-59EC-4EF3-A014-96BA4E88E034}" presName="childShape" presStyleCnt="0"/>
      <dgm:spPr/>
    </dgm:pt>
    <dgm:pt modelId="{A1BEFD5F-CE48-40D6-B928-E91C440C4E22}" type="pres">
      <dgm:prSet presAssocID="{289BD674-AED5-47BE-B909-30EB153CA07D}" presName="Name13" presStyleLbl="parChTrans1D2" presStyleIdx="4" presStyleCnt="8"/>
      <dgm:spPr/>
      <dgm:t>
        <a:bodyPr/>
        <a:lstStyle/>
        <a:p>
          <a:endParaRPr lang="en-US"/>
        </a:p>
      </dgm:t>
    </dgm:pt>
    <dgm:pt modelId="{F71E383A-5532-4CBF-9495-C6A6B7734063}" type="pres">
      <dgm:prSet presAssocID="{CE7E0B8F-42CC-4FAA-AEB1-93EEC0842293}" presName="childText" presStyleLbl="bgAcc1" presStyleIdx="4" presStyleCnt="8" custScaleX="117771" custScaleY="13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DD69B-D43B-4DF2-BCBC-83F228515469}" type="pres">
      <dgm:prSet presAssocID="{164F1FA7-50CD-418D-8527-9E09B1FFC928}" presName="Name13" presStyleLbl="parChTrans1D2" presStyleIdx="5" presStyleCnt="8"/>
      <dgm:spPr/>
      <dgm:t>
        <a:bodyPr/>
        <a:lstStyle/>
        <a:p>
          <a:endParaRPr lang="en-US"/>
        </a:p>
      </dgm:t>
    </dgm:pt>
    <dgm:pt modelId="{0939E65F-D54C-4401-A7C8-449D2D8BE5D5}" type="pres">
      <dgm:prSet presAssocID="{345CDCF0-6921-4B2A-83A3-44CAEFA0D5CC}" presName="childText" presStyleLbl="bgAcc1" presStyleIdx="5" presStyleCnt="8" custScaleX="123127" custScaleY="292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BCCEC-E04F-4843-9265-BBA2C3E33F47}" type="pres">
      <dgm:prSet presAssocID="{9EB43DA0-C035-4AC4-A753-399386364D31}" presName="root" presStyleCnt="0"/>
      <dgm:spPr/>
    </dgm:pt>
    <dgm:pt modelId="{14B53F03-55F4-4D82-BCAF-77817F5C763B}" type="pres">
      <dgm:prSet presAssocID="{9EB43DA0-C035-4AC4-A753-399386364D31}" presName="rootComposite" presStyleCnt="0"/>
      <dgm:spPr/>
    </dgm:pt>
    <dgm:pt modelId="{33B00BD8-8588-4DF4-BBC1-61FB1CD86B42}" type="pres">
      <dgm:prSet presAssocID="{9EB43DA0-C035-4AC4-A753-399386364D31}" presName="rootText" presStyleLbl="node1" presStyleIdx="3" presStyleCnt="4" custScaleY="68392"/>
      <dgm:spPr/>
      <dgm:t>
        <a:bodyPr/>
        <a:lstStyle/>
        <a:p>
          <a:endParaRPr lang="en-US"/>
        </a:p>
      </dgm:t>
    </dgm:pt>
    <dgm:pt modelId="{67908A8B-56E2-42E4-86E9-C2FED9EF7CA1}" type="pres">
      <dgm:prSet presAssocID="{9EB43DA0-C035-4AC4-A753-399386364D31}" presName="rootConnector" presStyleLbl="node1" presStyleIdx="3" presStyleCnt="4"/>
      <dgm:spPr/>
      <dgm:t>
        <a:bodyPr/>
        <a:lstStyle/>
        <a:p>
          <a:endParaRPr lang="en-US"/>
        </a:p>
      </dgm:t>
    </dgm:pt>
    <dgm:pt modelId="{8B55FE81-5985-497C-8B37-B7167D2FB888}" type="pres">
      <dgm:prSet presAssocID="{9EB43DA0-C035-4AC4-A753-399386364D31}" presName="childShape" presStyleCnt="0"/>
      <dgm:spPr/>
    </dgm:pt>
    <dgm:pt modelId="{08540C74-2AF8-45E0-B709-D0C719C38BED}" type="pres">
      <dgm:prSet presAssocID="{3E2113E4-D70C-4B4B-9AA2-60BC67CF0ED6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183EDF7-5555-4B93-B541-A91721C37CA6}" type="pres">
      <dgm:prSet presAssocID="{5AEDD5E6-ACFC-4953-A132-09CFB53C45B2}" presName="childText" presStyleLbl="bgAcc1" presStyleIdx="6" presStyleCnt="8" custScaleY="133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41C45-1AA5-4807-8C09-4BA9D5953A66}" type="pres">
      <dgm:prSet presAssocID="{D788952B-3106-44A8-82B8-35CD6B52DCE3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9BDDE7F-C54D-4E4D-B5D5-DE7886261362}" type="pres">
      <dgm:prSet presAssocID="{AC703765-A158-4557-BB51-B50577C9774F}" presName="childText" presStyleLbl="bgAcc1" presStyleIdx="7" presStyleCnt="8" custScaleX="124035" custScaleY="292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1AB204-788D-48D5-B530-FFAB2C656E73}" type="presOf" srcId="{D79D5A8D-E3F2-42C1-BAB4-812C5B588203}" destId="{DA2A3EFC-1094-4E9A-87BE-75507FC95A99}" srcOrd="1" destOrd="0" presId="urn:microsoft.com/office/officeart/2005/8/layout/hierarchy3"/>
    <dgm:cxn modelId="{EB359A7C-4FCB-4036-AB3E-951367D13D10}" type="presOf" srcId="{9EB43DA0-C035-4AC4-A753-399386364D31}" destId="{67908A8B-56E2-42E4-86E9-C2FED9EF7CA1}" srcOrd="1" destOrd="0" presId="urn:microsoft.com/office/officeart/2005/8/layout/hierarchy3"/>
    <dgm:cxn modelId="{A54339EF-FE98-44B2-B2B4-0E13BFA9F954}" srcId="{3CBDFE82-59EC-4EF3-A014-96BA4E88E034}" destId="{345CDCF0-6921-4B2A-83A3-44CAEFA0D5CC}" srcOrd="1" destOrd="0" parTransId="{164F1FA7-50CD-418D-8527-9E09B1FFC928}" sibTransId="{B0031610-0158-475C-A4FE-FCA66190DEF0}"/>
    <dgm:cxn modelId="{6F028A8C-DF82-42F3-9ADA-173612D1CCD2}" srcId="{4FADD794-C93C-4E31-97C0-D3AE26C5E108}" destId="{0E3AE517-F417-4CE1-8DDD-CED5A9242FF3}" srcOrd="1" destOrd="0" parTransId="{01ECECCA-0AC0-47AF-8879-F3B3B329998F}" sibTransId="{364ACA11-DA07-4A82-BAB0-F4A4E40E5A45}"/>
    <dgm:cxn modelId="{1CFD200A-8C7D-44CE-B91D-4A2B89F75E50}" srcId="{9EB43DA0-C035-4AC4-A753-399386364D31}" destId="{5AEDD5E6-ACFC-4953-A132-09CFB53C45B2}" srcOrd="0" destOrd="0" parTransId="{3E2113E4-D70C-4B4B-9AA2-60BC67CF0ED6}" sibTransId="{15CB6DE5-98E7-420D-BA89-AF2BFF35DC68}"/>
    <dgm:cxn modelId="{CAAEAB2A-55C9-4B13-9E7C-D0E158EB189C}" srcId="{F877ED7A-B346-422C-8C38-7D60B6398D8E}" destId="{4FADD794-C93C-4E31-97C0-D3AE26C5E108}" srcOrd="1" destOrd="0" parTransId="{9F4BDFB4-8C80-4106-B5FF-BA0C12CCFB25}" sibTransId="{267125F7-D3F1-43E8-AA47-6F965DCDD47A}"/>
    <dgm:cxn modelId="{BE4C71BA-D633-4236-A02A-C5A7DACE9359}" srcId="{F877ED7A-B346-422C-8C38-7D60B6398D8E}" destId="{D79D5A8D-E3F2-42C1-BAB4-812C5B588203}" srcOrd="0" destOrd="0" parTransId="{4C439D39-2B9C-49E2-B4D0-9797D77D7ADD}" sibTransId="{C5A50755-792C-4A72-9BCD-B82573C43E5D}"/>
    <dgm:cxn modelId="{8FA05948-7A31-4328-91C6-804B084520A5}" type="presOf" srcId="{3CBDFE82-59EC-4EF3-A014-96BA4E88E034}" destId="{28C35A6D-87E4-4DAA-9AE1-E109952AECD6}" srcOrd="1" destOrd="0" presId="urn:microsoft.com/office/officeart/2005/8/layout/hierarchy3"/>
    <dgm:cxn modelId="{6D83102B-608B-4D7A-9B97-F66C01212681}" srcId="{D79D5A8D-E3F2-42C1-BAB4-812C5B588203}" destId="{B58679F6-FD8F-4ADD-8A8E-CC2227FCA62F}" srcOrd="0" destOrd="0" parTransId="{025CA432-138B-4516-B496-DAE433D98210}" sibTransId="{019E876B-2CF1-4463-8AF3-813709C05159}"/>
    <dgm:cxn modelId="{CF6B6604-0C50-45F1-8A07-48E26A810A84}" srcId="{F877ED7A-B346-422C-8C38-7D60B6398D8E}" destId="{9EB43DA0-C035-4AC4-A753-399386364D31}" srcOrd="3" destOrd="0" parTransId="{73F17BA5-28FC-422B-A571-4B1802CCB7B7}" sibTransId="{5D83AD4E-E15A-4E6F-AFF1-94A7891B5F56}"/>
    <dgm:cxn modelId="{DF8342D0-944E-4205-986F-4838A00EA52B}" type="presOf" srcId="{D79D5A8D-E3F2-42C1-BAB4-812C5B588203}" destId="{02975108-A9D6-4F2A-8F58-3BB480CA6E58}" srcOrd="0" destOrd="0" presId="urn:microsoft.com/office/officeart/2005/8/layout/hierarchy3"/>
    <dgm:cxn modelId="{CA2E9CA8-04C6-4211-8DB0-160029A09C51}" type="presOf" srcId="{3D3E7AC3-6234-40F3-A119-67B9BF7E1D98}" destId="{ACDCF1BF-631B-47B3-BF90-52F665AD60FA}" srcOrd="0" destOrd="0" presId="urn:microsoft.com/office/officeart/2005/8/layout/hierarchy3"/>
    <dgm:cxn modelId="{D6E144EE-547C-45D0-9C50-F3931BC5F9D0}" type="presOf" srcId="{0E3AE517-F417-4CE1-8DDD-CED5A9242FF3}" destId="{968206F7-C32B-473E-9556-DBDDA26E6FDE}" srcOrd="0" destOrd="0" presId="urn:microsoft.com/office/officeart/2005/8/layout/hierarchy3"/>
    <dgm:cxn modelId="{355932AD-D8E8-409D-83C1-7861C765EF76}" type="presOf" srcId="{025CA432-138B-4516-B496-DAE433D98210}" destId="{565C4C18-DCBE-439D-BCBF-875FABBBE228}" srcOrd="0" destOrd="0" presId="urn:microsoft.com/office/officeart/2005/8/layout/hierarchy3"/>
    <dgm:cxn modelId="{35CAC35C-06BA-4479-9B35-A338D4153EE5}" srcId="{3CBDFE82-59EC-4EF3-A014-96BA4E88E034}" destId="{CE7E0B8F-42CC-4FAA-AEB1-93EEC0842293}" srcOrd="0" destOrd="0" parTransId="{289BD674-AED5-47BE-B909-30EB153CA07D}" sibTransId="{3D5CEDB1-A161-4AD9-907C-14D9383AE011}"/>
    <dgm:cxn modelId="{E3A21431-C179-4548-9A58-85EF9440F588}" srcId="{9EB43DA0-C035-4AC4-A753-399386364D31}" destId="{AC703765-A158-4557-BB51-B50577C9774F}" srcOrd="1" destOrd="0" parTransId="{D788952B-3106-44A8-82B8-35CD6B52DCE3}" sibTransId="{34F23D66-D6D9-4400-8735-92A76EDACDA3}"/>
    <dgm:cxn modelId="{68AE9C59-E352-4F2A-8A40-FE23B633596A}" srcId="{D79D5A8D-E3F2-42C1-BAB4-812C5B588203}" destId="{BB974348-E5BE-44EF-BB75-3BFAD89D5B50}" srcOrd="1" destOrd="0" parTransId="{3D3E7AC3-6234-40F3-A119-67B9BF7E1D98}" sibTransId="{6EF5D8A4-5865-491F-8BBA-AA1F4765F0C3}"/>
    <dgm:cxn modelId="{F951D6AF-387F-40DA-84F7-FACD6681BAD8}" type="presOf" srcId="{4FADD794-C93C-4E31-97C0-D3AE26C5E108}" destId="{17D11A11-0BE9-4007-92B7-B956D1651CEC}" srcOrd="1" destOrd="0" presId="urn:microsoft.com/office/officeart/2005/8/layout/hierarchy3"/>
    <dgm:cxn modelId="{E2001BC9-8565-4D34-B88A-43E9B7159E4A}" srcId="{4FADD794-C93C-4E31-97C0-D3AE26C5E108}" destId="{6A961A4F-76A8-47F1-96CD-92374A87F807}" srcOrd="0" destOrd="0" parTransId="{48F0CB3F-EBE0-4C40-AA4B-980CADE3A0F1}" sibTransId="{4295D4E9-C5A9-43A3-9FD7-B1BA156048CD}"/>
    <dgm:cxn modelId="{52D58DC5-0138-4507-8885-751B273CEC01}" type="presOf" srcId="{B58679F6-FD8F-4ADD-8A8E-CC2227FCA62F}" destId="{D0753203-84A8-4C54-BBE2-765AF76A700B}" srcOrd="0" destOrd="0" presId="urn:microsoft.com/office/officeart/2005/8/layout/hierarchy3"/>
    <dgm:cxn modelId="{7B7FDDFF-5586-45F1-B896-EB89B43841B3}" srcId="{F877ED7A-B346-422C-8C38-7D60B6398D8E}" destId="{3CBDFE82-59EC-4EF3-A014-96BA4E88E034}" srcOrd="2" destOrd="0" parTransId="{7190A798-23B4-4A2B-A764-D22F8828D220}" sibTransId="{805BD275-6DCF-499A-8385-829DB25D4C10}"/>
    <dgm:cxn modelId="{F1604683-05DF-4217-B8ED-527E529D3DE7}" type="presOf" srcId="{F877ED7A-B346-422C-8C38-7D60B6398D8E}" destId="{267685CD-9C2A-41C0-AD96-F1C1C401104A}" srcOrd="0" destOrd="0" presId="urn:microsoft.com/office/officeart/2005/8/layout/hierarchy3"/>
    <dgm:cxn modelId="{77890FDF-FCD6-45E0-B136-AFC14607F0D4}" type="presOf" srcId="{6A961A4F-76A8-47F1-96CD-92374A87F807}" destId="{F4E77543-C8F2-4C7B-834C-3B6C55200709}" srcOrd="0" destOrd="0" presId="urn:microsoft.com/office/officeart/2005/8/layout/hierarchy3"/>
    <dgm:cxn modelId="{740144AC-E86C-4620-BEAE-52C04CE5BED1}" type="presOf" srcId="{AC703765-A158-4557-BB51-B50577C9774F}" destId="{69BDDE7F-C54D-4E4D-B5D5-DE7886261362}" srcOrd="0" destOrd="0" presId="urn:microsoft.com/office/officeart/2005/8/layout/hierarchy3"/>
    <dgm:cxn modelId="{19723788-698C-4C39-BEB0-0A6610C130B8}" type="presOf" srcId="{164F1FA7-50CD-418D-8527-9E09B1FFC928}" destId="{9BBDD69B-D43B-4DF2-BCBC-83F228515469}" srcOrd="0" destOrd="0" presId="urn:microsoft.com/office/officeart/2005/8/layout/hierarchy3"/>
    <dgm:cxn modelId="{B7340432-BEAE-48BA-9DE5-95889F46627B}" type="presOf" srcId="{5AEDD5E6-ACFC-4953-A132-09CFB53C45B2}" destId="{A183EDF7-5555-4B93-B541-A91721C37CA6}" srcOrd="0" destOrd="0" presId="urn:microsoft.com/office/officeart/2005/8/layout/hierarchy3"/>
    <dgm:cxn modelId="{DBEC98E7-A7BC-410C-942D-D32B0977BD73}" type="presOf" srcId="{01ECECCA-0AC0-47AF-8879-F3B3B329998F}" destId="{E836619B-F4FE-4E43-A9F0-632F20484D94}" srcOrd="0" destOrd="0" presId="urn:microsoft.com/office/officeart/2005/8/layout/hierarchy3"/>
    <dgm:cxn modelId="{13DCE358-1095-4CED-8BA2-2A4A36742559}" type="presOf" srcId="{289BD674-AED5-47BE-B909-30EB153CA07D}" destId="{A1BEFD5F-CE48-40D6-B928-E91C440C4E22}" srcOrd="0" destOrd="0" presId="urn:microsoft.com/office/officeart/2005/8/layout/hierarchy3"/>
    <dgm:cxn modelId="{32C32418-4FDC-496F-86F5-CBA89B67D345}" type="presOf" srcId="{4FADD794-C93C-4E31-97C0-D3AE26C5E108}" destId="{F00C1B4C-49CF-4F25-A9D5-DBAA3C877255}" srcOrd="0" destOrd="0" presId="urn:microsoft.com/office/officeart/2005/8/layout/hierarchy3"/>
    <dgm:cxn modelId="{F8B65B3C-7AD1-4E51-A84F-435469BA66B7}" type="presOf" srcId="{CE7E0B8F-42CC-4FAA-AEB1-93EEC0842293}" destId="{F71E383A-5532-4CBF-9495-C6A6B7734063}" srcOrd="0" destOrd="0" presId="urn:microsoft.com/office/officeart/2005/8/layout/hierarchy3"/>
    <dgm:cxn modelId="{88723B1D-F8C2-4EA4-89E3-2000BD830881}" type="presOf" srcId="{3E2113E4-D70C-4B4B-9AA2-60BC67CF0ED6}" destId="{08540C74-2AF8-45E0-B709-D0C719C38BED}" srcOrd="0" destOrd="0" presId="urn:microsoft.com/office/officeart/2005/8/layout/hierarchy3"/>
    <dgm:cxn modelId="{E9D5186F-FB3A-4FDD-BE38-C328FE58638F}" type="presOf" srcId="{D788952B-3106-44A8-82B8-35CD6B52DCE3}" destId="{08841C45-1AA5-4807-8C09-4BA9D5953A66}" srcOrd="0" destOrd="0" presId="urn:microsoft.com/office/officeart/2005/8/layout/hierarchy3"/>
    <dgm:cxn modelId="{75F37FBF-DF5A-4ED3-BE73-EC40AC0C634E}" type="presOf" srcId="{345CDCF0-6921-4B2A-83A3-44CAEFA0D5CC}" destId="{0939E65F-D54C-4401-A7C8-449D2D8BE5D5}" srcOrd="0" destOrd="0" presId="urn:microsoft.com/office/officeart/2005/8/layout/hierarchy3"/>
    <dgm:cxn modelId="{4C3D8FC3-6FA9-4D3A-9746-E58F921B4697}" type="presOf" srcId="{BB974348-E5BE-44EF-BB75-3BFAD89D5B50}" destId="{F3501DC3-FFA7-41E7-816D-DBB268AAB7EB}" srcOrd="0" destOrd="0" presId="urn:microsoft.com/office/officeart/2005/8/layout/hierarchy3"/>
    <dgm:cxn modelId="{95327022-1894-449D-A3EE-260216B7073E}" type="presOf" srcId="{9EB43DA0-C035-4AC4-A753-399386364D31}" destId="{33B00BD8-8588-4DF4-BBC1-61FB1CD86B42}" srcOrd="0" destOrd="0" presId="urn:microsoft.com/office/officeart/2005/8/layout/hierarchy3"/>
    <dgm:cxn modelId="{FD8B6331-4169-4404-A6AF-C7F737C2F07E}" type="presOf" srcId="{48F0CB3F-EBE0-4C40-AA4B-980CADE3A0F1}" destId="{FED254CF-13E4-4B96-845E-82E55F30579F}" srcOrd="0" destOrd="0" presId="urn:microsoft.com/office/officeart/2005/8/layout/hierarchy3"/>
    <dgm:cxn modelId="{39500475-4F85-4AA2-8337-7C808A31E8A5}" type="presOf" srcId="{3CBDFE82-59EC-4EF3-A014-96BA4E88E034}" destId="{24D41502-083A-4E28-AB03-AF3030A7CC8A}" srcOrd="0" destOrd="0" presId="urn:microsoft.com/office/officeart/2005/8/layout/hierarchy3"/>
    <dgm:cxn modelId="{5A9A76E9-F93F-4607-9D52-9E4DC988223A}" type="presParOf" srcId="{267685CD-9C2A-41C0-AD96-F1C1C401104A}" destId="{558A8CF7-A8CF-4707-8339-AD45A7256DD0}" srcOrd="0" destOrd="0" presId="urn:microsoft.com/office/officeart/2005/8/layout/hierarchy3"/>
    <dgm:cxn modelId="{2771AEF0-443F-41C2-9BA7-9AE3FC2BAAF5}" type="presParOf" srcId="{558A8CF7-A8CF-4707-8339-AD45A7256DD0}" destId="{B52C9E66-B5DF-498E-9E63-79F5DA70852F}" srcOrd="0" destOrd="0" presId="urn:microsoft.com/office/officeart/2005/8/layout/hierarchy3"/>
    <dgm:cxn modelId="{DD6DA417-7D9C-4D9C-B63C-6BC476D7B7D5}" type="presParOf" srcId="{B52C9E66-B5DF-498E-9E63-79F5DA70852F}" destId="{02975108-A9D6-4F2A-8F58-3BB480CA6E58}" srcOrd="0" destOrd="0" presId="urn:microsoft.com/office/officeart/2005/8/layout/hierarchy3"/>
    <dgm:cxn modelId="{F561C3D9-2785-40A9-BCF2-A2633162738F}" type="presParOf" srcId="{B52C9E66-B5DF-498E-9E63-79F5DA70852F}" destId="{DA2A3EFC-1094-4E9A-87BE-75507FC95A99}" srcOrd="1" destOrd="0" presId="urn:microsoft.com/office/officeart/2005/8/layout/hierarchy3"/>
    <dgm:cxn modelId="{0B489FAD-582A-43BA-AD1E-CCA2A40F547E}" type="presParOf" srcId="{558A8CF7-A8CF-4707-8339-AD45A7256DD0}" destId="{818C7F72-1656-46B4-838F-474EB8A2C3D4}" srcOrd="1" destOrd="0" presId="urn:microsoft.com/office/officeart/2005/8/layout/hierarchy3"/>
    <dgm:cxn modelId="{5DFD1FCC-DF6B-4293-97EF-796EA604E330}" type="presParOf" srcId="{818C7F72-1656-46B4-838F-474EB8A2C3D4}" destId="{565C4C18-DCBE-439D-BCBF-875FABBBE228}" srcOrd="0" destOrd="0" presId="urn:microsoft.com/office/officeart/2005/8/layout/hierarchy3"/>
    <dgm:cxn modelId="{BA810D6C-1274-4B6A-9EEA-65250C5CD714}" type="presParOf" srcId="{818C7F72-1656-46B4-838F-474EB8A2C3D4}" destId="{D0753203-84A8-4C54-BBE2-765AF76A700B}" srcOrd="1" destOrd="0" presId="urn:microsoft.com/office/officeart/2005/8/layout/hierarchy3"/>
    <dgm:cxn modelId="{20502D24-E507-4972-ABEA-C5D26D06CC28}" type="presParOf" srcId="{818C7F72-1656-46B4-838F-474EB8A2C3D4}" destId="{ACDCF1BF-631B-47B3-BF90-52F665AD60FA}" srcOrd="2" destOrd="0" presId="urn:microsoft.com/office/officeart/2005/8/layout/hierarchy3"/>
    <dgm:cxn modelId="{E7042A65-F79D-43A1-B2D0-B7CEA4555DF9}" type="presParOf" srcId="{818C7F72-1656-46B4-838F-474EB8A2C3D4}" destId="{F3501DC3-FFA7-41E7-816D-DBB268AAB7EB}" srcOrd="3" destOrd="0" presId="urn:microsoft.com/office/officeart/2005/8/layout/hierarchy3"/>
    <dgm:cxn modelId="{323092CF-041D-499D-A80D-9029D20CDA87}" type="presParOf" srcId="{267685CD-9C2A-41C0-AD96-F1C1C401104A}" destId="{0BBC072F-D12D-4614-9826-1DCD8FFE0754}" srcOrd="1" destOrd="0" presId="urn:microsoft.com/office/officeart/2005/8/layout/hierarchy3"/>
    <dgm:cxn modelId="{C0DA8FFB-F194-4591-9983-85B40137E052}" type="presParOf" srcId="{0BBC072F-D12D-4614-9826-1DCD8FFE0754}" destId="{4A47D5AC-81D4-43F4-AB37-0DAFC2C21098}" srcOrd="0" destOrd="0" presId="urn:microsoft.com/office/officeart/2005/8/layout/hierarchy3"/>
    <dgm:cxn modelId="{7905C36D-FC31-4166-9B30-DB414230285C}" type="presParOf" srcId="{4A47D5AC-81D4-43F4-AB37-0DAFC2C21098}" destId="{F00C1B4C-49CF-4F25-A9D5-DBAA3C877255}" srcOrd="0" destOrd="0" presId="urn:microsoft.com/office/officeart/2005/8/layout/hierarchy3"/>
    <dgm:cxn modelId="{540299BE-AD15-495D-83D5-A5547174E195}" type="presParOf" srcId="{4A47D5AC-81D4-43F4-AB37-0DAFC2C21098}" destId="{17D11A11-0BE9-4007-92B7-B956D1651CEC}" srcOrd="1" destOrd="0" presId="urn:microsoft.com/office/officeart/2005/8/layout/hierarchy3"/>
    <dgm:cxn modelId="{06A24A9B-C7A6-4310-8B8F-06B2ECC0FF14}" type="presParOf" srcId="{0BBC072F-D12D-4614-9826-1DCD8FFE0754}" destId="{B4D32956-1289-4CAD-84B5-85A725189883}" srcOrd="1" destOrd="0" presId="urn:microsoft.com/office/officeart/2005/8/layout/hierarchy3"/>
    <dgm:cxn modelId="{D72351D5-E8F7-4932-B9EF-E7B0FE942955}" type="presParOf" srcId="{B4D32956-1289-4CAD-84B5-85A725189883}" destId="{FED254CF-13E4-4B96-845E-82E55F30579F}" srcOrd="0" destOrd="0" presId="urn:microsoft.com/office/officeart/2005/8/layout/hierarchy3"/>
    <dgm:cxn modelId="{2C8FAC36-ABBD-4430-970F-83581B211F30}" type="presParOf" srcId="{B4D32956-1289-4CAD-84B5-85A725189883}" destId="{F4E77543-C8F2-4C7B-834C-3B6C55200709}" srcOrd="1" destOrd="0" presId="urn:microsoft.com/office/officeart/2005/8/layout/hierarchy3"/>
    <dgm:cxn modelId="{06E3620D-7A99-4878-A4F9-979266CB1069}" type="presParOf" srcId="{B4D32956-1289-4CAD-84B5-85A725189883}" destId="{E836619B-F4FE-4E43-A9F0-632F20484D94}" srcOrd="2" destOrd="0" presId="urn:microsoft.com/office/officeart/2005/8/layout/hierarchy3"/>
    <dgm:cxn modelId="{3B328D26-4765-4938-8F36-89C61CC9B25B}" type="presParOf" srcId="{B4D32956-1289-4CAD-84B5-85A725189883}" destId="{968206F7-C32B-473E-9556-DBDDA26E6FDE}" srcOrd="3" destOrd="0" presId="urn:microsoft.com/office/officeart/2005/8/layout/hierarchy3"/>
    <dgm:cxn modelId="{E352E79A-8048-463D-89BC-9D0A16FFFC86}" type="presParOf" srcId="{267685CD-9C2A-41C0-AD96-F1C1C401104A}" destId="{C59FFBBF-376D-41CD-950A-E06AC64E8903}" srcOrd="2" destOrd="0" presId="urn:microsoft.com/office/officeart/2005/8/layout/hierarchy3"/>
    <dgm:cxn modelId="{859FB8BB-B463-4AFA-A3F1-0EDE89ED9538}" type="presParOf" srcId="{C59FFBBF-376D-41CD-950A-E06AC64E8903}" destId="{68A7D525-376C-48BB-B4BA-EFDA06C38CA8}" srcOrd="0" destOrd="0" presId="urn:microsoft.com/office/officeart/2005/8/layout/hierarchy3"/>
    <dgm:cxn modelId="{A87093C7-4101-4F5E-8EEA-661DCC4223C7}" type="presParOf" srcId="{68A7D525-376C-48BB-B4BA-EFDA06C38CA8}" destId="{24D41502-083A-4E28-AB03-AF3030A7CC8A}" srcOrd="0" destOrd="0" presId="urn:microsoft.com/office/officeart/2005/8/layout/hierarchy3"/>
    <dgm:cxn modelId="{DC014BD4-37DE-47C4-B4E5-204C3559543F}" type="presParOf" srcId="{68A7D525-376C-48BB-B4BA-EFDA06C38CA8}" destId="{28C35A6D-87E4-4DAA-9AE1-E109952AECD6}" srcOrd="1" destOrd="0" presId="urn:microsoft.com/office/officeart/2005/8/layout/hierarchy3"/>
    <dgm:cxn modelId="{D4F57AA2-6D54-42BB-9696-D604D1EF48B7}" type="presParOf" srcId="{C59FFBBF-376D-41CD-950A-E06AC64E8903}" destId="{3F19A3FD-8ABE-45D3-80E4-FB27D109A39C}" srcOrd="1" destOrd="0" presId="urn:microsoft.com/office/officeart/2005/8/layout/hierarchy3"/>
    <dgm:cxn modelId="{27C40882-4E85-44D7-A448-037F0CDC65BF}" type="presParOf" srcId="{3F19A3FD-8ABE-45D3-80E4-FB27D109A39C}" destId="{A1BEFD5F-CE48-40D6-B928-E91C440C4E22}" srcOrd="0" destOrd="0" presId="urn:microsoft.com/office/officeart/2005/8/layout/hierarchy3"/>
    <dgm:cxn modelId="{E8C6EA55-CA61-4434-81A3-39064C2D3F21}" type="presParOf" srcId="{3F19A3FD-8ABE-45D3-80E4-FB27D109A39C}" destId="{F71E383A-5532-4CBF-9495-C6A6B7734063}" srcOrd="1" destOrd="0" presId="urn:microsoft.com/office/officeart/2005/8/layout/hierarchy3"/>
    <dgm:cxn modelId="{6E2DCAC3-662E-4134-923D-FEF539301FA5}" type="presParOf" srcId="{3F19A3FD-8ABE-45D3-80E4-FB27D109A39C}" destId="{9BBDD69B-D43B-4DF2-BCBC-83F228515469}" srcOrd="2" destOrd="0" presId="urn:microsoft.com/office/officeart/2005/8/layout/hierarchy3"/>
    <dgm:cxn modelId="{461B97A8-522A-4C06-AE5D-226599D97B81}" type="presParOf" srcId="{3F19A3FD-8ABE-45D3-80E4-FB27D109A39C}" destId="{0939E65F-D54C-4401-A7C8-449D2D8BE5D5}" srcOrd="3" destOrd="0" presId="urn:microsoft.com/office/officeart/2005/8/layout/hierarchy3"/>
    <dgm:cxn modelId="{9795013E-78CC-4BCD-92E9-C01A4B7E391B}" type="presParOf" srcId="{267685CD-9C2A-41C0-AD96-F1C1C401104A}" destId="{C86BCCEC-E04F-4843-9265-BBA2C3E33F47}" srcOrd="3" destOrd="0" presId="urn:microsoft.com/office/officeart/2005/8/layout/hierarchy3"/>
    <dgm:cxn modelId="{F1E00E0D-5309-4C61-B1D6-8E6D9BE2F629}" type="presParOf" srcId="{C86BCCEC-E04F-4843-9265-BBA2C3E33F47}" destId="{14B53F03-55F4-4D82-BCAF-77817F5C763B}" srcOrd="0" destOrd="0" presId="urn:microsoft.com/office/officeart/2005/8/layout/hierarchy3"/>
    <dgm:cxn modelId="{AA647A84-1F0E-499D-9763-6DD17E7E885F}" type="presParOf" srcId="{14B53F03-55F4-4D82-BCAF-77817F5C763B}" destId="{33B00BD8-8588-4DF4-BBC1-61FB1CD86B42}" srcOrd="0" destOrd="0" presId="urn:microsoft.com/office/officeart/2005/8/layout/hierarchy3"/>
    <dgm:cxn modelId="{0D4FE59E-1CB3-43A0-ABB5-94F603E2B890}" type="presParOf" srcId="{14B53F03-55F4-4D82-BCAF-77817F5C763B}" destId="{67908A8B-56E2-42E4-86E9-C2FED9EF7CA1}" srcOrd="1" destOrd="0" presId="urn:microsoft.com/office/officeart/2005/8/layout/hierarchy3"/>
    <dgm:cxn modelId="{D10EBF0E-098A-40DF-9B69-FAA08DB5EE47}" type="presParOf" srcId="{C86BCCEC-E04F-4843-9265-BBA2C3E33F47}" destId="{8B55FE81-5985-497C-8B37-B7167D2FB888}" srcOrd="1" destOrd="0" presId="urn:microsoft.com/office/officeart/2005/8/layout/hierarchy3"/>
    <dgm:cxn modelId="{C667B2AE-D93F-4CFA-A444-FE3BD9A00C49}" type="presParOf" srcId="{8B55FE81-5985-497C-8B37-B7167D2FB888}" destId="{08540C74-2AF8-45E0-B709-D0C719C38BED}" srcOrd="0" destOrd="0" presId="urn:microsoft.com/office/officeart/2005/8/layout/hierarchy3"/>
    <dgm:cxn modelId="{4A2B7B29-C249-4F44-86DC-52C38E0935A4}" type="presParOf" srcId="{8B55FE81-5985-497C-8B37-B7167D2FB888}" destId="{A183EDF7-5555-4B93-B541-A91721C37CA6}" srcOrd="1" destOrd="0" presId="urn:microsoft.com/office/officeart/2005/8/layout/hierarchy3"/>
    <dgm:cxn modelId="{CD6B0B5B-198D-41AF-9038-E0322ACB4652}" type="presParOf" srcId="{8B55FE81-5985-497C-8B37-B7167D2FB888}" destId="{08841C45-1AA5-4807-8C09-4BA9D5953A66}" srcOrd="2" destOrd="0" presId="urn:microsoft.com/office/officeart/2005/8/layout/hierarchy3"/>
    <dgm:cxn modelId="{23FB8F97-F242-487F-A76E-356B23F47752}" type="presParOf" srcId="{8B55FE81-5985-497C-8B37-B7167D2FB888}" destId="{69BDDE7F-C54D-4E4D-B5D5-DE788626136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A9870-CAF0-405F-BA10-C114EF424CE3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2ED3B-24FA-48D0-BB45-2DD3BD612D7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u="none" dirty="0" smtClean="0">
              <a:solidFill>
                <a:schemeClr val="tx1"/>
              </a:solidFill>
            </a:rPr>
            <a:t>LIQUIDITY RATIOS</a:t>
          </a:r>
          <a:endParaRPr lang="en-US" u="none" dirty="0">
            <a:solidFill>
              <a:schemeClr val="tx1"/>
            </a:solidFill>
          </a:endParaRPr>
        </a:p>
      </dgm:t>
    </dgm:pt>
    <dgm:pt modelId="{0FB65370-A503-4D71-AF8C-B868BB330780}" type="parTrans" cxnId="{9E1D21BA-6B0D-4F28-A32B-A0ACC9DC9851}">
      <dgm:prSet/>
      <dgm:spPr/>
      <dgm:t>
        <a:bodyPr/>
        <a:lstStyle/>
        <a:p>
          <a:endParaRPr lang="en-US"/>
        </a:p>
      </dgm:t>
    </dgm:pt>
    <dgm:pt modelId="{9DD654FF-DD3E-4A9B-86C8-66284F618015}" type="sibTrans" cxnId="{9E1D21BA-6B0D-4F28-A32B-A0ACC9DC9851}">
      <dgm:prSet/>
      <dgm:spPr/>
      <dgm:t>
        <a:bodyPr/>
        <a:lstStyle/>
        <a:p>
          <a:endParaRPr lang="en-US"/>
        </a:p>
      </dgm:t>
    </dgm:pt>
    <dgm:pt modelId="{8147DE81-F7C7-4EDA-AF51-D44E18DDC9D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Liquidity Ratio</a:t>
          </a:r>
          <a:endParaRPr lang="en-US" dirty="0">
            <a:solidFill>
              <a:schemeClr val="tx1"/>
            </a:solidFill>
          </a:endParaRPr>
        </a:p>
      </dgm:t>
    </dgm:pt>
    <dgm:pt modelId="{E866AA05-8E2E-4A25-BAA5-53434713139A}" type="parTrans" cxnId="{2AB5CF7C-D7FB-4444-B679-50CC41071947}">
      <dgm:prSet/>
      <dgm:spPr/>
      <dgm:t>
        <a:bodyPr/>
        <a:lstStyle/>
        <a:p>
          <a:endParaRPr lang="en-US"/>
        </a:p>
      </dgm:t>
    </dgm:pt>
    <dgm:pt modelId="{C851BD5C-C801-46E9-B025-69E3722EA632}" type="sibTrans" cxnId="{2AB5CF7C-D7FB-4444-B679-50CC41071947}">
      <dgm:prSet/>
      <dgm:spPr/>
      <dgm:t>
        <a:bodyPr/>
        <a:lstStyle/>
        <a:p>
          <a:endParaRPr lang="en-US"/>
        </a:p>
      </dgm:t>
    </dgm:pt>
    <dgm:pt modelId="{E4A15151-25F1-4229-B1EA-613DDC84725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Current Ratio </a:t>
          </a:r>
          <a:endParaRPr lang="en-US" dirty="0">
            <a:solidFill>
              <a:schemeClr val="tx1"/>
            </a:solidFill>
          </a:endParaRPr>
        </a:p>
      </dgm:t>
    </dgm:pt>
    <dgm:pt modelId="{0B0F194C-E78B-4496-97E8-BF4400C59CEC}" type="sibTrans" cxnId="{717BDD3E-A9CD-4F09-9820-FC19FB582F94}">
      <dgm:prSet/>
      <dgm:spPr/>
      <dgm:t>
        <a:bodyPr/>
        <a:lstStyle/>
        <a:p>
          <a:endParaRPr lang="en-US"/>
        </a:p>
      </dgm:t>
    </dgm:pt>
    <dgm:pt modelId="{E776D91C-2626-4B43-98F8-DCA51C326CC8}" type="parTrans" cxnId="{717BDD3E-A9CD-4F09-9820-FC19FB582F94}">
      <dgm:prSet/>
      <dgm:spPr/>
      <dgm:t>
        <a:bodyPr/>
        <a:lstStyle/>
        <a:p>
          <a:endParaRPr lang="en-US"/>
        </a:p>
      </dgm:t>
    </dgm:pt>
    <dgm:pt modelId="{5930885B-F64B-438E-8506-FEF123181515}" type="pres">
      <dgm:prSet presAssocID="{E1CA9870-CAF0-405F-BA10-C114EF424C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52124-51F8-478A-99C0-5A123458BC74}" type="pres">
      <dgm:prSet presAssocID="{DF52ED3B-24FA-48D0-BB45-2DD3BD612D76}" presName="root1" presStyleCnt="0"/>
      <dgm:spPr/>
    </dgm:pt>
    <dgm:pt modelId="{071B6874-4549-4E82-964D-E037CF992FB7}" type="pres">
      <dgm:prSet presAssocID="{DF52ED3B-24FA-48D0-BB45-2DD3BD612D76}" presName="LevelOneTextNode" presStyleLbl="node0" presStyleIdx="0" presStyleCnt="1" custFlipHor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181B18-193B-41B7-9443-859D0DA46291}" type="pres">
      <dgm:prSet presAssocID="{DF52ED3B-24FA-48D0-BB45-2DD3BD612D76}" presName="level2hierChild" presStyleCnt="0"/>
      <dgm:spPr/>
    </dgm:pt>
    <dgm:pt modelId="{577B9E69-E756-4DF0-AC38-1475AE467FAE}" type="pres">
      <dgm:prSet presAssocID="{E776D91C-2626-4B43-98F8-DCA51C326CC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5CF4EFF-25DE-4948-9C6F-FC99F669827F}" type="pres">
      <dgm:prSet presAssocID="{E776D91C-2626-4B43-98F8-DCA51C326CC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DB63EF9-76DF-41F4-BF3D-6B98CD934735}" type="pres">
      <dgm:prSet presAssocID="{E4A15151-25F1-4229-B1EA-613DDC84725C}" presName="root2" presStyleCnt="0"/>
      <dgm:spPr/>
    </dgm:pt>
    <dgm:pt modelId="{9AF76E2C-A757-49DE-92EE-185BEAECD9BA}" type="pres">
      <dgm:prSet presAssocID="{E4A15151-25F1-4229-B1EA-613DDC84725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28DBC-5937-4621-BBB1-F4D89DFE52DC}" type="pres">
      <dgm:prSet presAssocID="{E4A15151-25F1-4229-B1EA-613DDC84725C}" presName="level3hierChild" presStyleCnt="0"/>
      <dgm:spPr/>
    </dgm:pt>
    <dgm:pt modelId="{C25C719C-7CFC-4FCC-B5D1-67553D0F66BE}" type="pres">
      <dgm:prSet presAssocID="{E866AA05-8E2E-4A25-BAA5-53434713139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C0FA7EB-8676-4109-986F-638DD0A30988}" type="pres">
      <dgm:prSet presAssocID="{E866AA05-8E2E-4A25-BAA5-53434713139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65F6AA6-906A-48F1-9D6D-0E62A24A19BD}" type="pres">
      <dgm:prSet presAssocID="{8147DE81-F7C7-4EDA-AF51-D44E18DDC9D3}" presName="root2" presStyleCnt="0"/>
      <dgm:spPr/>
    </dgm:pt>
    <dgm:pt modelId="{F6CCD6B6-6851-41FF-AB52-087E3D9BFD1E}" type="pres">
      <dgm:prSet presAssocID="{8147DE81-F7C7-4EDA-AF51-D44E18DDC9D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649D0-F970-4C91-BDDD-2583CFFCFE10}" type="pres">
      <dgm:prSet presAssocID="{8147DE81-F7C7-4EDA-AF51-D44E18DDC9D3}" presName="level3hierChild" presStyleCnt="0"/>
      <dgm:spPr/>
    </dgm:pt>
  </dgm:ptLst>
  <dgm:cxnLst>
    <dgm:cxn modelId="{9E1D21BA-6B0D-4F28-A32B-A0ACC9DC9851}" srcId="{E1CA9870-CAF0-405F-BA10-C114EF424CE3}" destId="{DF52ED3B-24FA-48D0-BB45-2DD3BD612D76}" srcOrd="0" destOrd="0" parTransId="{0FB65370-A503-4D71-AF8C-B868BB330780}" sibTransId="{9DD654FF-DD3E-4A9B-86C8-66284F618015}"/>
    <dgm:cxn modelId="{2AB5CF7C-D7FB-4444-B679-50CC41071947}" srcId="{DF52ED3B-24FA-48D0-BB45-2DD3BD612D76}" destId="{8147DE81-F7C7-4EDA-AF51-D44E18DDC9D3}" srcOrd="1" destOrd="0" parTransId="{E866AA05-8E2E-4A25-BAA5-53434713139A}" sibTransId="{C851BD5C-C801-46E9-B025-69E3722EA632}"/>
    <dgm:cxn modelId="{28FD8410-D4B5-4165-80FD-92FD703DA33A}" type="presOf" srcId="{E1CA9870-CAF0-405F-BA10-C114EF424CE3}" destId="{5930885B-F64B-438E-8506-FEF123181515}" srcOrd="0" destOrd="0" presId="urn:microsoft.com/office/officeart/2008/layout/HorizontalMultiLevelHierarchy"/>
    <dgm:cxn modelId="{19A8CBFB-F67D-4B6A-958D-165E319D70AB}" type="presOf" srcId="{E776D91C-2626-4B43-98F8-DCA51C326CC8}" destId="{577B9E69-E756-4DF0-AC38-1475AE467FAE}" srcOrd="0" destOrd="0" presId="urn:microsoft.com/office/officeart/2008/layout/HorizontalMultiLevelHierarchy"/>
    <dgm:cxn modelId="{EAF0EF76-5121-41F5-8F55-3C06AC99EF29}" type="presOf" srcId="{8147DE81-F7C7-4EDA-AF51-D44E18DDC9D3}" destId="{F6CCD6B6-6851-41FF-AB52-087E3D9BFD1E}" srcOrd="0" destOrd="0" presId="urn:microsoft.com/office/officeart/2008/layout/HorizontalMultiLevelHierarchy"/>
    <dgm:cxn modelId="{E8DAF06D-7A3F-4F8F-965C-AAD42E6702B2}" type="presOf" srcId="{E866AA05-8E2E-4A25-BAA5-53434713139A}" destId="{C25C719C-7CFC-4FCC-B5D1-67553D0F66BE}" srcOrd="0" destOrd="0" presId="urn:microsoft.com/office/officeart/2008/layout/HorizontalMultiLevelHierarchy"/>
    <dgm:cxn modelId="{717BDD3E-A9CD-4F09-9820-FC19FB582F94}" srcId="{DF52ED3B-24FA-48D0-BB45-2DD3BD612D76}" destId="{E4A15151-25F1-4229-B1EA-613DDC84725C}" srcOrd="0" destOrd="0" parTransId="{E776D91C-2626-4B43-98F8-DCA51C326CC8}" sibTransId="{0B0F194C-E78B-4496-97E8-BF4400C59CEC}"/>
    <dgm:cxn modelId="{466AA9FA-C657-4A2E-8B86-2D554FBE22C9}" type="presOf" srcId="{E4A15151-25F1-4229-B1EA-613DDC84725C}" destId="{9AF76E2C-A757-49DE-92EE-185BEAECD9BA}" srcOrd="0" destOrd="0" presId="urn:microsoft.com/office/officeart/2008/layout/HorizontalMultiLevelHierarchy"/>
    <dgm:cxn modelId="{94588135-C1C2-4402-8E03-FD2F26EC6B7A}" type="presOf" srcId="{DF52ED3B-24FA-48D0-BB45-2DD3BD612D76}" destId="{071B6874-4549-4E82-964D-E037CF992FB7}" srcOrd="0" destOrd="0" presId="urn:microsoft.com/office/officeart/2008/layout/HorizontalMultiLevelHierarchy"/>
    <dgm:cxn modelId="{79481F33-2F03-4736-9904-6A2BB6605FDA}" type="presOf" srcId="{E776D91C-2626-4B43-98F8-DCA51C326CC8}" destId="{F5CF4EFF-25DE-4948-9C6F-FC99F669827F}" srcOrd="1" destOrd="0" presId="urn:microsoft.com/office/officeart/2008/layout/HorizontalMultiLevelHierarchy"/>
    <dgm:cxn modelId="{D1C20B8F-EF70-4C19-BFA5-FB7036C2C345}" type="presOf" srcId="{E866AA05-8E2E-4A25-BAA5-53434713139A}" destId="{EC0FA7EB-8676-4109-986F-638DD0A30988}" srcOrd="1" destOrd="0" presId="urn:microsoft.com/office/officeart/2008/layout/HorizontalMultiLevelHierarchy"/>
    <dgm:cxn modelId="{F0BF8156-CACD-4532-99B9-65AB34B0E1A1}" type="presParOf" srcId="{5930885B-F64B-438E-8506-FEF123181515}" destId="{CC552124-51F8-478A-99C0-5A123458BC74}" srcOrd="0" destOrd="0" presId="urn:microsoft.com/office/officeart/2008/layout/HorizontalMultiLevelHierarchy"/>
    <dgm:cxn modelId="{1FB2730B-FDC6-4A1E-B23D-59A2AB2827C7}" type="presParOf" srcId="{CC552124-51F8-478A-99C0-5A123458BC74}" destId="{071B6874-4549-4E82-964D-E037CF992FB7}" srcOrd="0" destOrd="0" presId="urn:microsoft.com/office/officeart/2008/layout/HorizontalMultiLevelHierarchy"/>
    <dgm:cxn modelId="{70088AA6-0D65-487F-82C3-5B7DF6142924}" type="presParOf" srcId="{CC552124-51F8-478A-99C0-5A123458BC74}" destId="{B6181B18-193B-41B7-9443-859D0DA46291}" srcOrd="1" destOrd="0" presId="urn:microsoft.com/office/officeart/2008/layout/HorizontalMultiLevelHierarchy"/>
    <dgm:cxn modelId="{1F472C31-F32F-43B5-8A54-7D939B48598B}" type="presParOf" srcId="{B6181B18-193B-41B7-9443-859D0DA46291}" destId="{577B9E69-E756-4DF0-AC38-1475AE467FAE}" srcOrd="0" destOrd="0" presId="urn:microsoft.com/office/officeart/2008/layout/HorizontalMultiLevelHierarchy"/>
    <dgm:cxn modelId="{92CA5C51-8A2D-4C2D-A395-C369EDC01C3B}" type="presParOf" srcId="{577B9E69-E756-4DF0-AC38-1475AE467FAE}" destId="{F5CF4EFF-25DE-4948-9C6F-FC99F669827F}" srcOrd="0" destOrd="0" presId="urn:microsoft.com/office/officeart/2008/layout/HorizontalMultiLevelHierarchy"/>
    <dgm:cxn modelId="{2DE671B3-8CB6-45E4-8809-3708C5469920}" type="presParOf" srcId="{B6181B18-193B-41B7-9443-859D0DA46291}" destId="{ADB63EF9-76DF-41F4-BF3D-6B98CD934735}" srcOrd="1" destOrd="0" presId="urn:microsoft.com/office/officeart/2008/layout/HorizontalMultiLevelHierarchy"/>
    <dgm:cxn modelId="{68029945-ECD8-44AD-946A-BE46311F8CB4}" type="presParOf" srcId="{ADB63EF9-76DF-41F4-BF3D-6B98CD934735}" destId="{9AF76E2C-A757-49DE-92EE-185BEAECD9BA}" srcOrd="0" destOrd="0" presId="urn:microsoft.com/office/officeart/2008/layout/HorizontalMultiLevelHierarchy"/>
    <dgm:cxn modelId="{5FD4A6CD-1C9D-4B7D-A144-D932CFD3EA64}" type="presParOf" srcId="{ADB63EF9-76DF-41F4-BF3D-6B98CD934735}" destId="{CF728DBC-5937-4621-BBB1-F4D89DFE52DC}" srcOrd="1" destOrd="0" presId="urn:microsoft.com/office/officeart/2008/layout/HorizontalMultiLevelHierarchy"/>
    <dgm:cxn modelId="{B4883F2B-8638-4B12-8AED-384ECA09B8D9}" type="presParOf" srcId="{B6181B18-193B-41B7-9443-859D0DA46291}" destId="{C25C719C-7CFC-4FCC-B5D1-67553D0F66BE}" srcOrd="2" destOrd="0" presId="urn:microsoft.com/office/officeart/2008/layout/HorizontalMultiLevelHierarchy"/>
    <dgm:cxn modelId="{5C296175-193B-49E7-B6DF-D4108A3A55D3}" type="presParOf" srcId="{C25C719C-7CFC-4FCC-B5D1-67553D0F66BE}" destId="{EC0FA7EB-8676-4109-986F-638DD0A30988}" srcOrd="0" destOrd="0" presId="urn:microsoft.com/office/officeart/2008/layout/HorizontalMultiLevelHierarchy"/>
    <dgm:cxn modelId="{0B54A61E-11F7-447B-9C21-A4CFC222C730}" type="presParOf" srcId="{B6181B18-193B-41B7-9443-859D0DA46291}" destId="{E65F6AA6-906A-48F1-9D6D-0E62A24A19BD}" srcOrd="3" destOrd="0" presId="urn:microsoft.com/office/officeart/2008/layout/HorizontalMultiLevelHierarchy"/>
    <dgm:cxn modelId="{07DF2FA5-5906-410A-BD9F-4D62942CDB95}" type="presParOf" srcId="{E65F6AA6-906A-48F1-9D6D-0E62A24A19BD}" destId="{F6CCD6B6-6851-41FF-AB52-087E3D9BFD1E}" srcOrd="0" destOrd="0" presId="urn:microsoft.com/office/officeart/2008/layout/HorizontalMultiLevelHierarchy"/>
    <dgm:cxn modelId="{11FAF0B6-2526-4F7D-816C-A935EF38456F}" type="presParOf" srcId="{E65F6AA6-906A-48F1-9D6D-0E62A24A19BD}" destId="{720649D0-F970-4C91-BDDD-2583CFFCFE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702FF2-9A56-4430-A5C1-D13CCA6D012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792A3-EDA7-416C-94B1-EFDF82E32B02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Solvency ratios </a:t>
          </a:r>
          <a:endParaRPr lang="en-US" dirty="0">
            <a:solidFill>
              <a:srgbClr val="FFFF00"/>
            </a:solidFill>
          </a:endParaRPr>
        </a:p>
      </dgm:t>
    </dgm:pt>
    <dgm:pt modelId="{71E48989-C3E0-4254-BACD-59290ADB1710}" type="parTrans" cxnId="{4299D0F4-0120-47EC-A82E-EC7FC29AAA68}">
      <dgm:prSet/>
      <dgm:spPr/>
      <dgm:t>
        <a:bodyPr/>
        <a:lstStyle/>
        <a:p>
          <a:endParaRPr lang="en-US"/>
        </a:p>
      </dgm:t>
    </dgm:pt>
    <dgm:pt modelId="{86E5E517-F07E-4A95-A9F7-BBA63B6E28BB}" type="sibTrans" cxnId="{4299D0F4-0120-47EC-A82E-EC7FC29AAA68}">
      <dgm:prSet/>
      <dgm:spPr/>
      <dgm:t>
        <a:bodyPr/>
        <a:lstStyle/>
        <a:p>
          <a:endParaRPr lang="en-US"/>
        </a:p>
      </dgm:t>
    </dgm:pt>
    <dgm:pt modelId="{F58E4539-5282-40FE-8E4E-867789F2EE13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Debt-Equity Ratio</a:t>
          </a:r>
          <a:endParaRPr lang="en-US" dirty="0">
            <a:solidFill>
              <a:srgbClr val="FFFF00"/>
            </a:solidFill>
          </a:endParaRPr>
        </a:p>
      </dgm:t>
    </dgm:pt>
    <dgm:pt modelId="{506254AD-FD04-4E0C-93F2-DB4A477FF58C}" type="parTrans" cxnId="{667B57E9-A641-45F2-8B23-8E02A49F3F20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5EFA3668-5E28-46F2-A0EF-0992F3658872}" type="sibTrans" cxnId="{667B57E9-A641-45F2-8B23-8E02A49F3F20}">
      <dgm:prSet/>
      <dgm:spPr/>
      <dgm:t>
        <a:bodyPr/>
        <a:lstStyle/>
        <a:p>
          <a:endParaRPr lang="en-US"/>
        </a:p>
      </dgm:t>
    </dgm:pt>
    <dgm:pt modelId="{6D00BF21-B9E5-4A80-ACCF-D3078F5F06E7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Debt to Capital Employed Ratio</a:t>
          </a:r>
          <a:endParaRPr lang="en-US" dirty="0">
            <a:solidFill>
              <a:srgbClr val="FFFF00"/>
            </a:solidFill>
          </a:endParaRPr>
        </a:p>
      </dgm:t>
    </dgm:pt>
    <dgm:pt modelId="{17127159-5B17-49F2-A419-36B075FCC900}" type="parTrans" cxnId="{072B29BE-AC6E-48FB-A2E2-2B22609F58B5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4C937A34-7E20-41B7-B09C-21ED74B3E8BE}" type="sibTrans" cxnId="{072B29BE-AC6E-48FB-A2E2-2B22609F58B5}">
      <dgm:prSet/>
      <dgm:spPr/>
      <dgm:t>
        <a:bodyPr/>
        <a:lstStyle/>
        <a:p>
          <a:endParaRPr lang="en-US"/>
        </a:p>
      </dgm:t>
    </dgm:pt>
    <dgm:pt modelId="{A9F14F6E-3B64-4A26-9142-B48200CF794A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Proprietary Ratio</a:t>
          </a:r>
          <a:endParaRPr lang="en-US" dirty="0">
            <a:solidFill>
              <a:srgbClr val="FFFF00"/>
            </a:solidFill>
          </a:endParaRPr>
        </a:p>
      </dgm:t>
    </dgm:pt>
    <dgm:pt modelId="{81391878-D933-47AD-9402-403F24BBF6FA}" type="parTrans" cxnId="{8208AB0F-2E10-465A-83DE-51A343BC1949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4611B722-C4A1-4863-A14B-034C76C2DE1F}" type="sibTrans" cxnId="{8208AB0F-2E10-465A-83DE-51A343BC1949}">
      <dgm:prSet/>
      <dgm:spPr/>
      <dgm:t>
        <a:bodyPr/>
        <a:lstStyle/>
        <a:p>
          <a:endParaRPr lang="en-US"/>
        </a:p>
      </dgm:t>
    </dgm:pt>
    <dgm:pt modelId="{82ABBFEB-8ECD-45A1-94A1-2DA438E6E654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Total Assets to Debt Ratio</a:t>
          </a:r>
          <a:endParaRPr lang="en-US" dirty="0">
            <a:solidFill>
              <a:srgbClr val="FFFF00"/>
            </a:solidFill>
          </a:endParaRPr>
        </a:p>
      </dgm:t>
    </dgm:pt>
    <dgm:pt modelId="{9F5E10B7-80D4-48B7-BAFC-B06AB3B3F97D}" type="parTrans" cxnId="{CBDA34A1-296E-478D-9629-CF03020E533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47A04AD-D99E-4701-B7F9-0C0E0F171F4E}" type="sibTrans" cxnId="{CBDA34A1-296E-478D-9629-CF03020E533C}">
      <dgm:prSet/>
      <dgm:spPr/>
      <dgm:t>
        <a:bodyPr/>
        <a:lstStyle/>
        <a:p>
          <a:endParaRPr lang="en-US"/>
        </a:p>
      </dgm:t>
    </dgm:pt>
    <dgm:pt modelId="{46C19C20-86DF-47C3-BDEF-61E235237499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Interest Coverage Ratio</a:t>
          </a:r>
          <a:endParaRPr lang="en-US" dirty="0">
            <a:solidFill>
              <a:srgbClr val="FFFF00"/>
            </a:solidFill>
          </a:endParaRPr>
        </a:p>
      </dgm:t>
    </dgm:pt>
    <dgm:pt modelId="{F52B69EC-18AC-478D-A460-E95ADF867719}" type="parTrans" cxnId="{6C451EDF-9702-4F99-A9C7-C56023EDB0F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5212B3B-E601-4590-BFFF-3C90F8005E69}" type="sibTrans" cxnId="{6C451EDF-9702-4F99-A9C7-C56023EDB0FB}">
      <dgm:prSet/>
      <dgm:spPr/>
      <dgm:t>
        <a:bodyPr/>
        <a:lstStyle/>
        <a:p>
          <a:endParaRPr lang="en-US"/>
        </a:p>
      </dgm:t>
    </dgm:pt>
    <dgm:pt modelId="{6515A3C5-CD54-4F66-B010-63030E869C06}" type="pres">
      <dgm:prSet presAssocID="{5A702FF2-9A56-4430-A5C1-D13CCA6D01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B18E17-5831-4DD9-AE5D-23FFC87381BA}" type="pres">
      <dgm:prSet presAssocID="{543792A3-EDA7-416C-94B1-EFDF82E32B02}" presName="hierRoot1" presStyleCnt="0">
        <dgm:presLayoutVars>
          <dgm:hierBranch val="init"/>
        </dgm:presLayoutVars>
      </dgm:prSet>
      <dgm:spPr/>
    </dgm:pt>
    <dgm:pt modelId="{EC4E1EBB-8B98-40D8-95ED-D77D57B52836}" type="pres">
      <dgm:prSet presAssocID="{543792A3-EDA7-416C-94B1-EFDF82E32B02}" presName="rootComposite1" presStyleCnt="0"/>
      <dgm:spPr/>
    </dgm:pt>
    <dgm:pt modelId="{7BD0A47B-D4E1-4174-8C51-F53182F1B6EC}" type="pres">
      <dgm:prSet presAssocID="{543792A3-EDA7-416C-94B1-EFDF82E32B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E6A3F-4B60-4FD4-9A57-75C68C2B1B25}" type="pres">
      <dgm:prSet presAssocID="{543792A3-EDA7-416C-94B1-EFDF82E32B0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C08C651-0EE7-4B1A-8162-ED5DAB84DCE8}" type="pres">
      <dgm:prSet presAssocID="{543792A3-EDA7-416C-94B1-EFDF82E32B02}" presName="hierChild2" presStyleCnt="0"/>
      <dgm:spPr/>
    </dgm:pt>
    <dgm:pt modelId="{BB61087E-9132-458F-8947-CA3D1E51CEA9}" type="pres">
      <dgm:prSet presAssocID="{506254AD-FD04-4E0C-93F2-DB4A477FF58C}" presName="Name64" presStyleLbl="parChTrans1D2" presStyleIdx="0" presStyleCnt="5"/>
      <dgm:spPr/>
      <dgm:t>
        <a:bodyPr/>
        <a:lstStyle/>
        <a:p>
          <a:endParaRPr lang="en-US"/>
        </a:p>
      </dgm:t>
    </dgm:pt>
    <dgm:pt modelId="{C8637E70-8931-4240-82D6-383485ED6434}" type="pres">
      <dgm:prSet presAssocID="{F58E4539-5282-40FE-8E4E-867789F2EE13}" presName="hierRoot2" presStyleCnt="0">
        <dgm:presLayoutVars>
          <dgm:hierBranch val="init"/>
        </dgm:presLayoutVars>
      </dgm:prSet>
      <dgm:spPr/>
    </dgm:pt>
    <dgm:pt modelId="{09225B87-3D26-44D2-9764-136FF555D74E}" type="pres">
      <dgm:prSet presAssocID="{F58E4539-5282-40FE-8E4E-867789F2EE13}" presName="rootComposite" presStyleCnt="0"/>
      <dgm:spPr/>
    </dgm:pt>
    <dgm:pt modelId="{03A56691-454E-4D2B-8D3B-0BED4A6E8C69}" type="pres">
      <dgm:prSet presAssocID="{F58E4539-5282-40FE-8E4E-867789F2EE1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611DC0-953F-4990-9E84-4F23FE93422E}" type="pres">
      <dgm:prSet presAssocID="{F58E4539-5282-40FE-8E4E-867789F2EE13}" presName="rootConnector" presStyleLbl="node2" presStyleIdx="0" presStyleCnt="5"/>
      <dgm:spPr/>
      <dgm:t>
        <a:bodyPr/>
        <a:lstStyle/>
        <a:p>
          <a:endParaRPr lang="en-US"/>
        </a:p>
      </dgm:t>
    </dgm:pt>
    <dgm:pt modelId="{283DA879-C25E-4FCA-BCC8-C9EC6ECB5F61}" type="pres">
      <dgm:prSet presAssocID="{F58E4539-5282-40FE-8E4E-867789F2EE13}" presName="hierChild4" presStyleCnt="0"/>
      <dgm:spPr/>
    </dgm:pt>
    <dgm:pt modelId="{E771D33E-8A77-44EC-ACBF-001C87072601}" type="pres">
      <dgm:prSet presAssocID="{F58E4539-5282-40FE-8E4E-867789F2EE13}" presName="hierChild5" presStyleCnt="0"/>
      <dgm:spPr/>
    </dgm:pt>
    <dgm:pt modelId="{69C4ED2D-D46A-4751-BAE2-7AFA2D1E4306}" type="pres">
      <dgm:prSet presAssocID="{17127159-5B17-49F2-A419-36B075FCC900}" presName="Name64" presStyleLbl="parChTrans1D2" presStyleIdx="1" presStyleCnt="5"/>
      <dgm:spPr/>
      <dgm:t>
        <a:bodyPr/>
        <a:lstStyle/>
        <a:p>
          <a:endParaRPr lang="en-US"/>
        </a:p>
      </dgm:t>
    </dgm:pt>
    <dgm:pt modelId="{D68B5182-4588-4404-9F03-1BC20426935C}" type="pres">
      <dgm:prSet presAssocID="{6D00BF21-B9E5-4A80-ACCF-D3078F5F06E7}" presName="hierRoot2" presStyleCnt="0">
        <dgm:presLayoutVars>
          <dgm:hierBranch val="init"/>
        </dgm:presLayoutVars>
      </dgm:prSet>
      <dgm:spPr/>
    </dgm:pt>
    <dgm:pt modelId="{20E2919D-A79A-4A32-A458-68725C30FA63}" type="pres">
      <dgm:prSet presAssocID="{6D00BF21-B9E5-4A80-ACCF-D3078F5F06E7}" presName="rootComposite" presStyleCnt="0"/>
      <dgm:spPr/>
    </dgm:pt>
    <dgm:pt modelId="{AB47B155-D3BC-4EC3-8ECA-34BCEFB57DEE}" type="pres">
      <dgm:prSet presAssocID="{6D00BF21-B9E5-4A80-ACCF-D3078F5F06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55F9A-51C2-4C72-9AA8-ED4519D1C8C9}" type="pres">
      <dgm:prSet presAssocID="{6D00BF21-B9E5-4A80-ACCF-D3078F5F06E7}" presName="rootConnector" presStyleLbl="node2" presStyleIdx="1" presStyleCnt="5"/>
      <dgm:spPr/>
      <dgm:t>
        <a:bodyPr/>
        <a:lstStyle/>
        <a:p>
          <a:endParaRPr lang="en-US"/>
        </a:p>
      </dgm:t>
    </dgm:pt>
    <dgm:pt modelId="{72808220-05EC-4DF2-936B-E330A3D00BF6}" type="pres">
      <dgm:prSet presAssocID="{6D00BF21-B9E5-4A80-ACCF-D3078F5F06E7}" presName="hierChild4" presStyleCnt="0"/>
      <dgm:spPr/>
    </dgm:pt>
    <dgm:pt modelId="{CFA879A8-1DC4-4283-9EF0-C32B84099447}" type="pres">
      <dgm:prSet presAssocID="{6D00BF21-B9E5-4A80-ACCF-D3078F5F06E7}" presName="hierChild5" presStyleCnt="0"/>
      <dgm:spPr/>
    </dgm:pt>
    <dgm:pt modelId="{7CEB67B9-AF19-4C52-A9FC-E1DE2B340456}" type="pres">
      <dgm:prSet presAssocID="{81391878-D933-47AD-9402-403F24BBF6FA}" presName="Name64" presStyleLbl="parChTrans1D2" presStyleIdx="2" presStyleCnt="5"/>
      <dgm:spPr/>
      <dgm:t>
        <a:bodyPr/>
        <a:lstStyle/>
        <a:p>
          <a:endParaRPr lang="en-US"/>
        </a:p>
      </dgm:t>
    </dgm:pt>
    <dgm:pt modelId="{40189B20-51D5-4E7A-B6F3-EAE60C54AFD0}" type="pres">
      <dgm:prSet presAssocID="{A9F14F6E-3B64-4A26-9142-B48200CF794A}" presName="hierRoot2" presStyleCnt="0">
        <dgm:presLayoutVars>
          <dgm:hierBranch val="init"/>
        </dgm:presLayoutVars>
      </dgm:prSet>
      <dgm:spPr/>
    </dgm:pt>
    <dgm:pt modelId="{C9E5403F-E142-42B5-B0D5-C55D090B8E87}" type="pres">
      <dgm:prSet presAssocID="{A9F14F6E-3B64-4A26-9142-B48200CF794A}" presName="rootComposite" presStyleCnt="0"/>
      <dgm:spPr/>
    </dgm:pt>
    <dgm:pt modelId="{6535EEAF-B3E1-40FE-A6F9-59391DCE15B3}" type="pres">
      <dgm:prSet presAssocID="{A9F14F6E-3B64-4A26-9142-B48200CF794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40827A-E81C-4B8A-8E97-FEF312F76C03}" type="pres">
      <dgm:prSet presAssocID="{A9F14F6E-3B64-4A26-9142-B48200CF794A}" presName="rootConnector" presStyleLbl="node2" presStyleIdx="2" presStyleCnt="5"/>
      <dgm:spPr/>
      <dgm:t>
        <a:bodyPr/>
        <a:lstStyle/>
        <a:p>
          <a:endParaRPr lang="en-US"/>
        </a:p>
      </dgm:t>
    </dgm:pt>
    <dgm:pt modelId="{C24B29CF-40CC-440E-B2A9-B0E62C9FFC97}" type="pres">
      <dgm:prSet presAssocID="{A9F14F6E-3B64-4A26-9142-B48200CF794A}" presName="hierChild4" presStyleCnt="0"/>
      <dgm:spPr/>
    </dgm:pt>
    <dgm:pt modelId="{ED1B6D8B-1364-45C4-919A-5059C154D1CD}" type="pres">
      <dgm:prSet presAssocID="{A9F14F6E-3B64-4A26-9142-B48200CF794A}" presName="hierChild5" presStyleCnt="0"/>
      <dgm:spPr/>
    </dgm:pt>
    <dgm:pt modelId="{ECDDBAAA-53B6-4659-BC05-C3973DA4DE10}" type="pres">
      <dgm:prSet presAssocID="{9F5E10B7-80D4-48B7-BAFC-B06AB3B3F97D}" presName="Name64" presStyleLbl="parChTrans1D2" presStyleIdx="3" presStyleCnt="5"/>
      <dgm:spPr/>
      <dgm:t>
        <a:bodyPr/>
        <a:lstStyle/>
        <a:p>
          <a:endParaRPr lang="en-US"/>
        </a:p>
      </dgm:t>
    </dgm:pt>
    <dgm:pt modelId="{BEE5D969-927F-4543-B039-2F62347E240B}" type="pres">
      <dgm:prSet presAssocID="{82ABBFEB-8ECD-45A1-94A1-2DA438E6E654}" presName="hierRoot2" presStyleCnt="0">
        <dgm:presLayoutVars>
          <dgm:hierBranch val="init"/>
        </dgm:presLayoutVars>
      </dgm:prSet>
      <dgm:spPr/>
    </dgm:pt>
    <dgm:pt modelId="{4A6691CD-9C31-4759-85C4-9C4DCDDE1E01}" type="pres">
      <dgm:prSet presAssocID="{82ABBFEB-8ECD-45A1-94A1-2DA438E6E654}" presName="rootComposite" presStyleCnt="0"/>
      <dgm:spPr/>
    </dgm:pt>
    <dgm:pt modelId="{E0A6D2B5-51BD-4400-992B-7E2062F6B580}" type="pres">
      <dgm:prSet presAssocID="{82ABBFEB-8ECD-45A1-94A1-2DA438E6E65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409BC-90D5-4B2A-AF4E-BA63E5C61974}" type="pres">
      <dgm:prSet presAssocID="{82ABBFEB-8ECD-45A1-94A1-2DA438E6E654}" presName="rootConnector" presStyleLbl="node2" presStyleIdx="3" presStyleCnt="5"/>
      <dgm:spPr/>
      <dgm:t>
        <a:bodyPr/>
        <a:lstStyle/>
        <a:p>
          <a:endParaRPr lang="en-US"/>
        </a:p>
      </dgm:t>
    </dgm:pt>
    <dgm:pt modelId="{517ACA89-92C3-4A84-945D-D2D08AB735FB}" type="pres">
      <dgm:prSet presAssocID="{82ABBFEB-8ECD-45A1-94A1-2DA438E6E654}" presName="hierChild4" presStyleCnt="0"/>
      <dgm:spPr/>
    </dgm:pt>
    <dgm:pt modelId="{D7C92963-E2E9-4C67-A835-92EBDFA29098}" type="pres">
      <dgm:prSet presAssocID="{82ABBFEB-8ECD-45A1-94A1-2DA438E6E654}" presName="hierChild5" presStyleCnt="0"/>
      <dgm:spPr/>
    </dgm:pt>
    <dgm:pt modelId="{07B0044A-110B-4361-84BB-51F0656BADCC}" type="pres">
      <dgm:prSet presAssocID="{F52B69EC-18AC-478D-A460-E95ADF867719}" presName="Name64" presStyleLbl="parChTrans1D2" presStyleIdx="4" presStyleCnt="5"/>
      <dgm:spPr/>
      <dgm:t>
        <a:bodyPr/>
        <a:lstStyle/>
        <a:p>
          <a:endParaRPr lang="en-US"/>
        </a:p>
      </dgm:t>
    </dgm:pt>
    <dgm:pt modelId="{ABEDEB68-1C9C-41CD-9381-4D20CECBEFCF}" type="pres">
      <dgm:prSet presAssocID="{46C19C20-86DF-47C3-BDEF-61E235237499}" presName="hierRoot2" presStyleCnt="0">
        <dgm:presLayoutVars>
          <dgm:hierBranch val="init"/>
        </dgm:presLayoutVars>
      </dgm:prSet>
      <dgm:spPr/>
    </dgm:pt>
    <dgm:pt modelId="{AA0A535B-9231-4005-A4B6-B13D1BDE36BF}" type="pres">
      <dgm:prSet presAssocID="{46C19C20-86DF-47C3-BDEF-61E235237499}" presName="rootComposite" presStyleCnt="0"/>
      <dgm:spPr/>
    </dgm:pt>
    <dgm:pt modelId="{8D4F9E9E-F014-4710-B9C0-41BD064D3170}" type="pres">
      <dgm:prSet presAssocID="{46C19C20-86DF-47C3-BDEF-61E23523749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1FF25B-23F3-4D4C-B396-10BAAC73F09B}" type="pres">
      <dgm:prSet presAssocID="{46C19C20-86DF-47C3-BDEF-61E235237499}" presName="rootConnector" presStyleLbl="node2" presStyleIdx="4" presStyleCnt="5"/>
      <dgm:spPr/>
      <dgm:t>
        <a:bodyPr/>
        <a:lstStyle/>
        <a:p>
          <a:endParaRPr lang="en-US"/>
        </a:p>
      </dgm:t>
    </dgm:pt>
    <dgm:pt modelId="{26D507D7-7F48-4CCA-8592-B1AFC84551FB}" type="pres">
      <dgm:prSet presAssocID="{46C19C20-86DF-47C3-BDEF-61E235237499}" presName="hierChild4" presStyleCnt="0"/>
      <dgm:spPr/>
    </dgm:pt>
    <dgm:pt modelId="{BC71EFA0-F7B4-4132-8FC5-967A35480255}" type="pres">
      <dgm:prSet presAssocID="{46C19C20-86DF-47C3-BDEF-61E235237499}" presName="hierChild5" presStyleCnt="0"/>
      <dgm:spPr/>
    </dgm:pt>
    <dgm:pt modelId="{05BD946C-34DA-4E62-824B-3A19BD83E323}" type="pres">
      <dgm:prSet presAssocID="{543792A3-EDA7-416C-94B1-EFDF82E32B02}" presName="hierChild3" presStyleCnt="0"/>
      <dgm:spPr/>
    </dgm:pt>
  </dgm:ptLst>
  <dgm:cxnLst>
    <dgm:cxn modelId="{9CC98713-27EC-4471-84E8-6F3A9C160ED7}" type="presOf" srcId="{F58E4539-5282-40FE-8E4E-867789F2EE13}" destId="{44611DC0-953F-4990-9E84-4F23FE93422E}" srcOrd="1" destOrd="0" presId="urn:microsoft.com/office/officeart/2009/3/layout/HorizontalOrganizationChart"/>
    <dgm:cxn modelId="{167CE5C5-0BE8-42B9-8F4E-F887B17A1BE3}" type="presOf" srcId="{5A702FF2-9A56-4430-A5C1-D13CCA6D0121}" destId="{6515A3C5-CD54-4F66-B010-63030E869C06}" srcOrd="0" destOrd="0" presId="urn:microsoft.com/office/officeart/2009/3/layout/HorizontalOrganizationChart"/>
    <dgm:cxn modelId="{667B57E9-A641-45F2-8B23-8E02A49F3F20}" srcId="{543792A3-EDA7-416C-94B1-EFDF82E32B02}" destId="{F58E4539-5282-40FE-8E4E-867789F2EE13}" srcOrd="0" destOrd="0" parTransId="{506254AD-FD04-4E0C-93F2-DB4A477FF58C}" sibTransId="{5EFA3668-5E28-46F2-A0EF-0992F3658872}"/>
    <dgm:cxn modelId="{3D220831-6E6C-4103-9AC5-E8C4F4D409A7}" type="presOf" srcId="{46C19C20-86DF-47C3-BDEF-61E235237499}" destId="{8D4F9E9E-F014-4710-B9C0-41BD064D3170}" srcOrd="0" destOrd="0" presId="urn:microsoft.com/office/officeart/2009/3/layout/HorizontalOrganizationChart"/>
    <dgm:cxn modelId="{75BE40AF-EB68-47F0-AAF1-679ABE1D544F}" type="presOf" srcId="{F52B69EC-18AC-478D-A460-E95ADF867719}" destId="{07B0044A-110B-4361-84BB-51F0656BADCC}" srcOrd="0" destOrd="0" presId="urn:microsoft.com/office/officeart/2009/3/layout/HorizontalOrganizationChart"/>
    <dgm:cxn modelId="{0B66B50C-03CE-4568-9D4E-37D1CC886BCC}" type="presOf" srcId="{506254AD-FD04-4E0C-93F2-DB4A477FF58C}" destId="{BB61087E-9132-458F-8947-CA3D1E51CEA9}" srcOrd="0" destOrd="0" presId="urn:microsoft.com/office/officeart/2009/3/layout/HorizontalOrganizationChart"/>
    <dgm:cxn modelId="{A0719E3A-9BFB-413A-A7C9-5A3355B2C02D}" type="presOf" srcId="{A9F14F6E-3B64-4A26-9142-B48200CF794A}" destId="{6535EEAF-B3E1-40FE-A6F9-59391DCE15B3}" srcOrd="0" destOrd="0" presId="urn:microsoft.com/office/officeart/2009/3/layout/HorizontalOrganizationChart"/>
    <dgm:cxn modelId="{CBDA34A1-296E-478D-9629-CF03020E533C}" srcId="{543792A3-EDA7-416C-94B1-EFDF82E32B02}" destId="{82ABBFEB-8ECD-45A1-94A1-2DA438E6E654}" srcOrd="3" destOrd="0" parTransId="{9F5E10B7-80D4-48B7-BAFC-B06AB3B3F97D}" sibTransId="{347A04AD-D99E-4701-B7F9-0C0E0F171F4E}"/>
    <dgm:cxn modelId="{89A6C9A0-D743-4ADB-B8D9-82BFD1C75DF0}" type="presOf" srcId="{9F5E10B7-80D4-48B7-BAFC-B06AB3B3F97D}" destId="{ECDDBAAA-53B6-4659-BC05-C3973DA4DE10}" srcOrd="0" destOrd="0" presId="urn:microsoft.com/office/officeart/2009/3/layout/HorizontalOrganizationChart"/>
    <dgm:cxn modelId="{4299D0F4-0120-47EC-A82E-EC7FC29AAA68}" srcId="{5A702FF2-9A56-4430-A5C1-D13CCA6D0121}" destId="{543792A3-EDA7-416C-94B1-EFDF82E32B02}" srcOrd="0" destOrd="0" parTransId="{71E48989-C3E0-4254-BACD-59290ADB1710}" sibTransId="{86E5E517-F07E-4A95-A9F7-BBA63B6E28BB}"/>
    <dgm:cxn modelId="{8208AB0F-2E10-465A-83DE-51A343BC1949}" srcId="{543792A3-EDA7-416C-94B1-EFDF82E32B02}" destId="{A9F14F6E-3B64-4A26-9142-B48200CF794A}" srcOrd="2" destOrd="0" parTransId="{81391878-D933-47AD-9402-403F24BBF6FA}" sibTransId="{4611B722-C4A1-4863-A14B-034C76C2DE1F}"/>
    <dgm:cxn modelId="{072B29BE-AC6E-48FB-A2E2-2B22609F58B5}" srcId="{543792A3-EDA7-416C-94B1-EFDF82E32B02}" destId="{6D00BF21-B9E5-4A80-ACCF-D3078F5F06E7}" srcOrd="1" destOrd="0" parTransId="{17127159-5B17-49F2-A419-36B075FCC900}" sibTransId="{4C937A34-7E20-41B7-B09C-21ED74B3E8BE}"/>
    <dgm:cxn modelId="{C438FDA5-B8E4-4FD0-8DD5-4F145AB85BFB}" type="presOf" srcId="{6D00BF21-B9E5-4A80-ACCF-D3078F5F06E7}" destId="{AB47B155-D3BC-4EC3-8ECA-34BCEFB57DEE}" srcOrd="0" destOrd="0" presId="urn:microsoft.com/office/officeart/2009/3/layout/HorizontalOrganizationChart"/>
    <dgm:cxn modelId="{90B463E4-7824-4403-B202-2C8F0B660185}" type="presOf" srcId="{A9F14F6E-3B64-4A26-9142-B48200CF794A}" destId="{C840827A-E81C-4B8A-8E97-FEF312F76C03}" srcOrd="1" destOrd="0" presId="urn:microsoft.com/office/officeart/2009/3/layout/HorizontalOrganizationChart"/>
    <dgm:cxn modelId="{C77CAB34-BE62-4D99-BA29-8C43EE9A5C6E}" type="presOf" srcId="{543792A3-EDA7-416C-94B1-EFDF82E32B02}" destId="{ADEE6A3F-4B60-4FD4-9A57-75C68C2B1B25}" srcOrd="1" destOrd="0" presId="urn:microsoft.com/office/officeart/2009/3/layout/HorizontalOrganizationChart"/>
    <dgm:cxn modelId="{84ED0A27-DAE0-4289-B654-81C8A62871B5}" type="presOf" srcId="{543792A3-EDA7-416C-94B1-EFDF82E32B02}" destId="{7BD0A47B-D4E1-4174-8C51-F53182F1B6EC}" srcOrd="0" destOrd="0" presId="urn:microsoft.com/office/officeart/2009/3/layout/HorizontalOrganizationChart"/>
    <dgm:cxn modelId="{24B635BB-8F80-4AB6-B3B2-B38322BE3E75}" type="presOf" srcId="{82ABBFEB-8ECD-45A1-94A1-2DA438E6E654}" destId="{E0A6D2B5-51BD-4400-992B-7E2062F6B580}" srcOrd="0" destOrd="0" presId="urn:microsoft.com/office/officeart/2009/3/layout/HorizontalOrganizationChart"/>
    <dgm:cxn modelId="{6C451EDF-9702-4F99-A9C7-C56023EDB0FB}" srcId="{543792A3-EDA7-416C-94B1-EFDF82E32B02}" destId="{46C19C20-86DF-47C3-BDEF-61E235237499}" srcOrd="4" destOrd="0" parTransId="{F52B69EC-18AC-478D-A460-E95ADF867719}" sibTransId="{A5212B3B-E601-4590-BFFF-3C90F8005E69}"/>
    <dgm:cxn modelId="{1D61D2F9-CD47-46B5-8EE1-3726219468B1}" type="presOf" srcId="{82ABBFEB-8ECD-45A1-94A1-2DA438E6E654}" destId="{9CD409BC-90D5-4B2A-AF4E-BA63E5C61974}" srcOrd="1" destOrd="0" presId="urn:microsoft.com/office/officeart/2009/3/layout/HorizontalOrganizationChart"/>
    <dgm:cxn modelId="{80F43482-85EC-4F59-8D65-40331806AB51}" type="presOf" srcId="{17127159-5B17-49F2-A419-36B075FCC900}" destId="{69C4ED2D-D46A-4751-BAE2-7AFA2D1E4306}" srcOrd="0" destOrd="0" presId="urn:microsoft.com/office/officeart/2009/3/layout/HorizontalOrganizationChart"/>
    <dgm:cxn modelId="{FCB16BEE-F533-4F36-8555-523F440F1838}" type="presOf" srcId="{81391878-D933-47AD-9402-403F24BBF6FA}" destId="{7CEB67B9-AF19-4C52-A9FC-E1DE2B340456}" srcOrd="0" destOrd="0" presId="urn:microsoft.com/office/officeart/2009/3/layout/HorizontalOrganizationChart"/>
    <dgm:cxn modelId="{B009C0C4-55F0-454E-BE6B-953577C4E70B}" type="presOf" srcId="{F58E4539-5282-40FE-8E4E-867789F2EE13}" destId="{03A56691-454E-4D2B-8D3B-0BED4A6E8C69}" srcOrd="0" destOrd="0" presId="urn:microsoft.com/office/officeart/2009/3/layout/HorizontalOrganizationChart"/>
    <dgm:cxn modelId="{E73292FB-0923-4333-AF37-CE8AB7AFE96E}" type="presOf" srcId="{6D00BF21-B9E5-4A80-ACCF-D3078F5F06E7}" destId="{74555F9A-51C2-4C72-9AA8-ED4519D1C8C9}" srcOrd="1" destOrd="0" presId="urn:microsoft.com/office/officeart/2009/3/layout/HorizontalOrganizationChart"/>
    <dgm:cxn modelId="{55CB095B-E821-4371-AD9A-882966BE36A7}" type="presOf" srcId="{46C19C20-86DF-47C3-BDEF-61E235237499}" destId="{B01FF25B-23F3-4D4C-B396-10BAAC73F09B}" srcOrd="1" destOrd="0" presId="urn:microsoft.com/office/officeart/2009/3/layout/HorizontalOrganizationChart"/>
    <dgm:cxn modelId="{AFB2F092-399D-4B9D-A330-5FE583637CD5}" type="presParOf" srcId="{6515A3C5-CD54-4F66-B010-63030E869C06}" destId="{2BB18E17-5831-4DD9-AE5D-23FFC87381BA}" srcOrd="0" destOrd="0" presId="urn:microsoft.com/office/officeart/2009/3/layout/HorizontalOrganizationChart"/>
    <dgm:cxn modelId="{F7942DE0-8428-44C6-AEE7-DA6CA20E4406}" type="presParOf" srcId="{2BB18E17-5831-4DD9-AE5D-23FFC87381BA}" destId="{EC4E1EBB-8B98-40D8-95ED-D77D57B52836}" srcOrd="0" destOrd="0" presId="urn:microsoft.com/office/officeart/2009/3/layout/HorizontalOrganizationChart"/>
    <dgm:cxn modelId="{91AAC9CF-ADBF-44DB-90DE-04EDF8E77055}" type="presParOf" srcId="{EC4E1EBB-8B98-40D8-95ED-D77D57B52836}" destId="{7BD0A47B-D4E1-4174-8C51-F53182F1B6EC}" srcOrd="0" destOrd="0" presId="urn:microsoft.com/office/officeart/2009/3/layout/HorizontalOrganizationChart"/>
    <dgm:cxn modelId="{879191E1-270A-4A69-B31B-EBAD8ABE3F2E}" type="presParOf" srcId="{EC4E1EBB-8B98-40D8-95ED-D77D57B52836}" destId="{ADEE6A3F-4B60-4FD4-9A57-75C68C2B1B25}" srcOrd="1" destOrd="0" presId="urn:microsoft.com/office/officeart/2009/3/layout/HorizontalOrganizationChart"/>
    <dgm:cxn modelId="{42D24303-D948-4EA0-969D-C6EE7FF811D2}" type="presParOf" srcId="{2BB18E17-5831-4DD9-AE5D-23FFC87381BA}" destId="{2C08C651-0EE7-4B1A-8162-ED5DAB84DCE8}" srcOrd="1" destOrd="0" presId="urn:microsoft.com/office/officeart/2009/3/layout/HorizontalOrganizationChart"/>
    <dgm:cxn modelId="{4D8FCD21-0D57-46CC-817F-07EC8937AA99}" type="presParOf" srcId="{2C08C651-0EE7-4B1A-8162-ED5DAB84DCE8}" destId="{BB61087E-9132-458F-8947-CA3D1E51CEA9}" srcOrd="0" destOrd="0" presId="urn:microsoft.com/office/officeart/2009/3/layout/HorizontalOrganizationChart"/>
    <dgm:cxn modelId="{5E7BFF37-275A-4C4A-AC57-00B9EA5C5FA7}" type="presParOf" srcId="{2C08C651-0EE7-4B1A-8162-ED5DAB84DCE8}" destId="{C8637E70-8931-4240-82D6-383485ED6434}" srcOrd="1" destOrd="0" presId="urn:microsoft.com/office/officeart/2009/3/layout/HorizontalOrganizationChart"/>
    <dgm:cxn modelId="{2A50020B-E587-4303-BB1E-4C305F423786}" type="presParOf" srcId="{C8637E70-8931-4240-82D6-383485ED6434}" destId="{09225B87-3D26-44D2-9764-136FF555D74E}" srcOrd="0" destOrd="0" presId="urn:microsoft.com/office/officeart/2009/3/layout/HorizontalOrganizationChart"/>
    <dgm:cxn modelId="{0AC2B0F0-8EC0-4929-9C86-7A9209AFF86E}" type="presParOf" srcId="{09225B87-3D26-44D2-9764-136FF555D74E}" destId="{03A56691-454E-4D2B-8D3B-0BED4A6E8C69}" srcOrd="0" destOrd="0" presId="urn:microsoft.com/office/officeart/2009/3/layout/HorizontalOrganizationChart"/>
    <dgm:cxn modelId="{C856A12E-F485-40C9-8223-637F8BB34B79}" type="presParOf" srcId="{09225B87-3D26-44D2-9764-136FF555D74E}" destId="{44611DC0-953F-4990-9E84-4F23FE93422E}" srcOrd="1" destOrd="0" presId="urn:microsoft.com/office/officeart/2009/3/layout/HorizontalOrganizationChart"/>
    <dgm:cxn modelId="{7811C364-E9F4-4523-8EC4-E61549E801C5}" type="presParOf" srcId="{C8637E70-8931-4240-82D6-383485ED6434}" destId="{283DA879-C25E-4FCA-BCC8-C9EC6ECB5F61}" srcOrd="1" destOrd="0" presId="urn:microsoft.com/office/officeart/2009/3/layout/HorizontalOrganizationChart"/>
    <dgm:cxn modelId="{827A4DBA-F051-4844-A3B2-5DBFD15C558A}" type="presParOf" srcId="{C8637E70-8931-4240-82D6-383485ED6434}" destId="{E771D33E-8A77-44EC-ACBF-001C87072601}" srcOrd="2" destOrd="0" presId="urn:microsoft.com/office/officeart/2009/3/layout/HorizontalOrganizationChart"/>
    <dgm:cxn modelId="{4778D15D-6346-4A8D-9935-45F3BE98EE70}" type="presParOf" srcId="{2C08C651-0EE7-4B1A-8162-ED5DAB84DCE8}" destId="{69C4ED2D-D46A-4751-BAE2-7AFA2D1E4306}" srcOrd="2" destOrd="0" presId="urn:microsoft.com/office/officeart/2009/3/layout/HorizontalOrganizationChart"/>
    <dgm:cxn modelId="{DB34F8E4-AA3D-49DA-851A-892F751384A3}" type="presParOf" srcId="{2C08C651-0EE7-4B1A-8162-ED5DAB84DCE8}" destId="{D68B5182-4588-4404-9F03-1BC20426935C}" srcOrd="3" destOrd="0" presId="urn:microsoft.com/office/officeart/2009/3/layout/HorizontalOrganizationChart"/>
    <dgm:cxn modelId="{C201EFC5-B5A5-4693-9616-9B4438D74DCD}" type="presParOf" srcId="{D68B5182-4588-4404-9F03-1BC20426935C}" destId="{20E2919D-A79A-4A32-A458-68725C30FA63}" srcOrd="0" destOrd="0" presId="urn:microsoft.com/office/officeart/2009/3/layout/HorizontalOrganizationChart"/>
    <dgm:cxn modelId="{0340E1A7-2CD6-4837-A8DD-BCFF10635470}" type="presParOf" srcId="{20E2919D-A79A-4A32-A458-68725C30FA63}" destId="{AB47B155-D3BC-4EC3-8ECA-34BCEFB57DEE}" srcOrd="0" destOrd="0" presId="urn:microsoft.com/office/officeart/2009/3/layout/HorizontalOrganizationChart"/>
    <dgm:cxn modelId="{EAC5DEBA-2FEA-4D0D-8982-A87925982232}" type="presParOf" srcId="{20E2919D-A79A-4A32-A458-68725C30FA63}" destId="{74555F9A-51C2-4C72-9AA8-ED4519D1C8C9}" srcOrd="1" destOrd="0" presId="urn:microsoft.com/office/officeart/2009/3/layout/HorizontalOrganizationChart"/>
    <dgm:cxn modelId="{BACD3E52-B4E9-4AF0-B203-3B480AF1870E}" type="presParOf" srcId="{D68B5182-4588-4404-9F03-1BC20426935C}" destId="{72808220-05EC-4DF2-936B-E330A3D00BF6}" srcOrd="1" destOrd="0" presId="urn:microsoft.com/office/officeart/2009/3/layout/HorizontalOrganizationChart"/>
    <dgm:cxn modelId="{4B78BA1C-DDA3-4447-A661-4E2348CFD968}" type="presParOf" srcId="{D68B5182-4588-4404-9F03-1BC20426935C}" destId="{CFA879A8-1DC4-4283-9EF0-C32B84099447}" srcOrd="2" destOrd="0" presId="urn:microsoft.com/office/officeart/2009/3/layout/HorizontalOrganizationChart"/>
    <dgm:cxn modelId="{C3771BFA-39F7-43D9-8FF8-82498B6A1184}" type="presParOf" srcId="{2C08C651-0EE7-4B1A-8162-ED5DAB84DCE8}" destId="{7CEB67B9-AF19-4C52-A9FC-E1DE2B340456}" srcOrd="4" destOrd="0" presId="urn:microsoft.com/office/officeart/2009/3/layout/HorizontalOrganizationChart"/>
    <dgm:cxn modelId="{4CC7527B-2517-425A-9415-3C48707A87E2}" type="presParOf" srcId="{2C08C651-0EE7-4B1A-8162-ED5DAB84DCE8}" destId="{40189B20-51D5-4E7A-B6F3-EAE60C54AFD0}" srcOrd="5" destOrd="0" presId="urn:microsoft.com/office/officeart/2009/3/layout/HorizontalOrganizationChart"/>
    <dgm:cxn modelId="{CBE66ECD-B7BB-49CA-8D96-88073FEDB1E8}" type="presParOf" srcId="{40189B20-51D5-4E7A-B6F3-EAE60C54AFD0}" destId="{C9E5403F-E142-42B5-B0D5-C55D090B8E87}" srcOrd="0" destOrd="0" presId="urn:microsoft.com/office/officeart/2009/3/layout/HorizontalOrganizationChart"/>
    <dgm:cxn modelId="{3A13990D-045E-4C36-B107-F460952FAE19}" type="presParOf" srcId="{C9E5403F-E142-42B5-B0D5-C55D090B8E87}" destId="{6535EEAF-B3E1-40FE-A6F9-59391DCE15B3}" srcOrd="0" destOrd="0" presId="urn:microsoft.com/office/officeart/2009/3/layout/HorizontalOrganizationChart"/>
    <dgm:cxn modelId="{37B8DB87-9160-4199-9ADE-D07ED88EC1F1}" type="presParOf" srcId="{C9E5403F-E142-42B5-B0D5-C55D090B8E87}" destId="{C840827A-E81C-4B8A-8E97-FEF312F76C03}" srcOrd="1" destOrd="0" presId="urn:microsoft.com/office/officeart/2009/3/layout/HorizontalOrganizationChart"/>
    <dgm:cxn modelId="{0EF85A31-17BF-4F05-8BFB-13D244DA5970}" type="presParOf" srcId="{40189B20-51D5-4E7A-B6F3-EAE60C54AFD0}" destId="{C24B29CF-40CC-440E-B2A9-B0E62C9FFC97}" srcOrd="1" destOrd="0" presId="urn:microsoft.com/office/officeart/2009/3/layout/HorizontalOrganizationChart"/>
    <dgm:cxn modelId="{1D313A20-09AE-4EAB-8B12-354D3C96E055}" type="presParOf" srcId="{40189B20-51D5-4E7A-B6F3-EAE60C54AFD0}" destId="{ED1B6D8B-1364-45C4-919A-5059C154D1CD}" srcOrd="2" destOrd="0" presId="urn:microsoft.com/office/officeart/2009/3/layout/HorizontalOrganizationChart"/>
    <dgm:cxn modelId="{4D76BCDE-CE08-452B-A277-42E9F82ECE0A}" type="presParOf" srcId="{2C08C651-0EE7-4B1A-8162-ED5DAB84DCE8}" destId="{ECDDBAAA-53B6-4659-BC05-C3973DA4DE10}" srcOrd="6" destOrd="0" presId="urn:microsoft.com/office/officeart/2009/3/layout/HorizontalOrganizationChart"/>
    <dgm:cxn modelId="{B1C1075A-2436-4803-93F3-65F8949D46FB}" type="presParOf" srcId="{2C08C651-0EE7-4B1A-8162-ED5DAB84DCE8}" destId="{BEE5D969-927F-4543-B039-2F62347E240B}" srcOrd="7" destOrd="0" presId="urn:microsoft.com/office/officeart/2009/3/layout/HorizontalOrganizationChart"/>
    <dgm:cxn modelId="{8513294C-8091-431A-AEF2-9352E6FED6B8}" type="presParOf" srcId="{BEE5D969-927F-4543-B039-2F62347E240B}" destId="{4A6691CD-9C31-4759-85C4-9C4DCDDE1E01}" srcOrd="0" destOrd="0" presId="urn:microsoft.com/office/officeart/2009/3/layout/HorizontalOrganizationChart"/>
    <dgm:cxn modelId="{DE00D070-C5CA-47DA-8511-9A502567A795}" type="presParOf" srcId="{4A6691CD-9C31-4759-85C4-9C4DCDDE1E01}" destId="{E0A6D2B5-51BD-4400-992B-7E2062F6B580}" srcOrd="0" destOrd="0" presId="urn:microsoft.com/office/officeart/2009/3/layout/HorizontalOrganizationChart"/>
    <dgm:cxn modelId="{885544D3-3B7B-4C30-863B-E93FDC3753B4}" type="presParOf" srcId="{4A6691CD-9C31-4759-85C4-9C4DCDDE1E01}" destId="{9CD409BC-90D5-4B2A-AF4E-BA63E5C61974}" srcOrd="1" destOrd="0" presId="urn:microsoft.com/office/officeart/2009/3/layout/HorizontalOrganizationChart"/>
    <dgm:cxn modelId="{71AA0967-E2AF-484A-9756-AFA9F41E62B5}" type="presParOf" srcId="{BEE5D969-927F-4543-B039-2F62347E240B}" destId="{517ACA89-92C3-4A84-945D-D2D08AB735FB}" srcOrd="1" destOrd="0" presId="urn:microsoft.com/office/officeart/2009/3/layout/HorizontalOrganizationChart"/>
    <dgm:cxn modelId="{65AD2804-FCF8-4DAA-A880-54B8E1CC0080}" type="presParOf" srcId="{BEE5D969-927F-4543-B039-2F62347E240B}" destId="{D7C92963-E2E9-4C67-A835-92EBDFA29098}" srcOrd="2" destOrd="0" presId="urn:microsoft.com/office/officeart/2009/3/layout/HorizontalOrganizationChart"/>
    <dgm:cxn modelId="{CE13A0E5-653B-422C-B519-BBE96EC442ED}" type="presParOf" srcId="{2C08C651-0EE7-4B1A-8162-ED5DAB84DCE8}" destId="{07B0044A-110B-4361-84BB-51F0656BADCC}" srcOrd="8" destOrd="0" presId="urn:microsoft.com/office/officeart/2009/3/layout/HorizontalOrganizationChart"/>
    <dgm:cxn modelId="{1E0EA93B-8C2C-4191-8E1F-AF9A5FFA6F1F}" type="presParOf" srcId="{2C08C651-0EE7-4B1A-8162-ED5DAB84DCE8}" destId="{ABEDEB68-1C9C-41CD-9381-4D20CECBEFCF}" srcOrd="9" destOrd="0" presId="urn:microsoft.com/office/officeart/2009/3/layout/HorizontalOrganizationChart"/>
    <dgm:cxn modelId="{D6681F9B-BF34-4E2E-A657-BC20D414EFDF}" type="presParOf" srcId="{ABEDEB68-1C9C-41CD-9381-4D20CECBEFCF}" destId="{AA0A535B-9231-4005-A4B6-B13D1BDE36BF}" srcOrd="0" destOrd="0" presId="urn:microsoft.com/office/officeart/2009/3/layout/HorizontalOrganizationChart"/>
    <dgm:cxn modelId="{1CFF44F3-B905-4DA0-BABC-F335E59F63E9}" type="presParOf" srcId="{AA0A535B-9231-4005-A4B6-B13D1BDE36BF}" destId="{8D4F9E9E-F014-4710-B9C0-41BD064D3170}" srcOrd="0" destOrd="0" presId="urn:microsoft.com/office/officeart/2009/3/layout/HorizontalOrganizationChart"/>
    <dgm:cxn modelId="{AB2D3F3A-4E80-4C70-BBD2-236961A03EE9}" type="presParOf" srcId="{AA0A535B-9231-4005-A4B6-B13D1BDE36BF}" destId="{B01FF25B-23F3-4D4C-B396-10BAAC73F09B}" srcOrd="1" destOrd="0" presId="urn:microsoft.com/office/officeart/2009/3/layout/HorizontalOrganizationChart"/>
    <dgm:cxn modelId="{A29B15B2-58B7-4BDC-BA50-BFA023881F9A}" type="presParOf" srcId="{ABEDEB68-1C9C-41CD-9381-4D20CECBEFCF}" destId="{26D507D7-7F48-4CCA-8592-B1AFC84551FB}" srcOrd="1" destOrd="0" presId="urn:microsoft.com/office/officeart/2009/3/layout/HorizontalOrganizationChart"/>
    <dgm:cxn modelId="{FE04C131-B0D1-4FA0-BA78-8F35653E0C2E}" type="presParOf" srcId="{ABEDEB68-1C9C-41CD-9381-4D20CECBEFCF}" destId="{BC71EFA0-F7B4-4132-8FC5-967A35480255}" srcOrd="2" destOrd="0" presId="urn:microsoft.com/office/officeart/2009/3/layout/HorizontalOrganizationChart"/>
    <dgm:cxn modelId="{C0EC01C4-2297-4F38-A228-71D79B5D4CB2}" type="presParOf" srcId="{2BB18E17-5831-4DD9-AE5D-23FFC87381BA}" destId="{05BD946C-34DA-4E62-824B-3A19BD83E32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BF90E1-4538-45AA-B375-632BD613975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858FF-EADA-4071-B1DB-6F9D004ED6E0}">
      <dgm:prSet phldrT="[Text]"/>
      <dgm:spPr>
        <a:solidFill>
          <a:srgbClr val="002060"/>
        </a:solidFill>
      </dgm:spPr>
      <dgm:t>
        <a:bodyPr/>
        <a:lstStyle/>
        <a:p>
          <a:r>
            <a:rPr lang="en-US" b="1" u="none" dirty="0" smtClean="0"/>
            <a:t>ACTIVITY (OR TURNOVER) RATIO</a:t>
          </a:r>
          <a:endParaRPr lang="en-US" u="none" dirty="0"/>
        </a:p>
      </dgm:t>
    </dgm:pt>
    <dgm:pt modelId="{8E21D781-BB12-40A8-AB82-D2B9C9BD0570}" type="parTrans" cxnId="{5568C8DB-488F-400B-A842-C955248E3AB8}">
      <dgm:prSet/>
      <dgm:spPr/>
      <dgm:t>
        <a:bodyPr/>
        <a:lstStyle/>
        <a:p>
          <a:endParaRPr lang="en-US"/>
        </a:p>
      </dgm:t>
    </dgm:pt>
    <dgm:pt modelId="{FC2F2543-7E63-4CB0-ACC1-ADE453FA028B}" type="sibTrans" cxnId="{5568C8DB-488F-400B-A842-C955248E3AB8}">
      <dgm:prSet/>
      <dgm:spPr/>
      <dgm:t>
        <a:bodyPr/>
        <a:lstStyle/>
        <a:p>
          <a:endParaRPr lang="en-US"/>
        </a:p>
      </dgm:t>
    </dgm:pt>
    <dgm:pt modelId="{B43D9D25-DC68-439F-8DBF-A98FC715FFA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Inventory Turnover</a:t>
          </a:r>
          <a:endParaRPr lang="en-US" dirty="0"/>
        </a:p>
      </dgm:t>
    </dgm:pt>
    <dgm:pt modelId="{761F7124-006A-4D1F-ACFB-7B5107F76023}" type="parTrans" cxnId="{7D8FFB8F-EA78-45E0-9C99-28C4599A60FD}">
      <dgm:prSet/>
      <dgm:spPr>
        <a:solidFill>
          <a:schemeClr val="accent6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EBF2618-76CE-456A-BA35-DADFF0D2CDC0}" type="sibTrans" cxnId="{7D8FFB8F-EA78-45E0-9C99-28C4599A60FD}">
      <dgm:prSet/>
      <dgm:spPr/>
      <dgm:t>
        <a:bodyPr/>
        <a:lstStyle/>
        <a:p>
          <a:endParaRPr lang="en-US"/>
        </a:p>
      </dgm:t>
    </dgm:pt>
    <dgm:pt modelId="{556B5AE6-8F2E-44D6-A643-521A658968E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Trade Receivable Turnover</a:t>
          </a:r>
          <a:endParaRPr lang="en-US" dirty="0"/>
        </a:p>
      </dgm:t>
    </dgm:pt>
    <dgm:pt modelId="{2C022E91-4617-42B1-9C17-FCA156B060BB}" type="parTrans" cxnId="{DEC877E9-DB2A-42EB-BC12-073AC1AF9458}">
      <dgm:prSet/>
      <dgm:spPr>
        <a:solidFill>
          <a:schemeClr val="accent6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7400F07-2D4C-43AF-9E5D-D7A972B4043D}" type="sibTrans" cxnId="{DEC877E9-DB2A-42EB-BC12-073AC1AF9458}">
      <dgm:prSet/>
      <dgm:spPr/>
      <dgm:t>
        <a:bodyPr/>
        <a:lstStyle/>
        <a:p>
          <a:endParaRPr lang="en-US"/>
        </a:p>
      </dgm:t>
    </dgm:pt>
    <dgm:pt modelId="{8FD0A3C0-35C0-4F88-AD82-D3035B2AF42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Trade Payable Turnover</a:t>
          </a:r>
          <a:endParaRPr lang="en-US" dirty="0"/>
        </a:p>
      </dgm:t>
    </dgm:pt>
    <dgm:pt modelId="{C56B7054-8303-4FC5-A01B-5E78343539B6}" type="parTrans" cxnId="{C9A65EED-34BA-4663-B332-3126EC8C490A}">
      <dgm:prSet/>
      <dgm:spPr>
        <a:solidFill>
          <a:schemeClr val="accent6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B427CEC-587D-4490-9B57-E3A0961ECAF9}" type="sibTrans" cxnId="{C9A65EED-34BA-4663-B332-3126EC8C490A}">
      <dgm:prSet/>
      <dgm:spPr/>
      <dgm:t>
        <a:bodyPr/>
        <a:lstStyle/>
        <a:p>
          <a:endParaRPr lang="en-US"/>
        </a:p>
      </dgm:t>
    </dgm:pt>
    <dgm:pt modelId="{CF4520FD-BAFA-4048-A55C-66FB14F2FD9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Investment (Net Assets) Turnover</a:t>
          </a:r>
          <a:endParaRPr lang="en-US" dirty="0"/>
        </a:p>
      </dgm:t>
    </dgm:pt>
    <dgm:pt modelId="{16CCF1A1-2A50-47AE-8931-3C01078ED711}" type="parTrans" cxnId="{4F2BE41F-71FE-4963-8B4F-4A7221F34EDA}">
      <dgm:prSet/>
      <dgm:spPr>
        <a:solidFill>
          <a:schemeClr val="accent6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243FD50-FDD9-4283-815B-79A8DC4AF244}" type="sibTrans" cxnId="{4F2BE41F-71FE-4963-8B4F-4A7221F34EDA}">
      <dgm:prSet/>
      <dgm:spPr/>
      <dgm:t>
        <a:bodyPr/>
        <a:lstStyle/>
        <a:p>
          <a:endParaRPr lang="en-US"/>
        </a:p>
      </dgm:t>
    </dgm:pt>
    <dgm:pt modelId="{E36BF67B-454C-4813-8BB1-C50517B3AA2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Fixed Assets Turnover</a:t>
          </a:r>
          <a:endParaRPr lang="en-US" dirty="0"/>
        </a:p>
      </dgm:t>
    </dgm:pt>
    <dgm:pt modelId="{196DB61C-A4C2-44FC-981C-5EB9B77601B3}" type="parTrans" cxnId="{C54A9CFF-566B-4121-A66E-2C32C939D12C}">
      <dgm:prSet/>
      <dgm:spPr>
        <a:solidFill>
          <a:schemeClr val="accent6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AE5C6C7-A17E-4EDD-822A-7D9F0D9FA177}" type="sibTrans" cxnId="{C54A9CFF-566B-4121-A66E-2C32C939D12C}">
      <dgm:prSet/>
      <dgm:spPr/>
      <dgm:t>
        <a:bodyPr/>
        <a:lstStyle/>
        <a:p>
          <a:endParaRPr lang="en-US"/>
        </a:p>
      </dgm:t>
    </dgm:pt>
    <dgm:pt modelId="{4EE455F5-1C6D-4B64-BDEF-CB7E0BF9110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Working Capital Turnover.</a:t>
          </a:r>
          <a:endParaRPr lang="en-US" dirty="0"/>
        </a:p>
      </dgm:t>
    </dgm:pt>
    <dgm:pt modelId="{824EEDB8-6D02-46D3-B8FF-7E09D611EA7C}" type="parTrans" cxnId="{B431A5DA-5234-4D01-8A84-000FEBB3C6F2}">
      <dgm:prSet/>
      <dgm:spPr>
        <a:solidFill>
          <a:schemeClr val="accent6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75A69B9-EDB3-4C5B-AAA3-A57939321CBA}" type="sibTrans" cxnId="{B431A5DA-5234-4D01-8A84-000FEBB3C6F2}">
      <dgm:prSet/>
      <dgm:spPr/>
      <dgm:t>
        <a:bodyPr/>
        <a:lstStyle/>
        <a:p>
          <a:endParaRPr lang="en-US"/>
        </a:p>
      </dgm:t>
    </dgm:pt>
    <dgm:pt modelId="{3626FAA5-2D69-4F64-AF81-5C57779A47F4}" type="pres">
      <dgm:prSet presAssocID="{00BF90E1-4538-45AA-B375-632BD613975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6EBBC-A418-4989-9465-8A24056A973E}" type="pres">
      <dgm:prSet presAssocID="{A3E858FF-EADA-4071-B1DB-6F9D004ED6E0}" presName="root1" presStyleCnt="0"/>
      <dgm:spPr/>
    </dgm:pt>
    <dgm:pt modelId="{E87470D2-4489-46A1-858E-1E516E633DE7}" type="pres">
      <dgm:prSet presAssocID="{A3E858FF-EADA-4071-B1DB-6F9D004ED6E0}" presName="LevelOneTextNode" presStyleLbl="node0" presStyleIdx="0" presStyleCnt="1" custScaleX="135483" custLinFactNeighborX="-27651" custLinFactNeighborY="6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271C2-7E02-49C4-9CF2-E1BA2FF9DAED}" type="pres">
      <dgm:prSet presAssocID="{A3E858FF-EADA-4071-B1DB-6F9D004ED6E0}" presName="level2hierChild" presStyleCnt="0"/>
      <dgm:spPr/>
    </dgm:pt>
    <dgm:pt modelId="{7E7B2253-71EE-4FA7-85C4-D476F5917C11}" type="pres">
      <dgm:prSet presAssocID="{761F7124-006A-4D1F-ACFB-7B5107F76023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C5706579-1C4E-4DE5-BBBE-F62805D3AFF8}" type="pres">
      <dgm:prSet presAssocID="{761F7124-006A-4D1F-ACFB-7B5107F7602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EE037C2F-ECF0-40DB-B239-0A6EEF56095F}" type="pres">
      <dgm:prSet presAssocID="{B43D9D25-DC68-439F-8DBF-A98FC715FFA0}" presName="root2" presStyleCnt="0"/>
      <dgm:spPr/>
    </dgm:pt>
    <dgm:pt modelId="{C2E97621-1B89-4875-9516-2EC2B8A1348C}" type="pres">
      <dgm:prSet presAssocID="{B43D9D25-DC68-439F-8DBF-A98FC715FFA0}" presName="LevelTwoTextNode" presStyleLbl="node2" presStyleIdx="0" presStyleCnt="6" custScaleX="132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9E1F6A-4347-4A68-9BAB-B0F09AA14239}" type="pres">
      <dgm:prSet presAssocID="{B43D9D25-DC68-439F-8DBF-A98FC715FFA0}" presName="level3hierChild" presStyleCnt="0"/>
      <dgm:spPr/>
    </dgm:pt>
    <dgm:pt modelId="{491D0542-4B28-4788-BFE2-D0817BC4BBE5}" type="pres">
      <dgm:prSet presAssocID="{2C022E91-4617-42B1-9C17-FCA156B060BB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31EFA21A-0655-4386-A923-22BFFD43B123}" type="pres">
      <dgm:prSet presAssocID="{2C022E91-4617-42B1-9C17-FCA156B060B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4F437BE-7462-4A32-9FC0-05CBE28CC0D4}" type="pres">
      <dgm:prSet presAssocID="{556B5AE6-8F2E-44D6-A643-521A658968E7}" presName="root2" presStyleCnt="0"/>
      <dgm:spPr/>
    </dgm:pt>
    <dgm:pt modelId="{BA714B83-31A3-448B-9A57-77AB6F7666A8}" type="pres">
      <dgm:prSet presAssocID="{556B5AE6-8F2E-44D6-A643-521A658968E7}" presName="LevelTwoTextNode" presStyleLbl="node2" presStyleIdx="1" presStyleCnt="6" custScaleX="132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9CCAF8-3AB6-42B0-8300-277C59EEDEBA}" type="pres">
      <dgm:prSet presAssocID="{556B5AE6-8F2E-44D6-A643-521A658968E7}" presName="level3hierChild" presStyleCnt="0"/>
      <dgm:spPr/>
    </dgm:pt>
    <dgm:pt modelId="{D880B04A-0950-4CCB-A44B-C4AE32FAFF76}" type="pres">
      <dgm:prSet presAssocID="{C56B7054-8303-4FC5-A01B-5E78343539B6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79A03768-B295-4FBA-B7DF-CF8663DEF41D}" type="pres">
      <dgm:prSet presAssocID="{C56B7054-8303-4FC5-A01B-5E78343539B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0DD09F8-5D65-4C2F-A254-2908153E338E}" type="pres">
      <dgm:prSet presAssocID="{8FD0A3C0-35C0-4F88-AD82-D3035B2AF42C}" presName="root2" presStyleCnt="0"/>
      <dgm:spPr/>
    </dgm:pt>
    <dgm:pt modelId="{43B4140D-EBBB-47E4-B2DC-E96858D09BE2}" type="pres">
      <dgm:prSet presAssocID="{8FD0A3C0-35C0-4F88-AD82-D3035B2AF42C}" presName="LevelTwoTextNode" presStyleLbl="node2" presStyleIdx="2" presStyleCnt="6" custScaleX="134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9CC27-095E-45F5-9DC6-2D97796A3DF8}" type="pres">
      <dgm:prSet presAssocID="{8FD0A3C0-35C0-4F88-AD82-D3035B2AF42C}" presName="level3hierChild" presStyleCnt="0"/>
      <dgm:spPr/>
    </dgm:pt>
    <dgm:pt modelId="{7418EEBA-80A2-471B-824F-626DD1C7220F}" type="pres">
      <dgm:prSet presAssocID="{16CCF1A1-2A50-47AE-8931-3C01078ED711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504DF6D5-C250-431B-A723-119282F3BC87}" type="pres">
      <dgm:prSet presAssocID="{16CCF1A1-2A50-47AE-8931-3C01078ED71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0CA4B18-DB4F-4DB1-8E3B-9EB33694E636}" type="pres">
      <dgm:prSet presAssocID="{CF4520FD-BAFA-4048-A55C-66FB14F2FD95}" presName="root2" presStyleCnt="0"/>
      <dgm:spPr/>
    </dgm:pt>
    <dgm:pt modelId="{042A565C-11B4-4412-96F9-59B6F8A18CF5}" type="pres">
      <dgm:prSet presAssocID="{CF4520FD-BAFA-4048-A55C-66FB14F2FD95}" presName="LevelTwoTextNode" presStyleLbl="node2" presStyleIdx="3" presStyleCnt="6" custScaleX="134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66C64-9427-4F5E-89F6-6EA2FDC4AA87}" type="pres">
      <dgm:prSet presAssocID="{CF4520FD-BAFA-4048-A55C-66FB14F2FD95}" presName="level3hierChild" presStyleCnt="0"/>
      <dgm:spPr/>
    </dgm:pt>
    <dgm:pt modelId="{BBC6EB58-CD3E-42CF-9BC1-8B92B3BB546C}" type="pres">
      <dgm:prSet presAssocID="{196DB61C-A4C2-44FC-981C-5EB9B77601B3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518E24DE-8050-486E-A986-4177944F268C}" type="pres">
      <dgm:prSet presAssocID="{196DB61C-A4C2-44FC-981C-5EB9B77601B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51B13EA-A367-4F48-B67C-C00F7069F37E}" type="pres">
      <dgm:prSet presAssocID="{E36BF67B-454C-4813-8BB1-C50517B3AA23}" presName="root2" presStyleCnt="0"/>
      <dgm:spPr/>
    </dgm:pt>
    <dgm:pt modelId="{57B96B5A-30C1-4D2B-9EA4-6F8835877AFB}" type="pres">
      <dgm:prSet presAssocID="{E36BF67B-454C-4813-8BB1-C50517B3AA23}" presName="LevelTwoTextNode" presStyleLbl="node2" presStyleIdx="4" presStyleCnt="6" custScaleX="130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C9AC4-724D-4FF8-B6F4-13A0DBD0E393}" type="pres">
      <dgm:prSet presAssocID="{E36BF67B-454C-4813-8BB1-C50517B3AA23}" presName="level3hierChild" presStyleCnt="0"/>
      <dgm:spPr/>
    </dgm:pt>
    <dgm:pt modelId="{F91CBD57-AB98-4AE3-A73A-A9B9B9BF5C76}" type="pres">
      <dgm:prSet presAssocID="{824EEDB8-6D02-46D3-B8FF-7E09D611EA7C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6118C539-8F02-49D5-BF73-1E82DA62FAFB}" type="pres">
      <dgm:prSet presAssocID="{824EEDB8-6D02-46D3-B8FF-7E09D611EA7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A45D65B-89F5-4384-A45C-0D092954AB37}" type="pres">
      <dgm:prSet presAssocID="{4EE455F5-1C6D-4B64-BDEF-CB7E0BF91106}" presName="root2" presStyleCnt="0"/>
      <dgm:spPr/>
    </dgm:pt>
    <dgm:pt modelId="{983D68A3-F933-455E-92F3-4F7E53C2BADC}" type="pres">
      <dgm:prSet presAssocID="{4EE455F5-1C6D-4B64-BDEF-CB7E0BF91106}" presName="LevelTwoTextNode" presStyleLbl="node2" presStyleIdx="5" presStyleCnt="6" custScaleX="132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FFEACD-8C62-40BF-B844-EA2F0AE569AC}" type="pres">
      <dgm:prSet presAssocID="{4EE455F5-1C6D-4B64-BDEF-CB7E0BF91106}" presName="level3hierChild" presStyleCnt="0"/>
      <dgm:spPr/>
    </dgm:pt>
  </dgm:ptLst>
  <dgm:cxnLst>
    <dgm:cxn modelId="{7D4D79EF-A028-46C2-B2D9-30D08CF686E8}" type="presOf" srcId="{C56B7054-8303-4FC5-A01B-5E78343539B6}" destId="{D880B04A-0950-4CCB-A44B-C4AE32FAFF76}" srcOrd="0" destOrd="0" presId="urn:microsoft.com/office/officeart/2005/8/layout/hierarchy2"/>
    <dgm:cxn modelId="{5568C8DB-488F-400B-A842-C955248E3AB8}" srcId="{00BF90E1-4538-45AA-B375-632BD6139756}" destId="{A3E858FF-EADA-4071-B1DB-6F9D004ED6E0}" srcOrd="0" destOrd="0" parTransId="{8E21D781-BB12-40A8-AB82-D2B9C9BD0570}" sibTransId="{FC2F2543-7E63-4CB0-ACC1-ADE453FA028B}"/>
    <dgm:cxn modelId="{6B1FFA89-238E-4484-B378-4877E2FA29A8}" type="presOf" srcId="{556B5AE6-8F2E-44D6-A643-521A658968E7}" destId="{BA714B83-31A3-448B-9A57-77AB6F7666A8}" srcOrd="0" destOrd="0" presId="urn:microsoft.com/office/officeart/2005/8/layout/hierarchy2"/>
    <dgm:cxn modelId="{1030DF40-C7FB-4524-A344-3DAE662151C7}" type="presOf" srcId="{2C022E91-4617-42B1-9C17-FCA156B060BB}" destId="{491D0542-4B28-4788-BFE2-D0817BC4BBE5}" srcOrd="0" destOrd="0" presId="urn:microsoft.com/office/officeart/2005/8/layout/hierarchy2"/>
    <dgm:cxn modelId="{F86B6110-3A5E-41BC-B89B-9326B40F9471}" type="presOf" srcId="{16CCF1A1-2A50-47AE-8931-3C01078ED711}" destId="{504DF6D5-C250-431B-A723-119282F3BC87}" srcOrd="1" destOrd="0" presId="urn:microsoft.com/office/officeart/2005/8/layout/hierarchy2"/>
    <dgm:cxn modelId="{B431A5DA-5234-4D01-8A84-000FEBB3C6F2}" srcId="{A3E858FF-EADA-4071-B1DB-6F9D004ED6E0}" destId="{4EE455F5-1C6D-4B64-BDEF-CB7E0BF91106}" srcOrd="5" destOrd="0" parTransId="{824EEDB8-6D02-46D3-B8FF-7E09D611EA7C}" sibTransId="{A75A69B9-EDB3-4C5B-AAA3-A57939321CBA}"/>
    <dgm:cxn modelId="{A00AB828-DF82-4C50-A259-01A79314E1D9}" type="presOf" srcId="{196DB61C-A4C2-44FC-981C-5EB9B77601B3}" destId="{BBC6EB58-CD3E-42CF-9BC1-8B92B3BB546C}" srcOrd="0" destOrd="0" presId="urn:microsoft.com/office/officeart/2005/8/layout/hierarchy2"/>
    <dgm:cxn modelId="{C54A9CFF-566B-4121-A66E-2C32C939D12C}" srcId="{A3E858FF-EADA-4071-B1DB-6F9D004ED6E0}" destId="{E36BF67B-454C-4813-8BB1-C50517B3AA23}" srcOrd="4" destOrd="0" parTransId="{196DB61C-A4C2-44FC-981C-5EB9B77601B3}" sibTransId="{5AE5C6C7-A17E-4EDD-822A-7D9F0D9FA177}"/>
    <dgm:cxn modelId="{DEC877E9-DB2A-42EB-BC12-073AC1AF9458}" srcId="{A3E858FF-EADA-4071-B1DB-6F9D004ED6E0}" destId="{556B5AE6-8F2E-44D6-A643-521A658968E7}" srcOrd="1" destOrd="0" parTransId="{2C022E91-4617-42B1-9C17-FCA156B060BB}" sibTransId="{97400F07-2D4C-43AF-9E5D-D7A972B4043D}"/>
    <dgm:cxn modelId="{C4AC09A6-ECB5-4A63-9892-CF1447843C3B}" type="presOf" srcId="{2C022E91-4617-42B1-9C17-FCA156B060BB}" destId="{31EFA21A-0655-4386-A923-22BFFD43B123}" srcOrd="1" destOrd="0" presId="urn:microsoft.com/office/officeart/2005/8/layout/hierarchy2"/>
    <dgm:cxn modelId="{7D8FFB8F-EA78-45E0-9C99-28C4599A60FD}" srcId="{A3E858FF-EADA-4071-B1DB-6F9D004ED6E0}" destId="{B43D9D25-DC68-439F-8DBF-A98FC715FFA0}" srcOrd="0" destOrd="0" parTransId="{761F7124-006A-4D1F-ACFB-7B5107F76023}" sibTransId="{1EBF2618-76CE-456A-BA35-DADFF0D2CDC0}"/>
    <dgm:cxn modelId="{5C29F663-BA99-4DEB-8F32-4B29BB26C422}" type="presOf" srcId="{B43D9D25-DC68-439F-8DBF-A98FC715FFA0}" destId="{C2E97621-1B89-4875-9516-2EC2B8A1348C}" srcOrd="0" destOrd="0" presId="urn:microsoft.com/office/officeart/2005/8/layout/hierarchy2"/>
    <dgm:cxn modelId="{D58566D4-FA55-4C0F-A976-3675B5453B99}" type="presOf" srcId="{16CCF1A1-2A50-47AE-8931-3C01078ED711}" destId="{7418EEBA-80A2-471B-824F-626DD1C7220F}" srcOrd="0" destOrd="0" presId="urn:microsoft.com/office/officeart/2005/8/layout/hierarchy2"/>
    <dgm:cxn modelId="{FC960BB6-D412-49F7-87B3-BD12CF2EF2AE}" type="presOf" srcId="{761F7124-006A-4D1F-ACFB-7B5107F76023}" destId="{7E7B2253-71EE-4FA7-85C4-D476F5917C11}" srcOrd="0" destOrd="0" presId="urn:microsoft.com/office/officeart/2005/8/layout/hierarchy2"/>
    <dgm:cxn modelId="{884B07D1-482E-487E-8E60-5445C706E43F}" type="presOf" srcId="{A3E858FF-EADA-4071-B1DB-6F9D004ED6E0}" destId="{E87470D2-4489-46A1-858E-1E516E633DE7}" srcOrd="0" destOrd="0" presId="urn:microsoft.com/office/officeart/2005/8/layout/hierarchy2"/>
    <dgm:cxn modelId="{C9A65EED-34BA-4663-B332-3126EC8C490A}" srcId="{A3E858FF-EADA-4071-B1DB-6F9D004ED6E0}" destId="{8FD0A3C0-35C0-4F88-AD82-D3035B2AF42C}" srcOrd="2" destOrd="0" parTransId="{C56B7054-8303-4FC5-A01B-5E78343539B6}" sibTransId="{CB427CEC-587D-4490-9B57-E3A0961ECAF9}"/>
    <dgm:cxn modelId="{269517A0-4F8C-47F6-B6D3-4CF46FE11DDB}" type="presOf" srcId="{CF4520FD-BAFA-4048-A55C-66FB14F2FD95}" destId="{042A565C-11B4-4412-96F9-59B6F8A18CF5}" srcOrd="0" destOrd="0" presId="urn:microsoft.com/office/officeart/2005/8/layout/hierarchy2"/>
    <dgm:cxn modelId="{40C2C845-5807-46D0-B5E3-7191BB753DEC}" type="presOf" srcId="{4EE455F5-1C6D-4B64-BDEF-CB7E0BF91106}" destId="{983D68A3-F933-455E-92F3-4F7E53C2BADC}" srcOrd="0" destOrd="0" presId="urn:microsoft.com/office/officeart/2005/8/layout/hierarchy2"/>
    <dgm:cxn modelId="{6907ED00-428A-4139-9D02-73838EBF09B1}" type="presOf" srcId="{00BF90E1-4538-45AA-B375-632BD6139756}" destId="{3626FAA5-2D69-4F64-AF81-5C57779A47F4}" srcOrd="0" destOrd="0" presId="urn:microsoft.com/office/officeart/2005/8/layout/hierarchy2"/>
    <dgm:cxn modelId="{561F806D-059A-4A51-A494-3743BA5268C0}" type="presOf" srcId="{196DB61C-A4C2-44FC-981C-5EB9B77601B3}" destId="{518E24DE-8050-486E-A986-4177944F268C}" srcOrd="1" destOrd="0" presId="urn:microsoft.com/office/officeart/2005/8/layout/hierarchy2"/>
    <dgm:cxn modelId="{A781D345-22DB-4003-B1AE-EDA9DEB8F0E9}" type="presOf" srcId="{824EEDB8-6D02-46D3-B8FF-7E09D611EA7C}" destId="{F91CBD57-AB98-4AE3-A73A-A9B9B9BF5C76}" srcOrd="0" destOrd="0" presId="urn:microsoft.com/office/officeart/2005/8/layout/hierarchy2"/>
    <dgm:cxn modelId="{2B9B2AFD-D577-486A-9F60-D80836B132C3}" type="presOf" srcId="{E36BF67B-454C-4813-8BB1-C50517B3AA23}" destId="{57B96B5A-30C1-4D2B-9EA4-6F8835877AFB}" srcOrd="0" destOrd="0" presId="urn:microsoft.com/office/officeart/2005/8/layout/hierarchy2"/>
    <dgm:cxn modelId="{24D12124-19C8-466B-AAFA-D9027C386044}" type="presOf" srcId="{8FD0A3C0-35C0-4F88-AD82-D3035B2AF42C}" destId="{43B4140D-EBBB-47E4-B2DC-E96858D09BE2}" srcOrd="0" destOrd="0" presId="urn:microsoft.com/office/officeart/2005/8/layout/hierarchy2"/>
    <dgm:cxn modelId="{BCB19452-FCCA-4C37-838F-D4842BE40108}" type="presOf" srcId="{824EEDB8-6D02-46D3-B8FF-7E09D611EA7C}" destId="{6118C539-8F02-49D5-BF73-1E82DA62FAFB}" srcOrd="1" destOrd="0" presId="urn:microsoft.com/office/officeart/2005/8/layout/hierarchy2"/>
    <dgm:cxn modelId="{9E6BF041-287B-4AC2-9FC6-E812AF4A5910}" type="presOf" srcId="{C56B7054-8303-4FC5-A01B-5E78343539B6}" destId="{79A03768-B295-4FBA-B7DF-CF8663DEF41D}" srcOrd="1" destOrd="0" presId="urn:microsoft.com/office/officeart/2005/8/layout/hierarchy2"/>
    <dgm:cxn modelId="{4F2BE41F-71FE-4963-8B4F-4A7221F34EDA}" srcId="{A3E858FF-EADA-4071-B1DB-6F9D004ED6E0}" destId="{CF4520FD-BAFA-4048-A55C-66FB14F2FD95}" srcOrd="3" destOrd="0" parTransId="{16CCF1A1-2A50-47AE-8931-3C01078ED711}" sibTransId="{5243FD50-FDD9-4283-815B-79A8DC4AF244}"/>
    <dgm:cxn modelId="{527AE1B7-EB3F-412B-A572-A5B82B158E5C}" type="presOf" srcId="{761F7124-006A-4D1F-ACFB-7B5107F76023}" destId="{C5706579-1C4E-4DE5-BBBE-F62805D3AFF8}" srcOrd="1" destOrd="0" presId="urn:microsoft.com/office/officeart/2005/8/layout/hierarchy2"/>
    <dgm:cxn modelId="{E46256C8-5167-41C7-9FEA-80534294045C}" type="presParOf" srcId="{3626FAA5-2D69-4F64-AF81-5C57779A47F4}" destId="{6346EBBC-A418-4989-9465-8A24056A973E}" srcOrd="0" destOrd="0" presId="urn:microsoft.com/office/officeart/2005/8/layout/hierarchy2"/>
    <dgm:cxn modelId="{7A668B8B-531E-45C2-BEB3-6B6B22CDBC4C}" type="presParOf" srcId="{6346EBBC-A418-4989-9465-8A24056A973E}" destId="{E87470D2-4489-46A1-858E-1E516E633DE7}" srcOrd="0" destOrd="0" presId="urn:microsoft.com/office/officeart/2005/8/layout/hierarchy2"/>
    <dgm:cxn modelId="{99E1D8BB-4F8A-474B-8C80-1BE7A389EA54}" type="presParOf" srcId="{6346EBBC-A418-4989-9465-8A24056A973E}" destId="{567271C2-7E02-49C4-9CF2-E1BA2FF9DAED}" srcOrd="1" destOrd="0" presId="urn:microsoft.com/office/officeart/2005/8/layout/hierarchy2"/>
    <dgm:cxn modelId="{11200750-5172-45E0-B3F3-22CA8A2470FD}" type="presParOf" srcId="{567271C2-7E02-49C4-9CF2-E1BA2FF9DAED}" destId="{7E7B2253-71EE-4FA7-85C4-D476F5917C11}" srcOrd="0" destOrd="0" presId="urn:microsoft.com/office/officeart/2005/8/layout/hierarchy2"/>
    <dgm:cxn modelId="{B8663DF7-64F5-4F08-A575-C9147643F08C}" type="presParOf" srcId="{7E7B2253-71EE-4FA7-85C4-D476F5917C11}" destId="{C5706579-1C4E-4DE5-BBBE-F62805D3AFF8}" srcOrd="0" destOrd="0" presId="urn:microsoft.com/office/officeart/2005/8/layout/hierarchy2"/>
    <dgm:cxn modelId="{FEC65AA5-DF4D-4549-B8BA-36B1F90C2CED}" type="presParOf" srcId="{567271C2-7E02-49C4-9CF2-E1BA2FF9DAED}" destId="{EE037C2F-ECF0-40DB-B239-0A6EEF56095F}" srcOrd="1" destOrd="0" presId="urn:microsoft.com/office/officeart/2005/8/layout/hierarchy2"/>
    <dgm:cxn modelId="{D018B9B0-4B6F-405B-BEA2-CF86D99F652F}" type="presParOf" srcId="{EE037C2F-ECF0-40DB-B239-0A6EEF56095F}" destId="{C2E97621-1B89-4875-9516-2EC2B8A1348C}" srcOrd="0" destOrd="0" presId="urn:microsoft.com/office/officeart/2005/8/layout/hierarchy2"/>
    <dgm:cxn modelId="{FE859DF4-CDEC-4BC4-9E59-671552B765C7}" type="presParOf" srcId="{EE037C2F-ECF0-40DB-B239-0A6EEF56095F}" destId="{389E1F6A-4347-4A68-9BAB-B0F09AA14239}" srcOrd="1" destOrd="0" presId="urn:microsoft.com/office/officeart/2005/8/layout/hierarchy2"/>
    <dgm:cxn modelId="{6C4140C5-CD3F-48B2-943D-F092EEC282F7}" type="presParOf" srcId="{567271C2-7E02-49C4-9CF2-E1BA2FF9DAED}" destId="{491D0542-4B28-4788-BFE2-D0817BC4BBE5}" srcOrd="2" destOrd="0" presId="urn:microsoft.com/office/officeart/2005/8/layout/hierarchy2"/>
    <dgm:cxn modelId="{8BBE055D-A7D6-44C5-8A2D-FEB2A19346E0}" type="presParOf" srcId="{491D0542-4B28-4788-BFE2-D0817BC4BBE5}" destId="{31EFA21A-0655-4386-A923-22BFFD43B123}" srcOrd="0" destOrd="0" presId="urn:microsoft.com/office/officeart/2005/8/layout/hierarchy2"/>
    <dgm:cxn modelId="{75CCD406-4B81-4A14-B570-7B1AAC3AC843}" type="presParOf" srcId="{567271C2-7E02-49C4-9CF2-E1BA2FF9DAED}" destId="{D4F437BE-7462-4A32-9FC0-05CBE28CC0D4}" srcOrd="3" destOrd="0" presId="urn:microsoft.com/office/officeart/2005/8/layout/hierarchy2"/>
    <dgm:cxn modelId="{276CE473-F4EC-4A89-A13C-5EB2FB760482}" type="presParOf" srcId="{D4F437BE-7462-4A32-9FC0-05CBE28CC0D4}" destId="{BA714B83-31A3-448B-9A57-77AB6F7666A8}" srcOrd="0" destOrd="0" presId="urn:microsoft.com/office/officeart/2005/8/layout/hierarchy2"/>
    <dgm:cxn modelId="{FC88EE30-F83B-4EA3-9355-EA42FC9D169F}" type="presParOf" srcId="{D4F437BE-7462-4A32-9FC0-05CBE28CC0D4}" destId="{F09CCAF8-3AB6-42B0-8300-277C59EEDEBA}" srcOrd="1" destOrd="0" presId="urn:microsoft.com/office/officeart/2005/8/layout/hierarchy2"/>
    <dgm:cxn modelId="{3899F456-000D-49E7-9097-79E1E357B85E}" type="presParOf" srcId="{567271C2-7E02-49C4-9CF2-E1BA2FF9DAED}" destId="{D880B04A-0950-4CCB-A44B-C4AE32FAFF76}" srcOrd="4" destOrd="0" presId="urn:microsoft.com/office/officeart/2005/8/layout/hierarchy2"/>
    <dgm:cxn modelId="{8D122C4F-C5F8-402C-A388-9D455F278909}" type="presParOf" srcId="{D880B04A-0950-4CCB-A44B-C4AE32FAFF76}" destId="{79A03768-B295-4FBA-B7DF-CF8663DEF41D}" srcOrd="0" destOrd="0" presId="urn:microsoft.com/office/officeart/2005/8/layout/hierarchy2"/>
    <dgm:cxn modelId="{1FA5A5B7-4C49-4FCE-AE6A-4C67F2068243}" type="presParOf" srcId="{567271C2-7E02-49C4-9CF2-E1BA2FF9DAED}" destId="{E0DD09F8-5D65-4C2F-A254-2908153E338E}" srcOrd="5" destOrd="0" presId="urn:microsoft.com/office/officeart/2005/8/layout/hierarchy2"/>
    <dgm:cxn modelId="{A2DC2F51-ADDF-4321-9746-9562AAAD2BFE}" type="presParOf" srcId="{E0DD09F8-5D65-4C2F-A254-2908153E338E}" destId="{43B4140D-EBBB-47E4-B2DC-E96858D09BE2}" srcOrd="0" destOrd="0" presId="urn:microsoft.com/office/officeart/2005/8/layout/hierarchy2"/>
    <dgm:cxn modelId="{C2D27EC7-5C30-4BD4-91AD-D47B2DAAC887}" type="presParOf" srcId="{E0DD09F8-5D65-4C2F-A254-2908153E338E}" destId="{1B89CC27-095E-45F5-9DC6-2D97796A3DF8}" srcOrd="1" destOrd="0" presId="urn:microsoft.com/office/officeart/2005/8/layout/hierarchy2"/>
    <dgm:cxn modelId="{284988D8-80F0-4D95-8AF0-9A9134D79A4D}" type="presParOf" srcId="{567271C2-7E02-49C4-9CF2-E1BA2FF9DAED}" destId="{7418EEBA-80A2-471B-824F-626DD1C7220F}" srcOrd="6" destOrd="0" presId="urn:microsoft.com/office/officeart/2005/8/layout/hierarchy2"/>
    <dgm:cxn modelId="{F550AF04-2EDC-4F1E-BA51-C65B807BA877}" type="presParOf" srcId="{7418EEBA-80A2-471B-824F-626DD1C7220F}" destId="{504DF6D5-C250-431B-A723-119282F3BC87}" srcOrd="0" destOrd="0" presId="urn:microsoft.com/office/officeart/2005/8/layout/hierarchy2"/>
    <dgm:cxn modelId="{F964E6CE-22E7-41F3-AAD7-C7E8D67C364D}" type="presParOf" srcId="{567271C2-7E02-49C4-9CF2-E1BA2FF9DAED}" destId="{D0CA4B18-DB4F-4DB1-8E3B-9EB33694E636}" srcOrd="7" destOrd="0" presId="urn:microsoft.com/office/officeart/2005/8/layout/hierarchy2"/>
    <dgm:cxn modelId="{CA4540C8-4A30-42DC-B80D-8026FB3D6545}" type="presParOf" srcId="{D0CA4B18-DB4F-4DB1-8E3B-9EB33694E636}" destId="{042A565C-11B4-4412-96F9-59B6F8A18CF5}" srcOrd="0" destOrd="0" presId="urn:microsoft.com/office/officeart/2005/8/layout/hierarchy2"/>
    <dgm:cxn modelId="{DFC3FEBE-68A5-40FB-B3B5-1CD9068F7275}" type="presParOf" srcId="{D0CA4B18-DB4F-4DB1-8E3B-9EB33694E636}" destId="{A0766C64-9427-4F5E-89F6-6EA2FDC4AA87}" srcOrd="1" destOrd="0" presId="urn:microsoft.com/office/officeart/2005/8/layout/hierarchy2"/>
    <dgm:cxn modelId="{4A0030B5-D20F-497F-86E8-47ED193A604C}" type="presParOf" srcId="{567271C2-7E02-49C4-9CF2-E1BA2FF9DAED}" destId="{BBC6EB58-CD3E-42CF-9BC1-8B92B3BB546C}" srcOrd="8" destOrd="0" presId="urn:microsoft.com/office/officeart/2005/8/layout/hierarchy2"/>
    <dgm:cxn modelId="{AE42EF2B-9AC9-4C18-AAE4-D93B7EA235AB}" type="presParOf" srcId="{BBC6EB58-CD3E-42CF-9BC1-8B92B3BB546C}" destId="{518E24DE-8050-486E-A986-4177944F268C}" srcOrd="0" destOrd="0" presId="urn:microsoft.com/office/officeart/2005/8/layout/hierarchy2"/>
    <dgm:cxn modelId="{0D02AA85-2CD7-4D7B-957E-A6B7A9AB1317}" type="presParOf" srcId="{567271C2-7E02-49C4-9CF2-E1BA2FF9DAED}" destId="{F51B13EA-A367-4F48-B67C-C00F7069F37E}" srcOrd="9" destOrd="0" presId="urn:microsoft.com/office/officeart/2005/8/layout/hierarchy2"/>
    <dgm:cxn modelId="{8E033877-F7FE-4A2C-88F3-36EF206EE997}" type="presParOf" srcId="{F51B13EA-A367-4F48-B67C-C00F7069F37E}" destId="{57B96B5A-30C1-4D2B-9EA4-6F8835877AFB}" srcOrd="0" destOrd="0" presId="urn:microsoft.com/office/officeart/2005/8/layout/hierarchy2"/>
    <dgm:cxn modelId="{BF5E6CA8-5D41-459B-B189-F96081B610D1}" type="presParOf" srcId="{F51B13EA-A367-4F48-B67C-C00F7069F37E}" destId="{D7FC9AC4-724D-4FF8-B6F4-13A0DBD0E393}" srcOrd="1" destOrd="0" presId="urn:microsoft.com/office/officeart/2005/8/layout/hierarchy2"/>
    <dgm:cxn modelId="{0ECA5C0C-EF98-45D0-B1B2-D2AA52436E61}" type="presParOf" srcId="{567271C2-7E02-49C4-9CF2-E1BA2FF9DAED}" destId="{F91CBD57-AB98-4AE3-A73A-A9B9B9BF5C76}" srcOrd="10" destOrd="0" presId="urn:microsoft.com/office/officeart/2005/8/layout/hierarchy2"/>
    <dgm:cxn modelId="{DE3BD1FA-AA23-4AA8-AFB5-7F9235B4A957}" type="presParOf" srcId="{F91CBD57-AB98-4AE3-A73A-A9B9B9BF5C76}" destId="{6118C539-8F02-49D5-BF73-1E82DA62FAFB}" srcOrd="0" destOrd="0" presId="urn:microsoft.com/office/officeart/2005/8/layout/hierarchy2"/>
    <dgm:cxn modelId="{61C0A038-B01B-445D-BCFC-1152537C7318}" type="presParOf" srcId="{567271C2-7E02-49C4-9CF2-E1BA2FF9DAED}" destId="{8A45D65B-89F5-4384-A45C-0D092954AB37}" srcOrd="11" destOrd="0" presId="urn:microsoft.com/office/officeart/2005/8/layout/hierarchy2"/>
    <dgm:cxn modelId="{912A9640-CDD4-4B14-88F7-D131BB785DAB}" type="presParOf" srcId="{8A45D65B-89F5-4384-A45C-0D092954AB37}" destId="{983D68A3-F933-455E-92F3-4F7E53C2BADC}" srcOrd="0" destOrd="0" presId="urn:microsoft.com/office/officeart/2005/8/layout/hierarchy2"/>
    <dgm:cxn modelId="{3B198081-47D0-4212-8C73-185AA3B296A9}" type="presParOf" srcId="{8A45D65B-89F5-4384-A45C-0D092954AB37}" destId="{7DFFEACD-8C62-40BF-B844-EA2F0AE569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8EAD2-F1B3-45AA-AC37-053C411F531D}">
      <dsp:nvSpPr>
        <dsp:cNvPr id="0" name=""/>
        <dsp:cNvSpPr/>
      </dsp:nvSpPr>
      <dsp:spPr>
        <a:xfrm>
          <a:off x="2219068" y="2255834"/>
          <a:ext cx="3292981" cy="783401"/>
        </a:xfrm>
        <a:prstGeom prst="roundRect">
          <a:avLst>
            <a:gd name="adj" fmla="val 10000"/>
          </a:avLst>
        </a:prstGeom>
        <a:solidFill>
          <a:srgbClr val="00FFCC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Advantages 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Ratio Analysis</a:t>
          </a:r>
        </a:p>
      </dsp:txBody>
      <dsp:txXfrm>
        <a:off x="2242013" y="2278779"/>
        <a:ext cx="3247091" cy="737511"/>
      </dsp:txXfrm>
    </dsp:sp>
    <dsp:sp modelId="{3BDFFF1B-CFD1-43C3-AFE6-7F27B3EE83C4}">
      <dsp:nvSpPr>
        <dsp:cNvPr id="0" name=""/>
        <dsp:cNvSpPr/>
      </dsp:nvSpPr>
      <dsp:spPr>
        <a:xfrm rot="17132988">
          <a:off x="4656484" y="1508079"/>
          <a:ext cx="23378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37849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6963" y="1462949"/>
        <a:ext cx="116892" cy="116892"/>
      </dsp:txXfrm>
    </dsp:sp>
    <dsp:sp modelId="{831058AA-446F-4D4D-A96E-90D26992FFC8}">
      <dsp:nvSpPr>
        <dsp:cNvPr id="0" name=""/>
        <dsp:cNvSpPr/>
      </dsp:nvSpPr>
      <dsp:spPr>
        <a:xfrm>
          <a:off x="6138770" y="3555"/>
          <a:ext cx="2671790" cy="783401"/>
        </a:xfrm>
        <a:prstGeom prst="roundRect">
          <a:avLst>
            <a:gd name="adj" fmla="val 10000"/>
          </a:avLst>
        </a:prstGeom>
        <a:solidFill>
          <a:srgbClr val="00FFC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Helps understand efficacy of decisions</a:t>
          </a:r>
        </a:p>
      </dsp:txBody>
      <dsp:txXfrm>
        <a:off x="6161715" y="26500"/>
        <a:ext cx="2625900" cy="737511"/>
      </dsp:txXfrm>
    </dsp:sp>
    <dsp:sp modelId="{C3670A75-DDF2-4FC3-ABC7-119D49FF923C}">
      <dsp:nvSpPr>
        <dsp:cNvPr id="0" name=""/>
        <dsp:cNvSpPr/>
      </dsp:nvSpPr>
      <dsp:spPr>
        <a:xfrm rot="17692822">
          <a:off x="5080598" y="1958535"/>
          <a:ext cx="14896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89621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8169" y="1934610"/>
        <a:ext cx="74481" cy="74481"/>
      </dsp:txXfrm>
    </dsp:sp>
    <dsp:sp modelId="{9CC7D860-1F99-4D02-BD7C-CCD2F1F8877E}">
      <dsp:nvSpPr>
        <dsp:cNvPr id="0" name=""/>
        <dsp:cNvSpPr/>
      </dsp:nvSpPr>
      <dsp:spPr>
        <a:xfrm>
          <a:off x="6138770" y="904466"/>
          <a:ext cx="2644199" cy="783401"/>
        </a:xfrm>
        <a:prstGeom prst="roundRect">
          <a:avLst>
            <a:gd name="adj" fmla="val 10000"/>
          </a:avLst>
        </a:prstGeom>
        <a:solidFill>
          <a:srgbClr val="00FFC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Simplify complex figures and establish relationships</a:t>
          </a:r>
        </a:p>
      </dsp:txBody>
      <dsp:txXfrm>
        <a:off x="6161715" y="927411"/>
        <a:ext cx="2598309" cy="737511"/>
      </dsp:txXfrm>
    </dsp:sp>
    <dsp:sp modelId="{FBF4EEFC-76B2-498F-9846-E48A7FBA9C12}">
      <dsp:nvSpPr>
        <dsp:cNvPr id="0" name=""/>
        <dsp:cNvSpPr/>
      </dsp:nvSpPr>
      <dsp:spPr>
        <a:xfrm rot="19457599">
          <a:off x="5439504" y="2408991"/>
          <a:ext cx="7718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1809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6114" y="2403011"/>
        <a:ext cx="38590" cy="38590"/>
      </dsp:txXfrm>
    </dsp:sp>
    <dsp:sp modelId="{ECC4DAD9-2800-4045-A2DC-165C73F04F37}">
      <dsp:nvSpPr>
        <dsp:cNvPr id="0" name=""/>
        <dsp:cNvSpPr/>
      </dsp:nvSpPr>
      <dsp:spPr>
        <a:xfrm>
          <a:off x="6138770" y="1805378"/>
          <a:ext cx="2583908" cy="783401"/>
        </a:xfrm>
        <a:prstGeom prst="roundRect">
          <a:avLst>
            <a:gd name="adj" fmla="val 10000"/>
          </a:avLst>
        </a:prstGeom>
        <a:solidFill>
          <a:srgbClr val="00FFC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Helpful in comparative analysis</a:t>
          </a:r>
        </a:p>
      </dsp:txBody>
      <dsp:txXfrm>
        <a:off x="6161715" y="1828323"/>
        <a:ext cx="2538018" cy="737511"/>
      </dsp:txXfrm>
    </dsp:sp>
    <dsp:sp modelId="{A6F67028-2966-4748-BE27-1D103C27DB94}">
      <dsp:nvSpPr>
        <dsp:cNvPr id="0" name=""/>
        <dsp:cNvSpPr/>
      </dsp:nvSpPr>
      <dsp:spPr>
        <a:xfrm rot="2142401">
          <a:off x="5439504" y="2859447"/>
          <a:ext cx="7718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71809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6114" y="2853467"/>
        <a:ext cx="38590" cy="38590"/>
      </dsp:txXfrm>
    </dsp:sp>
    <dsp:sp modelId="{0D3659C0-5EC1-407A-AA68-B9AE56CCFFE7}">
      <dsp:nvSpPr>
        <dsp:cNvPr id="0" name=""/>
        <dsp:cNvSpPr/>
      </dsp:nvSpPr>
      <dsp:spPr>
        <a:xfrm>
          <a:off x="6138770" y="2706290"/>
          <a:ext cx="2558839" cy="783401"/>
        </a:xfrm>
        <a:prstGeom prst="roundRect">
          <a:avLst>
            <a:gd name="adj" fmla="val 10000"/>
          </a:avLst>
        </a:prstGeom>
        <a:solidFill>
          <a:srgbClr val="00FFC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Identification of problem areas</a:t>
          </a:r>
        </a:p>
      </dsp:txBody>
      <dsp:txXfrm>
        <a:off x="6161715" y="2729235"/>
        <a:ext cx="2512949" cy="737511"/>
      </dsp:txXfrm>
    </dsp:sp>
    <dsp:sp modelId="{95FF0027-9599-49E0-81CE-FF9259CCAAA9}">
      <dsp:nvSpPr>
        <dsp:cNvPr id="0" name=""/>
        <dsp:cNvSpPr/>
      </dsp:nvSpPr>
      <dsp:spPr>
        <a:xfrm rot="3907178">
          <a:off x="5080598" y="3309903"/>
          <a:ext cx="148962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89621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8169" y="3285978"/>
        <a:ext cx="74481" cy="74481"/>
      </dsp:txXfrm>
    </dsp:sp>
    <dsp:sp modelId="{C42506E0-F28C-45F1-B234-B1CAAA3B6E9F}">
      <dsp:nvSpPr>
        <dsp:cNvPr id="0" name=""/>
        <dsp:cNvSpPr/>
      </dsp:nvSpPr>
      <dsp:spPr>
        <a:xfrm>
          <a:off x="6138770" y="3607201"/>
          <a:ext cx="2608977" cy="783401"/>
        </a:xfrm>
        <a:prstGeom prst="roundRect">
          <a:avLst>
            <a:gd name="adj" fmla="val 10000"/>
          </a:avLst>
        </a:prstGeom>
        <a:solidFill>
          <a:srgbClr val="00FFC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Enables SWOT analysis</a:t>
          </a:r>
        </a:p>
      </dsp:txBody>
      <dsp:txXfrm>
        <a:off x="6161715" y="3630146"/>
        <a:ext cx="2563087" cy="737511"/>
      </dsp:txXfrm>
    </dsp:sp>
    <dsp:sp modelId="{0802CF81-C322-4F22-8930-FA032E4C3D3B}">
      <dsp:nvSpPr>
        <dsp:cNvPr id="0" name=""/>
        <dsp:cNvSpPr/>
      </dsp:nvSpPr>
      <dsp:spPr>
        <a:xfrm rot="4467012">
          <a:off x="4656484" y="3760359"/>
          <a:ext cx="23378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37849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6963" y="3715228"/>
        <a:ext cx="116892" cy="116892"/>
      </dsp:txXfrm>
    </dsp:sp>
    <dsp:sp modelId="{80CB262C-8D32-4FD0-8157-AD57DCC5436E}">
      <dsp:nvSpPr>
        <dsp:cNvPr id="0" name=""/>
        <dsp:cNvSpPr/>
      </dsp:nvSpPr>
      <dsp:spPr>
        <a:xfrm>
          <a:off x="6138770" y="4508113"/>
          <a:ext cx="2669252" cy="783401"/>
        </a:xfrm>
        <a:prstGeom prst="roundRect">
          <a:avLst>
            <a:gd name="adj" fmla="val 10000"/>
          </a:avLst>
        </a:prstGeom>
        <a:solidFill>
          <a:srgbClr val="00FFCC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Various comparisons</a:t>
          </a:r>
        </a:p>
      </dsp:txBody>
      <dsp:txXfrm>
        <a:off x="6161715" y="4531058"/>
        <a:ext cx="2623362" cy="737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75108-A9D6-4F2A-8F58-3BB480CA6E58}">
      <dsp:nvSpPr>
        <dsp:cNvPr id="0" name=""/>
        <dsp:cNvSpPr/>
      </dsp:nvSpPr>
      <dsp:spPr>
        <a:xfrm>
          <a:off x="672262" y="2187"/>
          <a:ext cx="2086570" cy="71352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Liquidity Ratios</a:t>
          </a:r>
        </a:p>
      </dsp:txBody>
      <dsp:txXfrm>
        <a:off x="693160" y="23085"/>
        <a:ext cx="2044774" cy="671727"/>
      </dsp:txXfrm>
    </dsp:sp>
    <dsp:sp modelId="{565C4C18-DCBE-439D-BCBF-875FABBBE228}">
      <dsp:nvSpPr>
        <dsp:cNvPr id="0" name=""/>
        <dsp:cNvSpPr/>
      </dsp:nvSpPr>
      <dsp:spPr>
        <a:xfrm>
          <a:off x="880919" y="715710"/>
          <a:ext cx="208657" cy="95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935"/>
              </a:lnTo>
              <a:lnTo>
                <a:pt x="208657" y="958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53203-84A8-4C54-BBE2-765AF76A700B}">
      <dsp:nvSpPr>
        <dsp:cNvPr id="0" name=""/>
        <dsp:cNvSpPr/>
      </dsp:nvSpPr>
      <dsp:spPr>
        <a:xfrm>
          <a:off x="1089576" y="976532"/>
          <a:ext cx="1669256" cy="139622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assess the ability of the business to pay the amount due to stakeholders.</a:t>
          </a:r>
        </a:p>
      </dsp:txBody>
      <dsp:txXfrm>
        <a:off x="1130470" y="1017426"/>
        <a:ext cx="1587468" cy="1314440"/>
      </dsp:txXfrm>
    </dsp:sp>
    <dsp:sp modelId="{ACDCF1BF-631B-47B3-BF90-52F665AD60FA}">
      <dsp:nvSpPr>
        <dsp:cNvPr id="0" name=""/>
        <dsp:cNvSpPr/>
      </dsp:nvSpPr>
      <dsp:spPr>
        <a:xfrm>
          <a:off x="880919" y="715710"/>
          <a:ext cx="208657" cy="344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786"/>
              </a:lnTo>
              <a:lnTo>
                <a:pt x="208657" y="3444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01DC3-FFA7-41E7-816D-DBB268AAB7EB}">
      <dsp:nvSpPr>
        <dsp:cNvPr id="0" name=""/>
        <dsp:cNvSpPr/>
      </dsp:nvSpPr>
      <dsp:spPr>
        <a:xfrm>
          <a:off x="1089576" y="2633581"/>
          <a:ext cx="1669256" cy="305383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Current Ratio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Liquidity Ratio</a:t>
          </a:r>
        </a:p>
      </dsp:txBody>
      <dsp:txXfrm>
        <a:off x="1138467" y="2682472"/>
        <a:ext cx="1571474" cy="2956049"/>
      </dsp:txXfrm>
    </dsp:sp>
    <dsp:sp modelId="{F00C1B4C-49CF-4F25-A9D5-DBAA3C877255}">
      <dsp:nvSpPr>
        <dsp:cNvPr id="0" name=""/>
        <dsp:cNvSpPr/>
      </dsp:nvSpPr>
      <dsp:spPr>
        <a:xfrm>
          <a:off x="3280475" y="2187"/>
          <a:ext cx="2086570" cy="71352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Solvency Ratios</a:t>
          </a:r>
        </a:p>
      </dsp:txBody>
      <dsp:txXfrm>
        <a:off x="3301373" y="23085"/>
        <a:ext cx="2044774" cy="671727"/>
      </dsp:txXfrm>
    </dsp:sp>
    <dsp:sp modelId="{FED254CF-13E4-4B96-845E-82E55F30579F}">
      <dsp:nvSpPr>
        <dsp:cNvPr id="0" name=""/>
        <dsp:cNvSpPr/>
      </dsp:nvSpPr>
      <dsp:spPr>
        <a:xfrm>
          <a:off x="3489132" y="715710"/>
          <a:ext cx="208657" cy="95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935"/>
              </a:lnTo>
              <a:lnTo>
                <a:pt x="208657" y="958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77543-C8F2-4C7B-834C-3B6C55200709}">
      <dsp:nvSpPr>
        <dsp:cNvPr id="0" name=""/>
        <dsp:cNvSpPr/>
      </dsp:nvSpPr>
      <dsp:spPr>
        <a:xfrm>
          <a:off x="3697789" y="976532"/>
          <a:ext cx="1669256" cy="139622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To assess its ability to meet its contractual obligations towards stakeholders.</a:t>
          </a:r>
        </a:p>
      </dsp:txBody>
      <dsp:txXfrm>
        <a:off x="3738683" y="1017426"/>
        <a:ext cx="1587468" cy="1314440"/>
      </dsp:txXfrm>
    </dsp:sp>
    <dsp:sp modelId="{E836619B-F4FE-4E43-A9F0-632F20484D94}">
      <dsp:nvSpPr>
        <dsp:cNvPr id="0" name=""/>
        <dsp:cNvSpPr/>
      </dsp:nvSpPr>
      <dsp:spPr>
        <a:xfrm>
          <a:off x="3489132" y="715710"/>
          <a:ext cx="208657" cy="344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786"/>
              </a:lnTo>
              <a:lnTo>
                <a:pt x="208657" y="3444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06F7-C32B-473E-9556-DBDDA26E6FDE}">
      <dsp:nvSpPr>
        <dsp:cNvPr id="0" name=""/>
        <dsp:cNvSpPr/>
      </dsp:nvSpPr>
      <dsp:spPr>
        <a:xfrm>
          <a:off x="3697789" y="2633581"/>
          <a:ext cx="1966784" cy="305383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1. Debt-Equity Ratio;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2. Debt to Capital Employed Ratio;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3. Proprietary Ratio;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4. Total Assets to Debt Ratio;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5. Interest Coverage Ratio.</a:t>
          </a:r>
        </a:p>
      </dsp:txBody>
      <dsp:txXfrm>
        <a:off x="3755394" y="2691186"/>
        <a:ext cx="1851574" cy="2938621"/>
      </dsp:txXfrm>
    </dsp:sp>
    <dsp:sp modelId="{24D41502-083A-4E28-AB03-AF3030A7CC8A}">
      <dsp:nvSpPr>
        <dsp:cNvPr id="0" name=""/>
        <dsp:cNvSpPr/>
      </dsp:nvSpPr>
      <dsp:spPr>
        <a:xfrm>
          <a:off x="5888688" y="2187"/>
          <a:ext cx="2621629" cy="71352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Activity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(Turnover) Ratios</a:t>
          </a:r>
        </a:p>
      </dsp:txBody>
      <dsp:txXfrm>
        <a:off x="5909586" y="23085"/>
        <a:ext cx="2579833" cy="671727"/>
      </dsp:txXfrm>
    </dsp:sp>
    <dsp:sp modelId="{A1BEFD5F-CE48-40D6-B928-E91C440C4E22}">
      <dsp:nvSpPr>
        <dsp:cNvPr id="0" name=""/>
        <dsp:cNvSpPr/>
      </dsp:nvSpPr>
      <dsp:spPr>
        <a:xfrm>
          <a:off x="6150851" y="715710"/>
          <a:ext cx="262162" cy="95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935"/>
              </a:lnTo>
              <a:lnTo>
                <a:pt x="262162" y="958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E383A-5532-4CBF-9495-C6A6B7734063}">
      <dsp:nvSpPr>
        <dsp:cNvPr id="0" name=""/>
        <dsp:cNvSpPr/>
      </dsp:nvSpPr>
      <dsp:spPr>
        <a:xfrm>
          <a:off x="6413014" y="976532"/>
          <a:ext cx="1965899" cy="139622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It helps for measuring the efficiency </a:t>
          </a:r>
          <a:r>
            <a:rPr lang="en-US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operations of business based on effective utilisation of resources.</a:t>
          </a:r>
        </a:p>
      </dsp:txBody>
      <dsp:txXfrm>
        <a:off x="6453908" y="1017426"/>
        <a:ext cx="1884111" cy="1314440"/>
      </dsp:txXfrm>
    </dsp:sp>
    <dsp:sp modelId="{9BBDD69B-D43B-4DF2-BCBC-83F228515469}">
      <dsp:nvSpPr>
        <dsp:cNvPr id="0" name=""/>
        <dsp:cNvSpPr/>
      </dsp:nvSpPr>
      <dsp:spPr>
        <a:xfrm>
          <a:off x="6150851" y="715710"/>
          <a:ext cx="262162" cy="344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786"/>
              </a:lnTo>
              <a:lnTo>
                <a:pt x="262162" y="3444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9E65F-D54C-4401-A7C8-449D2D8BE5D5}">
      <dsp:nvSpPr>
        <dsp:cNvPr id="0" name=""/>
        <dsp:cNvSpPr/>
      </dsp:nvSpPr>
      <dsp:spPr>
        <a:xfrm>
          <a:off x="6413014" y="2633581"/>
          <a:ext cx="2055304" cy="305383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Inventory Turnover;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Trade Receivable Turnover;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Trade Payable Turnover;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Investment (Net Assets) Turnover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Fixed Assets Turnover; and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Working Capital Turnover.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Inventory 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Turn-over Ratio</a:t>
          </a:r>
        </a:p>
      </dsp:txBody>
      <dsp:txXfrm>
        <a:off x="6473212" y="2693779"/>
        <a:ext cx="1934908" cy="2933435"/>
      </dsp:txXfrm>
    </dsp:sp>
    <dsp:sp modelId="{33B00BD8-8588-4DF4-BBC1-61FB1CD86B42}">
      <dsp:nvSpPr>
        <dsp:cNvPr id="0" name=""/>
        <dsp:cNvSpPr/>
      </dsp:nvSpPr>
      <dsp:spPr>
        <a:xfrm>
          <a:off x="9031960" y="2187"/>
          <a:ext cx="2086570" cy="71352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Profitability Ratios</a:t>
          </a:r>
        </a:p>
      </dsp:txBody>
      <dsp:txXfrm>
        <a:off x="9052858" y="23085"/>
        <a:ext cx="2044774" cy="671727"/>
      </dsp:txXfrm>
    </dsp:sp>
    <dsp:sp modelId="{08540C74-2AF8-45E0-B709-D0C719C38BED}">
      <dsp:nvSpPr>
        <dsp:cNvPr id="0" name=""/>
        <dsp:cNvSpPr/>
      </dsp:nvSpPr>
      <dsp:spPr>
        <a:xfrm>
          <a:off x="9240617" y="715710"/>
          <a:ext cx="208657" cy="95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935"/>
              </a:lnTo>
              <a:lnTo>
                <a:pt x="208657" y="958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3EDF7-5555-4B93-B541-A91721C37CA6}">
      <dsp:nvSpPr>
        <dsp:cNvPr id="0" name=""/>
        <dsp:cNvSpPr/>
      </dsp:nvSpPr>
      <dsp:spPr>
        <a:xfrm>
          <a:off x="9449274" y="976532"/>
          <a:ext cx="1669256" cy="139622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Analysis of profits in relation to revenue from operations or funds  employed</a:t>
          </a:r>
        </a:p>
      </dsp:txBody>
      <dsp:txXfrm>
        <a:off x="9490168" y="1017426"/>
        <a:ext cx="1587468" cy="1314440"/>
      </dsp:txXfrm>
    </dsp:sp>
    <dsp:sp modelId="{08841C45-1AA5-4807-8C09-4BA9D5953A66}">
      <dsp:nvSpPr>
        <dsp:cNvPr id="0" name=""/>
        <dsp:cNvSpPr/>
      </dsp:nvSpPr>
      <dsp:spPr>
        <a:xfrm>
          <a:off x="9240617" y="715710"/>
          <a:ext cx="208657" cy="344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786"/>
              </a:lnTo>
              <a:lnTo>
                <a:pt x="208657" y="3444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DDE7F-C54D-4E4D-B5D5-DE7886261362}">
      <dsp:nvSpPr>
        <dsp:cNvPr id="0" name=""/>
        <dsp:cNvSpPr/>
      </dsp:nvSpPr>
      <dsp:spPr>
        <a:xfrm>
          <a:off x="9449274" y="2633581"/>
          <a:ext cx="2070461" cy="305383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Gross Profit Ratio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Operating Ratio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Operating Profit Ratio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Net profit Ratio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Return on Investment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Return on Net Worth (RONW)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 Earnings per Share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8. Book Value per Share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9. Dividend Payout Ratio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10. Price Earning Ratio.</a:t>
          </a:r>
        </a:p>
      </dsp:txBody>
      <dsp:txXfrm>
        <a:off x="9509916" y="2694223"/>
        <a:ext cx="1949177" cy="2932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C719C-7CFC-4FCC-B5D1-67553D0F66BE}">
      <dsp:nvSpPr>
        <dsp:cNvPr id="0" name=""/>
        <dsp:cNvSpPr/>
      </dsp:nvSpPr>
      <dsp:spPr>
        <a:xfrm>
          <a:off x="1509089" y="2109691"/>
          <a:ext cx="525903" cy="501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951" y="0"/>
              </a:lnTo>
              <a:lnTo>
                <a:pt x="262951" y="501051"/>
              </a:lnTo>
              <a:lnTo>
                <a:pt x="525903" y="501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53882" y="2342057"/>
        <a:ext cx="36318" cy="36318"/>
      </dsp:txXfrm>
    </dsp:sp>
    <dsp:sp modelId="{577B9E69-E756-4DF0-AC38-1475AE467FAE}">
      <dsp:nvSpPr>
        <dsp:cNvPr id="0" name=""/>
        <dsp:cNvSpPr/>
      </dsp:nvSpPr>
      <dsp:spPr>
        <a:xfrm>
          <a:off x="1509089" y="1608639"/>
          <a:ext cx="525903" cy="501051"/>
        </a:xfrm>
        <a:custGeom>
          <a:avLst/>
          <a:gdLst/>
          <a:ahLst/>
          <a:cxnLst/>
          <a:rect l="0" t="0" r="0" b="0"/>
          <a:pathLst>
            <a:path>
              <a:moveTo>
                <a:pt x="0" y="501051"/>
              </a:moveTo>
              <a:lnTo>
                <a:pt x="262951" y="501051"/>
              </a:lnTo>
              <a:lnTo>
                <a:pt x="262951" y="0"/>
              </a:lnTo>
              <a:lnTo>
                <a:pt x="5259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53882" y="1841005"/>
        <a:ext cx="36318" cy="36318"/>
      </dsp:txXfrm>
    </dsp:sp>
    <dsp:sp modelId="{071B6874-4549-4E82-964D-E037CF992FB7}">
      <dsp:nvSpPr>
        <dsp:cNvPr id="0" name=""/>
        <dsp:cNvSpPr/>
      </dsp:nvSpPr>
      <dsp:spPr>
        <a:xfrm rot="5400000" flipH="1">
          <a:off x="-1001442" y="1708849"/>
          <a:ext cx="4219382" cy="80168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none" kern="1200" dirty="0" smtClean="0">
              <a:solidFill>
                <a:schemeClr val="tx1"/>
              </a:solidFill>
            </a:rPr>
            <a:t>LIQUIDITY RATIOS</a:t>
          </a:r>
          <a:endParaRPr lang="en-US" sz="4400" u="none" kern="1200" dirty="0">
            <a:solidFill>
              <a:schemeClr val="tx1"/>
            </a:solidFill>
          </a:endParaRPr>
        </a:p>
      </dsp:txBody>
      <dsp:txXfrm>
        <a:off x="-1001442" y="1708849"/>
        <a:ext cx="4219382" cy="801682"/>
      </dsp:txXfrm>
    </dsp:sp>
    <dsp:sp modelId="{9AF76E2C-A757-49DE-92EE-185BEAECD9BA}">
      <dsp:nvSpPr>
        <dsp:cNvPr id="0" name=""/>
        <dsp:cNvSpPr/>
      </dsp:nvSpPr>
      <dsp:spPr>
        <a:xfrm>
          <a:off x="2034993" y="1207798"/>
          <a:ext cx="2629518" cy="80168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  <a:sp3d extrusionH="28000" prstMaterial="matte"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Current Ratio 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034993" y="1207798"/>
        <a:ext cx="2629518" cy="801682"/>
      </dsp:txXfrm>
    </dsp:sp>
    <dsp:sp modelId="{F6CCD6B6-6851-41FF-AB52-087E3D9BFD1E}">
      <dsp:nvSpPr>
        <dsp:cNvPr id="0" name=""/>
        <dsp:cNvSpPr/>
      </dsp:nvSpPr>
      <dsp:spPr>
        <a:xfrm>
          <a:off x="2034993" y="2209901"/>
          <a:ext cx="2629518" cy="80168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  <a:sp3d extrusionH="28000" prstMaterial="matte"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Liquidity Ratio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034993" y="2209901"/>
        <a:ext cx="2629518" cy="801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044A-110B-4361-84BB-51F0656BADCC}">
      <dsp:nvSpPr>
        <dsp:cNvPr id="0" name=""/>
        <dsp:cNvSpPr/>
      </dsp:nvSpPr>
      <dsp:spPr>
        <a:xfrm>
          <a:off x="2577099" y="1807037"/>
          <a:ext cx="356528" cy="1533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64" y="0"/>
              </a:lnTo>
              <a:lnTo>
                <a:pt x="178264" y="1533074"/>
              </a:lnTo>
              <a:lnTo>
                <a:pt x="356528" y="1533074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ECDDBAAA-53B6-4659-BC05-C3973DA4DE10}">
      <dsp:nvSpPr>
        <dsp:cNvPr id="0" name=""/>
        <dsp:cNvSpPr/>
      </dsp:nvSpPr>
      <dsp:spPr>
        <a:xfrm>
          <a:off x="2577099" y="1807037"/>
          <a:ext cx="356528" cy="766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64" y="0"/>
              </a:lnTo>
              <a:lnTo>
                <a:pt x="178264" y="766537"/>
              </a:lnTo>
              <a:lnTo>
                <a:pt x="356528" y="766537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7CEB67B9-AF19-4C52-A9FC-E1DE2B340456}">
      <dsp:nvSpPr>
        <dsp:cNvPr id="0" name=""/>
        <dsp:cNvSpPr/>
      </dsp:nvSpPr>
      <dsp:spPr>
        <a:xfrm>
          <a:off x="2577099" y="1761317"/>
          <a:ext cx="3565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6528" y="4572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69C4ED2D-D46A-4751-BAE2-7AFA2D1E4306}">
      <dsp:nvSpPr>
        <dsp:cNvPr id="0" name=""/>
        <dsp:cNvSpPr/>
      </dsp:nvSpPr>
      <dsp:spPr>
        <a:xfrm>
          <a:off x="2577099" y="1040499"/>
          <a:ext cx="356528" cy="766537"/>
        </a:xfrm>
        <a:custGeom>
          <a:avLst/>
          <a:gdLst/>
          <a:ahLst/>
          <a:cxnLst/>
          <a:rect l="0" t="0" r="0" b="0"/>
          <a:pathLst>
            <a:path>
              <a:moveTo>
                <a:pt x="0" y="766537"/>
              </a:moveTo>
              <a:lnTo>
                <a:pt x="178264" y="766537"/>
              </a:lnTo>
              <a:lnTo>
                <a:pt x="178264" y="0"/>
              </a:lnTo>
              <a:lnTo>
                <a:pt x="356528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BB61087E-9132-458F-8947-CA3D1E51CEA9}">
      <dsp:nvSpPr>
        <dsp:cNvPr id="0" name=""/>
        <dsp:cNvSpPr/>
      </dsp:nvSpPr>
      <dsp:spPr>
        <a:xfrm>
          <a:off x="2577099" y="273962"/>
          <a:ext cx="356528" cy="1533074"/>
        </a:xfrm>
        <a:custGeom>
          <a:avLst/>
          <a:gdLst/>
          <a:ahLst/>
          <a:cxnLst/>
          <a:rect l="0" t="0" r="0" b="0"/>
          <a:pathLst>
            <a:path>
              <a:moveTo>
                <a:pt x="0" y="1533074"/>
              </a:moveTo>
              <a:lnTo>
                <a:pt x="178264" y="1533074"/>
              </a:lnTo>
              <a:lnTo>
                <a:pt x="178264" y="0"/>
              </a:lnTo>
              <a:lnTo>
                <a:pt x="356528" y="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7BD0A47B-D4E1-4174-8C51-F53182F1B6EC}">
      <dsp:nvSpPr>
        <dsp:cNvPr id="0" name=""/>
        <dsp:cNvSpPr/>
      </dsp:nvSpPr>
      <dsp:spPr>
        <a:xfrm>
          <a:off x="794454" y="1535183"/>
          <a:ext cx="1782644" cy="543706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Solvency ratios 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794454" y="1535183"/>
        <a:ext cx="1782644" cy="543706"/>
      </dsp:txXfrm>
    </dsp:sp>
    <dsp:sp modelId="{03A56691-454E-4D2B-8D3B-0BED4A6E8C69}">
      <dsp:nvSpPr>
        <dsp:cNvPr id="0" name=""/>
        <dsp:cNvSpPr/>
      </dsp:nvSpPr>
      <dsp:spPr>
        <a:xfrm>
          <a:off x="2933627" y="2109"/>
          <a:ext cx="1782644" cy="543706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Debt-Equity Ratio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2933627" y="2109"/>
        <a:ext cx="1782644" cy="543706"/>
      </dsp:txXfrm>
    </dsp:sp>
    <dsp:sp modelId="{AB47B155-D3BC-4EC3-8ECA-34BCEFB57DEE}">
      <dsp:nvSpPr>
        <dsp:cNvPr id="0" name=""/>
        <dsp:cNvSpPr/>
      </dsp:nvSpPr>
      <dsp:spPr>
        <a:xfrm>
          <a:off x="2933627" y="768646"/>
          <a:ext cx="1782644" cy="543706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Debt to Capital Employed Ratio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2933627" y="768646"/>
        <a:ext cx="1782644" cy="543706"/>
      </dsp:txXfrm>
    </dsp:sp>
    <dsp:sp modelId="{6535EEAF-B3E1-40FE-A6F9-59391DCE15B3}">
      <dsp:nvSpPr>
        <dsp:cNvPr id="0" name=""/>
        <dsp:cNvSpPr/>
      </dsp:nvSpPr>
      <dsp:spPr>
        <a:xfrm>
          <a:off x="2933627" y="1535183"/>
          <a:ext cx="1782644" cy="543706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Proprietary Ratio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2933627" y="1535183"/>
        <a:ext cx="1782644" cy="543706"/>
      </dsp:txXfrm>
    </dsp:sp>
    <dsp:sp modelId="{E0A6D2B5-51BD-4400-992B-7E2062F6B580}">
      <dsp:nvSpPr>
        <dsp:cNvPr id="0" name=""/>
        <dsp:cNvSpPr/>
      </dsp:nvSpPr>
      <dsp:spPr>
        <a:xfrm>
          <a:off x="2933627" y="2301720"/>
          <a:ext cx="1782644" cy="543706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Total Assets to Debt Ratio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2933627" y="2301720"/>
        <a:ext cx="1782644" cy="543706"/>
      </dsp:txXfrm>
    </dsp:sp>
    <dsp:sp modelId="{8D4F9E9E-F014-4710-B9C0-41BD064D3170}">
      <dsp:nvSpPr>
        <dsp:cNvPr id="0" name=""/>
        <dsp:cNvSpPr/>
      </dsp:nvSpPr>
      <dsp:spPr>
        <a:xfrm>
          <a:off x="2933627" y="3068258"/>
          <a:ext cx="1782644" cy="543706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Interest Coverage Ratio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2933627" y="3068258"/>
        <a:ext cx="1782644" cy="543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470D2-4489-46A1-858E-1E516E633DE7}">
      <dsp:nvSpPr>
        <dsp:cNvPr id="0" name=""/>
        <dsp:cNvSpPr/>
      </dsp:nvSpPr>
      <dsp:spPr>
        <a:xfrm>
          <a:off x="1017422" y="1849258"/>
          <a:ext cx="1703802" cy="62878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none" kern="1200" dirty="0" smtClean="0"/>
            <a:t>ACTIVITY (OR TURNOVER) RATIO</a:t>
          </a:r>
          <a:endParaRPr lang="en-US" sz="1300" u="none" kern="1200" dirty="0"/>
        </a:p>
      </dsp:txBody>
      <dsp:txXfrm>
        <a:off x="1035839" y="1867675"/>
        <a:ext cx="1666968" cy="591954"/>
      </dsp:txXfrm>
    </dsp:sp>
    <dsp:sp modelId="{7E7B2253-71EE-4FA7-85C4-D476F5917C11}">
      <dsp:nvSpPr>
        <dsp:cNvPr id="0" name=""/>
        <dsp:cNvSpPr/>
      </dsp:nvSpPr>
      <dsp:spPr>
        <a:xfrm rot="17684322">
          <a:off x="2130115" y="1227134"/>
          <a:ext cx="20329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32980" y="13315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95781" y="1189625"/>
        <a:ext cx="101649" cy="101649"/>
      </dsp:txXfrm>
    </dsp:sp>
    <dsp:sp modelId="{C2E97621-1B89-4875-9516-2EC2B8A1348C}">
      <dsp:nvSpPr>
        <dsp:cNvPr id="0" name=""/>
        <dsp:cNvSpPr/>
      </dsp:nvSpPr>
      <dsp:spPr>
        <a:xfrm>
          <a:off x="3571987" y="2853"/>
          <a:ext cx="1669709" cy="6287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Inventory Turnover</a:t>
          </a:r>
          <a:endParaRPr lang="en-US" sz="1400" kern="1200" dirty="0"/>
        </a:p>
      </dsp:txBody>
      <dsp:txXfrm>
        <a:off x="3590404" y="21270"/>
        <a:ext cx="1632875" cy="591954"/>
      </dsp:txXfrm>
    </dsp:sp>
    <dsp:sp modelId="{491D0542-4B28-4788-BFE2-D0817BC4BBE5}">
      <dsp:nvSpPr>
        <dsp:cNvPr id="0" name=""/>
        <dsp:cNvSpPr/>
      </dsp:nvSpPr>
      <dsp:spPr>
        <a:xfrm rot="18428372">
          <a:off x="2442050" y="1588688"/>
          <a:ext cx="14091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09112" y="13315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1378" y="1566775"/>
        <a:ext cx="70455" cy="70455"/>
      </dsp:txXfrm>
    </dsp:sp>
    <dsp:sp modelId="{BA714B83-31A3-448B-9A57-77AB6F7666A8}">
      <dsp:nvSpPr>
        <dsp:cNvPr id="0" name=""/>
        <dsp:cNvSpPr/>
      </dsp:nvSpPr>
      <dsp:spPr>
        <a:xfrm>
          <a:off x="3571987" y="725959"/>
          <a:ext cx="1669709" cy="6287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Trade Receivable Turnover</a:t>
          </a:r>
          <a:endParaRPr lang="en-US" sz="1300" kern="1200" dirty="0"/>
        </a:p>
      </dsp:txBody>
      <dsp:txXfrm>
        <a:off x="3590404" y="744376"/>
        <a:ext cx="1632875" cy="591954"/>
      </dsp:txXfrm>
    </dsp:sp>
    <dsp:sp modelId="{D880B04A-0950-4CCB-A44B-C4AE32FAFF76}">
      <dsp:nvSpPr>
        <dsp:cNvPr id="0" name=""/>
        <dsp:cNvSpPr/>
      </dsp:nvSpPr>
      <dsp:spPr>
        <a:xfrm rot="20088484">
          <a:off x="2676512" y="1950241"/>
          <a:ext cx="94018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40187" y="13315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23101" y="1940052"/>
        <a:ext cx="47009" cy="47009"/>
      </dsp:txXfrm>
    </dsp:sp>
    <dsp:sp modelId="{43B4140D-EBBB-47E4-B2DC-E96858D09BE2}">
      <dsp:nvSpPr>
        <dsp:cNvPr id="0" name=""/>
        <dsp:cNvSpPr/>
      </dsp:nvSpPr>
      <dsp:spPr>
        <a:xfrm>
          <a:off x="3571987" y="1449066"/>
          <a:ext cx="1695464" cy="6287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Trade Payable Turnover</a:t>
          </a:r>
          <a:endParaRPr lang="en-US" sz="1300" kern="1200" dirty="0"/>
        </a:p>
      </dsp:txBody>
      <dsp:txXfrm>
        <a:off x="3590404" y="1467483"/>
        <a:ext cx="1658630" cy="591954"/>
      </dsp:txXfrm>
    </dsp:sp>
    <dsp:sp modelId="{7418EEBA-80A2-471B-824F-626DD1C7220F}">
      <dsp:nvSpPr>
        <dsp:cNvPr id="0" name=""/>
        <dsp:cNvSpPr/>
      </dsp:nvSpPr>
      <dsp:spPr>
        <a:xfrm rot="1247080">
          <a:off x="2691614" y="2311794"/>
          <a:ext cx="90998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09984" y="13315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23856" y="2302360"/>
        <a:ext cx="45499" cy="45499"/>
      </dsp:txXfrm>
    </dsp:sp>
    <dsp:sp modelId="{042A565C-11B4-4412-96F9-59B6F8A18CF5}">
      <dsp:nvSpPr>
        <dsp:cNvPr id="0" name=""/>
        <dsp:cNvSpPr/>
      </dsp:nvSpPr>
      <dsp:spPr>
        <a:xfrm>
          <a:off x="3571987" y="2172173"/>
          <a:ext cx="1695477" cy="6287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Investment (Net Assets) Turnover</a:t>
          </a:r>
          <a:endParaRPr lang="en-US" sz="1300" kern="1200" dirty="0"/>
        </a:p>
      </dsp:txBody>
      <dsp:txXfrm>
        <a:off x="3590404" y="2190590"/>
        <a:ext cx="1658643" cy="591954"/>
      </dsp:txXfrm>
    </dsp:sp>
    <dsp:sp modelId="{BBC6EB58-CD3E-42CF-9BC1-8B92B3BB546C}">
      <dsp:nvSpPr>
        <dsp:cNvPr id="0" name=""/>
        <dsp:cNvSpPr/>
      </dsp:nvSpPr>
      <dsp:spPr>
        <a:xfrm rot="3052644">
          <a:off x="2472448" y="2673348"/>
          <a:ext cx="134831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48316" y="13315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2898" y="2652955"/>
        <a:ext cx="67415" cy="67415"/>
      </dsp:txXfrm>
    </dsp:sp>
    <dsp:sp modelId="{57B96B5A-30C1-4D2B-9EA4-6F8835877AFB}">
      <dsp:nvSpPr>
        <dsp:cNvPr id="0" name=""/>
        <dsp:cNvSpPr/>
      </dsp:nvSpPr>
      <dsp:spPr>
        <a:xfrm>
          <a:off x="3571987" y="2895279"/>
          <a:ext cx="1643954" cy="6287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Fixed Assets Turnover</a:t>
          </a:r>
          <a:endParaRPr lang="en-US" sz="1300" kern="1200" dirty="0"/>
        </a:p>
      </dsp:txBody>
      <dsp:txXfrm>
        <a:off x="3590404" y="2913696"/>
        <a:ext cx="1607120" cy="591954"/>
      </dsp:txXfrm>
    </dsp:sp>
    <dsp:sp modelId="{F91CBD57-AB98-4AE3-A73A-A9B9B9BF5C76}">
      <dsp:nvSpPr>
        <dsp:cNvPr id="0" name=""/>
        <dsp:cNvSpPr/>
      </dsp:nvSpPr>
      <dsp:spPr>
        <a:xfrm rot="3859042">
          <a:off x="2165075" y="3034901"/>
          <a:ext cx="19630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63061" y="13315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97529" y="2999140"/>
        <a:ext cx="98153" cy="98153"/>
      </dsp:txXfrm>
    </dsp:sp>
    <dsp:sp modelId="{983D68A3-F933-455E-92F3-4F7E53C2BADC}">
      <dsp:nvSpPr>
        <dsp:cNvPr id="0" name=""/>
        <dsp:cNvSpPr/>
      </dsp:nvSpPr>
      <dsp:spPr>
        <a:xfrm>
          <a:off x="3571987" y="3618386"/>
          <a:ext cx="1669734" cy="62878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Working Capital Turnover.</a:t>
          </a:r>
          <a:endParaRPr lang="en-US" sz="1300" kern="1200" dirty="0"/>
        </a:p>
      </dsp:txBody>
      <dsp:txXfrm>
        <a:off x="3590404" y="3636803"/>
        <a:ext cx="1632900" cy="591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E129-0096-4448-8FAB-C137B418522E}" type="datetimeFigureOut">
              <a:rPr lang="en-IN" smtClean="0"/>
              <a:t>29-03-2022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C59A9-EB00-4E5C-8D59-5E5D92E62F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545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8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8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6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17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6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0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92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2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18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0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B061-0476-4DFC-9D49-542C2089FF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697D-6039-461B-A75F-380F2330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30"/>
            <a:ext cx="12192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96900" y="2141800"/>
            <a:ext cx="11684000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lvl="0" algn="ctr">
              <a:buSzPts val="3100"/>
            </a:pPr>
            <a:r>
              <a:rPr lang="en" sz="3200" b="1" dirty="0">
                <a:solidFill>
                  <a:srgbClr val="FF0000"/>
                </a:solidFill>
              </a:rPr>
              <a:t>ACCOUNTING </a:t>
            </a:r>
            <a:r>
              <a:rPr lang="en" sz="3200" b="1" dirty="0" smtClean="0">
                <a:solidFill>
                  <a:srgbClr val="FF0000"/>
                </a:solidFill>
              </a:rPr>
              <a:t>RATIOS</a:t>
            </a:r>
            <a:endParaRPr lang="en-US"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962899" y="3428984"/>
            <a:ext cx="7392383" cy="192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b="1" dirty="0"/>
              <a:t>SUBJECT : </a:t>
            </a:r>
            <a:r>
              <a:rPr lang="en" b="1" dirty="0" smtClean="0"/>
              <a:t>ACCOUNTANCY</a:t>
            </a:r>
          </a:p>
          <a:p>
            <a:endParaRPr b="1" dirty="0"/>
          </a:p>
          <a:p>
            <a:r>
              <a:rPr lang="en" b="1" dirty="0"/>
              <a:t>CHAPTER </a:t>
            </a:r>
            <a:r>
              <a:rPr lang="en" b="1" dirty="0" smtClean="0"/>
              <a:t>NUMBER:10</a:t>
            </a:r>
            <a:endParaRPr lang="en" b="1" dirty="0" smtClean="0"/>
          </a:p>
          <a:p>
            <a:endParaRPr b="1" dirty="0"/>
          </a:p>
          <a:p>
            <a:r>
              <a:rPr lang="en" b="1" dirty="0"/>
              <a:t>CHAPTER NAME </a:t>
            </a:r>
            <a:r>
              <a:rPr lang="en" b="1" dirty="0" smtClean="0"/>
              <a:t>: </a:t>
            </a:r>
            <a:r>
              <a:rPr lang="en" b="1" dirty="0" smtClean="0">
                <a:solidFill>
                  <a:srgbClr val="FF0000"/>
                </a:solidFill>
              </a:rPr>
              <a:t>ACCOUNTING </a:t>
            </a:r>
            <a:r>
              <a:rPr lang="en" b="1" dirty="0" smtClean="0">
                <a:solidFill>
                  <a:srgbClr val="FF0000"/>
                </a:solidFill>
              </a:rPr>
              <a:t>RATIOS</a:t>
            </a:r>
            <a:endParaRPr lang="en-US" dirty="0" smtClean="0">
              <a:solidFill>
                <a:srgbClr val="FF0000"/>
              </a:solidFill>
            </a:endParaRPr>
          </a:p>
          <a:p>
            <a:endParaRPr b="1" dirty="0"/>
          </a:p>
        </p:txBody>
      </p:sp>
      <p:pic>
        <p:nvPicPr>
          <p:cNvPr id="6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2848599" cy="114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3402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Quick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It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the ratio of quick (or liquid) asset to current liabilities. It is also known as Acid-Test Ratio. 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Quick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Ratio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Quick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Assets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Current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Liabilities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While </a:t>
                </a:r>
                <a:r>
                  <a:rPr lang="en-US" sz="2800" dirty="0">
                    <a:solidFill>
                      <a:schemeClr val="tx1"/>
                    </a:solidFill>
                  </a:rPr>
                  <a:t>calculating quick assets we exclude the inventories at the end and other current assets such as prepaid expenses, advance tax, charges and expenses, etc. from the current assets.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A1:1 </a:t>
                </a:r>
                <a:r>
                  <a:rPr lang="en-US" sz="2800" dirty="0">
                    <a:solidFill>
                      <a:schemeClr val="tx1"/>
                    </a:solidFill>
                  </a:rPr>
                  <a:t>ratio will be safe , low ratio will be very risky. </a:t>
                </a:r>
              </a:p>
              <a:p>
                <a:pPr marL="0" indent="0" algn="just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0" t="-2211" r="-1270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41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06829"/>
            <a:ext cx="3505199" cy="7366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tx1"/>
                </a:solidFill>
              </a:rPr>
              <a:t>Illustration - 2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58" y="943429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Calculate Quick ratio from the following information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3015" r="33810" b="60228"/>
          <a:stretch/>
        </p:blipFill>
        <p:spPr>
          <a:xfrm>
            <a:off x="820058" y="1407886"/>
            <a:ext cx="10326914" cy="3395535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06608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06829"/>
            <a:ext cx="3505199" cy="7366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tx1"/>
                </a:solidFill>
              </a:rPr>
              <a:t>Solution - 2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leac205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20466" r="21474" b="43060"/>
          <a:stretch/>
        </p:blipFill>
        <p:spPr>
          <a:xfrm>
            <a:off x="232228" y="1190170"/>
            <a:ext cx="11667059" cy="3962401"/>
          </a:xfr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21578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30" y="395515"/>
            <a:ext cx="9601200" cy="1485900"/>
          </a:xfrm>
        </p:spPr>
        <p:txBody>
          <a:bodyPr/>
          <a:lstStyle/>
          <a:p>
            <a:r>
              <a:rPr lang="en-US" u="sng" dirty="0"/>
              <a:t>Illustration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14" y="1399721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Calculate ‘Liquidity Ratio’ from the following information: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Current Liabilities = </a:t>
            </a:r>
            <a:r>
              <a:rPr lang="en-US" sz="2800" dirty="0" err="1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 50,000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Current Assets = </a:t>
            </a:r>
            <a:r>
              <a:rPr lang="en-US" sz="2800" dirty="0" err="1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 80,000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Inventories = </a:t>
            </a:r>
            <a:r>
              <a:rPr lang="en-US" sz="2800" dirty="0" err="1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 20,000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Advance Tax = </a:t>
            </a:r>
            <a:r>
              <a:rPr lang="en-US" sz="2800" dirty="0" err="1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 5,000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Prepaid Expenses = </a:t>
            </a:r>
            <a:r>
              <a:rPr lang="en-US" sz="2800" dirty="0" err="1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 5,000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99128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30" y="395515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</a:t>
            </a:r>
            <a:r>
              <a:rPr lang="en-US" u="sng" dirty="0"/>
              <a:t>- 3</a:t>
            </a:r>
          </a:p>
        </p:txBody>
      </p:sp>
      <p:pic>
        <p:nvPicPr>
          <p:cNvPr id="5" name="Picture 4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26726" r="19524" b="33691"/>
          <a:stretch/>
        </p:blipFill>
        <p:spPr>
          <a:xfrm>
            <a:off x="0" y="1138464"/>
            <a:ext cx="11974286" cy="4321367"/>
          </a:xfrm>
          <a:prstGeom prst="rect">
            <a:avLst/>
          </a:prstGeo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0977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06829"/>
            <a:ext cx="4288971" cy="678542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Illustration - 4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4" y="885371"/>
            <a:ext cx="11299372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Current ratio =4.5:1,quick ratio =3:1, Inventory is Rs.36,000. Calculate the current assets and current liabilities.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81" y="1811140"/>
            <a:ext cx="7732590" cy="4602364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13058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dbl" dirty="0">
                <a:solidFill>
                  <a:schemeClr val="tx1"/>
                </a:solidFill>
              </a:rPr>
              <a:t>SOLVENCY RATIOS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9025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Solvency </a:t>
            </a:r>
            <a:r>
              <a:rPr lang="en-US" sz="2800" dirty="0">
                <a:solidFill>
                  <a:schemeClr val="tx1"/>
                </a:solidFill>
              </a:rPr>
              <a:t>ratios are calculated to determine the ability of the business to service its debt. The Solvency ratios are ;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1. Debt-Equity </a:t>
            </a:r>
            <a:r>
              <a:rPr lang="en-US" sz="2800" dirty="0" smtClean="0">
                <a:solidFill>
                  <a:schemeClr val="tx1"/>
                </a:solidFill>
              </a:rPr>
              <a:t>Ratio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</a:rPr>
              <a:t>Proprietary </a:t>
            </a:r>
            <a:r>
              <a:rPr lang="en-US" sz="2800" dirty="0" smtClean="0">
                <a:solidFill>
                  <a:schemeClr val="tx1"/>
                </a:solidFill>
              </a:rPr>
              <a:t>Ratio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</a:rPr>
              <a:t>Total Assets to Debt </a:t>
            </a:r>
            <a:r>
              <a:rPr lang="en-US" sz="2800" dirty="0" smtClean="0">
                <a:solidFill>
                  <a:schemeClr val="tx1"/>
                </a:solidFill>
              </a:rPr>
              <a:t>Ratio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</a:rPr>
              <a:t>Interest Coverage </a:t>
            </a:r>
            <a:r>
              <a:rPr lang="en-US" sz="2800" dirty="0" smtClean="0">
                <a:solidFill>
                  <a:schemeClr val="tx1"/>
                </a:solidFill>
              </a:rPr>
              <a:t>Ratio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7953468"/>
              </p:ext>
            </p:extLst>
          </p:nvPr>
        </p:nvGraphicFramePr>
        <p:xfrm>
          <a:off x="6172200" y="2472744"/>
          <a:ext cx="5510727" cy="361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6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2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Debt-Equity Ratio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Debt-Equity </a:t>
                </a:r>
                <a:r>
                  <a:rPr lang="en-US" sz="3200" dirty="0">
                    <a:solidFill>
                      <a:schemeClr val="tx1"/>
                    </a:solidFill>
                  </a:rPr>
                  <a:t>Ratio measures the relationship between long-term debt and equity. Normally 2:1 is a good debt-equity ratio.</a:t>
                </a:r>
              </a:p>
              <a:p>
                <a:pPr marL="0" indent="0" algn="ctr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Debt-Equity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Long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term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Debts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Shareholders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Funds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72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486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Debt to Capital Employed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It </a:t>
                </a:r>
                <a:r>
                  <a:rPr lang="en-US" sz="3200" dirty="0">
                    <a:solidFill>
                      <a:schemeClr val="tx1"/>
                    </a:solidFill>
                  </a:rPr>
                  <a:t>refers to the ratio of long-term debt to the total of external and internal funds (capital employed or net assets).</a:t>
                </a:r>
              </a:p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Debt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to Capital Employed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Long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term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Debt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Capital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Employed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Net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Assets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Low </a:t>
                </a:r>
                <a:r>
                  <a:rPr lang="en-US" sz="3200" dirty="0">
                    <a:solidFill>
                      <a:schemeClr val="tx1"/>
                    </a:solidFill>
                  </a:rPr>
                  <a:t>ratio provides security to creditors and high ratio helps management in trading on equity.</a:t>
                </a:r>
              </a:p>
              <a:p>
                <a:pPr marL="0" indent="0" algn="just"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72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28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Proprietary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Proprietary </a:t>
                </a:r>
                <a:r>
                  <a:rPr lang="en-US" sz="3200" dirty="0">
                    <a:solidFill>
                      <a:schemeClr val="tx1"/>
                    </a:solidFill>
                  </a:rPr>
                  <a:t>ratio expresses relationship of proprietor’s (shareholders) funds to net assets. </a:t>
                </a:r>
              </a:p>
              <a:p>
                <a:pPr marL="0" indent="0" algn="ctr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Proprietary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Shareholders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Funds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Capital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Employed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Net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Assets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72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702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6938"/>
          </a:xfrm>
        </p:spPr>
        <p:txBody>
          <a:bodyPr>
            <a:noAutofit/>
          </a:bodyPr>
          <a:lstStyle/>
          <a:p>
            <a:pPr algn="ctr"/>
            <a:r>
              <a:rPr lang="en-US" sz="3600" b="1" u="dbl" dirty="0">
                <a:solidFill>
                  <a:srgbClr val="FF0000"/>
                </a:solidFill>
              </a:rPr>
              <a:t>ACCOUNTING RATIOS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50" y="1622738"/>
            <a:ext cx="9845899" cy="31617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A </a:t>
            </a:r>
            <a:r>
              <a:rPr lang="en-US" sz="2000" b="1" dirty="0">
                <a:solidFill>
                  <a:schemeClr val="tx1"/>
                </a:solidFill>
              </a:rPr>
              <a:t>ratio is a mathematical number calculated as a reference to relationship of two or more numbers and can be expressed as a fraction, proportion, percentage and a number of times. Accounting ratios represent relationship between two accounting numbers.</a:t>
            </a:r>
          </a:p>
          <a:p>
            <a:pPr marL="0" indent="0" algn="just">
              <a:buNone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961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Total Assets to Debt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9932" y="1848118"/>
                <a:ext cx="9601200" cy="35814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This </a:t>
                </a:r>
                <a:r>
                  <a:rPr lang="en-US" sz="3200" dirty="0">
                    <a:solidFill>
                      <a:schemeClr val="tx1"/>
                    </a:solidFill>
                  </a:rPr>
                  <a:t>ratio measures the extent of the coverage of long-term debts by assets.</a:t>
                </a:r>
              </a:p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Total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Assets to Debt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assets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Long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term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debts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The higher ratio indicates that assets have been mainly financed by owners funds and the long-term is adequately covered by assets.</a:t>
                </a:r>
              </a:p>
              <a:p>
                <a:pPr marL="0" indent="0" algn="just"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9932" y="1848118"/>
                <a:ext cx="9601200" cy="3581400"/>
              </a:xfrm>
              <a:blipFill>
                <a:blip r:embed="rId2"/>
                <a:stretch>
                  <a:fillRect l="-1651" t="-272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831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Interest Coverage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It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a ratio which deals with the servicing of interest on loan. A higher ratio ensures safety of interest on debts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Interest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Coverage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Net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Profit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before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Interest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Interest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long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term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debts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0" t="-2211" r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26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dbl" dirty="0"/>
              <a:t>ACTIVITY (OR TURNOVER) RATIO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9330"/>
            <a:ext cx="9601200" cy="3581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These </a:t>
            </a:r>
            <a:r>
              <a:rPr lang="en-US" sz="2800" dirty="0">
                <a:solidFill>
                  <a:schemeClr val="tx1"/>
                </a:solidFill>
              </a:rPr>
              <a:t>ratios indicate the speed at which, activities of the business are </a:t>
            </a:r>
            <a:r>
              <a:rPr lang="en-US" sz="2800" dirty="0" smtClean="0">
                <a:solidFill>
                  <a:schemeClr val="tx1"/>
                </a:solidFill>
              </a:rPr>
              <a:t>being performed</a:t>
            </a:r>
            <a:r>
              <a:rPr lang="en-US" sz="2800" dirty="0">
                <a:solidFill>
                  <a:schemeClr val="tx1"/>
                </a:solidFill>
              </a:rPr>
              <a:t>. The activity ratios are ;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1. Inventory Turnover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2. Trade Receivable Turnover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3. Trade Payable Turnover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4. Investment (Net Assets) Turnover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5. Fixed Assets Turnover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6. Working Capital Turnover.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3514088"/>
              </p:ext>
            </p:extLst>
          </p:nvPr>
        </p:nvGraphicFramePr>
        <p:xfrm>
          <a:off x="5112912" y="2421228"/>
          <a:ext cx="6632620" cy="425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6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61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Inventory Turn-over Ratio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It </a:t>
                </a:r>
                <a:r>
                  <a:rPr lang="en-US" sz="3200" dirty="0">
                    <a:solidFill>
                      <a:schemeClr val="tx1"/>
                    </a:solidFill>
                  </a:rPr>
                  <a:t>determines the number of times inventory is converted in to revenue from operations. Lower ratio is danger and higher ratio is good. </a:t>
                </a:r>
              </a:p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Inventory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Turn-over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Revenue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Operations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Average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Inventory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72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917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- 1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943429"/>
            <a:ext cx="9622971" cy="3893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From the following information, calculate inventory turnover ratio 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Inventory in the beginning </a:t>
            </a:r>
            <a:r>
              <a:rPr lang="en-US" sz="2800" dirty="0" smtClean="0">
                <a:solidFill>
                  <a:schemeClr val="tx1"/>
                </a:solidFill>
              </a:rPr>
              <a:t>	= </a:t>
            </a:r>
            <a:r>
              <a:rPr lang="en-US" sz="2800" dirty="0">
                <a:solidFill>
                  <a:schemeClr val="tx1"/>
                </a:solidFill>
              </a:rPr>
              <a:t>18,000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Inventory at the end </a:t>
            </a:r>
            <a:r>
              <a:rPr lang="en-US" sz="2800" dirty="0" smtClean="0">
                <a:solidFill>
                  <a:schemeClr val="tx1"/>
                </a:solidFill>
              </a:rPr>
              <a:t>		= </a:t>
            </a:r>
            <a:r>
              <a:rPr lang="en-US" sz="2800" dirty="0">
                <a:solidFill>
                  <a:schemeClr val="tx1"/>
                </a:solidFill>
              </a:rPr>
              <a:t>22,000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Net purchases </a:t>
            </a:r>
            <a:r>
              <a:rPr lang="en-US" sz="2800" dirty="0" smtClean="0">
                <a:solidFill>
                  <a:schemeClr val="tx1"/>
                </a:solidFill>
              </a:rPr>
              <a:t>			= </a:t>
            </a:r>
            <a:r>
              <a:rPr lang="en-US" sz="2800" dirty="0">
                <a:solidFill>
                  <a:schemeClr val="tx1"/>
                </a:solidFill>
              </a:rPr>
              <a:t>46,000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Wages </a:t>
            </a:r>
            <a:r>
              <a:rPr lang="en-US" sz="2800" dirty="0" smtClean="0">
                <a:solidFill>
                  <a:schemeClr val="tx1"/>
                </a:solidFill>
              </a:rPr>
              <a:t>				= </a:t>
            </a:r>
            <a:r>
              <a:rPr lang="en-US" sz="2800" dirty="0">
                <a:solidFill>
                  <a:schemeClr val="tx1"/>
                </a:solidFill>
              </a:rPr>
              <a:t>14,000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Revenue from operations </a:t>
            </a:r>
            <a:r>
              <a:rPr lang="en-US" sz="2800" dirty="0" smtClean="0">
                <a:solidFill>
                  <a:schemeClr val="tx1"/>
                </a:solidFill>
              </a:rPr>
              <a:t>	= </a:t>
            </a:r>
            <a:r>
              <a:rPr lang="en-US" sz="2800" dirty="0">
                <a:solidFill>
                  <a:schemeClr val="tx1"/>
                </a:solidFill>
              </a:rPr>
              <a:t>80,000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Carriage inwards </a:t>
            </a:r>
            <a:r>
              <a:rPr lang="en-US" sz="2800" dirty="0" smtClean="0">
                <a:solidFill>
                  <a:schemeClr val="tx1"/>
                </a:solidFill>
              </a:rPr>
              <a:t>		= </a:t>
            </a:r>
            <a:r>
              <a:rPr lang="en-US" sz="2800" dirty="0">
                <a:solidFill>
                  <a:schemeClr val="tx1"/>
                </a:solidFill>
              </a:rPr>
              <a:t>4,000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187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- 1</a:t>
            </a:r>
            <a:endParaRPr lang="en-US" u="sng" dirty="0"/>
          </a:p>
        </p:txBody>
      </p:sp>
      <p:pic>
        <p:nvPicPr>
          <p:cNvPr id="5" name="Picture 4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17439" r="11905" b="14231"/>
          <a:stretch/>
        </p:blipFill>
        <p:spPr>
          <a:xfrm>
            <a:off x="696685" y="742950"/>
            <a:ext cx="10116457" cy="5714782"/>
          </a:xfrm>
          <a:prstGeom prst="rect">
            <a:avLst/>
          </a:prstGeo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298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- 2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943429"/>
            <a:ext cx="9622971" cy="3893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From the following information, calculate inventory turnover ratio 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973138" indent="57150">
              <a:lnSpc>
                <a:spcPct val="2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Revenue from operations = 4,00,000</a:t>
            </a:r>
          </a:p>
          <a:p>
            <a:pPr marL="973138" indent="57150">
              <a:lnSpc>
                <a:spcPct val="2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Average Inventory = 55,000</a:t>
            </a:r>
          </a:p>
          <a:p>
            <a:pPr marL="973138" indent="57150">
              <a:lnSpc>
                <a:spcPct val="2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Gross Loss Ratio = 10%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183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-2</a:t>
            </a:r>
            <a:endParaRPr lang="en-US" u="sng" dirty="0"/>
          </a:p>
        </p:txBody>
      </p:sp>
      <p:pic>
        <p:nvPicPr>
          <p:cNvPr id="3" name="Picture 2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29600" r="20952" b="52709"/>
          <a:stretch/>
        </p:blipFill>
        <p:spPr>
          <a:xfrm>
            <a:off x="348341" y="917122"/>
            <a:ext cx="11373358" cy="1956707"/>
          </a:xfrm>
          <a:prstGeom prst="rect">
            <a:avLst/>
          </a:prstGeom>
        </p:spPr>
      </p:pic>
      <p:pic>
        <p:nvPicPr>
          <p:cNvPr id="4" name="Picture 3" descr="leac205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28052" r="25357" b="46075"/>
          <a:stretch/>
        </p:blipFill>
        <p:spPr>
          <a:xfrm>
            <a:off x="348341" y="3062514"/>
            <a:ext cx="10879011" cy="2946400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295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- 3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943429"/>
            <a:ext cx="9622971" cy="38934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/>
                </a:solidFill>
              </a:rPr>
              <a:t>A trader carries an average inventory of </a:t>
            </a:r>
            <a:r>
              <a:rPr lang="en-US" sz="3600" dirty="0" err="1">
                <a:solidFill>
                  <a:schemeClr val="tx1"/>
                </a:solidFill>
              </a:rPr>
              <a:t>Rs</a:t>
            </a:r>
            <a:r>
              <a:rPr lang="en-US" sz="3600" dirty="0">
                <a:solidFill>
                  <a:schemeClr val="tx1"/>
                </a:solidFill>
              </a:rPr>
              <a:t>. 40,000. His inventory turnover </a:t>
            </a:r>
            <a:r>
              <a:rPr lang="en-US" sz="3600" dirty="0" smtClean="0">
                <a:solidFill>
                  <a:schemeClr val="tx1"/>
                </a:solidFill>
              </a:rPr>
              <a:t>ratio is </a:t>
            </a:r>
            <a:r>
              <a:rPr lang="en-US" sz="3600" dirty="0">
                <a:solidFill>
                  <a:schemeClr val="tx1"/>
                </a:solidFill>
              </a:rPr>
              <a:t>8 times. If he sells goods at a profit of 20% on Revenue from operations, </a:t>
            </a:r>
            <a:r>
              <a:rPr lang="en-US" sz="3600" dirty="0" smtClean="0">
                <a:solidFill>
                  <a:schemeClr val="tx1"/>
                </a:solidFill>
              </a:rPr>
              <a:t>find out </a:t>
            </a:r>
            <a:r>
              <a:rPr lang="en-US" sz="3600" dirty="0">
                <a:solidFill>
                  <a:schemeClr val="tx1"/>
                </a:solidFill>
              </a:rPr>
              <a:t>the profit.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960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-3</a:t>
            </a:r>
            <a:endParaRPr lang="en-US" u="sng" dirty="0"/>
          </a:p>
        </p:txBody>
      </p:sp>
      <p:pic>
        <p:nvPicPr>
          <p:cNvPr id="5" name="Picture 4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t="20534" r="10477" b="13568"/>
          <a:stretch/>
        </p:blipFill>
        <p:spPr>
          <a:xfrm>
            <a:off x="406399" y="742950"/>
            <a:ext cx="10638972" cy="5681746"/>
          </a:xfrm>
          <a:prstGeom prst="rect">
            <a:avLst/>
          </a:prstGeo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789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Objectives of Ratio Analysis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br>
              <a:rPr lang="en-US" u="sng" dirty="0">
                <a:solidFill>
                  <a:srgbClr val="FF0000"/>
                </a:solidFill>
              </a:rPr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7966"/>
            <a:ext cx="9601200" cy="3581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. To know the areas of the business which need more attention;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2. To know about the potential areas which can be improved.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3. To provide a deeper analysis of the profitability, liquidity, solvency and efficiency levels in the business;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4. To provide information for making cross sectional analysis by comparing the performance with the best industry standards; and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5. To provide information derived from financial statements useful for making projections and estimates for the future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828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Trade Receivables Turnover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It </a:t>
                </a:r>
                <a:r>
                  <a:rPr lang="en-US" sz="3200" dirty="0">
                    <a:solidFill>
                      <a:schemeClr val="tx1"/>
                    </a:solidFill>
                  </a:rPr>
                  <a:t>expresses the relationship between credit revenue from operations and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trade receivable</a:t>
                </a:r>
                <a:r>
                  <a:rPr lang="en-US" sz="3200" dirty="0">
                    <a:solidFill>
                      <a:schemeClr val="tx1"/>
                    </a:solidFill>
                  </a:rPr>
                  <a:t>. Higher turnover means speedy collection from trade receivable.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dirty="0" smtClean="0">
                    <a:solidFill>
                      <a:srgbClr val="C00000"/>
                    </a:solidFill>
                  </a:rPr>
                  <a:t>Trade Receivables Turnover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Net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Credit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Revenue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Operations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Average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Trade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Receivables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0" r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942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8" y="221342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– 1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43" y="1139372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Calculate the Trade Receivables Turnover Ratio from the following information: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Total </a:t>
            </a:r>
            <a:r>
              <a:rPr lang="en-US" sz="2800" dirty="0">
                <a:solidFill>
                  <a:schemeClr val="tx1"/>
                </a:solidFill>
              </a:rPr>
              <a:t>Revenue from </a:t>
            </a:r>
            <a:r>
              <a:rPr lang="en-US" sz="2800" dirty="0" smtClean="0">
                <a:solidFill>
                  <a:schemeClr val="tx1"/>
                </a:solidFill>
              </a:rPr>
              <a:t>Operations  Rs.4,00,000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Cash Revenue from Operations 20% of Total Revenue from operations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Trade Receivables as at 1.4.2013 </a:t>
            </a:r>
            <a:r>
              <a:rPr lang="en-US" sz="2800" dirty="0" smtClean="0">
                <a:solidFill>
                  <a:schemeClr val="tx1"/>
                </a:solidFill>
              </a:rPr>
              <a:t>   	Rs.40,000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Trade Receivables as at 31.3.2014 </a:t>
            </a:r>
            <a:r>
              <a:rPr lang="en-US" sz="2800" dirty="0" smtClean="0">
                <a:solidFill>
                  <a:schemeClr val="tx1"/>
                </a:solidFill>
              </a:rPr>
              <a:t> 	Rs.1,20,000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644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8" y="221342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– 1 </a:t>
            </a:r>
            <a:endParaRPr lang="en-US" u="sng" dirty="0"/>
          </a:p>
        </p:txBody>
      </p:sp>
      <p:pic>
        <p:nvPicPr>
          <p:cNvPr id="5" name="Picture 4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t="29379" r="12263" b="31038"/>
          <a:stretch/>
        </p:blipFill>
        <p:spPr>
          <a:xfrm>
            <a:off x="537028" y="964292"/>
            <a:ext cx="9506858" cy="3174864"/>
          </a:xfrm>
          <a:prstGeom prst="rect">
            <a:avLst/>
          </a:prstGeom>
        </p:spPr>
      </p:pic>
      <p:pic>
        <p:nvPicPr>
          <p:cNvPr id="6" name="Picture 5" descr="leac205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24956" r="12500" b="46738"/>
          <a:stretch/>
        </p:blipFill>
        <p:spPr>
          <a:xfrm>
            <a:off x="256298" y="4139156"/>
            <a:ext cx="10068317" cy="2377758"/>
          </a:xfrm>
          <a:prstGeom prst="rect">
            <a:avLst/>
          </a:prstGeom>
        </p:spPr>
      </p:pic>
      <p:pic>
        <p:nvPicPr>
          <p:cNvPr id="7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85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8" y="221342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– 2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42" y="1139372"/>
            <a:ext cx="11284857" cy="13715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Calculate Debtors Turnover Ratio if Closing Debtors are </a:t>
            </a:r>
            <a:r>
              <a:rPr lang="en-US" sz="3200" dirty="0" err="1">
                <a:solidFill>
                  <a:srgbClr val="002060"/>
                </a:solidFill>
              </a:rPr>
              <a:t>Rs</a:t>
            </a:r>
            <a:r>
              <a:rPr lang="en-US" sz="3200" dirty="0">
                <a:solidFill>
                  <a:srgbClr val="002060"/>
                </a:solidFill>
              </a:rPr>
              <a:t>. 40,000; Opening </a:t>
            </a:r>
            <a:r>
              <a:rPr lang="en-US" sz="3200" dirty="0" smtClean="0">
                <a:solidFill>
                  <a:srgbClr val="002060"/>
                </a:solidFill>
              </a:rPr>
              <a:t>Debtors </a:t>
            </a:r>
            <a:r>
              <a:rPr lang="en-US" sz="3200" dirty="0" err="1" smtClean="0">
                <a:solidFill>
                  <a:srgbClr val="002060"/>
                </a:solidFill>
              </a:rPr>
              <a:t>Rs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60,000</a:t>
            </a:r>
            <a:r>
              <a:rPr lang="en-US" sz="3200" dirty="0">
                <a:solidFill>
                  <a:srgbClr val="002060"/>
                </a:solidFill>
              </a:rPr>
              <a:t>; </a:t>
            </a:r>
            <a:r>
              <a:rPr lang="en-US" sz="3200" dirty="0" smtClean="0">
                <a:solidFill>
                  <a:srgbClr val="002060"/>
                </a:solidFill>
              </a:rPr>
              <a:t>Cash </a:t>
            </a:r>
            <a:r>
              <a:rPr lang="en-US" sz="3200" dirty="0">
                <a:solidFill>
                  <a:srgbClr val="002060"/>
                </a:solidFill>
              </a:rPr>
              <a:t>Sales is 25% of Credit Sales and Total Sales are </a:t>
            </a:r>
            <a:r>
              <a:rPr lang="en-US" sz="3200" dirty="0" err="1">
                <a:solidFill>
                  <a:srgbClr val="002060"/>
                </a:solidFill>
              </a:rPr>
              <a:t>Rs</a:t>
            </a:r>
            <a:r>
              <a:rPr lang="en-US" sz="3200" dirty="0">
                <a:solidFill>
                  <a:srgbClr val="002060"/>
                </a:solidFill>
              </a:rPr>
              <a:t>. 2,00,000.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485" y="2625272"/>
            <a:ext cx="11284857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996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086" y="136393"/>
            <a:ext cx="3679371" cy="736601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– 2 </a:t>
            </a:r>
            <a:endParaRPr lang="en-US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284" y="239700"/>
            <a:ext cx="11045373" cy="3463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 Sales = 25% of Credit Sales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Credit Sales be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Cash Sales is 25% of X</a:t>
            </a:r>
          </a:p>
        </p:txBody>
      </p:sp>
      <p:pic>
        <p:nvPicPr>
          <p:cNvPr id="6" name="Picture 5" descr="12_accounts_imp_ch9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47665" r="51594" b="11262"/>
          <a:stretch/>
        </p:blipFill>
        <p:spPr>
          <a:xfrm>
            <a:off x="3044369" y="2278742"/>
            <a:ext cx="5069116" cy="4117274"/>
          </a:xfrm>
          <a:prstGeom prst="rect">
            <a:avLst/>
          </a:prstGeom>
        </p:spPr>
      </p:pic>
      <p:pic>
        <p:nvPicPr>
          <p:cNvPr id="7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741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086" y="136393"/>
            <a:ext cx="3679371" cy="736601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– 2 </a:t>
            </a:r>
            <a:endParaRPr lang="en-US" u="sng" dirty="0"/>
          </a:p>
        </p:txBody>
      </p:sp>
      <p:pic>
        <p:nvPicPr>
          <p:cNvPr id="3" name="Picture 2" descr="12_accounts_imp_ch9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0533" r="42262" b="22635"/>
          <a:stretch/>
        </p:blipFill>
        <p:spPr>
          <a:xfrm>
            <a:off x="1262742" y="348342"/>
            <a:ext cx="7286172" cy="6180021"/>
          </a:xfrm>
          <a:prstGeom prst="rect">
            <a:avLst/>
          </a:prstGeo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97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Trade Payable Turnover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1885" y="1727200"/>
                <a:ext cx="11364685" cy="445588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Trade </a:t>
                </a:r>
                <a:r>
                  <a:rPr lang="en-US" sz="3200" dirty="0">
                    <a:solidFill>
                      <a:schemeClr val="tx1"/>
                    </a:solidFill>
                  </a:rPr>
                  <a:t>Payables turnover ratio indicates the pattern of payment of trade payable. Lower ratio means credit allowed by the supplier is for a long period.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Trade </a:t>
                </a:r>
                <a:r>
                  <a:rPr lang="en-US" sz="3200" dirty="0">
                    <a:solidFill>
                      <a:srgbClr val="C00000"/>
                    </a:solidFill>
                  </a:rPr>
                  <a:t>Payable Turnover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Net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Credit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purchases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Average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trade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payable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5" y="1727200"/>
                <a:ext cx="11364685" cy="4455886"/>
              </a:xfrm>
              <a:blipFill>
                <a:blip r:embed="rId2"/>
                <a:stretch>
                  <a:fillRect l="-1340" r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011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4" y="206828"/>
            <a:ext cx="8512629" cy="765629"/>
          </a:xfrm>
        </p:spPr>
        <p:txBody>
          <a:bodyPr/>
          <a:lstStyle/>
          <a:p>
            <a:r>
              <a:rPr lang="en-US" u="sng" dirty="0" smtClean="0"/>
              <a:t>Illustration - 1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110343"/>
            <a:ext cx="10007600" cy="401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Calculate the Trade Payables Turnover Ratio from the following figures: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				</a:t>
            </a:r>
            <a:r>
              <a:rPr lang="en-US" sz="2800" dirty="0" err="1" smtClean="0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Credit purchases during 2013-14 </a:t>
            </a:r>
            <a:r>
              <a:rPr lang="en-US" sz="2800" dirty="0" smtClean="0">
                <a:solidFill>
                  <a:schemeClr val="tx1"/>
                </a:solidFill>
              </a:rPr>
              <a:t>		= </a:t>
            </a:r>
            <a:r>
              <a:rPr lang="en-US" sz="2800" dirty="0">
                <a:solidFill>
                  <a:schemeClr val="tx1"/>
                </a:solidFill>
              </a:rPr>
              <a:t>12,00,000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Creditors on 1.4.2013 </a:t>
            </a:r>
            <a:r>
              <a:rPr lang="en-US" sz="2800" dirty="0" smtClean="0">
                <a:solidFill>
                  <a:schemeClr val="tx1"/>
                </a:solidFill>
              </a:rPr>
              <a:t>			= </a:t>
            </a:r>
            <a:r>
              <a:rPr lang="en-US" sz="2800" dirty="0">
                <a:solidFill>
                  <a:schemeClr val="tx1"/>
                </a:solidFill>
              </a:rPr>
              <a:t>3,00,000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Bills Payables on 1.4.2013 </a:t>
            </a:r>
            <a:r>
              <a:rPr lang="en-US" sz="2800" dirty="0" smtClean="0">
                <a:solidFill>
                  <a:schemeClr val="tx1"/>
                </a:solidFill>
              </a:rPr>
              <a:t>			= </a:t>
            </a:r>
            <a:r>
              <a:rPr lang="en-US" sz="2800" dirty="0">
                <a:solidFill>
                  <a:schemeClr val="tx1"/>
                </a:solidFill>
              </a:rPr>
              <a:t>1,00,000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Creditors on 31.3.2014 </a:t>
            </a:r>
            <a:r>
              <a:rPr lang="en-US" sz="2800" dirty="0" smtClean="0">
                <a:solidFill>
                  <a:schemeClr val="tx1"/>
                </a:solidFill>
              </a:rPr>
              <a:t>			= </a:t>
            </a:r>
            <a:r>
              <a:rPr lang="en-US" sz="2800" dirty="0">
                <a:solidFill>
                  <a:schemeClr val="tx1"/>
                </a:solidFill>
              </a:rPr>
              <a:t>1,30,000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Bills Payables on 31.3.2014 </a:t>
            </a:r>
            <a:r>
              <a:rPr lang="en-US" sz="2800" dirty="0" smtClean="0">
                <a:solidFill>
                  <a:schemeClr val="tx1"/>
                </a:solidFill>
              </a:rPr>
              <a:t>			= </a:t>
            </a:r>
            <a:r>
              <a:rPr lang="en-US" sz="2800" dirty="0">
                <a:solidFill>
                  <a:schemeClr val="tx1"/>
                </a:solidFill>
              </a:rPr>
              <a:t>70,000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433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4" y="206828"/>
            <a:ext cx="8512629" cy="765629"/>
          </a:xfrm>
        </p:spPr>
        <p:txBody>
          <a:bodyPr/>
          <a:lstStyle/>
          <a:p>
            <a:r>
              <a:rPr lang="en-US" u="sng" dirty="0" smtClean="0"/>
              <a:t>Solution - 1</a:t>
            </a:r>
            <a:endParaRPr lang="en-US" u="sng" dirty="0"/>
          </a:p>
        </p:txBody>
      </p:sp>
      <p:pic>
        <p:nvPicPr>
          <p:cNvPr id="4" name="Content Placeholder 3" descr="leac205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0" t="21898" r="12474" b="22768"/>
          <a:stretch/>
        </p:blipFill>
        <p:spPr>
          <a:xfrm>
            <a:off x="478970" y="972457"/>
            <a:ext cx="10801661" cy="4992914"/>
          </a:xfr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1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4" y="206828"/>
            <a:ext cx="8512629" cy="765629"/>
          </a:xfrm>
        </p:spPr>
        <p:txBody>
          <a:bodyPr/>
          <a:lstStyle/>
          <a:p>
            <a:r>
              <a:rPr lang="en-US" u="sng" dirty="0" smtClean="0"/>
              <a:t>Illustration - 2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110343"/>
            <a:ext cx="10007600" cy="40132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From the following information, calculate –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) Trade Receivables Turnover Ratio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(ii) Average Collection Period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(iii) Trade Payable Turnover Ratio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(iv) Average Payment Period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Given 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	(</a:t>
            </a:r>
            <a:r>
              <a:rPr lang="en-US" sz="2800" dirty="0" err="1">
                <a:solidFill>
                  <a:schemeClr val="tx1"/>
                </a:solidFill>
              </a:rPr>
              <a:t>Rs</a:t>
            </a:r>
            <a:r>
              <a:rPr lang="en-US" sz="2800" dirty="0" smtClean="0">
                <a:solidFill>
                  <a:schemeClr val="tx1"/>
                </a:solidFill>
              </a:rPr>
              <a:t>.)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Revenue from Operations 	8,75,000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Creditors 			90,000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Bills Receivable </a:t>
            </a:r>
            <a:r>
              <a:rPr lang="en-US" sz="2800" dirty="0" smtClean="0">
                <a:solidFill>
                  <a:schemeClr val="tx1"/>
                </a:solidFill>
              </a:rPr>
              <a:t>		48,000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Bills Payable </a:t>
            </a:r>
            <a:r>
              <a:rPr lang="en-US" sz="2800" dirty="0" smtClean="0">
                <a:solidFill>
                  <a:schemeClr val="tx1"/>
                </a:solidFill>
              </a:rPr>
              <a:t>			52,000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Purchases </a:t>
            </a:r>
            <a:r>
              <a:rPr lang="en-US" sz="2800" dirty="0" smtClean="0">
                <a:solidFill>
                  <a:schemeClr val="tx1"/>
                </a:solidFill>
              </a:rPr>
              <a:t>			4,20,000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Trade Receivables </a:t>
            </a:r>
            <a:r>
              <a:rPr lang="en-US" sz="2800" dirty="0" smtClean="0">
                <a:solidFill>
                  <a:schemeClr val="tx1"/>
                </a:solidFill>
              </a:rPr>
              <a:t>		59,000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205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293915"/>
            <a:ext cx="9601200" cy="1485900"/>
          </a:xfrm>
        </p:spPr>
        <p:txBody>
          <a:bodyPr/>
          <a:lstStyle/>
          <a:p>
            <a:r>
              <a:rPr lang="en-US" b="1" u="sng" dirty="0"/>
              <a:t>Advantages of Ratio Analysis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3317770"/>
              </p:ext>
            </p:extLst>
          </p:nvPr>
        </p:nvGraphicFramePr>
        <p:xfrm>
          <a:off x="-201972" y="1219200"/>
          <a:ext cx="11029629" cy="529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6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926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4" y="206828"/>
            <a:ext cx="8512629" cy="765629"/>
          </a:xfrm>
        </p:spPr>
        <p:txBody>
          <a:bodyPr/>
          <a:lstStyle/>
          <a:p>
            <a:r>
              <a:rPr lang="en-US" u="sng" dirty="0" smtClean="0"/>
              <a:t>Solution - 2</a:t>
            </a:r>
            <a:endParaRPr lang="en-US" u="sng" dirty="0"/>
          </a:p>
        </p:txBody>
      </p:sp>
      <p:pic>
        <p:nvPicPr>
          <p:cNvPr id="5" name="Picture 4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27610" r="20952" b="56689"/>
          <a:stretch/>
        </p:blipFill>
        <p:spPr>
          <a:xfrm>
            <a:off x="377371" y="1088571"/>
            <a:ext cx="10900020" cy="1799772"/>
          </a:xfrm>
          <a:prstGeom prst="rect">
            <a:avLst/>
          </a:prstGeom>
        </p:spPr>
      </p:pic>
      <p:pic>
        <p:nvPicPr>
          <p:cNvPr id="6" name="Picture 5" descr="leac205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29822" r="24405" b="42094"/>
          <a:stretch/>
        </p:blipFill>
        <p:spPr>
          <a:xfrm>
            <a:off x="377371" y="3004457"/>
            <a:ext cx="10377714" cy="3230319"/>
          </a:xfrm>
          <a:prstGeom prst="rect">
            <a:avLst/>
          </a:prstGeom>
        </p:spPr>
      </p:pic>
      <p:pic>
        <p:nvPicPr>
          <p:cNvPr id="7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38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657" y="0"/>
            <a:ext cx="2888343" cy="765629"/>
          </a:xfrm>
        </p:spPr>
        <p:txBody>
          <a:bodyPr/>
          <a:lstStyle/>
          <a:p>
            <a:r>
              <a:rPr lang="en-US" u="sng" dirty="0" smtClean="0"/>
              <a:t>Solution - 2</a:t>
            </a:r>
            <a:endParaRPr lang="en-US" u="sng" dirty="0"/>
          </a:p>
        </p:txBody>
      </p:sp>
      <p:pic>
        <p:nvPicPr>
          <p:cNvPr id="3" name="Picture 2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13237" r="15833" b="6934"/>
          <a:stretch/>
        </p:blipFill>
        <p:spPr>
          <a:xfrm>
            <a:off x="203198" y="116113"/>
            <a:ext cx="9100459" cy="6583699"/>
          </a:xfrm>
          <a:prstGeom prst="rect">
            <a:avLst/>
          </a:prstGeo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523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95514"/>
            <a:ext cx="9601200" cy="1485900"/>
          </a:xfrm>
        </p:spPr>
        <p:txBody>
          <a:bodyPr/>
          <a:lstStyle/>
          <a:p>
            <a:r>
              <a:rPr lang="en-US" b="1" u="sng" dirty="0"/>
              <a:t>Working Capital Turnover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800" y="1262743"/>
                <a:ext cx="11495825" cy="460465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	Working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capital turnover is a ratio that measures how efficiently a company is using its working capital (current assets minus current liabilities) to support a given level of sales. Also referred to as net sales to working capital, work capital turnover shows the relationship between the funds used to finance a company's operations and the revenues a company generates as a result.</a:t>
                </a:r>
              </a:p>
              <a:p>
                <a:pPr marL="0" indent="0" algn="just"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Working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Capital Turnover Ratio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Working </a:t>
                </a:r>
                <a:r>
                  <a:rPr lang="en-US" sz="2800" dirty="0">
                    <a:solidFill>
                      <a:srgbClr val="C00000"/>
                    </a:solidFill>
                  </a:rPr>
                  <a:t>Capital Turnover Ratio 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Net</m:t>
                        </m:r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Revenue</m:t>
                        </m:r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Operations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Working</m:t>
                        </m:r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Capital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800" y="1262743"/>
                <a:ext cx="11495825" cy="4604657"/>
              </a:xfrm>
              <a:blipFill>
                <a:blip r:embed="rId2"/>
                <a:stretch>
                  <a:fillRect l="-1114" r="-1114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955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17780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- 1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878114"/>
            <a:ext cx="11009086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From the following information, calculate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Working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Capital Turnover Ratios :</a:t>
            </a:r>
          </a:p>
        </p:txBody>
      </p:sp>
      <p:pic>
        <p:nvPicPr>
          <p:cNvPr id="4" name="Picture 3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9600" r="12262" b="23298"/>
          <a:stretch/>
        </p:blipFill>
        <p:spPr>
          <a:xfrm>
            <a:off x="805543" y="1663700"/>
            <a:ext cx="10733314" cy="4089796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625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177800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- 1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5543" y="878113"/>
                <a:ext cx="11052628" cy="536302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Gothic Std B" panose="020B0800000000000000" pitchFamily="34" charset="-128"/>
                    <a:cs typeface="Times New Roman" panose="02020603050405020304" pitchFamily="18" charset="0"/>
                  </a:rPr>
                  <a:t>Current Asset =  180000 + 110000 + 80000 + 30000 = 400000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Gothic Std B" panose="020B0800000000000000" pitchFamily="34" charset="-128"/>
                    <a:cs typeface="Times New Roman" panose="02020603050405020304" pitchFamily="18" charset="0"/>
                  </a:rPr>
                  <a:t>Current Liability = 140000 + 50000 + 10000 = 200000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Gothic Std B" panose="020B0800000000000000" pitchFamily="34" charset="-128"/>
                    <a:cs typeface="Times New Roman" panose="02020603050405020304" pitchFamily="18" charset="0"/>
                  </a:rPr>
                  <a:t>Working capital = 400000 – 200000 = 200000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Working Capital Turnover Ratio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Working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Capital Turnover Ratio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𝐍𝐞𝐭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𝐑𝐞𝐯𝐞𝐧𝐮𝐞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𝐟𝐫𝐨𝐦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𝑶𝒑𝒆𝒓𝒂𝒕𝒊𝒐𝒏𝒔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𝐖𝐨𝐫𝐤𝐢𝐧𝐠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𝑪𝒂𝒑𝒊𝒕𝒂𝒍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      	=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𝟑𝟎𝟎𝟎𝟎𝟎𝟎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𝟐𝟎𝟎𝟎𝟎𝟎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Adobe Gothic Std B" panose="020B0800000000000000" pitchFamily="34" charset="-128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Gothic Std B" panose="020B0800000000000000" pitchFamily="34" charset="-128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Gothic Std B" panose="020B0800000000000000" pitchFamily="34" charset="-128"/>
                    <a:cs typeface="Times New Roman" panose="02020603050405020304" pitchFamily="18" charset="0"/>
                  </a:rPr>
                  <a:t>	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dobe Gothic Std B" panose="020B0800000000000000" pitchFamily="34" charset="-128"/>
                    <a:cs typeface="Times New Roman" panose="02020603050405020304" pitchFamily="18" charset="0"/>
                  </a:rPr>
                  <a:t>	= 15 times.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543" y="878113"/>
                <a:ext cx="11052628" cy="5363029"/>
              </a:xfrm>
              <a:blipFill>
                <a:blip r:embed="rId2"/>
                <a:stretch>
                  <a:fillRect l="-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577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17780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- 2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878114"/>
            <a:ext cx="11183257" cy="54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Compute Working Capital Turnover Ratio from the following information: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			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Rs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Cash Sales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		1,30,000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Credit Sales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		3,80,000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Sales Return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		10,000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Liquid Assets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	1,40,000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Inventory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		90,000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Current Liabilities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	1,05,000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281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371" y="0"/>
            <a:ext cx="4296228" cy="75111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- 2</a:t>
            </a:r>
            <a:endParaRPr lang="en-US" u="sng" dirty="0"/>
          </a:p>
        </p:txBody>
      </p:sp>
      <p:pic>
        <p:nvPicPr>
          <p:cNvPr id="5" name="Picture 4" descr="12_accounts_imp_ch9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23851" r="42857" b="22855"/>
          <a:stretch/>
        </p:blipFill>
        <p:spPr>
          <a:xfrm>
            <a:off x="682170" y="261256"/>
            <a:ext cx="7620001" cy="6421051"/>
          </a:xfrm>
          <a:prstGeom prst="rect">
            <a:avLst/>
          </a:prstGeo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1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92315"/>
            <a:ext cx="9601200" cy="1485900"/>
          </a:xfrm>
        </p:spPr>
        <p:txBody>
          <a:bodyPr/>
          <a:lstStyle/>
          <a:p>
            <a:r>
              <a:rPr lang="en-US" b="1" u="dbl" dirty="0"/>
              <a:t>PROFITABILITY RATIOS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5" y="2468336"/>
            <a:ext cx="11277600" cy="4063092"/>
          </a:xfrm>
        </p:spPr>
        <p:txBody>
          <a:bodyPr numCol="2">
            <a:no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en-US" sz="3200" b="1" dirty="0">
                <a:solidFill>
                  <a:schemeClr val="tx1"/>
                </a:solidFill>
              </a:rPr>
              <a:t>. Gross Profit Ratio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2. Operating Ratio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3. Operating Profit Ratio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4. Net profit Ratio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5. Return on Investment (ROI)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or </a:t>
            </a:r>
            <a:r>
              <a:rPr lang="en-US" sz="3200" b="1" dirty="0">
                <a:solidFill>
                  <a:schemeClr val="tx1"/>
                </a:solidFill>
              </a:rPr>
              <a:t>Return on Capital Employed (ROCE)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6. Return on Net Worth (RONW</a:t>
            </a:r>
            <a:r>
              <a:rPr lang="en-US" sz="3200" b="1" dirty="0" smtClean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7</a:t>
            </a:r>
            <a:r>
              <a:rPr lang="en-US" sz="3200" b="1" dirty="0">
                <a:solidFill>
                  <a:schemeClr val="tx1"/>
                </a:solidFill>
              </a:rPr>
              <a:t>. Earnings per Share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8. Book Value per Share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9. Dividend Payout Ratio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10. Price Earning Ratio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5715" y="1107622"/>
            <a:ext cx="10740571" cy="11411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Profitability ratios are calculated to </a:t>
            </a:r>
            <a:r>
              <a:rPr lang="en-US" sz="3200" b="1" dirty="0" err="1" smtClean="0">
                <a:solidFill>
                  <a:schemeClr val="tx1"/>
                </a:solidFill>
              </a:rPr>
              <a:t>analyse</a:t>
            </a:r>
            <a:r>
              <a:rPr lang="en-US" sz="3200" b="1" dirty="0" smtClean="0">
                <a:solidFill>
                  <a:schemeClr val="tx1"/>
                </a:solidFill>
              </a:rPr>
              <a:t> the earning capacity of the business. The profitability ratios are ; </a:t>
            </a:r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24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395514"/>
            <a:ext cx="9601200" cy="14859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Gross Profit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4914" y="1415143"/>
                <a:ext cx="9601200" cy="35814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Gross </a:t>
                </a:r>
                <a:r>
                  <a:rPr lang="en-US" sz="3200" dirty="0">
                    <a:solidFill>
                      <a:schemeClr val="tx1"/>
                    </a:solidFill>
                  </a:rPr>
                  <a:t>profit ratio as a percentage of revenue from operations is computed to find out gross margin. Higher gross profit ratio is always a good sign.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solidFill>
                      <a:srgbClr val="C00000"/>
                    </a:solidFill>
                  </a:rPr>
                  <a:t>	Gross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Profit Ratio =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𝐆𝐫𝐨𝐬𝐬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𝑷𝒓𝒐𝒇𝒊𝒕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𝐍𝐞𝐭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𝐑𝐞𝐯𝐞𝐧𝐮𝐞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𝑶𝒑𝒆𝒓𝒂𝒕𝒊𝒐𝒏𝒔</m:t>
                        </m:r>
                      </m:den>
                    </m:f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3200" b="1" dirty="0">
                  <a:solidFill>
                    <a:srgbClr val="C0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914" y="1415143"/>
                <a:ext cx="9601200" cy="3581400"/>
              </a:xfrm>
              <a:blipFill>
                <a:blip r:embed="rId2"/>
                <a:stretch>
                  <a:fillRect l="-165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160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" y="27940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- 1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56" y="943429"/>
            <a:ext cx="9187543" cy="4923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Following information is available for the year 2013-14, calculate gross </a:t>
            </a:r>
            <a:r>
              <a:rPr lang="en-US" sz="2400" dirty="0" smtClean="0">
                <a:solidFill>
                  <a:schemeClr val="tx1"/>
                </a:solidFill>
              </a:rPr>
              <a:t>profit ratio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			</a:t>
            </a:r>
            <a:r>
              <a:rPr lang="en-US" sz="2400" dirty="0" err="1" smtClean="0">
                <a:solidFill>
                  <a:schemeClr val="tx1"/>
                </a:solidFill>
              </a:rPr>
              <a:t>Rs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Cash Revenue from Operations </a:t>
            </a:r>
            <a:r>
              <a:rPr lang="en-US" sz="2400" dirty="0" smtClean="0">
                <a:solidFill>
                  <a:schemeClr val="tx1"/>
                </a:solidFill>
              </a:rPr>
              <a:t>		25,000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Credit				75,000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Purchases : Cash </a:t>
            </a:r>
            <a:r>
              <a:rPr lang="en-US" sz="2400" dirty="0" smtClean="0">
                <a:solidFill>
                  <a:schemeClr val="tx1"/>
                </a:solidFill>
              </a:rPr>
              <a:t>				15,000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Credit 				60,000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Carriage </a:t>
            </a:r>
            <a:r>
              <a:rPr lang="en-US" sz="2400" dirty="0" smtClean="0">
                <a:solidFill>
                  <a:schemeClr val="tx1"/>
                </a:solidFill>
              </a:rPr>
              <a:t>Inwards 				2,000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Salaries </a:t>
            </a:r>
            <a:r>
              <a:rPr lang="en-US" sz="2400" dirty="0" smtClean="0">
                <a:solidFill>
                  <a:schemeClr val="tx1"/>
                </a:solidFill>
              </a:rPr>
              <a:t>					25,000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Decrease in Inventory </a:t>
            </a:r>
            <a:r>
              <a:rPr lang="en-US" sz="2400" dirty="0" smtClean="0">
                <a:solidFill>
                  <a:schemeClr val="tx1"/>
                </a:solidFill>
              </a:rPr>
              <a:t>			10,000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Return Outwards </a:t>
            </a:r>
            <a:r>
              <a:rPr lang="en-US" sz="2400" dirty="0" smtClean="0">
                <a:solidFill>
                  <a:schemeClr val="tx1"/>
                </a:solidFill>
              </a:rPr>
              <a:t>				2,000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Wages </a:t>
            </a:r>
            <a:r>
              <a:rPr lang="en-US" sz="2400" dirty="0" smtClean="0">
                <a:solidFill>
                  <a:schemeClr val="tx1"/>
                </a:solidFill>
              </a:rPr>
              <a:t>					5,000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730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14" y="188354"/>
            <a:ext cx="9601200" cy="1485900"/>
          </a:xfrm>
        </p:spPr>
        <p:txBody>
          <a:bodyPr/>
          <a:lstStyle/>
          <a:p>
            <a:r>
              <a:rPr lang="en-US" b="1" u="sng" dirty="0"/>
              <a:t>Types of Ratios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1872751"/>
              </p:ext>
            </p:extLst>
          </p:nvPr>
        </p:nvGraphicFramePr>
        <p:xfrm>
          <a:off x="0" y="1030514"/>
          <a:ext cx="12191999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6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401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599" y="0"/>
            <a:ext cx="2946401" cy="1485900"/>
          </a:xfrm>
        </p:spPr>
        <p:txBody>
          <a:bodyPr/>
          <a:lstStyle/>
          <a:p>
            <a:r>
              <a:rPr lang="en-US" u="sng" dirty="0" smtClean="0"/>
              <a:t>Solution - 1</a:t>
            </a:r>
            <a:endParaRPr lang="en-US" u="sng" dirty="0"/>
          </a:p>
        </p:txBody>
      </p:sp>
      <p:pic>
        <p:nvPicPr>
          <p:cNvPr id="4" name="Content Placeholder 3" descr="leac205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19167" r="10256" b="16874"/>
          <a:stretch/>
        </p:blipFill>
        <p:spPr>
          <a:xfrm>
            <a:off x="333829" y="742950"/>
            <a:ext cx="10790975" cy="5407947"/>
          </a:xfr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874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" y="27940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484" y="1509486"/>
            <a:ext cx="9187543" cy="4923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Calculate ‘Gross Profit Ratio’ from the following information: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			</a:t>
            </a:r>
            <a:r>
              <a:rPr lang="en-US" sz="2400" dirty="0" err="1" smtClean="0">
                <a:solidFill>
                  <a:schemeClr val="tx1"/>
                </a:solidFill>
              </a:rPr>
              <a:t>Rs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 Revenue from Operations </a:t>
            </a:r>
            <a:r>
              <a:rPr lang="en-US" sz="2400" dirty="0" smtClean="0">
                <a:solidFill>
                  <a:schemeClr val="tx1"/>
                </a:solidFill>
              </a:rPr>
              <a:t>		80,000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Cost of Revenue from Operations </a:t>
            </a:r>
            <a:r>
              <a:rPr lang="en-US" sz="2400" dirty="0" smtClean="0">
                <a:solidFill>
                  <a:schemeClr val="tx1"/>
                </a:solidFill>
              </a:rPr>
              <a:t>		60,000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Operating Expenses </a:t>
            </a:r>
            <a:r>
              <a:rPr lang="en-US" sz="2400" dirty="0" smtClean="0">
                <a:solidFill>
                  <a:schemeClr val="tx1"/>
                </a:solidFill>
              </a:rPr>
              <a:t>			10,000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Indirect Expenses </a:t>
            </a:r>
            <a:r>
              <a:rPr lang="en-US" sz="2400" dirty="0" smtClean="0">
                <a:solidFill>
                  <a:schemeClr val="tx1"/>
                </a:solidFill>
              </a:rPr>
              <a:t>				60,000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085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" y="279400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-2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9484" y="1509486"/>
                <a:ext cx="9187543" cy="49239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Gross Profit 	= Net </a:t>
                </a:r>
                <a:r>
                  <a:rPr lang="en-US" sz="2400" dirty="0">
                    <a:solidFill>
                      <a:schemeClr val="tx1"/>
                    </a:solidFill>
                  </a:rPr>
                  <a:t>Revenue from Operations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	-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Cost of Revenue from Operations 	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	= 80,000 - 60,000 = 20000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Gross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Profit Ratio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𝐆𝐫𝐨𝐬𝐬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𝑷𝒓𝒐𝒇𝒊𝒕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𝐍𝐞𝐭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𝐑𝐞𝐯𝐞𝐧𝐮𝐞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𝑶𝒑𝒆𝒓𝒂𝒕𝒊𝒐𝒏𝒔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𝟐𝟎𝟎𝟎𝟎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𝟖𝟎𝟎𝟎𝟎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	= 25%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9484" y="1509486"/>
                <a:ext cx="9187543" cy="4923971"/>
              </a:xfrm>
              <a:blipFill>
                <a:blip r:embed="rId2"/>
                <a:stretch>
                  <a:fillRect l="-1062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508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139700"/>
            <a:ext cx="9601200" cy="14859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Operating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9315" y="940707"/>
                <a:ext cx="11292114" cy="42418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>
                    <a:solidFill>
                      <a:schemeClr val="tx1"/>
                    </a:solidFill>
                  </a:rPr>
                  <a:t>The operating ratio shows the efficiency of a company's management by comparing the total operating expense (OPEX) of a company to net sales. The operating ratio shows how efficient a company's management is at keeping costs low while generating revenue or sales. The smaller the ratio, the more efficient the company is at generating revenue vs. total expenses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C00000"/>
                    </a:solidFill>
                  </a:rPr>
                  <a:t>Operating Ratio =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𝑪𝒐𝒔𝒕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𝑹𝒆𝒗𝒆𝒏𝒖𝒆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𝒇𝒓𝒐𝒎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𝑶𝒑𝒆𝒓𝒂𝒕𝒊𝒐𝒏𝒔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𝑶𝒑𝒆𝒓𝒂𝒕𝒊𝒏𝒈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𝑬𝒙𝒑𝒆𝒏𝒔𝒆𝒔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𝑵𝒆𝒕</m:t>
                        </m:r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𝑺𝒂𝒍𝒆𝒔</m:t>
                        </m:r>
                      </m:den>
                    </m:f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315" y="940707"/>
                <a:ext cx="11292114" cy="4241800"/>
              </a:xfrm>
              <a:blipFill>
                <a:blip r:embed="rId2"/>
                <a:stretch>
                  <a:fillRect l="-1349" r="-134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863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Operating Profit Ratio</a:t>
            </a: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6971" y="1596571"/>
                <a:ext cx="9985829" cy="42708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It </a:t>
                </a:r>
                <a:r>
                  <a:rPr lang="en-US" sz="3200" dirty="0">
                    <a:solidFill>
                      <a:schemeClr val="tx1"/>
                    </a:solidFill>
                  </a:rPr>
                  <a:t>is calculated to reveal operating margin. Lower operating ratio is a very healthy sign. 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Operating </a:t>
                </a:r>
                <a:r>
                  <a:rPr lang="en-US" sz="3200" dirty="0">
                    <a:solidFill>
                      <a:srgbClr val="C00000"/>
                    </a:solidFill>
                  </a:rPr>
                  <a:t>Profit Ratio = 100 – Operating Ratio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C00000"/>
                    </a:solidFill>
                  </a:rPr>
                  <a:t>	Operating </a:t>
                </a:r>
                <a:r>
                  <a:rPr lang="en-US" sz="3200" dirty="0">
                    <a:solidFill>
                      <a:srgbClr val="C00000"/>
                    </a:solidFill>
                  </a:rPr>
                  <a:t>Profit Ratio =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Operating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Profit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Net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Revenue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Operations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6971" y="1596571"/>
                <a:ext cx="9985829" cy="4270829"/>
              </a:xfrm>
              <a:blipFill>
                <a:blip r:embed="rId2"/>
                <a:stretch>
                  <a:fillRect l="-1587" t="-2282"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01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250372"/>
            <a:ext cx="3316514" cy="62048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Illustration - 1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1342571"/>
            <a:ext cx="9601200" cy="3581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Calculate ‘Operating Profit Ration’ and ‘Operating Ratio’ from the </a:t>
            </a:r>
            <a:r>
              <a:rPr lang="en-US" sz="2800" dirty="0" smtClean="0">
                <a:solidFill>
                  <a:schemeClr val="tx1"/>
                </a:solidFill>
              </a:rPr>
              <a:t>following information: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			</a:t>
            </a:r>
            <a:r>
              <a:rPr lang="en-US" sz="2800" dirty="0" err="1" smtClean="0">
                <a:solidFill>
                  <a:schemeClr val="tx1"/>
                </a:solidFill>
              </a:rPr>
              <a:t>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Net Revenue from </a:t>
            </a:r>
            <a:r>
              <a:rPr lang="en-US" sz="2800" dirty="0" smtClean="0">
                <a:solidFill>
                  <a:schemeClr val="tx1"/>
                </a:solidFill>
              </a:rPr>
              <a:t>Operations			80,000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Cost of Revenue from </a:t>
            </a:r>
            <a:r>
              <a:rPr lang="en-US" sz="2800" dirty="0" smtClean="0">
                <a:solidFill>
                  <a:schemeClr val="tx1"/>
                </a:solidFill>
              </a:rPr>
              <a:t>Operations		60,000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Operating </a:t>
            </a:r>
            <a:r>
              <a:rPr lang="en-US" sz="2800" dirty="0" smtClean="0">
                <a:solidFill>
                  <a:schemeClr val="tx1"/>
                </a:solidFill>
              </a:rPr>
              <a:t>Expenses				10,000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Indirect </a:t>
            </a:r>
            <a:r>
              <a:rPr lang="en-US" sz="2800" dirty="0" smtClean="0">
                <a:solidFill>
                  <a:schemeClr val="tx1"/>
                </a:solidFill>
              </a:rPr>
              <a:t>Expenses				60,000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156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543" y="0"/>
            <a:ext cx="3316514" cy="62048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- 1</a:t>
            </a:r>
            <a:endParaRPr lang="en-US" u="sng" dirty="0"/>
          </a:p>
        </p:txBody>
      </p:sp>
      <p:pic>
        <p:nvPicPr>
          <p:cNvPr id="7" name="Content Placeholder 6" descr="12_accounts_imp_ch9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25329" r="36092" b="10638"/>
          <a:stretch/>
        </p:blipFill>
        <p:spPr>
          <a:xfrm>
            <a:off x="508000" y="310243"/>
            <a:ext cx="7808686" cy="6327040"/>
          </a:xfr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611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250372"/>
            <a:ext cx="3316514" cy="62048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Illustration - 2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1342571"/>
            <a:ext cx="9601200" cy="3581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Given the following information: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		</a:t>
            </a:r>
            <a:r>
              <a:rPr lang="en-US" sz="2800" dirty="0" err="1" smtClean="0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Revenue from Operations </a:t>
            </a:r>
            <a:r>
              <a:rPr lang="en-US" sz="2800" dirty="0" smtClean="0">
                <a:solidFill>
                  <a:schemeClr val="tx1"/>
                </a:solidFill>
              </a:rPr>
              <a:t>		3,40,000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Cost of Revenue from Operations </a:t>
            </a:r>
            <a:r>
              <a:rPr lang="en-US" sz="2800" dirty="0" smtClean="0">
                <a:solidFill>
                  <a:schemeClr val="tx1"/>
                </a:solidFill>
              </a:rPr>
              <a:t>	1,20,000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Selling expenses </a:t>
            </a:r>
            <a:r>
              <a:rPr lang="en-US" sz="2800" dirty="0" smtClean="0">
                <a:solidFill>
                  <a:schemeClr val="tx1"/>
                </a:solidFill>
              </a:rPr>
              <a:t>			80,000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Administrative Expenses </a:t>
            </a:r>
            <a:r>
              <a:rPr lang="en-US" sz="2800" dirty="0" smtClean="0">
                <a:solidFill>
                  <a:schemeClr val="tx1"/>
                </a:solidFill>
              </a:rPr>
              <a:t>		40,000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Calculate Gross Profit Ratio and Operating Ratio.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40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543" y="0"/>
            <a:ext cx="3316514" cy="62048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- 2</a:t>
            </a:r>
            <a:endParaRPr lang="en-US" u="sng" dirty="0"/>
          </a:p>
        </p:txBody>
      </p:sp>
      <p:pic>
        <p:nvPicPr>
          <p:cNvPr id="5" name="Content Placeholder 4" descr="leac205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9250" r="10129" b="4964"/>
          <a:stretch/>
        </p:blipFill>
        <p:spPr>
          <a:xfrm>
            <a:off x="145143" y="620486"/>
            <a:ext cx="9528204" cy="5747657"/>
          </a:xfrm>
        </p:spPr>
      </p:pic>
    </p:spTree>
    <p:extLst>
      <p:ext uri="{BB962C8B-B14F-4D97-AF65-F5344CB8AC3E}">
        <p14:creationId xmlns:p14="http://schemas.microsoft.com/office/powerpoint/2010/main" val="1917002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- 3</a:t>
            </a:r>
            <a:endParaRPr lang="en-US" u="sng" dirty="0"/>
          </a:p>
        </p:txBody>
      </p:sp>
      <p:pic>
        <p:nvPicPr>
          <p:cNvPr id="4" name="Content Placeholder 3" descr="12_acc_state_analysis_tools_ration_im1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9" t="28166" r="24528" b="29281"/>
          <a:stretch/>
        </p:blipFill>
        <p:spPr>
          <a:xfrm>
            <a:off x="1117600" y="1741713"/>
            <a:ext cx="9245600" cy="4239251"/>
          </a:xfrm>
        </p:spPr>
      </p:pic>
      <p:sp>
        <p:nvSpPr>
          <p:cNvPr id="5" name="Rectangle 4"/>
          <p:cNvSpPr/>
          <p:nvPr/>
        </p:nvSpPr>
        <p:spPr>
          <a:xfrm>
            <a:off x="1266389" y="951077"/>
            <a:ext cx="349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Calculate Operating ratio—</a:t>
            </a:r>
          </a:p>
        </p:txBody>
      </p:sp>
      <p:pic>
        <p:nvPicPr>
          <p:cNvPr id="6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21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dbl" dirty="0"/>
              <a:t>LIQUIDITY RATIOS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803043"/>
            <a:ext cx="4874654" cy="4108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3600" dirty="0">
                <a:solidFill>
                  <a:schemeClr val="tx1"/>
                </a:solidFill>
              </a:rPr>
              <a:t>Liquidity ratios are calculated to measure the short-term solvency of the business. The two ratios included in this category are Current Ratio and Liquidity Ratio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13519288"/>
              </p:ext>
            </p:extLst>
          </p:nvPr>
        </p:nvGraphicFramePr>
        <p:xfrm>
          <a:off x="6619742" y="1295160"/>
          <a:ext cx="5371920" cy="421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6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96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- 3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43" y="1349829"/>
            <a:ext cx="10116457" cy="45175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Cost of sales = Opening stock + Net purchases + direct expenses-closing stock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= 75000 + 3,10,000+32,000-50,000 = 3,67,000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Operating expenses = Selling expenses + Distribution expenses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= 25000+15000 = 40,000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Operating ratio = 3,67,000+40,000/5,40,000 X 100 = 75.37%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426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Net Profit Ratio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574800"/>
                <a:ext cx="9601200" cy="3581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3200" dirty="0">
                    <a:solidFill>
                      <a:schemeClr val="tx1"/>
                    </a:solidFill>
                  </a:rPr>
                  <a:t>Net Profit Ratio is based on all inclusive concept of profit.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It </a:t>
                </a:r>
                <a:r>
                  <a:rPr lang="en-US" sz="3200" dirty="0">
                    <a:solidFill>
                      <a:schemeClr val="tx1"/>
                    </a:solidFill>
                  </a:rPr>
                  <a:t>relates revenue from operations to net profit after operational as well as non-operational expenses  and incomes.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solidFill>
                      <a:srgbClr val="C00000"/>
                    </a:solidFill>
                  </a:rPr>
                  <a:t>	Net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Profit Ratio =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𝐍𝐞𝐭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𝑷𝒓𝒐𝒇𝒊𝒕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𝐍𝐞𝐭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𝐑𝐞𝐯𝐞𝐧𝐮𝐞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𝐨𝐟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𝑶𝒑𝒆𝒓𝒂𝒕𝒊𝒐𝒏𝒔</m:t>
                        </m:r>
                      </m:den>
                    </m:f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3200" b="1" dirty="0">
                  <a:solidFill>
                    <a:srgbClr val="C0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574800"/>
                <a:ext cx="9601200" cy="3581400"/>
              </a:xfrm>
              <a:blipFill>
                <a:blip r:embed="rId2"/>
                <a:stretch>
                  <a:fillRect l="-1587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555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93914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– 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029" y="1531257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Calculate ‘Net Profit ration’ from the following Information: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		</a:t>
            </a:r>
            <a:r>
              <a:rPr lang="en-US" sz="2800" dirty="0" err="1" smtClean="0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Net Revenue from Operations </a:t>
            </a:r>
            <a:r>
              <a:rPr lang="en-US" sz="2800" dirty="0" smtClean="0">
                <a:solidFill>
                  <a:schemeClr val="tx1"/>
                </a:solidFill>
              </a:rPr>
              <a:t>		80,000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Cost of Revenue from Operations </a:t>
            </a:r>
            <a:r>
              <a:rPr lang="en-US" sz="2800" dirty="0" smtClean="0">
                <a:solidFill>
                  <a:schemeClr val="tx1"/>
                </a:solidFill>
              </a:rPr>
              <a:t>	60,000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Operating Expenses </a:t>
            </a:r>
            <a:r>
              <a:rPr lang="en-US" sz="2800" dirty="0" smtClean="0">
                <a:solidFill>
                  <a:schemeClr val="tx1"/>
                </a:solidFill>
              </a:rPr>
              <a:t>			10,000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Indirect Expenses </a:t>
            </a:r>
            <a:r>
              <a:rPr lang="en-US" sz="2800" dirty="0" smtClean="0">
                <a:solidFill>
                  <a:schemeClr val="tx1"/>
                </a:solidFill>
              </a:rPr>
              <a:t>			6,000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Indirect Income </a:t>
            </a:r>
            <a:r>
              <a:rPr lang="en-US" sz="2800" dirty="0" smtClean="0">
                <a:solidFill>
                  <a:schemeClr val="tx1"/>
                </a:solidFill>
              </a:rPr>
              <a:t>			4,000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188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93914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– 1</a:t>
            </a:r>
            <a:endParaRPr lang="en-US" u="sng" dirty="0"/>
          </a:p>
        </p:txBody>
      </p:sp>
      <p:pic>
        <p:nvPicPr>
          <p:cNvPr id="5" name="Content Placeholder 4" descr="12_accounts_imp_ch9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9" t="17629" r="26928" b="35765"/>
          <a:stretch/>
        </p:blipFill>
        <p:spPr>
          <a:xfrm>
            <a:off x="711200" y="1190170"/>
            <a:ext cx="10011822" cy="4920343"/>
          </a:xfr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431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482600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-2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856" y="1386114"/>
            <a:ext cx="10544629" cy="38970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Gross profit ratio of a company was 25%. Its credit revenue from operations </a:t>
            </a:r>
            <a:r>
              <a:rPr lang="en-US" sz="2800" dirty="0" smtClean="0">
                <a:solidFill>
                  <a:schemeClr val="tx1"/>
                </a:solidFill>
              </a:rPr>
              <a:t>was </a:t>
            </a:r>
            <a:r>
              <a:rPr lang="en-US" sz="2800" dirty="0" err="1" smtClean="0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 20,00,000 and its cash revenue from operations was 10% of the total </a:t>
            </a:r>
            <a:r>
              <a:rPr lang="en-US" sz="2800" dirty="0" smtClean="0">
                <a:solidFill>
                  <a:schemeClr val="tx1"/>
                </a:solidFill>
              </a:rPr>
              <a:t>revenue from </a:t>
            </a:r>
            <a:r>
              <a:rPr lang="en-US" sz="2800" dirty="0">
                <a:solidFill>
                  <a:schemeClr val="tx1"/>
                </a:solidFill>
              </a:rPr>
              <a:t>operations. If the indirect expenses of the company were </a:t>
            </a:r>
            <a:r>
              <a:rPr lang="en-US" sz="2800" dirty="0" err="1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smtClean="0">
                <a:solidFill>
                  <a:schemeClr val="tx1"/>
                </a:solidFill>
              </a:rPr>
              <a:t>50,000, calculate </a:t>
            </a:r>
            <a:r>
              <a:rPr lang="en-US" sz="2800" dirty="0">
                <a:solidFill>
                  <a:schemeClr val="tx1"/>
                </a:solidFill>
              </a:rPr>
              <a:t>its net profit ratio.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948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5" y="0"/>
            <a:ext cx="9601200" cy="1485900"/>
          </a:xfrm>
        </p:spPr>
        <p:txBody>
          <a:bodyPr/>
          <a:lstStyle/>
          <a:p>
            <a:r>
              <a:rPr lang="en-US" u="sng" dirty="0" smtClean="0"/>
              <a:t>Solution -2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971" y="899885"/>
            <a:ext cx="10174514" cy="56750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Cash Revenue from Operations = Rs.20,00,000 × </a:t>
            </a:r>
            <a:r>
              <a:rPr lang="en-US" sz="2400" dirty="0" smtClean="0">
                <a:solidFill>
                  <a:schemeClr val="tx1"/>
                </a:solidFill>
              </a:rPr>
              <a:t>10/90 = </a:t>
            </a:r>
            <a:r>
              <a:rPr lang="en-US" sz="2400" dirty="0">
                <a:solidFill>
                  <a:schemeClr val="tx1"/>
                </a:solidFill>
              </a:rPr>
              <a:t>Rs.2,22,222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Hence, total Revenue from Operations are = Rs.22,22,222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Gross profit = .25 × 22,22,222 = </a:t>
            </a:r>
            <a:r>
              <a:rPr lang="en-US" sz="2400" dirty="0" err="1">
                <a:solidFill>
                  <a:schemeClr val="tx1"/>
                </a:solidFill>
              </a:rPr>
              <a:t>Rs</a:t>
            </a:r>
            <a:r>
              <a:rPr lang="en-US" sz="2400" dirty="0">
                <a:solidFill>
                  <a:schemeClr val="tx1"/>
                </a:solidFill>
              </a:rPr>
              <a:t>. 5,55,555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Net profit = Rs.5,55,555 – 50,000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= Rs.5,05,555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Net profit ratio = Net profit/Revenue from </a:t>
            </a:r>
            <a:r>
              <a:rPr lang="en-US" sz="2400" dirty="0" smtClean="0">
                <a:solidFill>
                  <a:schemeClr val="tx1"/>
                </a:solidFill>
              </a:rPr>
              <a:t>Operations × </a:t>
            </a:r>
            <a:r>
              <a:rPr lang="en-US" sz="2400" dirty="0">
                <a:solidFill>
                  <a:schemeClr val="tx1"/>
                </a:solidFill>
              </a:rPr>
              <a:t>100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= Rs.5,05,555/Rs.22,22,222 × 100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= 22.75%.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21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904" y="1059288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chemeClr val="tx1"/>
                </a:solidFill>
              </a:rPr>
              <a:t>Return on Capital Employed or Investment (ROCE or ROI)</a:t>
            </a:r>
            <a:r>
              <a:rPr lang="en-US" sz="3600" u="sng" dirty="0">
                <a:solidFill>
                  <a:schemeClr val="tx1"/>
                </a:solidFill>
              </a:rPr>
              <a:t/>
            </a:r>
            <a:br>
              <a:rPr lang="en-US" sz="3600" u="sng" dirty="0">
                <a:solidFill>
                  <a:schemeClr val="tx1"/>
                </a:solidFill>
              </a:rPr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86" y="1538514"/>
                <a:ext cx="10479314" cy="432888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It explains the overall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utilisation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of funds by a business enterprise.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Capital employed </a:t>
                </a:r>
                <a:r>
                  <a:rPr lang="en-US" sz="3200" dirty="0">
                    <a:solidFill>
                      <a:schemeClr val="tx1"/>
                    </a:solidFill>
                  </a:rPr>
                  <a:t>means the long-term funds employed in the business and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includes shareholders</a:t>
                </a:r>
                <a:r>
                  <a:rPr lang="en-US" sz="3200" dirty="0">
                    <a:solidFill>
                      <a:schemeClr val="tx1"/>
                    </a:solidFill>
                  </a:rPr>
                  <a:t>’ funds, debentures and long-term loans. Alternatively,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capital employed </a:t>
                </a:r>
                <a:r>
                  <a:rPr lang="en-US" sz="3200" dirty="0">
                    <a:solidFill>
                      <a:schemeClr val="tx1"/>
                    </a:solidFill>
                  </a:rPr>
                  <a:t>may be taken as the total of non-current assets and working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capital. Profit </a:t>
                </a:r>
                <a:r>
                  <a:rPr lang="en-US" sz="3200" dirty="0">
                    <a:solidFill>
                      <a:schemeClr val="tx1"/>
                    </a:solidFill>
                  </a:rPr>
                  <a:t>refers to the Profit before Interest and Tax (PBIT) for computation of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this ratio.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solidFill>
                      <a:srgbClr val="C00000"/>
                    </a:solidFill>
                  </a:rPr>
                  <a:t>Return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on Capital Employed =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𝐏𝐫𝐨𝐟𝐢𝐭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𝐛𝐞𝐟𝐨𝐫𝐞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𝐈𝐧𝐭𝐞𝐫𝐞𝐬𝐭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𝐚𝐧𝐝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𝑻𝒂𝒙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𝐂𝐚𝐩𝐢𝐭𝐚𝐥</m:t>
                        </m:r>
                        <m:r>
                          <a:rPr lang="en-US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𝑬𝒎𝒑𝒍𝒐𝒚𝒆𝒅</m:t>
                        </m:r>
                      </m:den>
                    </m:f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86" y="1538514"/>
                <a:ext cx="10479314" cy="4328886"/>
              </a:xfrm>
              <a:blipFill>
                <a:blip r:embed="rId2"/>
                <a:stretch>
                  <a:fillRect l="-1105"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976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8" y="235857"/>
            <a:ext cx="9601200" cy="1485900"/>
          </a:xfrm>
        </p:spPr>
        <p:txBody>
          <a:bodyPr/>
          <a:lstStyle/>
          <a:p>
            <a:r>
              <a:rPr lang="en-US" b="1" u="sng" dirty="0" smtClean="0"/>
              <a:t>Illustration - 1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2114"/>
            <a:ext cx="10363200" cy="4735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following details, calculate Return on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Investment: the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profit after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 was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1,50,000, and the tax had amounted to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50,000.</a:t>
            </a:r>
          </a:p>
        </p:txBody>
      </p:sp>
      <p:pic>
        <p:nvPicPr>
          <p:cNvPr id="4" name="Picture 3" descr="leac205.pdf - Adobe Reader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4" t="42868" r="11786" b="37230"/>
          <a:stretch/>
        </p:blipFill>
        <p:spPr>
          <a:xfrm>
            <a:off x="464457" y="2336799"/>
            <a:ext cx="10515597" cy="2481944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14" y="235857"/>
            <a:ext cx="2794000" cy="780143"/>
          </a:xfrm>
        </p:spPr>
        <p:txBody>
          <a:bodyPr/>
          <a:lstStyle/>
          <a:p>
            <a:r>
              <a:rPr lang="en-US" u="sng" dirty="0" smtClean="0"/>
              <a:t>Solution - 1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5943" y="1016000"/>
                <a:ext cx="10421257" cy="567508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Profit before interest and tax =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1,50,000 + Debenture interest + Tax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		=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1,50,000 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40,000 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50,000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		= </a:t>
                </a:r>
                <a:r>
                  <a:rPr lang="en-US" sz="2400" dirty="0">
                    <a:solidFill>
                      <a:schemeClr val="tx1"/>
                    </a:solidFill>
                  </a:rPr>
                  <a:t>Rs.2,40,000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Capital Employed = Equity Share Capital + Preference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Share Capital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Reserves + Debentures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	=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4,00,000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1,00,000 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1,84,000 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4,00,000 =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Rs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10,84,000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Return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on Capital Employed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𝐏𝐫𝐨𝐟𝐢𝐭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𝐛𝐞𝐟𝐨𝐫𝐞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𝐈𝐧𝐭𝐞𝐫𝐞𝐬𝐭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𝐚𝐧𝐝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𝑻𝒂𝒙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𝐂𝐚𝐩𝐢𝐭𝐚𝐥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𝑬𝒎𝒑𝒍𝒐𝒚𝒆𝒅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𝟐𝟒𝟎𝟎𝟎𝟎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𝟏𝟎𝟖𝟒𝟎𝟎𝟎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	= 22.14%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5943" y="1016000"/>
                <a:ext cx="10421257" cy="5675086"/>
              </a:xfrm>
              <a:blipFill>
                <a:blip r:embed="rId2"/>
                <a:stretch>
                  <a:fillRect l="-760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58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8" y="235857"/>
            <a:ext cx="9601200" cy="1485900"/>
          </a:xfrm>
        </p:spPr>
        <p:txBody>
          <a:bodyPr/>
          <a:lstStyle/>
          <a:p>
            <a:r>
              <a:rPr lang="en-US" b="1" u="sng" dirty="0" smtClean="0"/>
              <a:t>Illustration - 2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2114"/>
            <a:ext cx="10363200" cy="4735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‘Return on Investment’ with the following information: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Profit after interest and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		2,10,000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income Tax30%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Shareholders’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			13,00,000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 Long term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Debts			1,00,000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Debentures				2,00,000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108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Current Ratio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0461" y="1545465"/>
                <a:ext cx="10818253" cy="491972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Current </a:t>
                </a:r>
                <a:r>
                  <a:rPr lang="en-US" sz="2800" dirty="0">
                    <a:solidFill>
                      <a:schemeClr val="tx1"/>
                    </a:solidFill>
                  </a:rPr>
                  <a:t>ratio is the proportion of current assets to current liabilities.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Current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Ratio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Current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Assets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Current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Liabilities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	Current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assets</a:t>
                </a:r>
                <a:r>
                  <a:rPr lang="en-US" sz="2800" dirty="0">
                    <a:solidFill>
                      <a:schemeClr val="tx1"/>
                    </a:solidFill>
                  </a:rPr>
                  <a:t> include current investments, inventories, trade receivables (debtors and bills receivables), cash and cash equivalents, short-term loans and advances and other current assets such as prepaid expenses, advance tax and accrued income, etc.</a:t>
                </a:r>
              </a:p>
              <a:p>
                <a:pPr marL="0" indent="0" algn="just">
                  <a:buNone/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	Current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liabilities</a:t>
                </a:r>
                <a:r>
                  <a:rPr lang="en-US" sz="2800" dirty="0">
                    <a:solidFill>
                      <a:schemeClr val="tx1"/>
                    </a:solidFill>
                  </a:rPr>
                  <a:t> include short-term borrowings, trade payables (creditors and bills payables), other current liabilities and short-term provisions.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A </a:t>
                </a:r>
                <a:r>
                  <a:rPr lang="en-US" sz="2800" dirty="0">
                    <a:solidFill>
                      <a:schemeClr val="tx1"/>
                    </a:solidFill>
                  </a:rPr>
                  <a:t>very high current ratio implies heavy investment and A low ratio endangers the business and puts it at risk.</a:t>
                </a:r>
              </a:p>
              <a:p>
                <a:pPr marL="0" indent="0" algn="just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461" y="1545465"/>
                <a:ext cx="10818253" cy="4919729"/>
              </a:xfrm>
              <a:blipFill>
                <a:blip r:embed="rId2"/>
                <a:stretch>
                  <a:fillRect l="-1184" t="-1735" r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681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0" y="0"/>
            <a:ext cx="2794000" cy="780143"/>
          </a:xfrm>
        </p:spPr>
        <p:txBody>
          <a:bodyPr/>
          <a:lstStyle/>
          <a:p>
            <a:r>
              <a:rPr lang="en-US" u="sng" dirty="0" smtClean="0"/>
              <a:t>Solution - 2</a:t>
            </a:r>
            <a:endParaRPr lang="en-US" u="sng" dirty="0"/>
          </a:p>
        </p:txBody>
      </p:sp>
      <p:pic>
        <p:nvPicPr>
          <p:cNvPr id="5" name="Content Placeholder 4" descr="12_accounts_imp_ch9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22493" r="27582" b="10638"/>
          <a:stretch/>
        </p:blipFill>
        <p:spPr>
          <a:xfrm>
            <a:off x="304799" y="244928"/>
            <a:ext cx="8890001" cy="6211988"/>
          </a:xfr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97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Additional Problems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009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3" y="308429"/>
            <a:ext cx="9601200" cy="1485900"/>
          </a:xfrm>
        </p:spPr>
        <p:txBody>
          <a:bodyPr/>
          <a:lstStyle/>
          <a:p>
            <a:r>
              <a:rPr lang="en-US" u="sng" dirty="0" smtClean="0"/>
              <a:t>Illustration – 1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99" y="1153886"/>
            <a:ext cx="11183257" cy="805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Following information is given by a company from its books of accounts as </a:t>
            </a:r>
            <a:r>
              <a:rPr lang="en-US" sz="2800" dirty="0" smtClean="0">
                <a:solidFill>
                  <a:schemeClr val="tx1"/>
                </a:solidFill>
              </a:rPr>
              <a:t>on March </a:t>
            </a:r>
            <a:r>
              <a:rPr lang="en-US" sz="2800" dirty="0">
                <a:solidFill>
                  <a:schemeClr val="tx1"/>
                </a:solidFill>
              </a:rPr>
              <a:t>31, 2014:</a:t>
            </a:r>
          </a:p>
        </p:txBody>
      </p:sp>
      <p:pic>
        <p:nvPicPr>
          <p:cNvPr id="4" name="Picture 3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5792" r="35833" b="34355"/>
          <a:stretch/>
        </p:blipFill>
        <p:spPr>
          <a:xfrm>
            <a:off x="478971" y="1660071"/>
            <a:ext cx="10864802" cy="4029529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309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799" y="0"/>
            <a:ext cx="3091543" cy="62048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– 1 </a:t>
            </a:r>
            <a:endParaRPr lang="en-US" u="sng" dirty="0"/>
          </a:p>
        </p:txBody>
      </p:sp>
      <p:pic>
        <p:nvPicPr>
          <p:cNvPr id="6" name="Content Placeholder 5" descr="leac205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19655" r="28455" b="43060"/>
          <a:stretch/>
        </p:blipFill>
        <p:spPr>
          <a:xfrm>
            <a:off x="188686" y="112485"/>
            <a:ext cx="7866426" cy="3106058"/>
          </a:xfrm>
        </p:spPr>
      </p:pic>
      <p:pic>
        <p:nvPicPr>
          <p:cNvPr id="7" name="Picture 6" descr="leac205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2304" r="31072" b="32584"/>
          <a:stretch/>
        </p:blipFill>
        <p:spPr>
          <a:xfrm>
            <a:off x="188686" y="2913743"/>
            <a:ext cx="7518400" cy="3834384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88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799" y="0"/>
            <a:ext cx="3091543" cy="62048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– 1 </a:t>
            </a:r>
            <a:endParaRPr lang="en-US" u="sng" dirty="0"/>
          </a:p>
        </p:txBody>
      </p:sp>
      <p:pic>
        <p:nvPicPr>
          <p:cNvPr id="4" name="Picture 3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5005" r="18572" b="22635"/>
          <a:stretch/>
        </p:blipFill>
        <p:spPr>
          <a:xfrm>
            <a:off x="590507" y="867228"/>
            <a:ext cx="9896063" cy="5718629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117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5" y="264886"/>
            <a:ext cx="9601200" cy="75111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Illustration - 2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5" y="1248229"/>
            <a:ext cx="10501085" cy="461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Calculate ‘Return on Investment’ and ‘Debt-Equity Ratio’ from the </a:t>
            </a:r>
            <a:r>
              <a:rPr lang="en-US" sz="2800" dirty="0" smtClean="0">
                <a:solidFill>
                  <a:schemeClr val="tx1"/>
                </a:solidFill>
              </a:rPr>
              <a:t>following information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			</a:t>
            </a:r>
            <a:r>
              <a:rPr lang="en-US" sz="2800" dirty="0" err="1" smtClean="0">
                <a:solidFill>
                  <a:schemeClr val="tx1"/>
                </a:solidFill>
              </a:rPr>
              <a:t>Rs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Net Profit after interest and Tax </a:t>
            </a:r>
            <a:r>
              <a:rPr lang="en-US" sz="2800" dirty="0" smtClean="0">
                <a:solidFill>
                  <a:schemeClr val="tx1"/>
                </a:solidFill>
              </a:rPr>
              <a:t>		6,00,000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10 % Debentures </a:t>
            </a:r>
            <a:r>
              <a:rPr lang="en-US" sz="2800" dirty="0" smtClean="0">
                <a:solidFill>
                  <a:schemeClr val="tx1"/>
                </a:solidFill>
              </a:rPr>
              <a:t>				10,00,000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Tax </a:t>
            </a:r>
            <a:r>
              <a:rPr lang="en-US" sz="2800" dirty="0" smtClean="0">
                <a:solidFill>
                  <a:schemeClr val="tx1"/>
                </a:solidFill>
              </a:rPr>
              <a:t>Rate	40 </a:t>
            </a:r>
            <a:r>
              <a:rPr lang="en-US" sz="2800" dirty="0">
                <a:solidFill>
                  <a:schemeClr val="tx1"/>
                </a:solidFill>
              </a:rPr>
              <a:t>%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Capital Employed </a:t>
            </a:r>
            <a:r>
              <a:rPr lang="en-US" sz="2800" dirty="0" smtClean="0">
                <a:solidFill>
                  <a:schemeClr val="tx1"/>
                </a:solidFill>
              </a:rPr>
              <a:t>				80,00,000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026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427" y="261256"/>
            <a:ext cx="2569029" cy="879929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- 2</a:t>
            </a:r>
            <a:endParaRPr lang="en-US" u="sng" dirty="0"/>
          </a:p>
        </p:txBody>
      </p:sp>
      <p:pic>
        <p:nvPicPr>
          <p:cNvPr id="4" name="Content Placeholder 3" descr="12_accounts_imp_ch9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14387" r="30855" b="23202"/>
          <a:stretch/>
        </p:blipFill>
        <p:spPr>
          <a:xfrm>
            <a:off x="304798" y="261256"/>
            <a:ext cx="8766629" cy="6308697"/>
          </a:xfr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913622"/>
      </p:ext>
    </p:extLst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427" y="261256"/>
            <a:ext cx="2569029" cy="879929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Solution - 2</a:t>
            </a:r>
            <a:endParaRPr lang="en-US" u="sng" dirty="0"/>
          </a:p>
        </p:txBody>
      </p:sp>
      <p:pic>
        <p:nvPicPr>
          <p:cNvPr id="5" name="Content Placeholder 4" descr="12_accounts_imp_ch9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22493" r="46127" b="28470"/>
          <a:stretch/>
        </p:blipFill>
        <p:spPr>
          <a:xfrm>
            <a:off x="406400" y="261256"/>
            <a:ext cx="7939314" cy="6490922"/>
          </a:xfr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822061"/>
      </p:ext>
    </p:extLst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101" y="5976684"/>
            <a:ext cx="1866900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1066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06829"/>
            <a:ext cx="3505199" cy="7366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tx1"/>
                </a:solidFill>
              </a:rPr>
              <a:t>Illustration - 1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58" y="943429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Calculate Current ratio from the following information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leac20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3015" r="33810" b="60228"/>
          <a:stretch/>
        </p:blipFill>
        <p:spPr>
          <a:xfrm>
            <a:off x="820058" y="1407886"/>
            <a:ext cx="10326914" cy="3395535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6634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06829"/>
            <a:ext cx="3505199" cy="7366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tx1"/>
                </a:solidFill>
              </a:rPr>
              <a:t>Solution - 1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pic>
        <p:nvPicPr>
          <p:cNvPr id="5" name="Picture 4" descr="leac205.pdf - Adobe Reader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50608" r="19167" b="4703"/>
          <a:stretch/>
        </p:blipFill>
        <p:spPr>
          <a:xfrm>
            <a:off x="935585" y="943429"/>
            <a:ext cx="10061625" cy="4227285"/>
          </a:xfrm>
          <a:prstGeom prst="rect">
            <a:avLst/>
          </a:prstGeom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64" y="599466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649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1413</Words>
  <Application>Microsoft Office PowerPoint</Application>
  <PresentationFormat>Custom</PresentationFormat>
  <Paragraphs>363</Paragraphs>
  <Slides>78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PowerPoint Presentation</vt:lpstr>
      <vt:lpstr>ACCOUNTING RATIOS </vt:lpstr>
      <vt:lpstr>Objectives of Ratio Analysis  </vt:lpstr>
      <vt:lpstr>Advantages of Ratio Analysis </vt:lpstr>
      <vt:lpstr>Types of Ratios </vt:lpstr>
      <vt:lpstr>LIQUIDITY RATIOS </vt:lpstr>
      <vt:lpstr>Current Ratio </vt:lpstr>
      <vt:lpstr>Illustration - 1</vt:lpstr>
      <vt:lpstr>Solution - 1</vt:lpstr>
      <vt:lpstr>Quick Ratio </vt:lpstr>
      <vt:lpstr>Illustration - 2</vt:lpstr>
      <vt:lpstr>Solution - 2</vt:lpstr>
      <vt:lpstr>Illustration - 3</vt:lpstr>
      <vt:lpstr>Solution - 3</vt:lpstr>
      <vt:lpstr>Illustration - 4</vt:lpstr>
      <vt:lpstr>SOLVENCY RATIOS </vt:lpstr>
      <vt:lpstr>Debt-Equity Ratio </vt:lpstr>
      <vt:lpstr>Debt to Capital Employed Ratio </vt:lpstr>
      <vt:lpstr>Proprietary Ratio </vt:lpstr>
      <vt:lpstr>Total Assets to Debt Ratio </vt:lpstr>
      <vt:lpstr>Interest Coverage Ratio </vt:lpstr>
      <vt:lpstr>ACTIVITY (OR TURNOVER) RATIO </vt:lpstr>
      <vt:lpstr>Inventory Turn-over Ratio </vt:lpstr>
      <vt:lpstr>Illustration - 1</vt:lpstr>
      <vt:lpstr>Solution - 1</vt:lpstr>
      <vt:lpstr>Illustration - 2</vt:lpstr>
      <vt:lpstr>Solution -2</vt:lpstr>
      <vt:lpstr>Illustration - 3</vt:lpstr>
      <vt:lpstr>Solution -3</vt:lpstr>
      <vt:lpstr>Trade Receivables Turnover Ratio </vt:lpstr>
      <vt:lpstr>Illustration – 1 </vt:lpstr>
      <vt:lpstr>Solution – 1 </vt:lpstr>
      <vt:lpstr>Illustration – 2 </vt:lpstr>
      <vt:lpstr>Solution – 2 </vt:lpstr>
      <vt:lpstr>Solution – 2 </vt:lpstr>
      <vt:lpstr>Trade Payable Turnover Ratio </vt:lpstr>
      <vt:lpstr>Illustration - 1</vt:lpstr>
      <vt:lpstr>Solution - 1</vt:lpstr>
      <vt:lpstr>Illustration - 2</vt:lpstr>
      <vt:lpstr>Solution - 2</vt:lpstr>
      <vt:lpstr>Solution - 2</vt:lpstr>
      <vt:lpstr>Working Capital Turnover Ratio</vt:lpstr>
      <vt:lpstr>Illustration - 1</vt:lpstr>
      <vt:lpstr>Solution - 1</vt:lpstr>
      <vt:lpstr>Illustration - 2</vt:lpstr>
      <vt:lpstr>Solution - 2</vt:lpstr>
      <vt:lpstr>PROFITABILITY RATIOS </vt:lpstr>
      <vt:lpstr>Gross Profit Ratio </vt:lpstr>
      <vt:lpstr>Illustration - 1</vt:lpstr>
      <vt:lpstr>Solution - 1</vt:lpstr>
      <vt:lpstr>Illustration -2</vt:lpstr>
      <vt:lpstr>Solution -2</vt:lpstr>
      <vt:lpstr>Operating Ratio </vt:lpstr>
      <vt:lpstr>Operating Profit Ratio </vt:lpstr>
      <vt:lpstr>Illustration - 1</vt:lpstr>
      <vt:lpstr>Solution - 1</vt:lpstr>
      <vt:lpstr>Illustration - 2</vt:lpstr>
      <vt:lpstr>Solution - 2</vt:lpstr>
      <vt:lpstr>Illustration - 3</vt:lpstr>
      <vt:lpstr>Solution - 3</vt:lpstr>
      <vt:lpstr>Net Profit Ratio </vt:lpstr>
      <vt:lpstr>Illustration – 1</vt:lpstr>
      <vt:lpstr>Solution – 1</vt:lpstr>
      <vt:lpstr>Illustration -2 </vt:lpstr>
      <vt:lpstr>Solution -2 </vt:lpstr>
      <vt:lpstr>Return on Capital Employed or Investment (ROCE or ROI) </vt:lpstr>
      <vt:lpstr>Illustration - 1</vt:lpstr>
      <vt:lpstr>Solution - 1</vt:lpstr>
      <vt:lpstr>Illustration - 2</vt:lpstr>
      <vt:lpstr>Solution - 2</vt:lpstr>
      <vt:lpstr>Additional Problems</vt:lpstr>
      <vt:lpstr>Illustration – 1 </vt:lpstr>
      <vt:lpstr>Solution – 1 </vt:lpstr>
      <vt:lpstr>Solution – 1 </vt:lpstr>
      <vt:lpstr>Illustration - 2</vt:lpstr>
      <vt:lpstr>Solution - 2</vt:lpstr>
      <vt:lpstr>Solution - 2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  RATIOS</dc:title>
  <dc:creator>user</dc:creator>
  <cp:lastModifiedBy>DELL</cp:lastModifiedBy>
  <cp:revision>94</cp:revision>
  <dcterms:created xsi:type="dcterms:W3CDTF">2016-12-28T09:43:36Z</dcterms:created>
  <dcterms:modified xsi:type="dcterms:W3CDTF">2022-03-29T00:14:38Z</dcterms:modified>
</cp:coreProperties>
</file>