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60"/>
  </p:notesMasterIdLst>
  <p:sldIdLst>
    <p:sldId id="312" r:id="rId2"/>
    <p:sldId id="313" r:id="rId3"/>
    <p:sldId id="314" r:id="rId4"/>
    <p:sldId id="315" r:id="rId5"/>
    <p:sldId id="316" r:id="rId6"/>
    <p:sldId id="317" r:id="rId7"/>
    <p:sldId id="318" r:id="rId8"/>
    <p:sldId id="319" r:id="rId9"/>
    <p:sldId id="256" r:id="rId10"/>
    <p:sldId id="257" r:id="rId11"/>
    <p:sldId id="258" r:id="rId12"/>
    <p:sldId id="259" r:id="rId13"/>
    <p:sldId id="260" r:id="rId14"/>
    <p:sldId id="261" r:id="rId15"/>
    <p:sldId id="262" r:id="rId16"/>
    <p:sldId id="263" r:id="rId17"/>
    <p:sldId id="264" r:id="rId18"/>
    <p:sldId id="288" r:id="rId19"/>
    <p:sldId id="269" r:id="rId20"/>
    <p:sldId id="270" r:id="rId21"/>
    <p:sldId id="271" r:id="rId22"/>
    <p:sldId id="273" r:id="rId23"/>
    <p:sldId id="290" r:id="rId24"/>
    <p:sldId id="291" r:id="rId25"/>
    <p:sldId id="292" r:id="rId26"/>
    <p:sldId id="289" r:id="rId27"/>
    <p:sldId id="274" r:id="rId28"/>
    <p:sldId id="275" r:id="rId29"/>
    <p:sldId id="276" r:id="rId30"/>
    <p:sldId id="277" r:id="rId31"/>
    <p:sldId id="278" r:id="rId32"/>
    <p:sldId id="279" r:id="rId33"/>
    <p:sldId id="280" r:id="rId34"/>
    <p:sldId id="281" r:id="rId35"/>
    <p:sldId id="282" r:id="rId36"/>
    <p:sldId id="293" r:id="rId37"/>
    <p:sldId id="294" r:id="rId38"/>
    <p:sldId id="295" r:id="rId39"/>
    <p:sldId id="296" r:id="rId40"/>
    <p:sldId id="297" r:id="rId41"/>
    <p:sldId id="298" r:id="rId42"/>
    <p:sldId id="299" r:id="rId43"/>
    <p:sldId id="300" r:id="rId44"/>
    <p:sldId id="301" r:id="rId45"/>
    <p:sldId id="306" r:id="rId46"/>
    <p:sldId id="303" r:id="rId47"/>
    <p:sldId id="304" r:id="rId48"/>
    <p:sldId id="305" r:id="rId49"/>
    <p:sldId id="307" r:id="rId50"/>
    <p:sldId id="308" r:id="rId51"/>
    <p:sldId id="309" r:id="rId52"/>
    <p:sldId id="284" r:id="rId53"/>
    <p:sldId id="285" r:id="rId54"/>
    <p:sldId id="286" r:id="rId55"/>
    <p:sldId id="310" r:id="rId56"/>
    <p:sldId id="311" r:id="rId57"/>
    <p:sldId id="283" r:id="rId58"/>
    <p:sldId id="320" r:id="rId59"/>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006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370" y="18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98EA6464-FDB2-46AD-8D5C-768620824A06}" type="datetimeFigureOut">
              <a:rPr lang="en-IN" smtClean="0"/>
              <a:t>12-04-2022</a:t>
            </a:fld>
            <a:endParaRPr lang="en-IN"/>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AB6B93C2-FABA-4219-A343-ACFC232CFF58}" type="slidenum">
              <a:rPr lang="en-IN" smtClean="0"/>
              <a:t>‹#›</a:t>
            </a:fld>
            <a:endParaRPr lang="en-IN"/>
          </a:p>
        </p:txBody>
      </p:sp>
    </p:spTree>
    <p:extLst>
      <p:ext uri="{BB962C8B-B14F-4D97-AF65-F5344CB8AC3E}">
        <p14:creationId xmlns:p14="http://schemas.microsoft.com/office/powerpoint/2010/main" val="1016844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508000" y="514350"/>
            <a:ext cx="8128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A168AB0D-C5B3-48C1-A6B8-F988D7A27962}" type="datetimeFigureOut">
              <a:rPr lang="en-US" smtClean="0"/>
              <a:t>4/12/2022</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00685FD7-42F6-4900-970B-BF9C0F31E6CD}"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383437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68AB0D-C5B3-48C1-A6B8-F988D7A27962}"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85FD7-42F6-4900-970B-BF9C0F31E6CD}" type="slidenum">
              <a:rPr lang="en-US" smtClean="0"/>
              <a:t>‹#›</a:t>
            </a:fld>
            <a:endParaRPr lang="en-US"/>
          </a:p>
        </p:txBody>
      </p:sp>
    </p:spTree>
    <p:extLst>
      <p:ext uri="{BB962C8B-B14F-4D97-AF65-F5344CB8AC3E}">
        <p14:creationId xmlns:p14="http://schemas.microsoft.com/office/powerpoint/2010/main" val="26976423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68AB0D-C5B3-48C1-A6B8-F988D7A27962}"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85FD7-42F6-4900-970B-BF9C0F31E6CD}" type="slidenum">
              <a:rPr lang="en-US" smtClean="0"/>
              <a:t>‹#›</a:t>
            </a:fld>
            <a:endParaRPr lang="en-US"/>
          </a:p>
        </p:txBody>
      </p:sp>
    </p:spTree>
    <p:extLst>
      <p:ext uri="{BB962C8B-B14F-4D97-AF65-F5344CB8AC3E}">
        <p14:creationId xmlns:p14="http://schemas.microsoft.com/office/powerpoint/2010/main" val="7665282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68AB0D-C5B3-48C1-A6B8-F988D7A27962}"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85FD7-42F6-4900-970B-BF9C0F31E6CD}" type="slidenum">
              <a:rPr lang="en-US" smtClean="0"/>
              <a:t>‹#›</a:t>
            </a:fld>
            <a:endParaRPr lang="en-US"/>
          </a:p>
        </p:txBody>
      </p:sp>
    </p:spTree>
    <p:extLst>
      <p:ext uri="{BB962C8B-B14F-4D97-AF65-F5344CB8AC3E}">
        <p14:creationId xmlns:p14="http://schemas.microsoft.com/office/powerpoint/2010/main" val="23212374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A168AB0D-C5B3-48C1-A6B8-F988D7A27962}" type="datetimeFigureOut">
              <a:rPr lang="en-US" smtClean="0"/>
              <a:t>4/12/2022</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00685FD7-42F6-4900-970B-BF9C0F31E6CD}"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8648437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68AB0D-C5B3-48C1-A6B8-F988D7A27962}" type="datetimeFigureOut">
              <a:rPr lang="en-US" smtClean="0"/>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85FD7-42F6-4900-970B-BF9C0F31E6CD}" type="slidenum">
              <a:rPr lang="en-US" smtClean="0"/>
              <a:t>‹#›</a:t>
            </a:fld>
            <a:endParaRPr lang="en-US"/>
          </a:p>
        </p:txBody>
      </p:sp>
    </p:spTree>
    <p:extLst>
      <p:ext uri="{BB962C8B-B14F-4D97-AF65-F5344CB8AC3E}">
        <p14:creationId xmlns:p14="http://schemas.microsoft.com/office/powerpoint/2010/main" val="31727103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extLst mod="1">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68AB0D-C5B3-48C1-A6B8-F988D7A27962}" type="datetimeFigureOut">
              <a:rPr lang="en-US" smtClean="0"/>
              <a:t>4/12/2022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685FD7-42F6-4900-970B-BF9C0F31E6CD}" type="slidenum">
              <a:rPr lang="en-US" smtClean="0"/>
              <a:t>‹#›</a:t>
            </a:fld>
            <a:endParaRPr lang="en-US"/>
          </a:p>
        </p:txBody>
      </p:sp>
    </p:spTree>
    <p:extLst>
      <p:ext uri="{BB962C8B-B14F-4D97-AF65-F5344CB8AC3E}">
        <p14:creationId xmlns:p14="http://schemas.microsoft.com/office/powerpoint/2010/main" val="6920618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extLst mod="1">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168AB0D-C5B3-48C1-A6B8-F988D7A27962}" type="datetimeFigureOut">
              <a:rPr lang="en-US" smtClean="0"/>
              <a:t>4/12/2022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685FD7-42F6-4900-970B-BF9C0F31E6CD}" type="slidenum">
              <a:rPr lang="en-US" smtClean="0"/>
              <a:t>‹#›</a:t>
            </a:fld>
            <a:endParaRPr lang="en-US"/>
          </a:p>
        </p:txBody>
      </p:sp>
    </p:spTree>
    <p:extLst>
      <p:ext uri="{BB962C8B-B14F-4D97-AF65-F5344CB8AC3E}">
        <p14:creationId xmlns:p14="http://schemas.microsoft.com/office/powerpoint/2010/main" val="36275058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8AB0D-C5B3-48C1-A6B8-F988D7A27962}" type="datetimeFigureOut">
              <a:rPr lang="en-US" smtClean="0"/>
              <a:t>4/12/2022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685FD7-42F6-4900-970B-BF9C0F31E6CD}" type="slidenum">
              <a:rPr lang="en-US" smtClean="0"/>
              <a:t>‹#›</a:t>
            </a:fld>
            <a:endParaRPr lang="en-US"/>
          </a:p>
        </p:txBody>
      </p:sp>
    </p:spTree>
    <p:extLst>
      <p:ext uri="{BB962C8B-B14F-4D97-AF65-F5344CB8AC3E}">
        <p14:creationId xmlns:p14="http://schemas.microsoft.com/office/powerpoint/2010/main" val="11341804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051" y="6375679"/>
            <a:ext cx="1233355" cy="348462"/>
          </a:xfrm>
        </p:spPr>
        <p:txBody>
          <a:bodyPr/>
          <a:lstStyle/>
          <a:p>
            <a:fld id="{A168AB0D-C5B3-48C1-A6B8-F988D7A27962}" type="datetimeFigureOut">
              <a:rPr lang="en-US" smtClean="0"/>
              <a:t>4/12/2022</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00685FD7-42F6-4900-970B-BF9C0F31E6CD}"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469718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extLst mod="1">
    <p:ext uri="{DCECCB84-F9BA-43D5-87BE-67443E8EF086}">
      <p15:sldGuideLst xmlns=""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950" y="6375679"/>
            <a:ext cx="1232456" cy="348462"/>
          </a:xfrm>
        </p:spPr>
        <p:txBody>
          <a:bodyPr/>
          <a:lstStyle/>
          <a:p>
            <a:fld id="{A168AB0D-C5B3-48C1-A6B8-F988D7A27962}" type="datetimeFigureOut">
              <a:rPr lang="en-US" smtClean="0"/>
              <a:t>4/12/2022</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00685FD7-42F6-4900-970B-BF9C0F31E6CD}" type="slidenum">
              <a:rPr lang="en-US" smtClean="0"/>
              <a:t>‹#›</a:t>
            </a:fld>
            <a:endParaRPr lang="en-US"/>
          </a:p>
        </p:txBody>
      </p:sp>
    </p:spTree>
    <p:extLst>
      <p:ext uri="{BB962C8B-B14F-4D97-AF65-F5344CB8AC3E}">
        <p14:creationId xmlns:p14="http://schemas.microsoft.com/office/powerpoint/2010/main" val="1404782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A168AB0D-C5B3-48C1-A6B8-F988D7A27962}" type="datetimeFigureOut">
              <a:rPr lang="en-US" smtClean="0"/>
              <a:t>4/12/2022</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00685FD7-42F6-4900-970B-BF9C0F31E6CD}"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8732762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5036830"/>
            <a:ext cx="12192000" cy="1821172"/>
          </a:xfrm>
          <a:prstGeom prst="rect">
            <a:avLst/>
          </a:prstGeom>
          <a:noFill/>
          <a:ln>
            <a:noFill/>
          </a:ln>
        </p:spPr>
      </p:pic>
      <p:sp>
        <p:nvSpPr>
          <p:cNvPr id="56" name="Google Shape;56;p13"/>
          <p:cNvSpPr txBox="1"/>
          <p:nvPr/>
        </p:nvSpPr>
        <p:spPr>
          <a:xfrm>
            <a:off x="296900" y="2141800"/>
            <a:ext cx="11684000" cy="2574400"/>
          </a:xfrm>
          <a:prstGeom prst="rect">
            <a:avLst/>
          </a:prstGeom>
          <a:noFill/>
          <a:ln>
            <a:noFill/>
          </a:ln>
        </p:spPr>
        <p:txBody>
          <a:bodyPr spcFirstLastPara="1" wrap="square" lIns="121897" tIns="121897" rIns="121897" bIns="121897" anchor="t" anchorCtr="0">
            <a:noAutofit/>
          </a:bodyPr>
          <a:lstStyle/>
          <a:p>
            <a:pPr lvl="0" algn="ctr">
              <a:buSzPts val="3100"/>
            </a:pPr>
            <a:r>
              <a:rPr lang="en" sz="3200" b="1" dirty="0">
                <a:solidFill>
                  <a:srgbClr val="FF0000"/>
                </a:solidFill>
              </a:rPr>
              <a:t>ACCOUNTING FOR PARTNERSHIP FIRM</a:t>
            </a:r>
            <a:endParaRPr lang="en-US" sz="3200" b="1" dirty="0">
              <a:solidFill>
                <a:srgbClr val="FF0000"/>
              </a:solidFill>
              <a:latin typeface="Calibri"/>
              <a:ea typeface="Calibri"/>
              <a:cs typeface="Calibri"/>
              <a:sym typeface="Calibri"/>
            </a:endParaRPr>
          </a:p>
        </p:txBody>
      </p:sp>
      <p:sp>
        <p:nvSpPr>
          <p:cNvPr id="57" name="Google Shape;57;p13"/>
          <p:cNvSpPr txBox="1"/>
          <p:nvPr/>
        </p:nvSpPr>
        <p:spPr>
          <a:xfrm>
            <a:off x="2962899" y="3428984"/>
            <a:ext cx="7392383" cy="1922829"/>
          </a:xfrm>
          <a:prstGeom prst="rect">
            <a:avLst/>
          </a:prstGeom>
          <a:noFill/>
          <a:ln>
            <a:noFill/>
          </a:ln>
        </p:spPr>
        <p:txBody>
          <a:bodyPr spcFirstLastPara="1" wrap="square" lIns="121897" tIns="121897" rIns="121897" bIns="121897" anchor="t" anchorCtr="0">
            <a:noAutofit/>
          </a:bodyPr>
          <a:lstStyle/>
          <a:p>
            <a:r>
              <a:rPr lang="en" b="1" dirty="0"/>
              <a:t>SUBJECT : </a:t>
            </a:r>
            <a:r>
              <a:rPr lang="en" b="1" dirty="0" smtClean="0"/>
              <a:t>ACCOUNTANCY</a:t>
            </a:r>
          </a:p>
          <a:p>
            <a:endParaRPr b="1" dirty="0"/>
          </a:p>
          <a:p>
            <a:r>
              <a:rPr lang="en" b="1" dirty="0"/>
              <a:t>CHAPTER </a:t>
            </a:r>
            <a:r>
              <a:rPr lang="en" b="1" dirty="0" smtClean="0"/>
              <a:t>NUMBER:02</a:t>
            </a:r>
          </a:p>
          <a:p>
            <a:endParaRPr b="1" dirty="0"/>
          </a:p>
          <a:p>
            <a:r>
              <a:rPr lang="en" b="1" dirty="0"/>
              <a:t>CHAPTER NAME </a:t>
            </a:r>
            <a:r>
              <a:rPr lang="en" b="1" dirty="0" smtClean="0"/>
              <a:t>: </a:t>
            </a:r>
            <a:r>
              <a:rPr lang="en" b="1" dirty="0" smtClean="0">
                <a:solidFill>
                  <a:srgbClr val="FF0000"/>
                </a:solidFill>
              </a:rPr>
              <a:t>ACCOUNTING FOR PARTNERSHIP             		FIRM:BASIC CONCEPTS</a:t>
            </a:r>
          </a:p>
          <a:p>
            <a:endParaRPr lang="en-US" dirty="0" smtClean="0">
              <a:solidFill>
                <a:srgbClr val="FF0000"/>
              </a:solidFill>
            </a:endParaRPr>
          </a:p>
          <a:p>
            <a:endParaRPr b="1" dirty="0"/>
          </a:p>
        </p:txBody>
      </p:sp>
      <p:pic>
        <p:nvPicPr>
          <p:cNvPr id="6" name="Google Shape;63;p14"/>
          <p:cNvPicPr preferRelativeResize="0"/>
          <p:nvPr/>
        </p:nvPicPr>
        <p:blipFill rotWithShape="1">
          <a:blip r:embed="rId4">
            <a:alphaModFix/>
          </a:blip>
          <a:srcRect/>
          <a:stretch/>
        </p:blipFill>
        <p:spPr>
          <a:xfrm>
            <a:off x="1" y="1"/>
            <a:ext cx="2848599" cy="1142999"/>
          </a:xfrm>
          <a:prstGeom prst="rect">
            <a:avLst/>
          </a:prstGeom>
          <a:noFill/>
          <a:ln>
            <a:noFill/>
          </a:ln>
        </p:spPr>
      </p:pic>
    </p:spTree>
    <p:extLst>
      <p:ext uri="{BB962C8B-B14F-4D97-AF65-F5344CB8AC3E}">
        <p14:creationId xmlns:p14="http://schemas.microsoft.com/office/powerpoint/2010/main" val="19971834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147" y="168334"/>
            <a:ext cx="10178322" cy="1492132"/>
          </a:xfrm>
        </p:spPr>
        <p:txBody>
          <a:bodyPr>
            <a:noAutofit/>
          </a:bodyPr>
          <a:lstStyle/>
          <a:p>
            <a:r>
              <a:rPr lang="en-US" sz="3600" u="sng" dirty="0">
                <a:solidFill>
                  <a:sysClr val="windowText" lastClr="000000"/>
                </a:solidFill>
              </a:rPr>
              <a:t>Calculation of interest on capital </a:t>
            </a:r>
          </a:p>
        </p:txBody>
      </p:sp>
      <p:sp>
        <p:nvSpPr>
          <p:cNvPr id="3" name="Content Placeholder 2"/>
          <p:cNvSpPr>
            <a:spLocks noGrp="1"/>
          </p:cNvSpPr>
          <p:nvPr>
            <p:ph idx="1"/>
          </p:nvPr>
        </p:nvSpPr>
        <p:spPr>
          <a:xfrm>
            <a:off x="930147" y="914400"/>
            <a:ext cx="7756653" cy="4495800"/>
          </a:xfrm>
        </p:spPr>
        <p:txBody>
          <a:bodyPr>
            <a:noAutofit/>
          </a:bodyPr>
          <a:lstStyle/>
          <a:p>
            <a:pPr indent="0" algn="just">
              <a:lnSpc>
                <a:spcPct val="150000"/>
              </a:lnSpc>
              <a:buNone/>
            </a:pPr>
            <a:r>
              <a:rPr lang="en-US" sz="2400" b="1" dirty="0" smtClean="0">
                <a:solidFill>
                  <a:schemeClr val="tx1"/>
                </a:solidFill>
              </a:rPr>
              <a:t>	Interest </a:t>
            </a:r>
            <a:r>
              <a:rPr lang="en-US" sz="2400" b="1" dirty="0">
                <a:solidFill>
                  <a:schemeClr val="tx1"/>
                </a:solidFill>
              </a:rPr>
              <a:t>on capital is paid to the partners as a compensation for their capital contribution to the firm. Interest on capital is an expenses for the firm and gain for partners individually. Interest on capital is to be allowed to the partners only if the partnership deed provides for it. The interest on capital is allowed considering three important factors rate, amount and period. Following are the different ways of calculating interest on capital</a:t>
            </a:r>
            <a:r>
              <a:rPr lang="en-US" sz="2400" b="1" dirty="0" smtClean="0">
                <a:solidFill>
                  <a:schemeClr val="tx1"/>
                </a:solidFill>
              </a:rPr>
              <a:t>;</a:t>
            </a:r>
            <a:endParaRPr lang="en-US" sz="2400" b="1" dirty="0">
              <a:solidFill>
                <a:schemeClr val="tx1"/>
              </a:solidFill>
            </a:endParaRPr>
          </a:p>
        </p:txBody>
      </p:sp>
      <p:pic>
        <p:nvPicPr>
          <p:cNvPr id="4" name="Google Shape;63;p14"/>
          <p:cNvPicPr preferRelativeResize="0"/>
          <p:nvPr/>
        </p:nvPicPr>
        <p:blipFill rotWithShape="1">
          <a:blip r:embed="rId2">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21374787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5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25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9296400" cy="1752600"/>
          </a:xfrm>
        </p:spPr>
        <p:txBody>
          <a:bodyPr>
            <a:noAutofit/>
          </a:bodyPr>
          <a:lstStyle/>
          <a:p>
            <a:r>
              <a:rPr lang="en-US" sz="2400" b="1" u="sng" dirty="0">
                <a:ln>
                  <a:solidFill>
                    <a:schemeClr val="tx1"/>
                  </a:solidFill>
                </a:ln>
                <a:solidFill>
                  <a:schemeClr val="tx1"/>
                </a:solidFill>
                <a:effectLst/>
              </a:rPr>
              <a:t>Situation – 1</a:t>
            </a:r>
            <a:r>
              <a:rPr lang="en-US" sz="2400" dirty="0">
                <a:ln>
                  <a:solidFill>
                    <a:schemeClr val="tx1"/>
                  </a:solidFill>
                </a:ln>
                <a:solidFill>
                  <a:schemeClr val="tx1"/>
                </a:solidFill>
                <a:effectLst/>
              </a:rPr>
              <a:t/>
            </a:r>
            <a:br>
              <a:rPr lang="en-US" sz="2400" dirty="0">
                <a:ln>
                  <a:solidFill>
                    <a:schemeClr val="tx1"/>
                  </a:solidFill>
                </a:ln>
                <a:solidFill>
                  <a:schemeClr val="tx1"/>
                </a:solidFill>
                <a:effectLst/>
              </a:rPr>
            </a:br>
            <a:r>
              <a:rPr lang="en-US" sz="2400" b="1" dirty="0">
                <a:ln>
                  <a:solidFill>
                    <a:schemeClr val="tx1"/>
                  </a:solidFill>
                </a:ln>
                <a:solidFill>
                  <a:schemeClr val="tx1"/>
                </a:solidFill>
                <a:effectLst/>
              </a:rPr>
              <a:t>When There Is  No Addition To Or Withdrawal From Capital During The Year.</a:t>
            </a:r>
            <a:endParaRPr lang="en-US" sz="2400" dirty="0">
              <a:ln>
                <a:solidFill>
                  <a:schemeClr val="tx1"/>
                </a:solidFill>
              </a:ln>
              <a:solidFill>
                <a:schemeClr val="tx1"/>
              </a:solidFill>
              <a:effectLst/>
            </a:endParaRPr>
          </a:p>
        </p:txBody>
      </p:sp>
      <p:sp>
        <p:nvSpPr>
          <p:cNvPr id="3" name="Content Placeholder 2"/>
          <p:cNvSpPr>
            <a:spLocks noGrp="1"/>
          </p:cNvSpPr>
          <p:nvPr>
            <p:ph idx="1"/>
          </p:nvPr>
        </p:nvSpPr>
        <p:spPr>
          <a:xfrm>
            <a:off x="762000" y="1371600"/>
            <a:ext cx="8229600" cy="3429000"/>
          </a:xfrm>
        </p:spPr>
        <p:txBody>
          <a:bodyPr>
            <a:noAutofit/>
          </a:bodyPr>
          <a:lstStyle/>
          <a:p>
            <a:pPr indent="0" algn="just">
              <a:lnSpc>
                <a:spcPct val="150000"/>
              </a:lnSpc>
              <a:buNone/>
            </a:pPr>
            <a:r>
              <a:rPr lang="en-US" sz="2400" b="1" dirty="0" err="1" smtClean="0">
                <a:solidFill>
                  <a:schemeClr val="tx1"/>
                </a:solidFill>
              </a:rPr>
              <a:t>Sathish</a:t>
            </a:r>
            <a:r>
              <a:rPr lang="en-US" sz="2400" b="1" dirty="0" smtClean="0">
                <a:solidFill>
                  <a:schemeClr val="tx1"/>
                </a:solidFill>
              </a:rPr>
              <a:t> </a:t>
            </a:r>
            <a:r>
              <a:rPr lang="en-US" sz="2400" b="1" dirty="0">
                <a:solidFill>
                  <a:schemeClr val="tx1"/>
                </a:solidFill>
              </a:rPr>
              <a:t>and Ram are </a:t>
            </a:r>
            <a:r>
              <a:rPr lang="en-US" sz="2400" b="1" dirty="0" smtClean="0">
                <a:solidFill>
                  <a:schemeClr val="tx1"/>
                </a:solidFill>
              </a:rPr>
              <a:t>partners </a:t>
            </a:r>
            <a:r>
              <a:rPr lang="en-US" sz="2400" b="1" dirty="0">
                <a:solidFill>
                  <a:schemeClr val="tx1"/>
                </a:solidFill>
              </a:rPr>
              <a:t>sharing profit and losses equally. Their capitals on 1</a:t>
            </a:r>
            <a:r>
              <a:rPr lang="en-US" sz="2400" b="1" baseline="30000" dirty="0">
                <a:solidFill>
                  <a:schemeClr val="tx1"/>
                </a:solidFill>
              </a:rPr>
              <a:t>st</a:t>
            </a:r>
            <a:r>
              <a:rPr lang="en-US" sz="2400" b="1" dirty="0">
                <a:solidFill>
                  <a:schemeClr val="tx1"/>
                </a:solidFill>
              </a:rPr>
              <a:t> January 2013 were 25000and 30000. Calculate interest on capital at 6% per annum for the year ending 31</a:t>
            </a:r>
            <a:r>
              <a:rPr lang="en-US" sz="2400" b="1" baseline="30000" dirty="0">
                <a:solidFill>
                  <a:schemeClr val="tx1"/>
                </a:solidFill>
              </a:rPr>
              <a:t>st</a:t>
            </a:r>
            <a:r>
              <a:rPr lang="en-US" sz="2400" b="1" dirty="0">
                <a:solidFill>
                  <a:schemeClr val="tx1"/>
                </a:solidFill>
              </a:rPr>
              <a:t> December 2013</a:t>
            </a:r>
            <a:r>
              <a:rPr lang="en-US" sz="2400" b="1" dirty="0" smtClean="0">
                <a:solidFill>
                  <a:schemeClr val="tx1"/>
                </a:solidFill>
              </a:rPr>
              <a:t>.</a:t>
            </a:r>
            <a:endParaRPr lang="en-US" sz="2400" b="1" dirty="0">
              <a:solidFill>
                <a:schemeClr val="tx1"/>
              </a:solidFill>
            </a:endParaRPr>
          </a:p>
          <a:p>
            <a:pPr indent="0" algn="just">
              <a:lnSpc>
                <a:spcPct val="150000"/>
              </a:lnSpc>
              <a:buNone/>
            </a:pPr>
            <a:r>
              <a:rPr lang="en-US" sz="2400" b="1" dirty="0">
                <a:solidFill>
                  <a:schemeClr val="tx1"/>
                </a:solidFill>
              </a:rPr>
              <a:t>Interest on capital of  </a:t>
            </a:r>
            <a:r>
              <a:rPr lang="en-US" sz="2400" b="1" dirty="0" err="1">
                <a:solidFill>
                  <a:schemeClr val="tx1"/>
                </a:solidFill>
              </a:rPr>
              <a:t>Sathish</a:t>
            </a:r>
            <a:r>
              <a:rPr lang="en-US" sz="2400" b="1" dirty="0">
                <a:solidFill>
                  <a:schemeClr val="tx1"/>
                </a:solidFill>
              </a:rPr>
              <a:t> </a:t>
            </a:r>
            <a:r>
              <a:rPr lang="en-US" sz="2400" b="1" dirty="0" smtClean="0">
                <a:solidFill>
                  <a:schemeClr val="tx1"/>
                </a:solidFill>
              </a:rPr>
              <a:t> = </a:t>
            </a:r>
            <a:r>
              <a:rPr lang="en-US" sz="2400" b="1" dirty="0">
                <a:solidFill>
                  <a:schemeClr val="tx1"/>
                </a:solidFill>
              </a:rPr>
              <a:t>25000 ×6 /100 = 1500</a:t>
            </a:r>
          </a:p>
          <a:p>
            <a:pPr indent="0" algn="just">
              <a:lnSpc>
                <a:spcPct val="150000"/>
              </a:lnSpc>
              <a:buNone/>
            </a:pPr>
            <a:r>
              <a:rPr lang="en-US" sz="2400" b="1" dirty="0">
                <a:solidFill>
                  <a:schemeClr val="tx1"/>
                </a:solidFill>
              </a:rPr>
              <a:t>Interest on capital of  Ram     = 30000 ×6 /100 = 1800</a:t>
            </a:r>
          </a:p>
          <a:p>
            <a:pPr indent="0" algn="just">
              <a:buNone/>
            </a:pPr>
            <a:r>
              <a:rPr lang="en-US" sz="2400" b="1" dirty="0">
                <a:solidFill>
                  <a:schemeClr val="tx1"/>
                </a:solidFill>
              </a:rPr>
              <a:t>	</a:t>
            </a:r>
          </a:p>
          <a:p>
            <a:pPr indent="0" algn="just">
              <a:buNone/>
            </a:pPr>
            <a:endParaRPr lang="en-US" sz="2400" b="1" dirty="0">
              <a:solidFill>
                <a:schemeClr val="tx1"/>
              </a:solidFill>
            </a:endParaRPr>
          </a:p>
        </p:txBody>
      </p:sp>
      <p:pic>
        <p:nvPicPr>
          <p:cNvPr id="4" name="Google Shape;63;p14"/>
          <p:cNvPicPr preferRelativeResize="0"/>
          <p:nvPr/>
        </p:nvPicPr>
        <p:blipFill rotWithShape="1">
          <a:blip r:embed="rId2">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9319728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5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25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25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25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25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25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250" tmFilter="0,0; .5, 1; 1, 1"/>
                                        <p:tgtEl>
                                          <p:spTgt spid="3">
                                            <p:txEl>
                                              <p:pRg st="1" end="1"/>
                                            </p:txEl>
                                          </p:spTgt>
                                        </p:tgtEl>
                                      </p:cBhvr>
                                    </p:animEffect>
                                  </p:childTnLst>
                                </p:cTn>
                              </p:par>
                              <p:par>
                                <p:cTn id="21" presetID="41" presetClass="entr" presetSubtype="0" fill="hold" nodeType="with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25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5" dur="25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883"/>
            <a:ext cx="8915400" cy="1092200"/>
          </a:xfrm>
        </p:spPr>
        <p:txBody>
          <a:bodyPr>
            <a:noAutofit/>
          </a:bodyPr>
          <a:lstStyle/>
          <a:p>
            <a:pPr algn="l"/>
            <a:r>
              <a:rPr lang="en-US" sz="2800" u="sng" cap="none" spc="0" dirty="0">
                <a:solidFill>
                  <a:schemeClr val="tx1"/>
                </a:solidFill>
              </a:rPr>
              <a:t>Situation – 2</a:t>
            </a:r>
            <a:r>
              <a:rPr lang="en-US" sz="2800" cap="none" spc="0" dirty="0">
                <a:solidFill>
                  <a:schemeClr val="tx1"/>
                </a:solidFill>
              </a:rPr>
              <a:t>	</a:t>
            </a:r>
            <a:br>
              <a:rPr lang="en-US" sz="2800" cap="none" spc="0" dirty="0">
                <a:solidFill>
                  <a:schemeClr val="tx1"/>
                </a:solidFill>
              </a:rPr>
            </a:br>
            <a:r>
              <a:rPr lang="en-US" sz="2800" cap="none" spc="0" dirty="0">
                <a:solidFill>
                  <a:schemeClr val="tx1"/>
                </a:solidFill>
              </a:rPr>
              <a:t>When There Is Additional Capital Contribution During The Accounting Year</a:t>
            </a:r>
          </a:p>
        </p:txBody>
      </p:sp>
      <p:sp>
        <p:nvSpPr>
          <p:cNvPr id="3" name="Content Placeholder 2"/>
          <p:cNvSpPr>
            <a:spLocks noGrp="1"/>
          </p:cNvSpPr>
          <p:nvPr>
            <p:ph idx="1"/>
          </p:nvPr>
        </p:nvSpPr>
        <p:spPr>
          <a:xfrm>
            <a:off x="685800" y="1100083"/>
            <a:ext cx="9220200" cy="5029200"/>
          </a:xfrm>
        </p:spPr>
        <p:txBody>
          <a:bodyPr>
            <a:normAutofit/>
          </a:bodyPr>
          <a:lstStyle/>
          <a:p>
            <a:pPr indent="0" algn="just">
              <a:lnSpc>
                <a:spcPct val="150000"/>
              </a:lnSpc>
              <a:buNone/>
            </a:pPr>
            <a:r>
              <a:rPr lang="en-US" sz="2400" b="1" dirty="0" err="1" smtClean="0">
                <a:solidFill>
                  <a:schemeClr val="tx1"/>
                </a:solidFill>
              </a:rPr>
              <a:t>Santosh</a:t>
            </a:r>
            <a:r>
              <a:rPr lang="en-US" sz="2400" b="1" dirty="0" smtClean="0">
                <a:solidFill>
                  <a:schemeClr val="tx1"/>
                </a:solidFill>
              </a:rPr>
              <a:t> </a:t>
            </a:r>
            <a:r>
              <a:rPr lang="en-US" sz="2400" b="1" dirty="0">
                <a:solidFill>
                  <a:schemeClr val="tx1"/>
                </a:solidFill>
              </a:rPr>
              <a:t>and </a:t>
            </a:r>
            <a:r>
              <a:rPr lang="en-US" sz="2400" b="1" dirty="0" err="1">
                <a:solidFill>
                  <a:schemeClr val="tx1"/>
                </a:solidFill>
              </a:rPr>
              <a:t>Raju</a:t>
            </a:r>
            <a:r>
              <a:rPr lang="en-US" sz="2400" b="1" dirty="0">
                <a:solidFill>
                  <a:schemeClr val="tx1"/>
                </a:solidFill>
              </a:rPr>
              <a:t> started partnership business on 1</a:t>
            </a:r>
            <a:r>
              <a:rPr lang="en-US" sz="2400" b="1" baseline="30000" dirty="0">
                <a:solidFill>
                  <a:schemeClr val="tx1"/>
                </a:solidFill>
              </a:rPr>
              <a:t>st  </a:t>
            </a:r>
            <a:r>
              <a:rPr lang="en-US" sz="2400" b="1" dirty="0">
                <a:solidFill>
                  <a:schemeClr val="tx1"/>
                </a:solidFill>
              </a:rPr>
              <a:t>January 2010  by contributing Rs.50000 And </a:t>
            </a:r>
            <a:r>
              <a:rPr lang="en-US" sz="2400" b="1" dirty="0" err="1">
                <a:solidFill>
                  <a:schemeClr val="tx1"/>
                </a:solidFill>
              </a:rPr>
              <a:t>Rs</a:t>
            </a:r>
            <a:r>
              <a:rPr lang="en-US" sz="2400" b="1" dirty="0">
                <a:solidFill>
                  <a:schemeClr val="tx1"/>
                </a:solidFill>
              </a:rPr>
              <a:t>. 40000 as initial capital. During the year 2010 </a:t>
            </a:r>
            <a:r>
              <a:rPr lang="en-US" sz="2400" b="1" dirty="0" err="1" smtClean="0">
                <a:solidFill>
                  <a:schemeClr val="tx1"/>
                </a:solidFill>
              </a:rPr>
              <a:t>Santosh</a:t>
            </a:r>
            <a:r>
              <a:rPr lang="en-US" sz="2400" b="1" dirty="0" smtClean="0">
                <a:solidFill>
                  <a:schemeClr val="tx1"/>
                </a:solidFill>
              </a:rPr>
              <a:t> </a:t>
            </a:r>
            <a:r>
              <a:rPr lang="en-US" sz="2400" b="1" dirty="0">
                <a:solidFill>
                  <a:schemeClr val="tx1"/>
                </a:solidFill>
              </a:rPr>
              <a:t>introduced </a:t>
            </a:r>
            <a:r>
              <a:rPr lang="en-US" sz="2400" b="1" dirty="0" err="1">
                <a:solidFill>
                  <a:schemeClr val="tx1"/>
                </a:solidFill>
              </a:rPr>
              <a:t>Rs</a:t>
            </a:r>
            <a:r>
              <a:rPr lang="en-US" sz="2400" b="1" dirty="0">
                <a:solidFill>
                  <a:schemeClr val="tx1"/>
                </a:solidFill>
              </a:rPr>
              <a:t>. 15000 as additional capital on 1</a:t>
            </a:r>
            <a:r>
              <a:rPr lang="en-US" sz="2400" b="1" baseline="30000" dirty="0">
                <a:solidFill>
                  <a:schemeClr val="tx1"/>
                </a:solidFill>
              </a:rPr>
              <a:t>st</a:t>
            </a:r>
            <a:r>
              <a:rPr lang="en-US" sz="2400" b="1" dirty="0">
                <a:solidFill>
                  <a:schemeClr val="tx1"/>
                </a:solidFill>
              </a:rPr>
              <a:t> June and </a:t>
            </a:r>
            <a:r>
              <a:rPr lang="en-US" sz="2400" b="1" dirty="0" err="1">
                <a:solidFill>
                  <a:schemeClr val="tx1"/>
                </a:solidFill>
              </a:rPr>
              <a:t>Raju</a:t>
            </a:r>
            <a:r>
              <a:rPr lang="en-US" sz="2400" b="1" dirty="0">
                <a:solidFill>
                  <a:schemeClr val="tx1"/>
                </a:solidFill>
              </a:rPr>
              <a:t> introduced </a:t>
            </a:r>
            <a:r>
              <a:rPr lang="en-US" sz="2400" b="1" dirty="0" err="1">
                <a:solidFill>
                  <a:schemeClr val="tx1"/>
                </a:solidFill>
              </a:rPr>
              <a:t>Rs</a:t>
            </a:r>
            <a:r>
              <a:rPr lang="en-US" sz="2400" b="1" dirty="0">
                <a:solidFill>
                  <a:schemeClr val="tx1"/>
                </a:solidFill>
              </a:rPr>
              <a:t>. 10000 on 1</a:t>
            </a:r>
            <a:r>
              <a:rPr lang="en-US" sz="2400" b="1" baseline="30000" dirty="0">
                <a:solidFill>
                  <a:schemeClr val="tx1"/>
                </a:solidFill>
              </a:rPr>
              <a:t>st</a:t>
            </a:r>
            <a:r>
              <a:rPr lang="en-US" sz="2400" b="1" dirty="0">
                <a:solidFill>
                  <a:schemeClr val="tx1"/>
                </a:solidFill>
              </a:rPr>
              <a:t> August. The interest on capital is allowed @6% p.a. accounts are closed on December 31</a:t>
            </a:r>
            <a:r>
              <a:rPr lang="en-US" sz="2400" b="1" baseline="30000" dirty="0">
                <a:solidFill>
                  <a:schemeClr val="tx1"/>
                </a:solidFill>
              </a:rPr>
              <a:t>st</a:t>
            </a:r>
            <a:r>
              <a:rPr lang="en-US" sz="2400" b="1" dirty="0">
                <a:solidFill>
                  <a:schemeClr val="tx1"/>
                </a:solidFill>
              </a:rPr>
              <a:t> every year. Calculate interest on capital to be allowed to </a:t>
            </a:r>
            <a:r>
              <a:rPr lang="en-US" sz="2400" b="1" dirty="0" err="1" smtClean="0">
                <a:solidFill>
                  <a:schemeClr val="tx1"/>
                </a:solidFill>
              </a:rPr>
              <a:t>Santosh</a:t>
            </a:r>
            <a:r>
              <a:rPr lang="en-US" sz="2400" b="1" dirty="0" smtClean="0">
                <a:solidFill>
                  <a:schemeClr val="tx1"/>
                </a:solidFill>
              </a:rPr>
              <a:t> </a:t>
            </a:r>
            <a:r>
              <a:rPr lang="en-US" sz="2400" b="1" dirty="0">
                <a:solidFill>
                  <a:schemeClr val="tx1"/>
                </a:solidFill>
              </a:rPr>
              <a:t>and </a:t>
            </a:r>
            <a:r>
              <a:rPr lang="en-US" sz="2400" b="1" dirty="0" err="1">
                <a:solidFill>
                  <a:schemeClr val="tx1"/>
                </a:solidFill>
              </a:rPr>
              <a:t>Raju</a:t>
            </a:r>
            <a:r>
              <a:rPr lang="en-US" sz="2400" b="1" dirty="0">
                <a:solidFill>
                  <a:schemeClr val="tx1"/>
                </a:solidFill>
              </a:rPr>
              <a:t> for the year 2010.</a:t>
            </a:r>
          </a:p>
          <a:p>
            <a:pPr indent="0" algn="just">
              <a:buNone/>
            </a:pPr>
            <a:endParaRPr lang="en-US" sz="2400" b="1" dirty="0">
              <a:solidFill>
                <a:schemeClr val="tx1"/>
              </a:solidFill>
            </a:endParaRPr>
          </a:p>
        </p:txBody>
      </p:sp>
      <p:pic>
        <p:nvPicPr>
          <p:cNvPr id="4" name="Google Shape;63;p14"/>
          <p:cNvPicPr preferRelativeResize="0"/>
          <p:nvPr/>
        </p:nvPicPr>
        <p:blipFill rotWithShape="1">
          <a:blip r:embed="rId2">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38441155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u="sng" dirty="0" smtClean="0">
                <a:solidFill>
                  <a:schemeClr val="tx1"/>
                </a:solidFill>
              </a:rPr>
              <a:t>Solution </a:t>
            </a:r>
            <a:endParaRPr lang="en-US" sz="3600" u="sng" dirty="0">
              <a:solidFill>
                <a:schemeClr val="tx1"/>
              </a:solidFill>
            </a:endParaRPr>
          </a:p>
        </p:txBody>
      </p:sp>
      <p:sp>
        <p:nvSpPr>
          <p:cNvPr id="8" name="Content Placeholder 7"/>
          <p:cNvSpPr>
            <a:spLocks noGrp="1"/>
          </p:cNvSpPr>
          <p:nvPr>
            <p:ph sz="half" idx="2"/>
          </p:nvPr>
        </p:nvSpPr>
        <p:spPr>
          <a:xfrm>
            <a:off x="1166648" y="1219030"/>
            <a:ext cx="9120352" cy="2996398"/>
          </a:xfrm>
        </p:spPr>
        <p:txBody>
          <a:bodyPr>
            <a:noAutofit/>
          </a:bodyPr>
          <a:lstStyle/>
          <a:p>
            <a:pPr marL="0" indent="0">
              <a:lnSpc>
                <a:spcPct val="150000"/>
              </a:lnSpc>
              <a:buNone/>
            </a:pPr>
            <a:r>
              <a:rPr lang="en-US" sz="2800" dirty="0" smtClean="0">
                <a:solidFill>
                  <a:schemeClr val="tx1"/>
                </a:solidFill>
                <a:latin typeface="+mj-lt"/>
              </a:rPr>
              <a:t>Interest on capital of Santhosh </a:t>
            </a:r>
          </a:p>
          <a:p>
            <a:pPr marL="0" indent="0">
              <a:lnSpc>
                <a:spcPct val="150000"/>
              </a:lnSpc>
              <a:buNone/>
            </a:pPr>
            <a:r>
              <a:rPr lang="en-US" dirty="0" smtClean="0">
                <a:solidFill>
                  <a:schemeClr val="tx1"/>
                </a:solidFill>
              </a:rPr>
              <a:t>6% on 50000n for one year = 50000 × 6/100 = 3000</a:t>
            </a:r>
          </a:p>
          <a:p>
            <a:pPr marL="0" indent="0">
              <a:lnSpc>
                <a:spcPct val="150000"/>
              </a:lnSpc>
              <a:buNone/>
            </a:pPr>
            <a:r>
              <a:rPr lang="en-US" dirty="0" smtClean="0">
                <a:solidFill>
                  <a:schemeClr val="tx1"/>
                </a:solidFill>
              </a:rPr>
              <a:t>6% 0f 15000 for 7 months = </a:t>
            </a:r>
            <a:r>
              <a:rPr lang="en-US" dirty="0">
                <a:solidFill>
                  <a:schemeClr val="tx1"/>
                </a:solidFill>
              </a:rPr>
              <a:t> </a:t>
            </a:r>
            <a:r>
              <a:rPr lang="en-US" dirty="0" smtClean="0">
                <a:solidFill>
                  <a:schemeClr val="tx1"/>
                </a:solidFill>
              </a:rPr>
              <a:t>15000 </a:t>
            </a:r>
            <a:r>
              <a:rPr lang="en-US" dirty="0">
                <a:solidFill>
                  <a:schemeClr val="tx1"/>
                </a:solidFill>
              </a:rPr>
              <a:t>× </a:t>
            </a:r>
            <a:r>
              <a:rPr lang="en-US" dirty="0" smtClean="0">
                <a:solidFill>
                  <a:schemeClr val="tx1"/>
                </a:solidFill>
              </a:rPr>
              <a:t>6/100 × 7/12 </a:t>
            </a:r>
            <a:r>
              <a:rPr lang="en-US" dirty="0">
                <a:solidFill>
                  <a:schemeClr val="tx1"/>
                </a:solidFill>
              </a:rPr>
              <a:t>= </a:t>
            </a:r>
            <a:r>
              <a:rPr lang="en-US" dirty="0" smtClean="0">
                <a:solidFill>
                  <a:schemeClr val="tx1"/>
                </a:solidFill>
              </a:rPr>
              <a:t>525</a:t>
            </a:r>
          </a:p>
          <a:p>
            <a:pPr marL="0" indent="0">
              <a:lnSpc>
                <a:spcPct val="150000"/>
              </a:lnSpc>
              <a:buNone/>
            </a:pPr>
            <a:r>
              <a:rPr lang="en-US" dirty="0" smtClean="0">
                <a:solidFill>
                  <a:schemeClr val="tx1"/>
                </a:solidFill>
              </a:rPr>
              <a:t>Total interest on Capital of Santhosh = 3000 + 525 = 3525 </a:t>
            </a:r>
          </a:p>
          <a:p>
            <a:pPr marL="0" indent="0">
              <a:lnSpc>
                <a:spcPct val="150000"/>
              </a:lnSpc>
              <a:buNone/>
            </a:pPr>
            <a:r>
              <a:rPr lang="en-US" sz="2800" dirty="0">
                <a:solidFill>
                  <a:schemeClr val="tx1"/>
                </a:solidFill>
                <a:latin typeface="+mj-lt"/>
              </a:rPr>
              <a:t>Interest on capital of </a:t>
            </a:r>
            <a:r>
              <a:rPr lang="en-US" sz="2800" dirty="0" smtClean="0">
                <a:solidFill>
                  <a:schemeClr val="tx1"/>
                </a:solidFill>
                <a:latin typeface="+mj-lt"/>
              </a:rPr>
              <a:t>Raju</a:t>
            </a:r>
            <a:endParaRPr lang="en-US" sz="2800" dirty="0">
              <a:solidFill>
                <a:schemeClr val="tx1"/>
              </a:solidFill>
              <a:latin typeface="+mj-lt"/>
            </a:endParaRPr>
          </a:p>
          <a:p>
            <a:pPr marL="0" indent="0">
              <a:lnSpc>
                <a:spcPct val="150000"/>
              </a:lnSpc>
              <a:buNone/>
            </a:pPr>
            <a:r>
              <a:rPr lang="en-US" dirty="0">
                <a:solidFill>
                  <a:schemeClr val="tx1"/>
                </a:solidFill>
              </a:rPr>
              <a:t>6% on </a:t>
            </a:r>
            <a:r>
              <a:rPr lang="en-US" dirty="0" smtClean="0">
                <a:solidFill>
                  <a:schemeClr val="tx1"/>
                </a:solidFill>
              </a:rPr>
              <a:t>40000n </a:t>
            </a:r>
            <a:r>
              <a:rPr lang="en-US" dirty="0">
                <a:solidFill>
                  <a:schemeClr val="tx1"/>
                </a:solidFill>
              </a:rPr>
              <a:t>for one year = </a:t>
            </a:r>
            <a:r>
              <a:rPr lang="en-US" dirty="0" smtClean="0">
                <a:solidFill>
                  <a:schemeClr val="tx1"/>
                </a:solidFill>
              </a:rPr>
              <a:t>40000 </a:t>
            </a:r>
            <a:r>
              <a:rPr lang="en-US" dirty="0">
                <a:solidFill>
                  <a:schemeClr val="tx1"/>
                </a:solidFill>
              </a:rPr>
              <a:t>× 6/100 = </a:t>
            </a:r>
            <a:r>
              <a:rPr lang="en-US" dirty="0" smtClean="0">
                <a:solidFill>
                  <a:schemeClr val="tx1"/>
                </a:solidFill>
              </a:rPr>
              <a:t>2400</a:t>
            </a:r>
            <a:endParaRPr lang="en-US" dirty="0">
              <a:solidFill>
                <a:schemeClr val="tx1"/>
              </a:solidFill>
            </a:endParaRPr>
          </a:p>
          <a:p>
            <a:pPr marL="0" indent="0">
              <a:lnSpc>
                <a:spcPct val="150000"/>
              </a:lnSpc>
              <a:buNone/>
            </a:pPr>
            <a:r>
              <a:rPr lang="en-US" dirty="0">
                <a:solidFill>
                  <a:schemeClr val="tx1"/>
                </a:solidFill>
              </a:rPr>
              <a:t>6% 0f </a:t>
            </a:r>
            <a:r>
              <a:rPr lang="en-US" dirty="0" smtClean="0">
                <a:solidFill>
                  <a:schemeClr val="tx1"/>
                </a:solidFill>
              </a:rPr>
              <a:t>10000 </a:t>
            </a:r>
            <a:r>
              <a:rPr lang="en-US" dirty="0">
                <a:solidFill>
                  <a:schemeClr val="tx1"/>
                </a:solidFill>
              </a:rPr>
              <a:t>for </a:t>
            </a:r>
            <a:r>
              <a:rPr lang="en-US" dirty="0" smtClean="0">
                <a:solidFill>
                  <a:schemeClr val="tx1"/>
                </a:solidFill>
              </a:rPr>
              <a:t>5 </a:t>
            </a:r>
            <a:r>
              <a:rPr lang="en-US" dirty="0">
                <a:solidFill>
                  <a:schemeClr val="tx1"/>
                </a:solidFill>
              </a:rPr>
              <a:t>months =  </a:t>
            </a:r>
            <a:r>
              <a:rPr lang="en-US" dirty="0" smtClean="0">
                <a:solidFill>
                  <a:schemeClr val="tx1"/>
                </a:solidFill>
              </a:rPr>
              <a:t>10000 </a:t>
            </a:r>
            <a:r>
              <a:rPr lang="en-US" dirty="0">
                <a:solidFill>
                  <a:schemeClr val="tx1"/>
                </a:solidFill>
              </a:rPr>
              <a:t>× 6/100 × </a:t>
            </a:r>
            <a:r>
              <a:rPr lang="en-US" dirty="0" smtClean="0">
                <a:solidFill>
                  <a:schemeClr val="tx1"/>
                </a:solidFill>
              </a:rPr>
              <a:t>5/12 </a:t>
            </a:r>
            <a:r>
              <a:rPr lang="en-US" dirty="0">
                <a:solidFill>
                  <a:schemeClr val="tx1"/>
                </a:solidFill>
              </a:rPr>
              <a:t>= </a:t>
            </a:r>
            <a:r>
              <a:rPr lang="en-US" dirty="0" smtClean="0">
                <a:solidFill>
                  <a:schemeClr val="tx1"/>
                </a:solidFill>
              </a:rPr>
              <a:t>250</a:t>
            </a:r>
            <a:endParaRPr lang="en-US" dirty="0">
              <a:solidFill>
                <a:schemeClr val="tx1"/>
              </a:solidFill>
            </a:endParaRPr>
          </a:p>
          <a:p>
            <a:pPr marL="0" indent="0">
              <a:lnSpc>
                <a:spcPct val="150000"/>
              </a:lnSpc>
              <a:buNone/>
            </a:pPr>
            <a:r>
              <a:rPr lang="en-US" dirty="0">
                <a:solidFill>
                  <a:schemeClr val="tx1"/>
                </a:solidFill>
              </a:rPr>
              <a:t>Total interest on Capital of </a:t>
            </a:r>
            <a:r>
              <a:rPr lang="en-US" dirty="0" smtClean="0">
                <a:solidFill>
                  <a:schemeClr val="tx1"/>
                </a:solidFill>
              </a:rPr>
              <a:t>Raju </a:t>
            </a:r>
            <a:r>
              <a:rPr lang="en-US" dirty="0">
                <a:solidFill>
                  <a:schemeClr val="tx1"/>
                </a:solidFill>
              </a:rPr>
              <a:t>= </a:t>
            </a:r>
            <a:r>
              <a:rPr lang="en-US" dirty="0" smtClean="0">
                <a:solidFill>
                  <a:schemeClr val="tx1"/>
                </a:solidFill>
              </a:rPr>
              <a:t>2400 </a:t>
            </a:r>
            <a:r>
              <a:rPr lang="en-US" dirty="0">
                <a:solidFill>
                  <a:schemeClr val="tx1"/>
                </a:solidFill>
              </a:rPr>
              <a:t>+ </a:t>
            </a:r>
            <a:r>
              <a:rPr lang="en-US" dirty="0" smtClean="0">
                <a:solidFill>
                  <a:schemeClr val="tx1"/>
                </a:solidFill>
              </a:rPr>
              <a:t>250 </a:t>
            </a:r>
            <a:r>
              <a:rPr lang="en-US" dirty="0">
                <a:solidFill>
                  <a:schemeClr val="tx1"/>
                </a:solidFill>
              </a:rPr>
              <a:t>= </a:t>
            </a:r>
            <a:r>
              <a:rPr lang="en-US" dirty="0" smtClean="0">
                <a:solidFill>
                  <a:schemeClr val="tx1"/>
                </a:solidFill>
              </a:rPr>
              <a:t>2650</a:t>
            </a:r>
            <a:endParaRPr lang="en-US" dirty="0">
              <a:solidFill>
                <a:schemeClr val="tx1"/>
              </a:solidFill>
            </a:endParaRPr>
          </a:p>
        </p:txBody>
      </p:sp>
      <p:pic>
        <p:nvPicPr>
          <p:cNvPr id="4" name="Google Shape;63;p14"/>
          <p:cNvPicPr preferRelativeResize="0"/>
          <p:nvPr/>
        </p:nvPicPr>
        <p:blipFill rotWithShape="1">
          <a:blip r:embed="rId2">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27950649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b="1" dirty="0">
                <a:solidFill>
                  <a:schemeClr val="tx1"/>
                </a:solidFill>
                <a:effectLst/>
              </a:rPr>
              <a:t>Situation - 3</a:t>
            </a:r>
            <a:r>
              <a:rPr lang="en-US" sz="3200" dirty="0">
                <a:solidFill>
                  <a:schemeClr val="tx1"/>
                </a:solidFill>
                <a:effectLst/>
              </a:rPr>
              <a:t/>
            </a:r>
            <a:br>
              <a:rPr lang="en-US" sz="3200" dirty="0">
                <a:solidFill>
                  <a:schemeClr val="tx1"/>
                </a:solidFill>
                <a:effectLst/>
              </a:rPr>
            </a:br>
            <a:r>
              <a:rPr lang="en-US" sz="3200" b="1" dirty="0">
                <a:solidFill>
                  <a:schemeClr val="tx1"/>
                </a:solidFill>
                <a:effectLst/>
              </a:rPr>
              <a:t>If opening balance is not given</a:t>
            </a:r>
            <a:endParaRPr lang="en-US" sz="3200" dirty="0">
              <a:solidFill>
                <a:schemeClr val="tx1"/>
              </a:solidFill>
              <a:effectLst/>
            </a:endParaRPr>
          </a:p>
        </p:txBody>
      </p:sp>
      <p:sp>
        <p:nvSpPr>
          <p:cNvPr id="3" name="Content Placeholder 2"/>
          <p:cNvSpPr>
            <a:spLocks noGrp="1"/>
          </p:cNvSpPr>
          <p:nvPr>
            <p:ph idx="1"/>
          </p:nvPr>
        </p:nvSpPr>
        <p:spPr>
          <a:xfrm>
            <a:off x="1066800" y="1600200"/>
            <a:ext cx="9753600" cy="4419600"/>
          </a:xfrm>
        </p:spPr>
        <p:txBody>
          <a:bodyPr>
            <a:normAutofit/>
          </a:bodyPr>
          <a:lstStyle/>
          <a:p>
            <a:pPr indent="0" algn="just">
              <a:buNone/>
            </a:pPr>
            <a:r>
              <a:rPr lang="en-US" sz="2800" b="1" dirty="0" smtClean="0">
                <a:solidFill>
                  <a:schemeClr val="tx1"/>
                </a:solidFill>
              </a:rPr>
              <a:t>	In </a:t>
            </a:r>
            <a:r>
              <a:rPr lang="en-US" sz="2800" b="1" dirty="0">
                <a:solidFill>
                  <a:schemeClr val="tx1"/>
                </a:solidFill>
              </a:rPr>
              <a:t>this case we have to Calculate opening capital , for this we should add items such as drawings, interest on drawings </a:t>
            </a:r>
            <a:r>
              <a:rPr lang="en-US" sz="2800" b="1" dirty="0" smtClean="0">
                <a:solidFill>
                  <a:schemeClr val="tx1"/>
                </a:solidFill>
              </a:rPr>
              <a:t>,share </a:t>
            </a:r>
            <a:r>
              <a:rPr lang="en-US" sz="2800" b="1" dirty="0">
                <a:solidFill>
                  <a:schemeClr val="tx1"/>
                </a:solidFill>
              </a:rPr>
              <a:t>of loss ,if any with capital at the end of year and to subtract items such as partner’s salary, commission , share of profit , additional capital ,etc.</a:t>
            </a:r>
          </a:p>
          <a:p>
            <a:pPr indent="0" algn="just">
              <a:buNone/>
            </a:pPr>
            <a:endParaRPr lang="en-US" sz="2800" b="1" dirty="0">
              <a:solidFill>
                <a:schemeClr val="tx1"/>
              </a:solidFill>
            </a:endParaRPr>
          </a:p>
        </p:txBody>
      </p:sp>
      <p:pic>
        <p:nvPicPr>
          <p:cNvPr id="4" name="Google Shape;63;p14"/>
          <p:cNvPicPr preferRelativeResize="0"/>
          <p:nvPr/>
        </p:nvPicPr>
        <p:blipFill rotWithShape="1">
          <a:blip r:embed="rId2">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35319767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5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25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027" y="152400"/>
            <a:ext cx="10178322" cy="1492132"/>
          </a:xfrm>
        </p:spPr>
        <p:txBody>
          <a:bodyPr>
            <a:normAutofit/>
          </a:bodyPr>
          <a:lstStyle/>
          <a:p>
            <a:r>
              <a:rPr lang="en-US" sz="3600" u="sng" dirty="0" smtClean="0">
                <a:solidFill>
                  <a:schemeClr val="tx1"/>
                </a:solidFill>
              </a:rPr>
              <a:t>Illustration</a:t>
            </a:r>
            <a:endParaRPr lang="en-US" sz="3600" u="sng" dirty="0">
              <a:solidFill>
                <a:schemeClr val="tx1"/>
              </a:solidFill>
            </a:endParaRPr>
          </a:p>
        </p:txBody>
      </p:sp>
      <p:sp>
        <p:nvSpPr>
          <p:cNvPr id="3" name="Content Placeholder 2"/>
          <p:cNvSpPr>
            <a:spLocks noGrp="1"/>
          </p:cNvSpPr>
          <p:nvPr>
            <p:ph idx="1"/>
          </p:nvPr>
        </p:nvSpPr>
        <p:spPr>
          <a:xfrm>
            <a:off x="1295400" y="898466"/>
            <a:ext cx="9525000" cy="4892734"/>
          </a:xfrm>
        </p:spPr>
        <p:txBody>
          <a:bodyPr>
            <a:noAutofit/>
          </a:bodyPr>
          <a:lstStyle/>
          <a:p>
            <a:pPr indent="0" algn="just">
              <a:buNone/>
            </a:pPr>
            <a:r>
              <a:rPr lang="en-US" sz="2400" b="1" dirty="0" err="1">
                <a:solidFill>
                  <a:schemeClr val="tx1"/>
                </a:solidFill>
                <a:effectLst/>
              </a:rPr>
              <a:t>Asha</a:t>
            </a:r>
            <a:r>
              <a:rPr lang="en-US" sz="2400" b="1" dirty="0">
                <a:solidFill>
                  <a:schemeClr val="tx1"/>
                </a:solidFill>
                <a:effectLst/>
              </a:rPr>
              <a:t> and </a:t>
            </a:r>
            <a:r>
              <a:rPr lang="en-US" sz="2400" b="1" dirty="0" err="1">
                <a:solidFill>
                  <a:schemeClr val="tx1"/>
                </a:solidFill>
                <a:effectLst/>
              </a:rPr>
              <a:t>Deepa</a:t>
            </a:r>
            <a:r>
              <a:rPr lang="en-US" sz="2400" b="1" dirty="0">
                <a:solidFill>
                  <a:schemeClr val="tx1"/>
                </a:solidFill>
                <a:effectLst/>
              </a:rPr>
              <a:t> are partners in a textile business. There capital at the end of the year were </a:t>
            </a:r>
            <a:r>
              <a:rPr lang="en-US" sz="2400" b="1" dirty="0" err="1">
                <a:solidFill>
                  <a:schemeClr val="tx1"/>
                </a:solidFill>
                <a:effectLst/>
              </a:rPr>
              <a:t>Rs</a:t>
            </a:r>
            <a:r>
              <a:rPr lang="en-US" sz="2400" b="1" dirty="0">
                <a:solidFill>
                  <a:schemeClr val="tx1"/>
                </a:solidFill>
                <a:effectLst/>
              </a:rPr>
              <a:t>. 45000 and Rs.30000 respectively. During the year 2012 </a:t>
            </a:r>
            <a:r>
              <a:rPr lang="en-US" sz="2400" b="1" dirty="0" err="1">
                <a:solidFill>
                  <a:schemeClr val="tx1"/>
                </a:solidFill>
                <a:effectLst/>
              </a:rPr>
              <a:t>Asha’s</a:t>
            </a:r>
            <a:r>
              <a:rPr lang="en-US" sz="2400" b="1" dirty="0">
                <a:solidFill>
                  <a:schemeClr val="tx1"/>
                </a:solidFill>
                <a:effectLst/>
              </a:rPr>
              <a:t> drawings and </a:t>
            </a:r>
            <a:r>
              <a:rPr lang="en-US" sz="2400" b="1" dirty="0" err="1">
                <a:solidFill>
                  <a:schemeClr val="tx1"/>
                </a:solidFill>
                <a:effectLst/>
              </a:rPr>
              <a:t>Deepa’s</a:t>
            </a:r>
            <a:r>
              <a:rPr lang="en-US" sz="2400" b="1" dirty="0">
                <a:solidFill>
                  <a:schemeClr val="tx1"/>
                </a:solidFill>
                <a:effectLst/>
              </a:rPr>
              <a:t> drawings were Rs.6000 and Rs.7000 respectively. Interest on drawings charged were Rs.300 and Rs.200. </a:t>
            </a:r>
            <a:r>
              <a:rPr lang="en-US" sz="2400" b="1" dirty="0" err="1">
                <a:solidFill>
                  <a:schemeClr val="tx1"/>
                </a:solidFill>
                <a:effectLst/>
              </a:rPr>
              <a:t>Asha</a:t>
            </a:r>
            <a:r>
              <a:rPr lang="en-US" sz="2400" b="1" dirty="0">
                <a:solidFill>
                  <a:schemeClr val="tx1"/>
                </a:solidFill>
                <a:effectLst/>
              </a:rPr>
              <a:t> had been credited with a salary of Rs.2500 and </a:t>
            </a:r>
            <a:r>
              <a:rPr lang="en-US" sz="2400" b="1" dirty="0" err="1">
                <a:solidFill>
                  <a:schemeClr val="tx1"/>
                </a:solidFill>
                <a:effectLst/>
              </a:rPr>
              <a:t>Deepa</a:t>
            </a:r>
            <a:r>
              <a:rPr lang="en-US" sz="2400" b="1" dirty="0">
                <a:solidFill>
                  <a:schemeClr val="tx1"/>
                </a:solidFill>
                <a:effectLst/>
              </a:rPr>
              <a:t> with a commission of </a:t>
            </a:r>
            <a:r>
              <a:rPr lang="en-US" sz="2400" b="1" dirty="0" err="1">
                <a:solidFill>
                  <a:schemeClr val="tx1"/>
                </a:solidFill>
                <a:effectLst/>
              </a:rPr>
              <a:t>Rs</a:t>
            </a:r>
            <a:r>
              <a:rPr lang="en-US" sz="2400" b="1" dirty="0">
                <a:solidFill>
                  <a:schemeClr val="tx1"/>
                </a:solidFill>
                <a:effectLst/>
              </a:rPr>
              <a:t>. 4000. Profit during the year after making the above mentioned adjustments were </a:t>
            </a:r>
            <a:r>
              <a:rPr lang="en-US" sz="2400" b="1" dirty="0" err="1">
                <a:solidFill>
                  <a:schemeClr val="tx1"/>
                </a:solidFill>
                <a:effectLst/>
              </a:rPr>
              <a:t>Rs</a:t>
            </a:r>
            <a:r>
              <a:rPr lang="en-US" sz="2400" b="1" dirty="0">
                <a:solidFill>
                  <a:schemeClr val="tx1"/>
                </a:solidFill>
                <a:effectLst/>
              </a:rPr>
              <a:t>. 20000. Calculate interest on capital @6% for the year ending 31</a:t>
            </a:r>
            <a:r>
              <a:rPr lang="en-US" sz="2400" b="1" baseline="30000" dirty="0">
                <a:solidFill>
                  <a:schemeClr val="tx1"/>
                </a:solidFill>
                <a:effectLst/>
              </a:rPr>
              <a:t>st</a:t>
            </a:r>
            <a:r>
              <a:rPr lang="en-US" sz="2400" b="1" dirty="0">
                <a:solidFill>
                  <a:schemeClr val="tx1"/>
                </a:solidFill>
                <a:effectLst/>
              </a:rPr>
              <a:t> December 2012.</a:t>
            </a:r>
          </a:p>
          <a:p>
            <a:pPr indent="0" algn="just">
              <a:buNone/>
            </a:pPr>
            <a:endParaRPr lang="en-US" sz="2400" b="1" dirty="0">
              <a:solidFill>
                <a:schemeClr val="tx1"/>
              </a:solidFill>
              <a:effectLst/>
            </a:endParaRPr>
          </a:p>
        </p:txBody>
      </p:sp>
      <p:pic>
        <p:nvPicPr>
          <p:cNvPr id="4" name="Google Shape;63;p14"/>
          <p:cNvPicPr preferRelativeResize="0"/>
          <p:nvPr/>
        </p:nvPicPr>
        <p:blipFill rotWithShape="1">
          <a:blip r:embed="rId2">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29405817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ules Applicable in the Absence of Partnership Deed - Microsoft Word (Product Activation Failed)"/>
          <p:cNvPicPr>
            <a:picLocks noGrp="1" noChangeAspect="1"/>
          </p:cNvPicPr>
          <p:nvPr>
            <p:ph idx="1"/>
          </p:nvPr>
        </p:nvPicPr>
        <p:blipFill rotWithShape="1">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19412" t="50917" r="26264" b="14537"/>
          <a:stretch/>
        </p:blipFill>
        <p:spPr>
          <a:xfrm>
            <a:off x="990600" y="152400"/>
            <a:ext cx="9677400" cy="6324600"/>
          </a:xfrm>
          <a:prstGeom prst="rect">
            <a:avLst/>
          </a:prstGeom>
          <a:ln>
            <a:noFill/>
          </a:ln>
          <a:effectLst>
            <a:outerShdw blurRad="292100" dist="139700" dir="2700000" algn="tl" rotWithShape="0">
              <a:srgbClr val="333333">
                <a:alpha val="65000"/>
              </a:srgbClr>
            </a:outerShdw>
          </a:effectLst>
        </p:spPr>
      </p:pic>
      <p:pic>
        <p:nvPicPr>
          <p:cNvPr id="3" name="Google Shape;63;p14"/>
          <p:cNvPicPr preferRelativeResize="0"/>
          <p:nvPr/>
        </p:nvPicPr>
        <p:blipFill rotWithShape="1">
          <a:blip r:embed="rId4">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19565641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ules Applicable in the Absence of Partnership Deed - Microsoft Word (Product Activation Failed)"/>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l="21748" t="22522" r="23692" b="40286"/>
          <a:stretch/>
        </p:blipFill>
        <p:spPr>
          <a:xfrm>
            <a:off x="914400" y="152400"/>
            <a:ext cx="7334250" cy="5016500"/>
          </a:xfrm>
          <a:prstGeom prst="rect">
            <a:avLst/>
          </a:prstGeom>
          <a:ln>
            <a:noFill/>
          </a:ln>
          <a:effectLst>
            <a:outerShdw blurRad="292100" dist="139700" dir="2700000" algn="tl" rotWithShape="0">
              <a:srgbClr val="333333">
                <a:alpha val="65000"/>
              </a:srgbClr>
            </a:outerShdw>
          </a:effectLst>
        </p:spPr>
      </p:pic>
      <p:pic>
        <p:nvPicPr>
          <p:cNvPr id="3" name="Google Shape;63;p14"/>
          <p:cNvPicPr preferRelativeResize="0"/>
          <p:nvPr/>
        </p:nvPicPr>
        <p:blipFill rotWithShape="1">
          <a:blip r:embed="rId4">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14852173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914400"/>
            <a:ext cx="8187071" cy="2507512"/>
          </a:xfrm>
        </p:spPr>
        <p:txBody>
          <a:bodyPr>
            <a:normAutofit/>
          </a:bodyPr>
          <a:lstStyle/>
          <a:p>
            <a:pPr algn="ctr"/>
            <a:r>
              <a:rPr lang="en-US" sz="5400" b="1" dirty="0">
                <a:ln>
                  <a:solidFill>
                    <a:srgbClr val="FFFF00"/>
                  </a:solidFill>
                </a:ln>
                <a:solidFill>
                  <a:schemeClr val="tx1"/>
                </a:solidFill>
              </a:rPr>
              <a:t>Calculation Of Interest On Drawings</a:t>
            </a:r>
            <a:endParaRPr lang="en-US" sz="5400" dirty="0">
              <a:solidFill>
                <a:schemeClr val="tx1"/>
              </a:solidFill>
            </a:endParaRPr>
          </a:p>
        </p:txBody>
      </p:sp>
    </p:spTree>
    <p:extLst>
      <p:ext uri="{BB962C8B-B14F-4D97-AF65-F5344CB8AC3E}">
        <p14:creationId xmlns:p14="http://schemas.microsoft.com/office/powerpoint/2010/main" val="25997322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57200"/>
            <a:ext cx="9905999" cy="533400"/>
          </a:xfrm>
        </p:spPr>
        <p:txBody>
          <a:bodyPr>
            <a:noAutofit/>
          </a:bodyPr>
          <a:lstStyle/>
          <a:p>
            <a:r>
              <a:rPr lang="en-US" sz="3200" b="1" u="sng" dirty="0">
                <a:ln>
                  <a:solidFill>
                    <a:schemeClr val="tx1"/>
                  </a:solidFill>
                </a:ln>
                <a:effectLst/>
              </a:rPr>
              <a:t>Calculation Of Interest On Drawings</a:t>
            </a:r>
            <a:endParaRPr lang="en-US" sz="3200" u="sng" dirty="0">
              <a:ln>
                <a:solidFill>
                  <a:schemeClr val="tx1"/>
                </a:solidFill>
              </a:ln>
              <a:effectLst/>
            </a:endParaRPr>
          </a:p>
        </p:txBody>
      </p:sp>
      <p:sp>
        <p:nvSpPr>
          <p:cNvPr id="3" name="Content Placeholder 2"/>
          <p:cNvSpPr>
            <a:spLocks noGrp="1"/>
          </p:cNvSpPr>
          <p:nvPr>
            <p:ph idx="1"/>
          </p:nvPr>
        </p:nvSpPr>
        <p:spPr>
          <a:xfrm>
            <a:off x="1143000" y="1295400"/>
            <a:ext cx="7086600" cy="3124203"/>
          </a:xfrm>
        </p:spPr>
        <p:txBody>
          <a:bodyPr>
            <a:noAutofit/>
          </a:bodyPr>
          <a:lstStyle/>
          <a:p>
            <a:pPr indent="0" algn="just">
              <a:lnSpc>
                <a:spcPct val="150000"/>
              </a:lnSpc>
              <a:buNone/>
            </a:pPr>
            <a:r>
              <a:rPr lang="en-US" sz="2800" b="1" dirty="0">
                <a:solidFill>
                  <a:schemeClr val="tx1"/>
                </a:solidFill>
              </a:rPr>
              <a:t>	Interest is to be charged on the withdrawals made by the partners , if it has been specifically mentioned in the partnership deed . Interest on drawings is an income for the firm and an expense to each partner. </a:t>
            </a:r>
          </a:p>
        </p:txBody>
      </p:sp>
      <p:pic>
        <p:nvPicPr>
          <p:cNvPr id="4" name="Google Shape;63;p14"/>
          <p:cNvPicPr preferRelativeResize="0"/>
          <p:nvPr/>
        </p:nvPicPr>
        <p:blipFill rotWithShape="1">
          <a:blip r:embed="rId2">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11976405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5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25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lipun WORK\New folder\555\z.jpg"/>
          <p:cNvPicPr>
            <a:picLocks noChangeAspect="1" noChangeArrowheads="1"/>
          </p:cNvPicPr>
          <p:nvPr/>
        </p:nvPicPr>
        <p:blipFill>
          <a:blip r:embed="rId2">
            <a:lum bright="-10000" contrast="40000"/>
          </a:blip>
          <a:srcRect/>
          <a:stretch>
            <a:fillRect/>
          </a:stretch>
        </p:blipFill>
        <p:spPr bwMode="auto">
          <a:xfrm>
            <a:off x="0" y="0"/>
            <a:ext cx="12192000" cy="6858000"/>
          </a:xfrm>
          <a:prstGeom prst="rect">
            <a:avLst/>
          </a:prstGeom>
          <a:noFill/>
        </p:spPr>
      </p:pic>
      <p:pic>
        <p:nvPicPr>
          <p:cNvPr id="3" name="Google Shape;63;p14"/>
          <p:cNvPicPr preferRelativeResize="0"/>
          <p:nvPr/>
        </p:nvPicPr>
        <p:blipFill rotWithShape="1">
          <a:blip r:embed="rId3">
            <a:alphaModFix/>
          </a:blip>
          <a:srcRect/>
          <a:stretch/>
        </p:blipFill>
        <p:spPr>
          <a:xfrm>
            <a:off x="10548632" y="6042168"/>
            <a:ext cx="1643368" cy="815833"/>
          </a:xfrm>
          <a:prstGeom prst="rect">
            <a:avLst/>
          </a:prstGeom>
          <a:noFill/>
          <a:ln>
            <a:noFill/>
          </a:ln>
        </p:spPr>
      </p:pic>
    </p:spTree>
    <p:extLst>
      <p:ext uri="{BB962C8B-B14F-4D97-AF65-F5344CB8AC3E}">
        <p14:creationId xmlns:p14="http://schemas.microsoft.com/office/powerpoint/2010/main" val="33005019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050" y="304800"/>
            <a:ext cx="8959122" cy="1217815"/>
          </a:xfrm>
        </p:spPr>
        <p:txBody>
          <a:bodyPr>
            <a:noAutofit/>
          </a:bodyPr>
          <a:lstStyle/>
          <a:p>
            <a:pPr lvl="0"/>
            <a:r>
              <a:rPr lang="en-US" sz="2800" b="1" dirty="0">
                <a:ln>
                  <a:solidFill>
                    <a:schemeClr val="tx1"/>
                  </a:solidFill>
                </a:ln>
              </a:rPr>
              <a:t>1</a:t>
            </a:r>
            <a:r>
              <a:rPr lang="en-US" sz="2800" b="1" dirty="0" smtClean="0">
                <a:ln>
                  <a:solidFill>
                    <a:schemeClr val="tx1"/>
                  </a:solidFill>
                </a:ln>
              </a:rPr>
              <a:t>. Amount </a:t>
            </a:r>
            <a:r>
              <a:rPr lang="en-US" sz="2800" b="1" dirty="0">
                <a:ln>
                  <a:solidFill>
                    <a:schemeClr val="tx1"/>
                  </a:solidFill>
                </a:ln>
              </a:rPr>
              <a:t>of withdrawal , rate of </a:t>
            </a:r>
            <a:r>
              <a:rPr lang="en-US" sz="2800" b="1" u="sng" dirty="0">
                <a:ln>
                  <a:solidFill>
                    <a:schemeClr val="tx1"/>
                  </a:solidFill>
                </a:ln>
              </a:rPr>
              <a:t>interest and date of withdrawal given</a:t>
            </a:r>
            <a:endParaRPr lang="en-US" sz="2800" u="sng" dirty="0">
              <a:ln>
                <a:solidFill>
                  <a:schemeClr val="tx1"/>
                </a:solidFill>
              </a:ln>
            </a:endParaRPr>
          </a:p>
        </p:txBody>
      </p:sp>
      <p:sp>
        <p:nvSpPr>
          <p:cNvPr id="3" name="Content Placeholder 2"/>
          <p:cNvSpPr>
            <a:spLocks noGrp="1"/>
          </p:cNvSpPr>
          <p:nvPr>
            <p:ph idx="1"/>
          </p:nvPr>
        </p:nvSpPr>
        <p:spPr>
          <a:xfrm>
            <a:off x="1066800" y="1522615"/>
            <a:ext cx="7467600" cy="4116185"/>
          </a:xfrm>
        </p:spPr>
        <p:txBody>
          <a:bodyPr>
            <a:normAutofit/>
          </a:bodyPr>
          <a:lstStyle/>
          <a:p>
            <a:pPr indent="0" algn="just">
              <a:buNone/>
            </a:pPr>
            <a:r>
              <a:rPr lang="en-US" sz="2800" b="1" dirty="0" smtClean="0">
                <a:solidFill>
                  <a:schemeClr val="tx1"/>
                </a:solidFill>
              </a:rPr>
              <a:t>Year </a:t>
            </a:r>
            <a:r>
              <a:rPr lang="en-US" sz="2800" b="1" dirty="0">
                <a:solidFill>
                  <a:schemeClr val="tx1"/>
                </a:solidFill>
              </a:rPr>
              <a:t>end of a firm is 31</a:t>
            </a:r>
            <a:r>
              <a:rPr lang="en-US" sz="2800" b="1" baseline="30000" dirty="0">
                <a:solidFill>
                  <a:schemeClr val="tx1"/>
                </a:solidFill>
              </a:rPr>
              <a:t>st</a:t>
            </a:r>
            <a:r>
              <a:rPr lang="en-US" sz="2800" b="1" dirty="0">
                <a:solidFill>
                  <a:schemeClr val="tx1"/>
                </a:solidFill>
              </a:rPr>
              <a:t> December , Rahul a partner withdraws </a:t>
            </a:r>
            <a:r>
              <a:rPr lang="en-US" sz="2800" b="1" dirty="0" smtClean="0">
                <a:solidFill>
                  <a:schemeClr val="tx1"/>
                </a:solidFill>
              </a:rPr>
              <a:t>Rs.5000 on </a:t>
            </a:r>
            <a:r>
              <a:rPr lang="en-US" sz="2800" b="1" dirty="0">
                <a:solidFill>
                  <a:schemeClr val="tx1"/>
                </a:solidFill>
              </a:rPr>
              <a:t>1</a:t>
            </a:r>
            <a:r>
              <a:rPr lang="en-US" sz="2800" b="1" baseline="30000" dirty="0">
                <a:solidFill>
                  <a:schemeClr val="tx1"/>
                </a:solidFill>
              </a:rPr>
              <a:t>st</a:t>
            </a:r>
            <a:r>
              <a:rPr lang="en-US" sz="2800" b="1" dirty="0">
                <a:solidFill>
                  <a:schemeClr val="tx1"/>
                </a:solidFill>
              </a:rPr>
              <a:t> July. Calculate the interest on drawings at 8% per annum.</a:t>
            </a:r>
          </a:p>
          <a:p>
            <a:pPr indent="0" algn="just">
              <a:lnSpc>
                <a:spcPct val="100000"/>
              </a:lnSpc>
              <a:spcBef>
                <a:spcPts val="0"/>
              </a:spcBef>
              <a:buNone/>
            </a:pPr>
            <a:endParaRPr lang="en-US" sz="2800" b="1" dirty="0" smtClean="0">
              <a:solidFill>
                <a:schemeClr val="tx1"/>
              </a:solidFill>
            </a:endParaRPr>
          </a:p>
          <a:p>
            <a:pPr indent="0" algn="just">
              <a:lnSpc>
                <a:spcPct val="100000"/>
              </a:lnSpc>
              <a:spcBef>
                <a:spcPts val="0"/>
              </a:spcBef>
              <a:buNone/>
            </a:pPr>
            <a:r>
              <a:rPr lang="en-US" sz="2800" b="1" dirty="0" smtClean="0">
                <a:solidFill>
                  <a:schemeClr val="tx1"/>
                </a:solidFill>
              </a:rPr>
              <a:t>Interest </a:t>
            </a:r>
            <a:r>
              <a:rPr lang="en-US" sz="2800" b="1" dirty="0">
                <a:solidFill>
                  <a:schemeClr val="tx1"/>
                </a:solidFill>
              </a:rPr>
              <a:t>on Drawings =  </a:t>
            </a:r>
            <a:r>
              <a:rPr lang="en-US" sz="2800" b="1" u="heavy" dirty="0">
                <a:solidFill>
                  <a:schemeClr val="tx1"/>
                </a:solidFill>
              </a:rPr>
              <a:t>5000×8×6</a:t>
            </a:r>
            <a:r>
              <a:rPr lang="en-US" sz="2800" b="1" dirty="0">
                <a:solidFill>
                  <a:schemeClr val="tx1"/>
                </a:solidFill>
              </a:rPr>
              <a:t>    = 525</a:t>
            </a:r>
          </a:p>
          <a:p>
            <a:pPr indent="0" algn="just">
              <a:lnSpc>
                <a:spcPct val="100000"/>
              </a:lnSpc>
              <a:spcBef>
                <a:spcPts val="0"/>
              </a:spcBef>
              <a:buNone/>
            </a:pPr>
            <a:r>
              <a:rPr lang="en-US" sz="2800" b="1" dirty="0">
                <a:solidFill>
                  <a:schemeClr val="tx1"/>
                </a:solidFill>
              </a:rPr>
              <a:t>		 </a:t>
            </a:r>
            <a:r>
              <a:rPr lang="en-US" sz="2800" b="1" dirty="0" smtClean="0">
                <a:solidFill>
                  <a:schemeClr val="tx1"/>
                </a:solidFill>
              </a:rPr>
              <a:t>         100×12 </a:t>
            </a:r>
            <a:endParaRPr lang="en-US" sz="2800" b="1" dirty="0">
              <a:solidFill>
                <a:schemeClr val="tx1"/>
              </a:solidFill>
            </a:endParaRPr>
          </a:p>
          <a:p>
            <a:pPr indent="0" algn="just">
              <a:buNone/>
            </a:pPr>
            <a:endParaRPr lang="en-US" sz="2800" b="1" dirty="0">
              <a:solidFill>
                <a:schemeClr val="tx1"/>
              </a:solidFill>
            </a:endParaRPr>
          </a:p>
        </p:txBody>
      </p:sp>
      <p:pic>
        <p:nvPicPr>
          <p:cNvPr id="4" name="Google Shape;63;p14"/>
          <p:cNvPicPr preferRelativeResize="0"/>
          <p:nvPr/>
        </p:nvPicPr>
        <p:blipFill rotWithShape="1">
          <a:blip r:embed="rId2">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10717060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5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25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25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25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18" dur="25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25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250" tmFilter="0,0; .5, 1; 1, 1"/>
                                        <p:tgtEl>
                                          <p:spTgt spid="3">
                                            <p:txEl>
                                              <p:pRg st="2" end="2"/>
                                            </p:txEl>
                                          </p:spTgt>
                                        </p:tgtEl>
                                      </p:cBhvr>
                                    </p:animEffect>
                                  </p:childTnLst>
                                </p:cTn>
                              </p:par>
                              <p:par>
                                <p:cTn id="21" presetID="41" presetClass="entr" presetSubtype="0" fill="hold" nodeType="withEffect">
                                  <p:stCondLst>
                                    <p:cond delay="0"/>
                                  </p:stCondLst>
                                  <p:iterate type="lt">
                                    <p:tmPct val="10000"/>
                                  </p:iterate>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25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25" dur="25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7892322" cy="913015"/>
          </a:xfrm>
        </p:spPr>
        <p:txBody>
          <a:bodyPr>
            <a:noAutofit/>
          </a:bodyPr>
          <a:lstStyle/>
          <a:p>
            <a:r>
              <a:rPr lang="en-US" sz="2800" b="1" dirty="0">
                <a:solidFill>
                  <a:schemeClr val="tx1"/>
                </a:solidFill>
              </a:rPr>
              <a:t>2.Date of withdrawal not given , amount and rate of interest given.</a:t>
            </a:r>
            <a:endParaRPr lang="en-US" sz="2800" dirty="0">
              <a:solidFill>
                <a:schemeClr val="tx1"/>
              </a:solidFill>
            </a:endParaRPr>
          </a:p>
        </p:txBody>
      </p:sp>
      <p:sp>
        <p:nvSpPr>
          <p:cNvPr id="3" name="Content Placeholder 2"/>
          <p:cNvSpPr>
            <a:spLocks noGrp="1"/>
          </p:cNvSpPr>
          <p:nvPr>
            <p:ph idx="1"/>
          </p:nvPr>
        </p:nvSpPr>
        <p:spPr>
          <a:xfrm>
            <a:off x="1066800" y="1295400"/>
            <a:ext cx="7620000" cy="4419600"/>
          </a:xfrm>
        </p:spPr>
        <p:txBody>
          <a:bodyPr>
            <a:noAutofit/>
          </a:bodyPr>
          <a:lstStyle/>
          <a:p>
            <a:pPr indent="0" algn="just">
              <a:buNone/>
            </a:pPr>
            <a:r>
              <a:rPr lang="en-US" sz="2400" b="1" dirty="0">
                <a:solidFill>
                  <a:schemeClr val="tx1"/>
                </a:solidFill>
              </a:rPr>
              <a:t>	If the date of drawings is not given , it may assumed that drawings were made evenly throughout the year. In such a case interest should be for six months on the whole amount</a:t>
            </a:r>
            <a:r>
              <a:rPr lang="en-US" sz="2400" b="1" dirty="0" smtClean="0">
                <a:solidFill>
                  <a:schemeClr val="tx1"/>
                </a:solidFill>
              </a:rPr>
              <a:t>.</a:t>
            </a:r>
          </a:p>
          <a:p>
            <a:pPr indent="0" algn="just">
              <a:buNone/>
            </a:pPr>
            <a:r>
              <a:rPr lang="en-US" sz="2400" b="1" dirty="0" err="1">
                <a:solidFill>
                  <a:schemeClr val="tx1"/>
                </a:solidFill>
              </a:rPr>
              <a:t>Raghav</a:t>
            </a:r>
            <a:r>
              <a:rPr lang="en-US" sz="2400" b="1" dirty="0">
                <a:solidFill>
                  <a:schemeClr val="tx1"/>
                </a:solidFill>
              </a:rPr>
              <a:t> a partner withdraws Rs.7000 in a year and interest is chargeable on the drawings at 12% per annum. Calculate interest on drawing.</a:t>
            </a:r>
          </a:p>
          <a:p>
            <a:pPr indent="0" algn="just">
              <a:buNone/>
            </a:pPr>
            <a:r>
              <a:rPr lang="en-US" sz="2400" b="1" dirty="0">
                <a:solidFill>
                  <a:schemeClr val="tx1"/>
                </a:solidFill>
              </a:rPr>
              <a:t>	</a:t>
            </a:r>
          </a:p>
          <a:p>
            <a:pPr indent="0" algn="just">
              <a:buNone/>
            </a:pPr>
            <a:r>
              <a:rPr lang="en-US" sz="2400" b="1" dirty="0">
                <a:solidFill>
                  <a:schemeClr val="tx1"/>
                </a:solidFill>
              </a:rPr>
              <a:t>	Interest on Drawings =  7000×12×6    = 420</a:t>
            </a:r>
          </a:p>
          <a:p>
            <a:pPr indent="0" algn="just">
              <a:buNone/>
            </a:pPr>
            <a:r>
              <a:rPr lang="en-US" sz="2400" b="1" dirty="0">
                <a:solidFill>
                  <a:schemeClr val="tx1"/>
                </a:solidFill>
              </a:rPr>
              <a:t>				 </a:t>
            </a:r>
            <a:r>
              <a:rPr lang="en-US" sz="2400" b="1" dirty="0" smtClean="0">
                <a:solidFill>
                  <a:schemeClr val="tx1"/>
                </a:solidFill>
              </a:rPr>
              <a:t>                   100×12 </a:t>
            </a:r>
            <a:r>
              <a:rPr lang="en-US" sz="2400" b="1" dirty="0">
                <a:solidFill>
                  <a:schemeClr val="tx1"/>
                </a:solidFill>
              </a:rPr>
              <a:t>	</a:t>
            </a:r>
          </a:p>
          <a:p>
            <a:pPr indent="0" algn="just">
              <a:buNone/>
            </a:pPr>
            <a:endParaRPr lang="en-US" sz="2400" b="1" dirty="0">
              <a:solidFill>
                <a:schemeClr val="tx1"/>
              </a:solidFill>
            </a:endParaRPr>
          </a:p>
          <a:p>
            <a:pPr indent="0" algn="just">
              <a:buNone/>
            </a:pPr>
            <a:endParaRPr lang="en-US" sz="2400" b="1" dirty="0">
              <a:solidFill>
                <a:schemeClr val="tx1"/>
              </a:solidFill>
            </a:endParaRPr>
          </a:p>
          <a:p>
            <a:pPr indent="0" algn="just">
              <a:buNone/>
            </a:pPr>
            <a:endParaRPr lang="en-US" sz="2400" b="1" dirty="0">
              <a:solidFill>
                <a:schemeClr val="tx1"/>
              </a:solidFill>
            </a:endParaRPr>
          </a:p>
        </p:txBody>
      </p:sp>
      <p:cxnSp>
        <p:nvCxnSpPr>
          <p:cNvPr id="8" name="Straight Connector 7"/>
          <p:cNvCxnSpPr/>
          <p:nvPr/>
        </p:nvCxnSpPr>
        <p:spPr>
          <a:xfrm>
            <a:off x="5867400" y="5257800"/>
            <a:ext cx="1005840" cy="0"/>
          </a:xfrm>
          <a:prstGeom prst="line">
            <a:avLst/>
          </a:prstGeom>
        </p:spPr>
        <p:style>
          <a:lnRef idx="3">
            <a:schemeClr val="dk1"/>
          </a:lnRef>
          <a:fillRef idx="0">
            <a:schemeClr val="dk1"/>
          </a:fillRef>
          <a:effectRef idx="2">
            <a:schemeClr val="dk1"/>
          </a:effectRef>
          <a:fontRef idx="minor">
            <a:schemeClr val="tx1"/>
          </a:fontRef>
        </p:style>
      </p:cxnSp>
      <p:pic>
        <p:nvPicPr>
          <p:cNvPr id="5" name="Google Shape;63;p14"/>
          <p:cNvPicPr preferRelativeResize="0"/>
          <p:nvPr/>
        </p:nvPicPr>
        <p:blipFill rotWithShape="1">
          <a:blip r:embed="rId2">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39594925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11430000" cy="1492132"/>
          </a:xfrm>
        </p:spPr>
        <p:txBody>
          <a:bodyPr>
            <a:noAutofit/>
          </a:bodyPr>
          <a:lstStyle/>
          <a:p>
            <a:r>
              <a:rPr lang="en-US" sz="3200" b="1" dirty="0">
                <a:solidFill>
                  <a:schemeClr val="tx1"/>
                </a:solidFill>
              </a:rPr>
              <a:t>3.When different amount withdrawn at different intervals</a:t>
            </a:r>
            <a:endParaRPr lang="en-US" sz="3200" dirty="0">
              <a:solidFill>
                <a:schemeClr val="tx1"/>
              </a:solidFill>
            </a:endParaRPr>
          </a:p>
        </p:txBody>
      </p:sp>
      <p:sp>
        <p:nvSpPr>
          <p:cNvPr id="3" name="Content Placeholder 2"/>
          <p:cNvSpPr>
            <a:spLocks noGrp="1"/>
          </p:cNvSpPr>
          <p:nvPr>
            <p:ph idx="1"/>
          </p:nvPr>
        </p:nvSpPr>
        <p:spPr>
          <a:xfrm>
            <a:off x="953815" y="1335480"/>
            <a:ext cx="7732986" cy="4227119"/>
          </a:xfrm>
        </p:spPr>
        <p:txBody>
          <a:bodyPr>
            <a:noAutofit/>
          </a:bodyPr>
          <a:lstStyle/>
          <a:p>
            <a:pPr indent="0" algn="just">
              <a:lnSpc>
                <a:spcPct val="150000"/>
              </a:lnSpc>
              <a:buNone/>
            </a:pPr>
            <a:r>
              <a:rPr lang="en-US" sz="2800" b="1" dirty="0">
                <a:solidFill>
                  <a:schemeClr val="tx1"/>
                </a:solidFill>
              </a:rPr>
              <a:t>If the date of drawings and the different amounts withdrawn are clearly stated , the interest may be calculated with the help of </a:t>
            </a:r>
            <a:r>
              <a:rPr lang="en-US" sz="2800" b="1" dirty="0" smtClean="0">
                <a:solidFill>
                  <a:schemeClr val="tx1"/>
                </a:solidFill>
              </a:rPr>
              <a:t>Simple method or product method. Let us look at the two methods with illustration </a:t>
            </a:r>
            <a:endParaRPr lang="en-US" sz="2800" b="1" dirty="0">
              <a:solidFill>
                <a:schemeClr val="tx1"/>
              </a:solidFill>
            </a:endParaRPr>
          </a:p>
        </p:txBody>
      </p:sp>
      <p:pic>
        <p:nvPicPr>
          <p:cNvPr id="4" name="Google Shape;63;p14"/>
          <p:cNvPicPr preferRelativeResize="0"/>
          <p:nvPr/>
        </p:nvPicPr>
        <p:blipFill rotWithShape="1">
          <a:blip r:embed="rId2">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37867364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u="sng" cap="none" dirty="0" smtClean="0">
                <a:solidFill>
                  <a:schemeClr val="tx1"/>
                </a:solidFill>
              </a:rPr>
              <a:t>A) Simple Method </a:t>
            </a:r>
            <a:endParaRPr lang="en-US" sz="3600" u="sng" cap="none"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56378" y="838200"/>
                <a:ext cx="7543800" cy="4767852"/>
              </a:xfrm>
            </p:spPr>
            <p:txBody>
              <a:bodyPr>
                <a:normAutofit/>
              </a:bodyPr>
              <a:lstStyle/>
              <a:p>
                <a:pPr marL="0" indent="0" algn="just">
                  <a:lnSpc>
                    <a:spcPct val="150000"/>
                  </a:lnSpc>
                  <a:buNone/>
                </a:pPr>
                <a:r>
                  <a:rPr lang="en-US" sz="2800" dirty="0" smtClean="0">
                    <a:solidFill>
                      <a:schemeClr val="tx1"/>
                    </a:solidFill>
                  </a:rPr>
                  <a:t>	</a:t>
                </a:r>
                <a:r>
                  <a:rPr lang="en-US" sz="2400" dirty="0" smtClean="0">
                    <a:solidFill>
                      <a:schemeClr val="tx1"/>
                    </a:solidFill>
                  </a:rPr>
                  <a:t>in this method interest on drawings is calculated on each amount of drawings , from the date of drawings up to the end of accounting year . After finding out the interest for each drawings , find the total amount of interest on drawings</a:t>
                </a:r>
              </a:p>
              <a:p>
                <a:pPr marL="0" indent="0" algn="just">
                  <a:lnSpc>
                    <a:spcPct val="150000"/>
                  </a:lnSpc>
                  <a:buNone/>
                </a:pPr>
                <a:r>
                  <a:rPr lang="en-US" sz="2400" b="1" dirty="0" smtClean="0">
                    <a:solidFill>
                      <a:schemeClr val="tx1"/>
                    </a:solidFill>
                    <a:latin typeface="Times New Roman" panose="02020603050405020304" pitchFamily="18" charset="0"/>
                    <a:cs typeface="Times New Roman" panose="02020603050405020304" pitchFamily="18" charset="0"/>
                  </a:rPr>
                  <a:t>Interest on Drawings </a:t>
                </a:r>
              </a:p>
              <a:p>
                <a:pPr marL="0" indent="0" algn="just">
                  <a:lnSpc>
                    <a:spcPct val="150000"/>
                  </a:lnSpc>
                  <a:buNone/>
                </a:pPr>
                <a:r>
                  <a:rPr lang="en-US" sz="2800" b="1" dirty="0" smtClean="0">
                    <a:solidFill>
                      <a:schemeClr val="tx1"/>
                    </a:solidFill>
                    <a:latin typeface="Times New Roman" panose="02020603050405020304" pitchFamily="18" charset="0"/>
                    <a:cs typeface="Times New Roman" panose="02020603050405020304" pitchFamily="18" charset="0"/>
                  </a:rPr>
                  <a:t>	= Amount of drawings ×</a:t>
                </a:r>
                <a14:m>
                  <m:oMath xmlns:m="http://schemas.openxmlformats.org/officeDocument/2006/math">
                    <m:f>
                      <m:fPr>
                        <m:ctrlPr>
                          <a:rPr lang="en-US" sz="2800" b="1" i="1" smtClean="0">
                            <a:solidFill>
                              <a:schemeClr val="tx1"/>
                            </a:solidFill>
                            <a:latin typeface="Cambria Math"/>
                          </a:rPr>
                        </m:ctrlPr>
                      </m:fPr>
                      <m:num>
                        <m:r>
                          <a:rPr lang="en-US" sz="2800" b="1" i="1" smtClean="0">
                            <a:solidFill>
                              <a:schemeClr val="tx1"/>
                            </a:solidFill>
                            <a:latin typeface="Cambria Math" panose="02040503050406030204" pitchFamily="18" charset="0"/>
                          </a:rPr>
                          <m:t>𝑹𝒂𝒕𝒆</m:t>
                        </m:r>
                      </m:num>
                      <m:den>
                        <m:r>
                          <a:rPr lang="en-US" sz="2800" b="1" i="1" smtClean="0">
                            <a:solidFill>
                              <a:schemeClr val="tx1"/>
                            </a:solidFill>
                            <a:latin typeface="Cambria Math" panose="02040503050406030204" pitchFamily="18" charset="0"/>
                          </a:rPr>
                          <m:t>𝟏𝟎𝟎</m:t>
                        </m:r>
                      </m:den>
                    </m:f>
                  </m:oMath>
                </a14:m>
                <a:r>
                  <a:rPr lang="en-US" sz="2800" b="1" dirty="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f>
                      <m:fPr>
                        <m:ctrlPr>
                          <a:rPr lang="en-US" sz="2800" b="1" i="1">
                            <a:solidFill>
                              <a:schemeClr val="tx1"/>
                            </a:solidFill>
                            <a:latin typeface="Cambria Math"/>
                          </a:rPr>
                        </m:ctrlPr>
                      </m:fPr>
                      <m:num>
                        <m:r>
                          <a:rPr lang="en-US" sz="2800" b="1" i="1" smtClean="0">
                            <a:solidFill>
                              <a:schemeClr val="tx1"/>
                            </a:solidFill>
                            <a:latin typeface="Cambria Math" panose="02040503050406030204" pitchFamily="18" charset="0"/>
                          </a:rPr>
                          <m:t>𝑴𝒐𝒏𝒕𝒉𝒔</m:t>
                        </m:r>
                      </m:num>
                      <m:den>
                        <m:r>
                          <a:rPr lang="en-US" sz="2800" b="1" i="1">
                            <a:solidFill>
                              <a:schemeClr val="tx1"/>
                            </a:solidFill>
                            <a:latin typeface="Cambria Math" panose="02040503050406030204" pitchFamily="18" charset="0"/>
                          </a:rPr>
                          <m:t>𝟏</m:t>
                        </m:r>
                        <m:r>
                          <a:rPr lang="en-US" sz="2800" b="1" i="1" smtClean="0">
                            <a:solidFill>
                              <a:schemeClr val="tx1"/>
                            </a:solidFill>
                            <a:latin typeface="Cambria Math" panose="02040503050406030204" pitchFamily="18" charset="0"/>
                          </a:rPr>
                          <m:t>𝟐</m:t>
                        </m:r>
                      </m:den>
                    </m:f>
                  </m:oMath>
                </a14:m>
                <a:endParaRPr lang="en-US" sz="28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56378" y="838200"/>
                <a:ext cx="7543800" cy="4767852"/>
              </a:xfrm>
              <a:blipFill>
                <a:blip r:embed="rId2"/>
                <a:stretch>
                  <a:fillRect l="-1293" r="-1213"/>
                </a:stretch>
              </a:blipFill>
            </p:spPr>
            <p:txBody>
              <a:bodyPr/>
              <a:lstStyle/>
              <a:p>
                <a:r>
                  <a:rPr lang="en-US">
                    <a:noFill/>
                  </a:rPr>
                  <a:t> </a:t>
                </a:r>
              </a:p>
            </p:txBody>
          </p:sp>
        </mc:Fallback>
      </mc:AlternateContent>
      <p:pic>
        <p:nvPicPr>
          <p:cNvPr id="4" name="Google Shape;63;p14"/>
          <p:cNvPicPr preferRelativeResize="0"/>
          <p:nvPr/>
        </p:nvPicPr>
        <p:blipFill rotWithShape="1">
          <a:blip r:embed="rId3">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5145790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685800"/>
            <a:ext cx="7696200" cy="3048001"/>
          </a:xfrm>
        </p:spPr>
        <p:txBody>
          <a:bodyPr>
            <a:noAutofit/>
          </a:bodyPr>
          <a:lstStyle/>
          <a:p>
            <a:pPr indent="0" algn="just">
              <a:buNone/>
            </a:pPr>
            <a:r>
              <a:rPr lang="en-US" b="1" dirty="0" err="1">
                <a:solidFill>
                  <a:schemeClr val="tx1"/>
                </a:solidFill>
              </a:rPr>
              <a:t>Rajan</a:t>
            </a:r>
            <a:r>
              <a:rPr lang="en-US" b="1" dirty="0">
                <a:solidFill>
                  <a:schemeClr val="tx1"/>
                </a:solidFill>
              </a:rPr>
              <a:t> a partner in a firm, withdrew the following amounts during the year </a:t>
            </a:r>
            <a:r>
              <a:rPr lang="en-US" b="1" dirty="0" smtClean="0">
                <a:solidFill>
                  <a:schemeClr val="tx1"/>
                </a:solidFill>
              </a:rPr>
              <a:t>2019</a:t>
            </a:r>
            <a:endParaRPr lang="en-US" b="1" dirty="0">
              <a:solidFill>
                <a:schemeClr val="tx1"/>
              </a:solidFill>
            </a:endParaRPr>
          </a:p>
          <a:p>
            <a:pPr indent="0" algn="just">
              <a:buNone/>
            </a:pPr>
            <a:r>
              <a:rPr lang="en-US" b="1" dirty="0">
                <a:solidFill>
                  <a:schemeClr val="tx1"/>
                </a:solidFill>
              </a:rPr>
              <a:t>		</a:t>
            </a:r>
            <a:r>
              <a:rPr lang="en-US" b="1" dirty="0" smtClean="0">
                <a:solidFill>
                  <a:schemeClr val="tx1"/>
                </a:solidFill>
              </a:rPr>
              <a:t>	</a:t>
            </a:r>
            <a:r>
              <a:rPr lang="en-US" b="1" u="heavy" dirty="0" err="1" smtClean="0">
                <a:solidFill>
                  <a:schemeClr val="tx1"/>
                </a:solidFill>
              </a:rPr>
              <a:t>Rs</a:t>
            </a:r>
            <a:r>
              <a:rPr lang="en-US" b="1" u="heavy" dirty="0">
                <a:solidFill>
                  <a:schemeClr val="tx1"/>
                </a:solidFill>
              </a:rPr>
              <a:t>. </a:t>
            </a:r>
            <a:r>
              <a:rPr lang="en-US" b="1" dirty="0">
                <a:solidFill>
                  <a:schemeClr val="tx1"/>
                </a:solidFill>
              </a:rPr>
              <a:t>	</a:t>
            </a:r>
          </a:p>
          <a:p>
            <a:pPr indent="0" algn="just">
              <a:buNone/>
            </a:pPr>
            <a:r>
              <a:rPr lang="en-US" b="1" dirty="0">
                <a:solidFill>
                  <a:schemeClr val="tx1"/>
                </a:solidFill>
              </a:rPr>
              <a:t>	February 1 	2000</a:t>
            </a:r>
          </a:p>
          <a:p>
            <a:pPr indent="0" algn="just">
              <a:buNone/>
            </a:pPr>
            <a:r>
              <a:rPr lang="en-US" b="1" dirty="0">
                <a:solidFill>
                  <a:schemeClr val="tx1"/>
                </a:solidFill>
              </a:rPr>
              <a:t>	May 1	</a:t>
            </a:r>
            <a:r>
              <a:rPr lang="en-US" b="1" dirty="0" smtClean="0">
                <a:solidFill>
                  <a:schemeClr val="tx1"/>
                </a:solidFill>
              </a:rPr>
              <a:t>	5000</a:t>
            </a:r>
            <a:endParaRPr lang="en-US" b="1" dirty="0">
              <a:solidFill>
                <a:schemeClr val="tx1"/>
              </a:solidFill>
            </a:endParaRPr>
          </a:p>
          <a:p>
            <a:pPr indent="0" algn="just">
              <a:buNone/>
            </a:pPr>
            <a:r>
              <a:rPr lang="en-US" b="1" dirty="0">
                <a:solidFill>
                  <a:schemeClr val="tx1"/>
                </a:solidFill>
              </a:rPr>
              <a:t>	June 30	</a:t>
            </a:r>
            <a:r>
              <a:rPr lang="en-US" b="1" dirty="0" smtClean="0">
                <a:solidFill>
                  <a:schemeClr val="tx1"/>
                </a:solidFill>
              </a:rPr>
              <a:t>	2000</a:t>
            </a:r>
            <a:endParaRPr lang="en-US" b="1" dirty="0">
              <a:solidFill>
                <a:schemeClr val="tx1"/>
              </a:solidFill>
            </a:endParaRPr>
          </a:p>
          <a:p>
            <a:pPr indent="0" algn="just">
              <a:buNone/>
            </a:pPr>
            <a:r>
              <a:rPr lang="en-US" b="1" dirty="0">
                <a:solidFill>
                  <a:schemeClr val="tx1"/>
                </a:solidFill>
              </a:rPr>
              <a:t>	October 31	6000</a:t>
            </a:r>
          </a:p>
          <a:p>
            <a:pPr indent="0" algn="just">
              <a:buNone/>
            </a:pPr>
            <a:r>
              <a:rPr lang="en-US" b="1" dirty="0">
                <a:solidFill>
                  <a:schemeClr val="tx1"/>
                </a:solidFill>
              </a:rPr>
              <a:t>	December 31 </a:t>
            </a:r>
            <a:r>
              <a:rPr lang="en-US" b="1" dirty="0" smtClean="0">
                <a:solidFill>
                  <a:schemeClr val="tx1"/>
                </a:solidFill>
              </a:rPr>
              <a:t>	2000</a:t>
            </a:r>
            <a:r>
              <a:rPr lang="en-US" b="1" dirty="0">
                <a:solidFill>
                  <a:schemeClr val="tx1"/>
                </a:solidFill>
              </a:rPr>
              <a:t>	</a:t>
            </a:r>
          </a:p>
          <a:p>
            <a:pPr indent="0" algn="just">
              <a:buNone/>
            </a:pPr>
            <a:r>
              <a:rPr lang="en-US" b="1" dirty="0">
                <a:solidFill>
                  <a:schemeClr val="tx1"/>
                </a:solidFill>
              </a:rPr>
              <a:t>The interest on drawings is to be charged @15% p.a. Assuming the accounting year closes on December 31. Calculate interest on drawings chargeable to the partner.</a:t>
            </a:r>
          </a:p>
          <a:p>
            <a:pPr indent="0" algn="just">
              <a:buNone/>
            </a:pPr>
            <a:endParaRPr lang="en-US" b="1" dirty="0">
              <a:solidFill>
                <a:schemeClr val="tx1"/>
              </a:solidFill>
            </a:endParaRPr>
          </a:p>
        </p:txBody>
      </p:sp>
      <p:sp>
        <p:nvSpPr>
          <p:cNvPr id="2" name="Rectangle 1"/>
          <p:cNvSpPr/>
          <p:nvPr/>
        </p:nvSpPr>
        <p:spPr>
          <a:xfrm>
            <a:off x="990600" y="23648"/>
            <a:ext cx="2149755" cy="584775"/>
          </a:xfrm>
          <a:prstGeom prst="rect">
            <a:avLst/>
          </a:prstGeom>
          <a:noFill/>
        </p:spPr>
        <p:txBody>
          <a:bodyPr wrap="none" lIns="91440" tIns="45720" rIns="91440" bIns="45720">
            <a:spAutoFit/>
          </a:bodyPr>
          <a:lstStyle/>
          <a:p>
            <a:pPr algn="ctr"/>
            <a:r>
              <a:rPr lang="en-US" sz="3200" b="0" u="sng" cap="none" spc="0" dirty="0" smtClean="0">
                <a:ln w="0"/>
                <a:solidFill>
                  <a:schemeClr val="tx1"/>
                </a:solidFill>
                <a:effectLst>
                  <a:outerShdw blurRad="38100" dist="19050" dir="2700000" algn="tl" rotWithShape="0">
                    <a:schemeClr val="dk1">
                      <a:alpha val="40000"/>
                    </a:schemeClr>
                  </a:outerShdw>
                </a:effectLst>
              </a:rPr>
              <a:t>Illustration </a:t>
            </a:r>
            <a:endParaRPr lang="en-US" sz="3200" b="0" u="sng" cap="none" spc="0" dirty="0">
              <a:ln w="0"/>
              <a:solidFill>
                <a:schemeClr val="tx1"/>
              </a:solidFill>
              <a:effectLst>
                <a:outerShdw blurRad="38100" dist="19050" dir="2700000" algn="tl" rotWithShape="0">
                  <a:schemeClr val="dk1">
                    <a:alpha val="40000"/>
                  </a:schemeClr>
                </a:outerShdw>
              </a:effectLst>
            </a:endParaRPr>
          </a:p>
        </p:txBody>
      </p:sp>
      <p:pic>
        <p:nvPicPr>
          <p:cNvPr id="4" name="Google Shape;63;p14"/>
          <p:cNvPicPr preferRelativeResize="0"/>
          <p:nvPr/>
        </p:nvPicPr>
        <p:blipFill rotWithShape="1">
          <a:blip r:embed="rId2">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11819039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07681237"/>
              </p:ext>
            </p:extLst>
          </p:nvPr>
        </p:nvGraphicFramePr>
        <p:xfrm>
          <a:off x="1200710" y="935314"/>
          <a:ext cx="7638490" cy="2646086"/>
        </p:xfrm>
        <a:graphic>
          <a:graphicData uri="http://schemas.openxmlformats.org/drawingml/2006/table">
            <a:tbl>
              <a:tblPr firstRow="1" firstCol="1" bandRow="1">
                <a:tableStyleId>{5C22544A-7EE6-4342-B048-85BDC9FD1C3A}</a:tableStyleId>
              </a:tblPr>
              <a:tblGrid>
                <a:gridCol w="1847290">
                  <a:extLst>
                    <a:ext uri="{9D8B030D-6E8A-4147-A177-3AD203B41FA5}">
                      <a16:colId xmlns="" xmlns:a16="http://schemas.microsoft.com/office/drawing/2014/main" val="20000"/>
                    </a:ext>
                  </a:extLst>
                </a:gridCol>
                <a:gridCol w="1143000">
                  <a:extLst>
                    <a:ext uri="{9D8B030D-6E8A-4147-A177-3AD203B41FA5}">
                      <a16:colId xmlns="" xmlns:a16="http://schemas.microsoft.com/office/drawing/2014/main" val="20001"/>
                    </a:ext>
                  </a:extLst>
                </a:gridCol>
                <a:gridCol w="990600">
                  <a:extLst>
                    <a:ext uri="{9D8B030D-6E8A-4147-A177-3AD203B41FA5}">
                      <a16:colId xmlns="" xmlns:a16="http://schemas.microsoft.com/office/drawing/2014/main" val="20002"/>
                    </a:ext>
                  </a:extLst>
                </a:gridCol>
                <a:gridCol w="3657600">
                  <a:extLst>
                    <a:ext uri="{9D8B030D-6E8A-4147-A177-3AD203B41FA5}">
                      <a16:colId xmlns="" xmlns:a16="http://schemas.microsoft.com/office/drawing/2014/main" val="20003"/>
                    </a:ext>
                  </a:extLst>
                </a:gridCol>
              </a:tblGrid>
              <a:tr h="287829">
                <a:tc>
                  <a:txBody>
                    <a:bodyPr/>
                    <a:lstStyle/>
                    <a:p>
                      <a:pPr marL="0" marR="0" algn="ctr">
                        <a:lnSpc>
                          <a:spcPct val="115000"/>
                        </a:lnSpc>
                        <a:spcBef>
                          <a:spcPts val="0"/>
                        </a:spcBef>
                        <a:spcAft>
                          <a:spcPts val="0"/>
                        </a:spcAft>
                      </a:pPr>
                      <a:r>
                        <a:rPr lang="en-US" sz="2000" b="1" dirty="0">
                          <a:solidFill>
                            <a:sysClr val="windowText" lastClr="000000"/>
                          </a:solidFill>
                          <a:effectLst/>
                        </a:rPr>
                        <a:t>Date</a:t>
                      </a:r>
                      <a:endParaRPr lang="en-US" sz="1800" b="1" dirty="0">
                        <a:solidFill>
                          <a:sysClr val="windowText" lastClr="000000"/>
                        </a:solidFill>
                        <a:effectLst/>
                        <a:latin typeface="Calibri"/>
                        <a:ea typeface="Calibri"/>
                        <a:cs typeface="Times New Roman"/>
                      </a:endParaRPr>
                    </a:p>
                  </a:txBody>
                  <a:tcPr marL="42863" marR="42863" marT="0" marB="0">
                    <a:solidFill>
                      <a:srgbClr val="FFFF00"/>
                    </a:solidFill>
                  </a:tcPr>
                </a:tc>
                <a:tc>
                  <a:txBody>
                    <a:bodyPr/>
                    <a:lstStyle/>
                    <a:p>
                      <a:pPr marL="0" marR="0" algn="ctr">
                        <a:lnSpc>
                          <a:spcPct val="115000"/>
                        </a:lnSpc>
                        <a:spcBef>
                          <a:spcPts val="0"/>
                        </a:spcBef>
                        <a:spcAft>
                          <a:spcPts val="0"/>
                        </a:spcAft>
                      </a:pPr>
                      <a:r>
                        <a:rPr lang="en-US" sz="2000" b="1">
                          <a:solidFill>
                            <a:sysClr val="windowText" lastClr="000000"/>
                          </a:solidFill>
                          <a:effectLst/>
                        </a:rPr>
                        <a:t>Amount</a:t>
                      </a:r>
                      <a:endParaRPr lang="en-US" sz="1800" b="1">
                        <a:solidFill>
                          <a:sysClr val="windowText" lastClr="000000"/>
                        </a:solidFill>
                        <a:effectLst/>
                        <a:latin typeface="Calibri"/>
                        <a:ea typeface="Calibri"/>
                        <a:cs typeface="Times New Roman"/>
                      </a:endParaRPr>
                    </a:p>
                  </a:txBody>
                  <a:tcPr marL="42863" marR="42863" marT="0" marB="0">
                    <a:solidFill>
                      <a:srgbClr val="FFFF00"/>
                    </a:solidFill>
                  </a:tcPr>
                </a:tc>
                <a:tc>
                  <a:txBody>
                    <a:bodyPr/>
                    <a:lstStyle/>
                    <a:p>
                      <a:pPr marL="0" marR="0" algn="ctr">
                        <a:lnSpc>
                          <a:spcPct val="115000"/>
                        </a:lnSpc>
                        <a:spcBef>
                          <a:spcPts val="0"/>
                        </a:spcBef>
                        <a:spcAft>
                          <a:spcPts val="0"/>
                        </a:spcAft>
                      </a:pPr>
                      <a:r>
                        <a:rPr lang="en-US" sz="2000" b="1">
                          <a:solidFill>
                            <a:sysClr val="windowText" lastClr="000000"/>
                          </a:solidFill>
                          <a:effectLst/>
                        </a:rPr>
                        <a:t>Period</a:t>
                      </a:r>
                      <a:endParaRPr lang="en-US" sz="1800" b="1">
                        <a:solidFill>
                          <a:sysClr val="windowText" lastClr="000000"/>
                        </a:solidFill>
                        <a:effectLst/>
                        <a:latin typeface="Calibri"/>
                        <a:ea typeface="Calibri"/>
                        <a:cs typeface="Times New Roman"/>
                      </a:endParaRPr>
                    </a:p>
                  </a:txBody>
                  <a:tcPr marL="42863" marR="42863" marT="0" marB="0">
                    <a:solidFill>
                      <a:srgbClr val="FFFF00"/>
                    </a:solidFill>
                  </a:tcPr>
                </a:tc>
                <a:tc>
                  <a:txBody>
                    <a:bodyPr/>
                    <a:lstStyle/>
                    <a:p>
                      <a:pPr marL="0" marR="0" algn="ctr">
                        <a:lnSpc>
                          <a:spcPct val="115000"/>
                        </a:lnSpc>
                        <a:spcBef>
                          <a:spcPts val="0"/>
                        </a:spcBef>
                        <a:spcAft>
                          <a:spcPts val="0"/>
                        </a:spcAft>
                      </a:pPr>
                      <a:r>
                        <a:rPr lang="en-US" sz="2000" b="1" dirty="0" smtClean="0">
                          <a:solidFill>
                            <a:sysClr val="windowText" lastClr="000000"/>
                          </a:solidFill>
                          <a:effectLst/>
                        </a:rPr>
                        <a:t>Interest </a:t>
                      </a:r>
                      <a:endParaRPr lang="en-US" sz="1800" b="1" dirty="0">
                        <a:solidFill>
                          <a:sysClr val="windowText" lastClr="000000"/>
                        </a:solidFill>
                        <a:effectLst/>
                        <a:latin typeface="Calibri"/>
                        <a:ea typeface="Calibri"/>
                        <a:cs typeface="Times New Roman"/>
                      </a:endParaRPr>
                    </a:p>
                  </a:txBody>
                  <a:tcPr marL="42863" marR="42863" marT="0" marB="0">
                    <a:solidFill>
                      <a:srgbClr val="FFFF00"/>
                    </a:solidFill>
                  </a:tcPr>
                </a:tc>
                <a:extLst>
                  <a:ext uri="{0D108BD9-81ED-4DB2-BD59-A6C34878D82A}">
                    <a16:rowId xmlns="" xmlns:a16="http://schemas.microsoft.com/office/drawing/2014/main" val="10000"/>
                  </a:ext>
                </a:extLst>
              </a:tr>
              <a:tr h="542966">
                <a:tc>
                  <a:txBody>
                    <a:bodyPr/>
                    <a:lstStyle/>
                    <a:p>
                      <a:pPr marL="0" marR="0" algn="just">
                        <a:lnSpc>
                          <a:spcPct val="115000"/>
                        </a:lnSpc>
                        <a:spcBef>
                          <a:spcPts val="0"/>
                        </a:spcBef>
                        <a:spcAft>
                          <a:spcPts val="0"/>
                        </a:spcAft>
                      </a:pPr>
                      <a:r>
                        <a:rPr lang="en-US" sz="2000" b="1">
                          <a:solidFill>
                            <a:sysClr val="windowText" lastClr="000000"/>
                          </a:solidFill>
                          <a:effectLst/>
                        </a:rPr>
                        <a:t>February 1</a:t>
                      </a:r>
                      <a:endParaRPr lang="en-US" sz="1800" b="1">
                        <a:solidFill>
                          <a:sysClr val="windowText" lastClr="000000"/>
                        </a:solidFill>
                        <a:effectLst/>
                        <a:latin typeface="Calibri"/>
                        <a:ea typeface="Calibri"/>
                        <a:cs typeface="Times New Roman"/>
                      </a:endParaRPr>
                    </a:p>
                  </a:txBody>
                  <a:tcPr marL="42863" marR="42863" marT="0" marB="0">
                    <a:solidFill>
                      <a:srgbClr val="FFFF00"/>
                    </a:solidFill>
                  </a:tcPr>
                </a:tc>
                <a:tc>
                  <a:txBody>
                    <a:bodyPr/>
                    <a:lstStyle/>
                    <a:p>
                      <a:pPr marL="0" marR="0" algn="ctr">
                        <a:lnSpc>
                          <a:spcPct val="115000"/>
                        </a:lnSpc>
                        <a:spcBef>
                          <a:spcPts val="0"/>
                        </a:spcBef>
                        <a:spcAft>
                          <a:spcPts val="0"/>
                        </a:spcAft>
                      </a:pPr>
                      <a:r>
                        <a:rPr lang="en-US" sz="2000" b="1">
                          <a:solidFill>
                            <a:sysClr val="windowText" lastClr="000000"/>
                          </a:solidFill>
                          <a:effectLst/>
                        </a:rPr>
                        <a:t>2000</a:t>
                      </a:r>
                      <a:endParaRPr lang="en-US" sz="1800" b="1">
                        <a:solidFill>
                          <a:sysClr val="windowText" lastClr="000000"/>
                        </a:solidFill>
                        <a:effectLst/>
                        <a:latin typeface="Calibri"/>
                        <a:ea typeface="Calibri"/>
                        <a:cs typeface="Times New Roman"/>
                      </a:endParaRPr>
                    </a:p>
                  </a:txBody>
                  <a:tcPr marL="42863" marR="42863" marT="0" marB="0">
                    <a:solidFill>
                      <a:srgbClr val="FFFF00"/>
                    </a:solidFill>
                  </a:tcPr>
                </a:tc>
                <a:tc>
                  <a:txBody>
                    <a:bodyPr/>
                    <a:lstStyle/>
                    <a:p>
                      <a:pPr marL="0" marR="0" algn="ctr">
                        <a:lnSpc>
                          <a:spcPct val="115000"/>
                        </a:lnSpc>
                        <a:spcBef>
                          <a:spcPts val="0"/>
                        </a:spcBef>
                        <a:spcAft>
                          <a:spcPts val="0"/>
                        </a:spcAft>
                      </a:pPr>
                      <a:r>
                        <a:rPr lang="en-US" sz="2000" b="1">
                          <a:solidFill>
                            <a:sysClr val="windowText" lastClr="000000"/>
                          </a:solidFill>
                          <a:effectLst/>
                        </a:rPr>
                        <a:t>11</a:t>
                      </a:r>
                      <a:endParaRPr lang="en-US" sz="1800" b="1">
                        <a:solidFill>
                          <a:sysClr val="windowText" lastClr="000000"/>
                        </a:solidFill>
                        <a:effectLst/>
                        <a:latin typeface="Calibri"/>
                        <a:ea typeface="Calibri"/>
                        <a:cs typeface="Times New Roman"/>
                      </a:endParaRPr>
                    </a:p>
                  </a:txBody>
                  <a:tcPr marL="42863" marR="42863" marT="0" marB="0">
                    <a:solidFill>
                      <a:srgbClr val="FFFF00"/>
                    </a:solidFill>
                  </a:tcPr>
                </a:tc>
                <a:tc>
                  <a:txBody>
                    <a:bodyPr/>
                    <a:lstStyle/>
                    <a:p>
                      <a:pPr marL="0" marR="0" algn="ctr">
                        <a:lnSpc>
                          <a:spcPct val="115000"/>
                        </a:lnSpc>
                        <a:spcBef>
                          <a:spcPts val="0"/>
                        </a:spcBef>
                        <a:spcAft>
                          <a:spcPts val="0"/>
                        </a:spcAft>
                      </a:pPr>
                      <a:r>
                        <a:rPr lang="en-US" sz="1800" b="0" dirty="0" smtClean="0">
                          <a:solidFill>
                            <a:sysClr val="windowText" lastClr="000000"/>
                          </a:solidFill>
                          <a:effectLst/>
                        </a:rPr>
                        <a:t>2000 × 15/𝟏𝟎𝟎× 11/𝟏𝟐  = 275</a:t>
                      </a:r>
                      <a:endParaRPr lang="en-US" sz="1800" b="0" dirty="0">
                        <a:solidFill>
                          <a:sysClr val="windowText" lastClr="000000"/>
                        </a:solidFill>
                        <a:effectLst/>
                        <a:latin typeface="Calibri"/>
                        <a:ea typeface="Calibri"/>
                        <a:cs typeface="Times New Roman"/>
                      </a:endParaRPr>
                    </a:p>
                  </a:txBody>
                  <a:tcPr marL="42863" marR="42863" marT="0" marB="0">
                    <a:solidFill>
                      <a:srgbClr val="FFFF00"/>
                    </a:solidFill>
                  </a:tcPr>
                </a:tc>
                <a:extLst>
                  <a:ext uri="{0D108BD9-81ED-4DB2-BD59-A6C34878D82A}">
                    <a16:rowId xmlns="" xmlns:a16="http://schemas.microsoft.com/office/drawing/2014/main" val="10001"/>
                  </a:ext>
                </a:extLst>
              </a:tr>
              <a:tr h="287829">
                <a:tc>
                  <a:txBody>
                    <a:bodyPr/>
                    <a:lstStyle/>
                    <a:p>
                      <a:pPr marL="0" marR="0" algn="just">
                        <a:lnSpc>
                          <a:spcPct val="115000"/>
                        </a:lnSpc>
                        <a:spcBef>
                          <a:spcPts val="0"/>
                        </a:spcBef>
                        <a:spcAft>
                          <a:spcPts val="0"/>
                        </a:spcAft>
                      </a:pPr>
                      <a:r>
                        <a:rPr lang="en-US" sz="2000" b="1">
                          <a:solidFill>
                            <a:sysClr val="windowText" lastClr="000000"/>
                          </a:solidFill>
                          <a:effectLst/>
                        </a:rPr>
                        <a:t>May 1</a:t>
                      </a:r>
                      <a:endParaRPr lang="en-US" sz="1800" b="1">
                        <a:solidFill>
                          <a:sysClr val="windowText" lastClr="000000"/>
                        </a:solidFill>
                        <a:effectLst/>
                        <a:latin typeface="Calibri"/>
                        <a:ea typeface="Calibri"/>
                        <a:cs typeface="Times New Roman"/>
                      </a:endParaRPr>
                    </a:p>
                  </a:txBody>
                  <a:tcPr marL="42863" marR="42863" marT="0" marB="0">
                    <a:solidFill>
                      <a:srgbClr val="FFFF00"/>
                    </a:solidFill>
                  </a:tcPr>
                </a:tc>
                <a:tc>
                  <a:txBody>
                    <a:bodyPr/>
                    <a:lstStyle/>
                    <a:p>
                      <a:pPr marL="0" marR="0" algn="ctr">
                        <a:lnSpc>
                          <a:spcPct val="115000"/>
                        </a:lnSpc>
                        <a:spcBef>
                          <a:spcPts val="0"/>
                        </a:spcBef>
                        <a:spcAft>
                          <a:spcPts val="0"/>
                        </a:spcAft>
                      </a:pPr>
                      <a:r>
                        <a:rPr lang="en-US" sz="2000" b="1">
                          <a:solidFill>
                            <a:sysClr val="windowText" lastClr="000000"/>
                          </a:solidFill>
                          <a:effectLst/>
                        </a:rPr>
                        <a:t>5000</a:t>
                      </a:r>
                      <a:endParaRPr lang="en-US" sz="1800" b="1">
                        <a:solidFill>
                          <a:sysClr val="windowText" lastClr="000000"/>
                        </a:solidFill>
                        <a:effectLst/>
                        <a:latin typeface="Calibri"/>
                        <a:ea typeface="Calibri"/>
                        <a:cs typeface="Times New Roman"/>
                      </a:endParaRPr>
                    </a:p>
                  </a:txBody>
                  <a:tcPr marL="42863" marR="42863" marT="0" marB="0">
                    <a:solidFill>
                      <a:srgbClr val="FFFF00"/>
                    </a:solidFill>
                  </a:tcPr>
                </a:tc>
                <a:tc>
                  <a:txBody>
                    <a:bodyPr/>
                    <a:lstStyle/>
                    <a:p>
                      <a:pPr marL="0" marR="0" algn="ctr">
                        <a:lnSpc>
                          <a:spcPct val="115000"/>
                        </a:lnSpc>
                        <a:spcBef>
                          <a:spcPts val="0"/>
                        </a:spcBef>
                        <a:spcAft>
                          <a:spcPts val="0"/>
                        </a:spcAft>
                      </a:pPr>
                      <a:r>
                        <a:rPr lang="en-US" sz="2000" b="1">
                          <a:solidFill>
                            <a:sysClr val="windowText" lastClr="000000"/>
                          </a:solidFill>
                          <a:effectLst/>
                        </a:rPr>
                        <a:t>8</a:t>
                      </a:r>
                      <a:endParaRPr lang="en-US" sz="1800" b="1">
                        <a:solidFill>
                          <a:sysClr val="windowText" lastClr="000000"/>
                        </a:solidFill>
                        <a:effectLst/>
                        <a:latin typeface="Calibri"/>
                        <a:ea typeface="Calibri"/>
                        <a:cs typeface="Times New Roman"/>
                      </a:endParaRPr>
                    </a:p>
                  </a:txBody>
                  <a:tcPr marL="42863" marR="42863" marT="0" marB="0">
                    <a:solidFill>
                      <a:srgbClr val="FFFF00"/>
                    </a:solidFill>
                  </a:tcPr>
                </a:tc>
                <a:tc>
                  <a:txBody>
                    <a:bodyPr/>
                    <a:lstStyle/>
                    <a:p>
                      <a:pPr marL="0" marR="0" algn="ctr">
                        <a:lnSpc>
                          <a:spcPct val="115000"/>
                        </a:lnSpc>
                        <a:spcBef>
                          <a:spcPts val="0"/>
                        </a:spcBef>
                        <a:spcAft>
                          <a:spcPts val="0"/>
                        </a:spcAft>
                      </a:pPr>
                      <a:r>
                        <a:rPr lang="en-US" sz="2000" b="0" dirty="0" smtClean="0">
                          <a:solidFill>
                            <a:sysClr val="windowText" lastClr="000000"/>
                          </a:solidFill>
                          <a:effectLst/>
                        </a:rPr>
                        <a:t>5000 × 15/𝟏𝟎𝟎 ×  8/𝟏𝟐  = </a:t>
                      </a:r>
                      <a:r>
                        <a:rPr lang="en-US" sz="2000" b="1" dirty="0" smtClean="0">
                          <a:solidFill>
                            <a:sysClr val="windowText" lastClr="000000"/>
                          </a:solidFill>
                          <a:effectLst/>
                          <a:latin typeface="+mn-lt"/>
                          <a:ea typeface="+mn-ea"/>
                          <a:cs typeface="+mn-cs"/>
                        </a:rPr>
                        <a:t>500</a:t>
                      </a:r>
                      <a:endParaRPr lang="en-US" sz="1800" b="1" dirty="0">
                        <a:solidFill>
                          <a:sysClr val="windowText" lastClr="000000"/>
                        </a:solidFill>
                        <a:effectLst/>
                        <a:latin typeface="Calibri"/>
                        <a:ea typeface="Calibri"/>
                        <a:cs typeface="Times New Roman"/>
                      </a:endParaRPr>
                    </a:p>
                  </a:txBody>
                  <a:tcPr marL="42863" marR="42863" marT="0" marB="0">
                    <a:solidFill>
                      <a:srgbClr val="FFFF00"/>
                    </a:solidFill>
                  </a:tcPr>
                </a:tc>
                <a:extLst>
                  <a:ext uri="{0D108BD9-81ED-4DB2-BD59-A6C34878D82A}">
                    <a16:rowId xmlns="" xmlns:a16="http://schemas.microsoft.com/office/drawing/2014/main" val="10002"/>
                  </a:ext>
                </a:extLst>
              </a:tr>
              <a:tr h="287829">
                <a:tc>
                  <a:txBody>
                    <a:bodyPr/>
                    <a:lstStyle/>
                    <a:p>
                      <a:pPr marL="0" marR="0" algn="just">
                        <a:lnSpc>
                          <a:spcPct val="115000"/>
                        </a:lnSpc>
                        <a:spcBef>
                          <a:spcPts val="0"/>
                        </a:spcBef>
                        <a:spcAft>
                          <a:spcPts val="0"/>
                        </a:spcAft>
                      </a:pPr>
                      <a:r>
                        <a:rPr lang="en-US" sz="2000" b="1" dirty="0">
                          <a:solidFill>
                            <a:sysClr val="windowText" lastClr="000000"/>
                          </a:solidFill>
                          <a:effectLst/>
                        </a:rPr>
                        <a:t>June 30</a:t>
                      </a:r>
                      <a:endParaRPr lang="en-US" sz="1800" b="1" dirty="0">
                        <a:solidFill>
                          <a:sysClr val="windowText" lastClr="000000"/>
                        </a:solidFill>
                        <a:effectLst/>
                        <a:latin typeface="Calibri"/>
                        <a:ea typeface="Calibri"/>
                        <a:cs typeface="Times New Roman"/>
                      </a:endParaRPr>
                    </a:p>
                  </a:txBody>
                  <a:tcPr marL="42863" marR="42863" marT="0" marB="0">
                    <a:solidFill>
                      <a:srgbClr val="FFFF00"/>
                    </a:solidFill>
                  </a:tcPr>
                </a:tc>
                <a:tc>
                  <a:txBody>
                    <a:bodyPr/>
                    <a:lstStyle/>
                    <a:p>
                      <a:pPr marL="0" marR="0" algn="ctr">
                        <a:lnSpc>
                          <a:spcPct val="115000"/>
                        </a:lnSpc>
                        <a:spcBef>
                          <a:spcPts val="0"/>
                        </a:spcBef>
                        <a:spcAft>
                          <a:spcPts val="0"/>
                        </a:spcAft>
                      </a:pPr>
                      <a:r>
                        <a:rPr lang="en-US" sz="2000" b="1">
                          <a:solidFill>
                            <a:sysClr val="windowText" lastClr="000000"/>
                          </a:solidFill>
                          <a:effectLst/>
                        </a:rPr>
                        <a:t>2000</a:t>
                      </a:r>
                      <a:endParaRPr lang="en-US" sz="1800" b="1">
                        <a:solidFill>
                          <a:sysClr val="windowText" lastClr="000000"/>
                        </a:solidFill>
                        <a:effectLst/>
                        <a:latin typeface="Calibri"/>
                        <a:ea typeface="Calibri"/>
                        <a:cs typeface="Times New Roman"/>
                      </a:endParaRPr>
                    </a:p>
                  </a:txBody>
                  <a:tcPr marL="42863" marR="42863" marT="0" marB="0">
                    <a:solidFill>
                      <a:srgbClr val="FFFF00"/>
                    </a:solidFill>
                  </a:tcPr>
                </a:tc>
                <a:tc>
                  <a:txBody>
                    <a:bodyPr/>
                    <a:lstStyle/>
                    <a:p>
                      <a:pPr marL="0" marR="0" algn="ctr">
                        <a:lnSpc>
                          <a:spcPct val="115000"/>
                        </a:lnSpc>
                        <a:spcBef>
                          <a:spcPts val="0"/>
                        </a:spcBef>
                        <a:spcAft>
                          <a:spcPts val="0"/>
                        </a:spcAft>
                      </a:pPr>
                      <a:r>
                        <a:rPr lang="en-US" sz="2000" b="1">
                          <a:solidFill>
                            <a:sysClr val="windowText" lastClr="000000"/>
                          </a:solidFill>
                          <a:effectLst/>
                        </a:rPr>
                        <a:t>6</a:t>
                      </a:r>
                      <a:endParaRPr lang="en-US" sz="1800" b="1">
                        <a:solidFill>
                          <a:sysClr val="windowText" lastClr="000000"/>
                        </a:solidFill>
                        <a:effectLst/>
                        <a:latin typeface="Calibri"/>
                        <a:ea typeface="Calibri"/>
                        <a:cs typeface="Times New Roman"/>
                      </a:endParaRPr>
                    </a:p>
                  </a:txBody>
                  <a:tcPr marL="42863" marR="42863" marT="0" marB="0">
                    <a:solidFill>
                      <a:srgbClr val="FFFF00"/>
                    </a:solidFill>
                  </a:tcPr>
                </a:tc>
                <a:tc>
                  <a:txBody>
                    <a:bodyPr/>
                    <a:lstStyle/>
                    <a:p>
                      <a:pPr marL="0" marR="0" algn="ctr">
                        <a:lnSpc>
                          <a:spcPct val="115000"/>
                        </a:lnSpc>
                        <a:spcBef>
                          <a:spcPts val="0"/>
                        </a:spcBef>
                        <a:spcAft>
                          <a:spcPts val="0"/>
                        </a:spcAft>
                      </a:pPr>
                      <a:r>
                        <a:rPr lang="en-US" sz="2000" b="0" dirty="0" smtClean="0">
                          <a:solidFill>
                            <a:sysClr val="windowText" lastClr="000000"/>
                          </a:solidFill>
                          <a:effectLst/>
                        </a:rPr>
                        <a:t>2000 × 15/𝟏𝟎𝟎× 6𝟏𝟐  = </a:t>
                      </a:r>
                      <a:r>
                        <a:rPr lang="en-US" sz="2000" b="1" dirty="0" smtClean="0">
                          <a:solidFill>
                            <a:sysClr val="windowText" lastClr="000000"/>
                          </a:solidFill>
                          <a:effectLst/>
                          <a:latin typeface="+mn-lt"/>
                          <a:ea typeface="+mn-ea"/>
                          <a:cs typeface="+mn-cs"/>
                        </a:rPr>
                        <a:t>150</a:t>
                      </a:r>
                      <a:endParaRPr lang="en-US" sz="1800" b="1" dirty="0">
                        <a:solidFill>
                          <a:sysClr val="windowText" lastClr="000000"/>
                        </a:solidFill>
                        <a:effectLst/>
                        <a:latin typeface="Calibri"/>
                        <a:ea typeface="Calibri"/>
                        <a:cs typeface="Times New Roman"/>
                      </a:endParaRPr>
                    </a:p>
                  </a:txBody>
                  <a:tcPr marL="42863" marR="42863" marT="0" marB="0">
                    <a:solidFill>
                      <a:srgbClr val="FFFF00"/>
                    </a:solidFill>
                  </a:tcPr>
                </a:tc>
                <a:extLst>
                  <a:ext uri="{0D108BD9-81ED-4DB2-BD59-A6C34878D82A}">
                    <a16:rowId xmlns="" xmlns:a16="http://schemas.microsoft.com/office/drawing/2014/main" val="10003"/>
                  </a:ext>
                </a:extLst>
              </a:tr>
              <a:tr h="287829">
                <a:tc>
                  <a:txBody>
                    <a:bodyPr/>
                    <a:lstStyle/>
                    <a:p>
                      <a:pPr marL="0" marR="0" algn="just">
                        <a:lnSpc>
                          <a:spcPct val="115000"/>
                        </a:lnSpc>
                        <a:spcBef>
                          <a:spcPts val="0"/>
                        </a:spcBef>
                        <a:spcAft>
                          <a:spcPts val="0"/>
                        </a:spcAft>
                      </a:pPr>
                      <a:r>
                        <a:rPr lang="en-US" sz="2000" b="1">
                          <a:solidFill>
                            <a:sysClr val="windowText" lastClr="000000"/>
                          </a:solidFill>
                          <a:effectLst/>
                        </a:rPr>
                        <a:t>October 31</a:t>
                      </a:r>
                      <a:endParaRPr lang="en-US" sz="1800" b="1">
                        <a:solidFill>
                          <a:sysClr val="windowText" lastClr="000000"/>
                        </a:solidFill>
                        <a:effectLst/>
                        <a:latin typeface="Calibri"/>
                        <a:ea typeface="Calibri"/>
                        <a:cs typeface="Times New Roman"/>
                      </a:endParaRPr>
                    </a:p>
                  </a:txBody>
                  <a:tcPr marL="42863" marR="42863" marT="0" marB="0">
                    <a:solidFill>
                      <a:srgbClr val="FFFF00"/>
                    </a:solidFill>
                  </a:tcPr>
                </a:tc>
                <a:tc>
                  <a:txBody>
                    <a:bodyPr/>
                    <a:lstStyle/>
                    <a:p>
                      <a:pPr marL="0" marR="0" algn="ctr">
                        <a:lnSpc>
                          <a:spcPct val="115000"/>
                        </a:lnSpc>
                        <a:spcBef>
                          <a:spcPts val="0"/>
                        </a:spcBef>
                        <a:spcAft>
                          <a:spcPts val="0"/>
                        </a:spcAft>
                      </a:pPr>
                      <a:r>
                        <a:rPr lang="en-US" sz="2000" b="1" dirty="0">
                          <a:solidFill>
                            <a:sysClr val="windowText" lastClr="000000"/>
                          </a:solidFill>
                          <a:effectLst/>
                        </a:rPr>
                        <a:t>6000</a:t>
                      </a:r>
                      <a:endParaRPr lang="en-US" sz="1800" b="1" dirty="0">
                        <a:solidFill>
                          <a:sysClr val="windowText" lastClr="000000"/>
                        </a:solidFill>
                        <a:effectLst/>
                        <a:latin typeface="Calibri"/>
                        <a:ea typeface="Calibri"/>
                        <a:cs typeface="Times New Roman"/>
                      </a:endParaRPr>
                    </a:p>
                  </a:txBody>
                  <a:tcPr marL="42863" marR="42863" marT="0" marB="0">
                    <a:solidFill>
                      <a:srgbClr val="FFFF00"/>
                    </a:solidFill>
                  </a:tcPr>
                </a:tc>
                <a:tc>
                  <a:txBody>
                    <a:bodyPr/>
                    <a:lstStyle/>
                    <a:p>
                      <a:pPr marL="0" marR="0" algn="ctr">
                        <a:lnSpc>
                          <a:spcPct val="115000"/>
                        </a:lnSpc>
                        <a:spcBef>
                          <a:spcPts val="0"/>
                        </a:spcBef>
                        <a:spcAft>
                          <a:spcPts val="0"/>
                        </a:spcAft>
                      </a:pPr>
                      <a:r>
                        <a:rPr lang="en-US" sz="2000" b="1" dirty="0">
                          <a:solidFill>
                            <a:sysClr val="windowText" lastClr="000000"/>
                          </a:solidFill>
                          <a:effectLst/>
                        </a:rPr>
                        <a:t>2</a:t>
                      </a:r>
                      <a:endParaRPr lang="en-US" sz="1800" b="1" dirty="0">
                        <a:solidFill>
                          <a:sysClr val="windowText" lastClr="000000"/>
                        </a:solidFill>
                        <a:effectLst/>
                        <a:latin typeface="Calibri"/>
                        <a:ea typeface="Calibri"/>
                        <a:cs typeface="Times New Roman"/>
                      </a:endParaRPr>
                    </a:p>
                  </a:txBody>
                  <a:tcPr marL="42863" marR="42863" marT="0" marB="0">
                    <a:solidFill>
                      <a:srgbClr val="FFFF00"/>
                    </a:solidFill>
                  </a:tcPr>
                </a:tc>
                <a:tc>
                  <a:txBody>
                    <a:bodyPr/>
                    <a:lstStyle/>
                    <a:p>
                      <a:pPr marL="0" marR="0" algn="ctr">
                        <a:lnSpc>
                          <a:spcPct val="115000"/>
                        </a:lnSpc>
                        <a:spcBef>
                          <a:spcPts val="0"/>
                        </a:spcBef>
                        <a:spcAft>
                          <a:spcPts val="0"/>
                        </a:spcAft>
                      </a:pPr>
                      <a:r>
                        <a:rPr lang="en-US" sz="2000" b="0" dirty="0" smtClean="0">
                          <a:solidFill>
                            <a:sysClr val="windowText" lastClr="000000"/>
                          </a:solidFill>
                          <a:effectLst/>
                        </a:rPr>
                        <a:t>6000 × 15/𝟏𝟎𝟎× 2/𝟏𝟐  = </a:t>
                      </a:r>
                      <a:r>
                        <a:rPr lang="en-US" sz="2000" b="1" dirty="0" smtClean="0">
                          <a:solidFill>
                            <a:sysClr val="windowText" lastClr="000000"/>
                          </a:solidFill>
                          <a:effectLst/>
                        </a:rPr>
                        <a:t>150</a:t>
                      </a:r>
                      <a:endParaRPr lang="en-US" sz="1800" b="1" dirty="0">
                        <a:solidFill>
                          <a:sysClr val="windowText" lastClr="000000"/>
                        </a:solidFill>
                        <a:effectLst/>
                        <a:latin typeface="Calibri"/>
                        <a:ea typeface="Calibri"/>
                        <a:cs typeface="Times New Roman"/>
                      </a:endParaRPr>
                    </a:p>
                  </a:txBody>
                  <a:tcPr marL="42863" marR="42863" marT="0" marB="0">
                    <a:solidFill>
                      <a:srgbClr val="FFFF00"/>
                    </a:solidFill>
                  </a:tcPr>
                </a:tc>
                <a:extLst>
                  <a:ext uri="{0D108BD9-81ED-4DB2-BD59-A6C34878D82A}">
                    <a16:rowId xmlns="" xmlns:a16="http://schemas.microsoft.com/office/drawing/2014/main" val="10004"/>
                  </a:ext>
                </a:extLst>
              </a:tr>
              <a:tr h="287829">
                <a:tc>
                  <a:txBody>
                    <a:bodyPr/>
                    <a:lstStyle/>
                    <a:p>
                      <a:pPr marL="0" marR="0" algn="just">
                        <a:lnSpc>
                          <a:spcPct val="115000"/>
                        </a:lnSpc>
                        <a:spcBef>
                          <a:spcPts val="0"/>
                        </a:spcBef>
                        <a:spcAft>
                          <a:spcPts val="0"/>
                        </a:spcAft>
                      </a:pPr>
                      <a:r>
                        <a:rPr lang="en-US" sz="2000" b="1" dirty="0">
                          <a:solidFill>
                            <a:sysClr val="windowText" lastClr="000000"/>
                          </a:solidFill>
                          <a:effectLst/>
                        </a:rPr>
                        <a:t>December 31</a:t>
                      </a:r>
                      <a:endParaRPr lang="en-US" sz="1800" b="1" dirty="0">
                        <a:solidFill>
                          <a:sysClr val="windowText" lastClr="000000"/>
                        </a:solidFill>
                        <a:effectLst/>
                        <a:latin typeface="Calibri"/>
                        <a:ea typeface="Calibri"/>
                        <a:cs typeface="Times New Roman"/>
                      </a:endParaRPr>
                    </a:p>
                  </a:txBody>
                  <a:tcPr marL="42863" marR="42863" marT="0" marB="0">
                    <a:solidFill>
                      <a:srgbClr val="FFFF00"/>
                    </a:solidFill>
                  </a:tcPr>
                </a:tc>
                <a:tc>
                  <a:txBody>
                    <a:bodyPr/>
                    <a:lstStyle/>
                    <a:p>
                      <a:pPr marL="0" marR="0" algn="ctr">
                        <a:lnSpc>
                          <a:spcPct val="115000"/>
                        </a:lnSpc>
                        <a:spcBef>
                          <a:spcPts val="0"/>
                        </a:spcBef>
                        <a:spcAft>
                          <a:spcPts val="0"/>
                        </a:spcAft>
                      </a:pPr>
                      <a:r>
                        <a:rPr lang="en-US" sz="2000" b="1">
                          <a:solidFill>
                            <a:sysClr val="windowText" lastClr="000000"/>
                          </a:solidFill>
                          <a:effectLst/>
                        </a:rPr>
                        <a:t>2000</a:t>
                      </a:r>
                      <a:endParaRPr lang="en-US" sz="1800" b="1">
                        <a:solidFill>
                          <a:sysClr val="windowText" lastClr="000000"/>
                        </a:solidFill>
                        <a:effectLst/>
                        <a:latin typeface="Calibri"/>
                        <a:ea typeface="Calibri"/>
                        <a:cs typeface="Times New Roman"/>
                      </a:endParaRPr>
                    </a:p>
                  </a:txBody>
                  <a:tcPr marL="42863" marR="42863" marT="0" marB="0">
                    <a:solidFill>
                      <a:srgbClr val="FFFF00"/>
                    </a:solidFill>
                  </a:tcPr>
                </a:tc>
                <a:tc>
                  <a:txBody>
                    <a:bodyPr/>
                    <a:lstStyle/>
                    <a:p>
                      <a:pPr marL="0" marR="0" algn="ctr">
                        <a:lnSpc>
                          <a:spcPct val="115000"/>
                        </a:lnSpc>
                        <a:spcBef>
                          <a:spcPts val="0"/>
                        </a:spcBef>
                        <a:spcAft>
                          <a:spcPts val="0"/>
                        </a:spcAft>
                      </a:pPr>
                      <a:r>
                        <a:rPr lang="en-US" sz="2000" b="1">
                          <a:solidFill>
                            <a:sysClr val="windowText" lastClr="000000"/>
                          </a:solidFill>
                          <a:effectLst/>
                        </a:rPr>
                        <a:t>0</a:t>
                      </a:r>
                      <a:endParaRPr lang="en-US" sz="1800" b="1">
                        <a:solidFill>
                          <a:sysClr val="windowText" lastClr="000000"/>
                        </a:solidFill>
                        <a:effectLst/>
                        <a:latin typeface="Calibri"/>
                        <a:ea typeface="Calibri"/>
                        <a:cs typeface="Times New Roman"/>
                      </a:endParaRPr>
                    </a:p>
                  </a:txBody>
                  <a:tcPr marL="42863" marR="42863" marT="0" marB="0">
                    <a:solidFill>
                      <a:srgbClr val="FFFF00"/>
                    </a:solidFill>
                  </a:tcPr>
                </a:tc>
                <a:tc>
                  <a:txBody>
                    <a:bodyPr/>
                    <a:lstStyle/>
                    <a:p>
                      <a:pPr marL="0" marR="0" algn="ctr">
                        <a:lnSpc>
                          <a:spcPct val="115000"/>
                        </a:lnSpc>
                        <a:spcBef>
                          <a:spcPts val="0"/>
                        </a:spcBef>
                        <a:spcAft>
                          <a:spcPts val="0"/>
                        </a:spcAft>
                      </a:pPr>
                      <a:r>
                        <a:rPr lang="en-US" sz="2000" b="0" dirty="0" smtClean="0">
                          <a:solidFill>
                            <a:sysClr val="windowText" lastClr="000000"/>
                          </a:solidFill>
                          <a:effectLst/>
                        </a:rPr>
                        <a:t>2000× 15/𝟏𝟎𝟎× 0/𝟏𝟐  = </a:t>
                      </a:r>
                      <a:r>
                        <a:rPr lang="en-US" sz="2000" b="1" dirty="0" smtClean="0">
                          <a:solidFill>
                            <a:sysClr val="windowText" lastClr="000000"/>
                          </a:solidFill>
                          <a:effectLst/>
                        </a:rPr>
                        <a:t>0</a:t>
                      </a:r>
                      <a:endParaRPr lang="en-US" sz="1800" b="1" dirty="0">
                        <a:solidFill>
                          <a:sysClr val="windowText" lastClr="000000"/>
                        </a:solidFill>
                        <a:effectLst/>
                        <a:latin typeface="Calibri"/>
                        <a:ea typeface="Calibri"/>
                        <a:cs typeface="Times New Roman"/>
                      </a:endParaRPr>
                    </a:p>
                  </a:txBody>
                  <a:tcPr marL="42863" marR="42863" marT="0" marB="0">
                    <a:solidFill>
                      <a:srgbClr val="FFFF00"/>
                    </a:solidFill>
                  </a:tcPr>
                </a:tc>
                <a:extLst>
                  <a:ext uri="{0D108BD9-81ED-4DB2-BD59-A6C34878D82A}">
                    <a16:rowId xmlns="" xmlns:a16="http://schemas.microsoft.com/office/drawing/2014/main" val="10005"/>
                  </a:ext>
                </a:extLst>
              </a:tr>
              <a:tr h="287829">
                <a:tc gridSpan="3">
                  <a:txBody>
                    <a:bodyPr/>
                    <a:lstStyle/>
                    <a:p>
                      <a:pPr marL="0" marR="0" algn="r">
                        <a:lnSpc>
                          <a:spcPct val="115000"/>
                        </a:lnSpc>
                        <a:spcBef>
                          <a:spcPts val="0"/>
                        </a:spcBef>
                        <a:spcAft>
                          <a:spcPts val="0"/>
                        </a:spcAft>
                      </a:pPr>
                      <a:r>
                        <a:rPr lang="en-US" sz="2000" b="1" dirty="0" smtClean="0">
                          <a:solidFill>
                            <a:sysClr val="windowText" lastClr="000000"/>
                          </a:solidFill>
                          <a:effectLst/>
                        </a:rPr>
                        <a:t>Total Interest on Drawings</a:t>
                      </a:r>
                      <a:endParaRPr lang="en-US" sz="1800" b="1" dirty="0">
                        <a:solidFill>
                          <a:sysClr val="windowText" lastClr="000000"/>
                        </a:solidFill>
                        <a:effectLst/>
                        <a:latin typeface="Calibri"/>
                        <a:ea typeface="Calibri"/>
                        <a:cs typeface="Times New Roman"/>
                      </a:endParaRPr>
                    </a:p>
                  </a:txBody>
                  <a:tcPr marL="42863" marR="42863" marT="0" marB="0">
                    <a:solidFill>
                      <a:srgbClr val="FFFF00"/>
                    </a:solidFill>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800" b="1" dirty="0" smtClean="0">
                          <a:solidFill>
                            <a:sysClr val="windowText" lastClr="000000"/>
                          </a:solidFill>
                          <a:effectLst/>
                          <a:latin typeface="Calibri"/>
                          <a:ea typeface="Calibri"/>
                          <a:cs typeface="Times New Roman"/>
                        </a:rPr>
                        <a:t>1075</a:t>
                      </a:r>
                      <a:endParaRPr lang="en-US" sz="1800" b="1" dirty="0">
                        <a:solidFill>
                          <a:sysClr val="windowText" lastClr="000000"/>
                        </a:solidFill>
                        <a:effectLst/>
                        <a:latin typeface="Calibri"/>
                        <a:ea typeface="Calibri"/>
                        <a:cs typeface="Times New Roman"/>
                      </a:endParaRPr>
                    </a:p>
                  </a:txBody>
                  <a:tcPr marL="42863" marR="42863" marT="0" marB="0">
                    <a:solidFill>
                      <a:srgbClr val="FFFF00"/>
                    </a:solidFill>
                  </a:tcPr>
                </a:tc>
                <a:extLst>
                  <a:ext uri="{0D108BD9-81ED-4DB2-BD59-A6C34878D82A}">
                    <a16:rowId xmlns="" xmlns:a16="http://schemas.microsoft.com/office/drawing/2014/main" val="10006"/>
                  </a:ext>
                </a:extLst>
              </a:tr>
            </a:tbl>
          </a:graphicData>
        </a:graphic>
      </p:graphicFrame>
      <p:sp>
        <p:nvSpPr>
          <p:cNvPr id="2" name="Rectangle 1"/>
          <p:cNvSpPr/>
          <p:nvPr/>
        </p:nvSpPr>
        <p:spPr>
          <a:xfrm>
            <a:off x="951224" y="131366"/>
            <a:ext cx="2049151" cy="707886"/>
          </a:xfrm>
          <a:prstGeom prst="rect">
            <a:avLst/>
          </a:prstGeom>
          <a:noFill/>
        </p:spPr>
        <p:txBody>
          <a:bodyPr wrap="none" lIns="91440" tIns="45720" rIns="91440" bIns="45720">
            <a:spAutoFit/>
          </a:bodyPr>
          <a:lstStyle/>
          <a:p>
            <a:pPr algn="ctr"/>
            <a:r>
              <a:rPr lang="en-US" sz="4000" b="0" u="sng" cap="none" spc="0" dirty="0" smtClean="0">
                <a:ln w="0"/>
                <a:solidFill>
                  <a:schemeClr val="tx1"/>
                </a:solidFill>
                <a:effectLst>
                  <a:outerShdw blurRad="38100" dist="19050" dir="2700000" algn="tl" rotWithShape="0">
                    <a:schemeClr val="dk1">
                      <a:alpha val="40000"/>
                    </a:schemeClr>
                  </a:outerShdw>
                </a:effectLst>
              </a:rPr>
              <a:t>Solution </a:t>
            </a:r>
            <a:endParaRPr lang="en-US" sz="4000" b="0" u="sng" cap="none" spc="0" dirty="0">
              <a:ln w="0"/>
              <a:solidFill>
                <a:schemeClr val="tx1"/>
              </a:solidFill>
              <a:effectLst>
                <a:outerShdw blurRad="38100" dist="19050" dir="2700000" algn="tl" rotWithShape="0">
                  <a:schemeClr val="dk1">
                    <a:alpha val="40000"/>
                  </a:schemeClr>
                </a:outerShdw>
              </a:effectLst>
            </a:endParaRPr>
          </a:p>
        </p:txBody>
      </p:sp>
      <p:pic>
        <p:nvPicPr>
          <p:cNvPr id="5" name="Google Shape;63;p14"/>
          <p:cNvPicPr preferRelativeResize="0"/>
          <p:nvPr/>
        </p:nvPicPr>
        <p:blipFill rotWithShape="1">
          <a:blip r:embed="rId2">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31988944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068"/>
            <a:ext cx="11430000" cy="746066"/>
          </a:xfrm>
        </p:spPr>
        <p:txBody>
          <a:bodyPr>
            <a:noAutofit/>
          </a:bodyPr>
          <a:lstStyle/>
          <a:p>
            <a:r>
              <a:rPr lang="en-US" sz="3200" b="1" u="sng" dirty="0" smtClean="0">
                <a:solidFill>
                  <a:schemeClr val="tx1"/>
                </a:solidFill>
              </a:rPr>
              <a:t>b) Product Method</a:t>
            </a:r>
            <a:endParaRPr lang="en-US" sz="3200" u="sng" dirty="0">
              <a:solidFill>
                <a:schemeClr val="tx1"/>
              </a:solidFill>
            </a:endParaRPr>
          </a:p>
        </p:txBody>
      </p:sp>
      <p:sp>
        <p:nvSpPr>
          <p:cNvPr id="3" name="Content Placeholder 2"/>
          <p:cNvSpPr>
            <a:spLocks noGrp="1"/>
          </p:cNvSpPr>
          <p:nvPr>
            <p:ph idx="1"/>
          </p:nvPr>
        </p:nvSpPr>
        <p:spPr>
          <a:xfrm>
            <a:off x="838201" y="746066"/>
            <a:ext cx="7772400" cy="5654734"/>
          </a:xfrm>
        </p:spPr>
        <p:txBody>
          <a:bodyPr>
            <a:noAutofit/>
          </a:bodyPr>
          <a:lstStyle/>
          <a:p>
            <a:pPr marL="240030" indent="-240030" algn="just"/>
            <a:r>
              <a:rPr lang="en-US" sz="2800" b="1" dirty="0" smtClean="0">
                <a:solidFill>
                  <a:schemeClr val="tx1"/>
                </a:solidFill>
              </a:rPr>
              <a:t>Calculate </a:t>
            </a:r>
            <a:r>
              <a:rPr lang="en-US" sz="2800" b="1" dirty="0">
                <a:solidFill>
                  <a:schemeClr val="tx1"/>
                </a:solidFill>
              </a:rPr>
              <a:t>the time period between the date of withdrawal and the date of closing the accounts in each case of drawings. </a:t>
            </a:r>
          </a:p>
          <a:p>
            <a:pPr marL="240030" indent="-240030" algn="just"/>
            <a:r>
              <a:rPr lang="en-US" sz="2800" b="1" dirty="0">
                <a:solidFill>
                  <a:schemeClr val="tx1"/>
                </a:solidFill>
              </a:rPr>
              <a:t>Multiply the period so calculated by the respective amount of drawings. This is called the product.</a:t>
            </a:r>
          </a:p>
          <a:p>
            <a:pPr marL="240030" indent="-240030" algn="just"/>
            <a:r>
              <a:rPr lang="en-US" sz="2800" b="1" dirty="0">
                <a:solidFill>
                  <a:schemeClr val="tx1"/>
                </a:solidFill>
              </a:rPr>
              <a:t>Add up the various products.</a:t>
            </a:r>
          </a:p>
          <a:p>
            <a:pPr marL="240030" indent="-240030" algn="just"/>
            <a:r>
              <a:rPr lang="en-US" sz="2800" b="1" dirty="0">
                <a:solidFill>
                  <a:schemeClr val="tx1"/>
                </a:solidFill>
              </a:rPr>
              <a:t>Calculate interest for one month on the sum of products at the rate of percentage.</a:t>
            </a:r>
          </a:p>
          <a:p>
            <a:pPr indent="0" algn="just">
              <a:buNone/>
            </a:pPr>
            <a:endParaRPr lang="en-US" sz="2800" b="1" dirty="0">
              <a:solidFill>
                <a:schemeClr val="tx1"/>
              </a:solidFill>
            </a:endParaRPr>
          </a:p>
        </p:txBody>
      </p:sp>
      <p:pic>
        <p:nvPicPr>
          <p:cNvPr id="4" name="Google Shape;63;p14"/>
          <p:cNvPicPr preferRelativeResize="0"/>
          <p:nvPr/>
        </p:nvPicPr>
        <p:blipFill rotWithShape="1">
          <a:blip r:embed="rId2">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41649482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685800"/>
            <a:ext cx="7696200" cy="3048001"/>
          </a:xfrm>
        </p:spPr>
        <p:txBody>
          <a:bodyPr>
            <a:noAutofit/>
          </a:bodyPr>
          <a:lstStyle/>
          <a:p>
            <a:pPr indent="0" algn="just">
              <a:buNone/>
            </a:pPr>
            <a:r>
              <a:rPr lang="en-US" b="1" dirty="0" err="1">
                <a:solidFill>
                  <a:schemeClr val="tx1"/>
                </a:solidFill>
              </a:rPr>
              <a:t>Rajan</a:t>
            </a:r>
            <a:r>
              <a:rPr lang="en-US" b="1" dirty="0">
                <a:solidFill>
                  <a:schemeClr val="tx1"/>
                </a:solidFill>
              </a:rPr>
              <a:t> a partner in a firm, withdrew the following amounts during the year </a:t>
            </a:r>
            <a:r>
              <a:rPr lang="en-US" b="1" dirty="0" smtClean="0">
                <a:solidFill>
                  <a:schemeClr val="tx1"/>
                </a:solidFill>
              </a:rPr>
              <a:t>2019</a:t>
            </a:r>
            <a:endParaRPr lang="en-US" b="1" dirty="0">
              <a:solidFill>
                <a:schemeClr val="tx1"/>
              </a:solidFill>
            </a:endParaRPr>
          </a:p>
          <a:p>
            <a:pPr indent="0" algn="just">
              <a:buNone/>
            </a:pPr>
            <a:r>
              <a:rPr lang="en-US" b="1" dirty="0">
                <a:solidFill>
                  <a:schemeClr val="tx1"/>
                </a:solidFill>
              </a:rPr>
              <a:t>		</a:t>
            </a:r>
            <a:r>
              <a:rPr lang="en-US" b="1" dirty="0" smtClean="0">
                <a:solidFill>
                  <a:schemeClr val="tx1"/>
                </a:solidFill>
              </a:rPr>
              <a:t>	</a:t>
            </a:r>
            <a:r>
              <a:rPr lang="en-US" b="1" u="heavy" dirty="0" err="1" smtClean="0">
                <a:solidFill>
                  <a:schemeClr val="tx1"/>
                </a:solidFill>
              </a:rPr>
              <a:t>Rs</a:t>
            </a:r>
            <a:r>
              <a:rPr lang="en-US" b="1" u="heavy" dirty="0">
                <a:solidFill>
                  <a:schemeClr val="tx1"/>
                </a:solidFill>
              </a:rPr>
              <a:t>. </a:t>
            </a:r>
            <a:r>
              <a:rPr lang="en-US" b="1" dirty="0">
                <a:solidFill>
                  <a:schemeClr val="tx1"/>
                </a:solidFill>
              </a:rPr>
              <a:t>	</a:t>
            </a:r>
          </a:p>
          <a:p>
            <a:pPr indent="0" algn="just">
              <a:buNone/>
            </a:pPr>
            <a:r>
              <a:rPr lang="en-US" b="1" dirty="0">
                <a:solidFill>
                  <a:schemeClr val="tx1"/>
                </a:solidFill>
              </a:rPr>
              <a:t>	February 1 	2000</a:t>
            </a:r>
          </a:p>
          <a:p>
            <a:pPr indent="0" algn="just">
              <a:buNone/>
            </a:pPr>
            <a:r>
              <a:rPr lang="en-US" b="1" dirty="0">
                <a:solidFill>
                  <a:schemeClr val="tx1"/>
                </a:solidFill>
              </a:rPr>
              <a:t>	May 1	</a:t>
            </a:r>
            <a:r>
              <a:rPr lang="en-US" b="1" dirty="0" smtClean="0">
                <a:solidFill>
                  <a:schemeClr val="tx1"/>
                </a:solidFill>
              </a:rPr>
              <a:t>	5000</a:t>
            </a:r>
            <a:endParaRPr lang="en-US" b="1" dirty="0">
              <a:solidFill>
                <a:schemeClr val="tx1"/>
              </a:solidFill>
            </a:endParaRPr>
          </a:p>
          <a:p>
            <a:pPr indent="0" algn="just">
              <a:buNone/>
            </a:pPr>
            <a:r>
              <a:rPr lang="en-US" b="1" dirty="0">
                <a:solidFill>
                  <a:schemeClr val="tx1"/>
                </a:solidFill>
              </a:rPr>
              <a:t>	June 30	</a:t>
            </a:r>
            <a:r>
              <a:rPr lang="en-US" b="1" dirty="0" smtClean="0">
                <a:solidFill>
                  <a:schemeClr val="tx1"/>
                </a:solidFill>
              </a:rPr>
              <a:t>	2000</a:t>
            </a:r>
            <a:endParaRPr lang="en-US" b="1" dirty="0">
              <a:solidFill>
                <a:schemeClr val="tx1"/>
              </a:solidFill>
            </a:endParaRPr>
          </a:p>
          <a:p>
            <a:pPr indent="0" algn="just">
              <a:buNone/>
            </a:pPr>
            <a:r>
              <a:rPr lang="en-US" b="1" dirty="0">
                <a:solidFill>
                  <a:schemeClr val="tx1"/>
                </a:solidFill>
              </a:rPr>
              <a:t>	October 31	6000</a:t>
            </a:r>
          </a:p>
          <a:p>
            <a:pPr indent="0" algn="just">
              <a:buNone/>
            </a:pPr>
            <a:r>
              <a:rPr lang="en-US" b="1" dirty="0">
                <a:solidFill>
                  <a:schemeClr val="tx1"/>
                </a:solidFill>
              </a:rPr>
              <a:t>	December 31 </a:t>
            </a:r>
            <a:r>
              <a:rPr lang="en-US" b="1" dirty="0" smtClean="0">
                <a:solidFill>
                  <a:schemeClr val="tx1"/>
                </a:solidFill>
              </a:rPr>
              <a:t>	2000</a:t>
            </a:r>
            <a:r>
              <a:rPr lang="en-US" b="1" dirty="0">
                <a:solidFill>
                  <a:schemeClr val="tx1"/>
                </a:solidFill>
              </a:rPr>
              <a:t>	</a:t>
            </a:r>
          </a:p>
          <a:p>
            <a:pPr indent="0" algn="just">
              <a:buNone/>
            </a:pPr>
            <a:r>
              <a:rPr lang="en-US" b="1" dirty="0">
                <a:solidFill>
                  <a:schemeClr val="tx1"/>
                </a:solidFill>
              </a:rPr>
              <a:t>The interest on drawings is to be charged @15% p.a. Assuming the accounting year closes on December 31. Calculate interest on drawings chargeable to the partner.</a:t>
            </a:r>
          </a:p>
          <a:p>
            <a:pPr indent="0" algn="just">
              <a:buNone/>
            </a:pPr>
            <a:endParaRPr lang="en-US" b="1" dirty="0">
              <a:solidFill>
                <a:schemeClr val="tx1"/>
              </a:solidFill>
            </a:endParaRPr>
          </a:p>
        </p:txBody>
      </p:sp>
      <p:sp>
        <p:nvSpPr>
          <p:cNvPr id="2" name="Rectangle 1"/>
          <p:cNvSpPr/>
          <p:nvPr/>
        </p:nvSpPr>
        <p:spPr>
          <a:xfrm>
            <a:off x="990600" y="23648"/>
            <a:ext cx="2149755" cy="584775"/>
          </a:xfrm>
          <a:prstGeom prst="rect">
            <a:avLst/>
          </a:prstGeom>
          <a:noFill/>
        </p:spPr>
        <p:txBody>
          <a:bodyPr wrap="none" lIns="91440" tIns="45720" rIns="91440" bIns="45720">
            <a:spAutoFit/>
          </a:bodyPr>
          <a:lstStyle/>
          <a:p>
            <a:pPr algn="ctr"/>
            <a:r>
              <a:rPr lang="en-US" sz="3200" b="0" u="sng" cap="none" spc="0" dirty="0" smtClean="0">
                <a:ln w="0"/>
                <a:solidFill>
                  <a:schemeClr val="tx1"/>
                </a:solidFill>
                <a:effectLst>
                  <a:outerShdw blurRad="38100" dist="19050" dir="2700000" algn="tl" rotWithShape="0">
                    <a:schemeClr val="dk1">
                      <a:alpha val="40000"/>
                    </a:schemeClr>
                  </a:outerShdw>
                </a:effectLst>
              </a:rPr>
              <a:t>Illustration </a:t>
            </a:r>
            <a:endParaRPr lang="en-US" sz="3200" b="0" u="sng" cap="none" spc="0" dirty="0">
              <a:ln w="0"/>
              <a:solidFill>
                <a:schemeClr val="tx1"/>
              </a:solidFill>
              <a:effectLst>
                <a:outerShdw blurRad="38100" dist="19050" dir="2700000" algn="tl" rotWithShape="0">
                  <a:schemeClr val="dk1">
                    <a:alpha val="40000"/>
                  </a:schemeClr>
                </a:outerShdw>
              </a:effectLst>
            </a:endParaRPr>
          </a:p>
        </p:txBody>
      </p:sp>
      <p:pic>
        <p:nvPicPr>
          <p:cNvPr id="4" name="Google Shape;63;p14"/>
          <p:cNvPicPr preferRelativeResize="0"/>
          <p:nvPr/>
        </p:nvPicPr>
        <p:blipFill rotWithShape="1">
          <a:blip r:embed="rId2">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40308848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36340284"/>
              </p:ext>
            </p:extLst>
          </p:nvPr>
        </p:nvGraphicFramePr>
        <p:xfrm>
          <a:off x="1200710" y="935314"/>
          <a:ext cx="6429374" cy="2453640"/>
        </p:xfrm>
        <a:graphic>
          <a:graphicData uri="http://schemas.openxmlformats.org/drawingml/2006/table">
            <a:tbl>
              <a:tblPr firstRow="1" firstCol="1" bandRow="1">
                <a:tableStyleId>{5C22544A-7EE6-4342-B048-85BDC9FD1C3A}</a:tableStyleId>
              </a:tblPr>
              <a:tblGrid>
                <a:gridCol w="1885025">
                  <a:extLst>
                    <a:ext uri="{9D8B030D-6E8A-4147-A177-3AD203B41FA5}">
                      <a16:colId xmlns="" xmlns:a16="http://schemas.microsoft.com/office/drawing/2014/main" val="20000"/>
                    </a:ext>
                  </a:extLst>
                </a:gridCol>
                <a:gridCol w="1329289">
                  <a:extLst>
                    <a:ext uri="{9D8B030D-6E8A-4147-A177-3AD203B41FA5}">
                      <a16:colId xmlns="" xmlns:a16="http://schemas.microsoft.com/office/drawing/2014/main" val="20001"/>
                    </a:ext>
                  </a:extLst>
                </a:gridCol>
                <a:gridCol w="1607530">
                  <a:extLst>
                    <a:ext uri="{9D8B030D-6E8A-4147-A177-3AD203B41FA5}">
                      <a16:colId xmlns="" xmlns:a16="http://schemas.microsoft.com/office/drawing/2014/main" val="20002"/>
                    </a:ext>
                  </a:extLst>
                </a:gridCol>
                <a:gridCol w="1607530">
                  <a:extLst>
                    <a:ext uri="{9D8B030D-6E8A-4147-A177-3AD203B41FA5}">
                      <a16:colId xmlns="" xmlns:a16="http://schemas.microsoft.com/office/drawing/2014/main" val="20003"/>
                    </a:ext>
                  </a:extLst>
                </a:gridCol>
              </a:tblGrid>
              <a:tr h="287829">
                <a:tc>
                  <a:txBody>
                    <a:bodyPr/>
                    <a:lstStyle/>
                    <a:p>
                      <a:pPr marL="0" marR="0" algn="ctr">
                        <a:lnSpc>
                          <a:spcPct val="115000"/>
                        </a:lnSpc>
                        <a:spcBef>
                          <a:spcPts val="0"/>
                        </a:spcBef>
                        <a:spcAft>
                          <a:spcPts val="0"/>
                        </a:spcAft>
                      </a:pPr>
                      <a:r>
                        <a:rPr lang="en-US" sz="2000" b="1" dirty="0">
                          <a:solidFill>
                            <a:sysClr val="windowText" lastClr="000000"/>
                          </a:solidFill>
                          <a:effectLst/>
                        </a:rPr>
                        <a:t>Date</a:t>
                      </a:r>
                      <a:endParaRPr lang="en-US" sz="1800" b="1" dirty="0">
                        <a:solidFill>
                          <a:sysClr val="windowText" lastClr="000000"/>
                        </a:solidFill>
                        <a:effectLst/>
                        <a:latin typeface="Calibri"/>
                        <a:ea typeface="Calibri"/>
                        <a:cs typeface="Times New Roman"/>
                      </a:endParaRPr>
                    </a:p>
                  </a:txBody>
                  <a:tcPr marL="42863" marR="42863" marT="0" marB="0">
                    <a:solidFill>
                      <a:srgbClr val="FFFF00"/>
                    </a:solidFill>
                  </a:tcPr>
                </a:tc>
                <a:tc>
                  <a:txBody>
                    <a:bodyPr/>
                    <a:lstStyle/>
                    <a:p>
                      <a:pPr marL="0" marR="0" algn="ctr">
                        <a:lnSpc>
                          <a:spcPct val="115000"/>
                        </a:lnSpc>
                        <a:spcBef>
                          <a:spcPts val="0"/>
                        </a:spcBef>
                        <a:spcAft>
                          <a:spcPts val="0"/>
                        </a:spcAft>
                      </a:pPr>
                      <a:r>
                        <a:rPr lang="en-US" sz="2000" b="1">
                          <a:solidFill>
                            <a:sysClr val="windowText" lastClr="000000"/>
                          </a:solidFill>
                          <a:effectLst/>
                        </a:rPr>
                        <a:t>Amount</a:t>
                      </a:r>
                      <a:endParaRPr lang="en-US" sz="1800" b="1">
                        <a:solidFill>
                          <a:sysClr val="windowText" lastClr="000000"/>
                        </a:solidFill>
                        <a:effectLst/>
                        <a:latin typeface="Calibri"/>
                        <a:ea typeface="Calibri"/>
                        <a:cs typeface="Times New Roman"/>
                      </a:endParaRPr>
                    </a:p>
                  </a:txBody>
                  <a:tcPr marL="42863" marR="42863" marT="0" marB="0">
                    <a:solidFill>
                      <a:srgbClr val="FFFF00"/>
                    </a:solidFill>
                  </a:tcPr>
                </a:tc>
                <a:tc>
                  <a:txBody>
                    <a:bodyPr/>
                    <a:lstStyle/>
                    <a:p>
                      <a:pPr marL="0" marR="0" algn="ctr">
                        <a:lnSpc>
                          <a:spcPct val="115000"/>
                        </a:lnSpc>
                        <a:spcBef>
                          <a:spcPts val="0"/>
                        </a:spcBef>
                        <a:spcAft>
                          <a:spcPts val="0"/>
                        </a:spcAft>
                      </a:pPr>
                      <a:r>
                        <a:rPr lang="en-US" sz="2000" b="1">
                          <a:solidFill>
                            <a:sysClr val="windowText" lastClr="000000"/>
                          </a:solidFill>
                          <a:effectLst/>
                        </a:rPr>
                        <a:t>Period</a:t>
                      </a:r>
                      <a:endParaRPr lang="en-US" sz="1800" b="1">
                        <a:solidFill>
                          <a:sysClr val="windowText" lastClr="000000"/>
                        </a:solidFill>
                        <a:effectLst/>
                        <a:latin typeface="Calibri"/>
                        <a:ea typeface="Calibri"/>
                        <a:cs typeface="Times New Roman"/>
                      </a:endParaRPr>
                    </a:p>
                  </a:txBody>
                  <a:tcPr marL="42863" marR="42863" marT="0" marB="0">
                    <a:solidFill>
                      <a:srgbClr val="FFFF00"/>
                    </a:solidFill>
                  </a:tcPr>
                </a:tc>
                <a:tc>
                  <a:txBody>
                    <a:bodyPr/>
                    <a:lstStyle/>
                    <a:p>
                      <a:pPr marL="0" marR="0" algn="ctr">
                        <a:lnSpc>
                          <a:spcPct val="115000"/>
                        </a:lnSpc>
                        <a:spcBef>
                          <a:spcPts val="0"/>
                        </a:spcBef>
                        <a:spcAft>
                          <a:spcPts val="0"/>
                        </a:spcAft>
                      </a:pPr>
                      <a:r>
                        <a:rPr lang="en-US" sz="2000" b="1">
                          <a:solidFill>
                            <a:sysClr val="windowText" lastClr="000000"/>
                          </a:solidFill>
                          <a:effectLst/>
                        </a:rPr>
                        <a:t>Product</a:t>
                      </a:r>
                      <a:endParaRPr lang="en-US" sz="1800" b="1">
                        <a:solidFill>
                          <a:sysClr val="windowText" lastClr="000000"/>
                        </a:solidFill>
                        <a:effectLst/>
                        <a:latin typeface="Calibri"/>
                        <a:ea typeface="Calibri"/>
                        <a:cs typeface="Times New Roman"/>
                      </a:endParaRPr>
                    </a:p>
                  </a:txBody>
                  <a:tcPr marL="42863" marR="42863" marT="0" marB="0">
                    <a:solidFill>
                      <a:srgbClr val="FFFF00"/>
                    </a:solidFill>
                  </a:tcPr>
                </a:tc>
                <a:extLst>
                  <a:ext uri="{0D108BD9-81ED-4DB2-BD59-A6C34878D82A}">
                    <a16:rowId xmlns="" xmlns:a16="http://schemas.microsoft.com/office/drawing/2014/main" val="10000"/>
                  </a:ext>
                </a:extLst>
              </a:tr>
              <a:tr h="287829">
                <a:tc>
                  <a:txBody>
                    <a:bodyPr/>
                    <a:lstStyle/>
                    <a:p>
                      <a:pPr marL="0" marR="0" algn="just">
                        <a:lnSpc>
                          <a:spcPct val="115000"/>
                        </a:lnSpc>
                        <a:spcBef>
                          <a:spcPts val="0"/>
                        </a:spcBef>
                        <a:spcAft>
                          <a:spcPts val="0"/>
                        </a:spcAft>
                      </a:pPr>
                      <a:r>
                        <a:rPr lang="en-US" sz="2000" b="1">
                          <a:solidFill>
                            <a:sysClr val="windowText" lastClr="000000"/>
                          </a:solidFill>
                          <a:effectLst/>
                        </a:rPr>
                        <a:t>February 1</a:t>
                      </a:r>
                      <a:endParaRPr lang="en-US" sz="1800" b="1">
                        <a:solidFill>
                          <a:sysClr val="windowText" lastClr="000000"/>
                        </a:solidFill>
                        <a:effectLst/>
                        <a:latin typeface="Calibri"/>
                        <a:ea typeface="Calibri"/>
                        <a:cs typeface="Times New Roman"/>
                      </a:endParaRPr>
                    </a:p>
                  </a:txBody>
                  <a:tcPr marL="42863" marR="42863" marT="0" marB="0">
                    <a:solidFill>
                      <a:srgbClr val="FFFF00"/>
                    </a:solidFill>
                  </a:tcPr>
                </a:tc>
                <a:tc>
                  <a:txBody>
                    <a:bodyPr/>
                    <a:lstStyle/>
                    <a:p>
                      <a:pPr marL="0" marR="0" algn="ctr">
                        <a:lnSpc>
                          <a:spcPct val="115000"/>
                        </a:lnSpc>
                        <a:spcBef>
                          <a:spcPts val="0"/>
                        </a:spcBef>
                        <a:spcAft>
                          <a:spcPts val="0"/>
                        </a:spcAft>
                      </a:pPr>
                      <a:r>
                        <a:rPr lang="en-US" sz="2000" b="1">
                          <a:solidFill>
                            <a:sysClr val="windowText" lastClr="000000"/>
                          </a:solidFill>
                          <a:effectLst/>
                        </a:rPr>
                        <a:t>2000</a:t>
                      </a:r>
                      <a:endParaRPr lang="en-US" sz="1800" b="1">
                        <a:solidFill>
                          <a:sysClr val="windowText" lastClr="000000"/>
                        </a:solidFill>
                        <a:effectLst/>
                        <a:latin typeface="Calibri"/>
                        <a:ea typeface="Calibri"/>
                        <a:cs typeface="Times New Roman"/>
                      </a:endParaRPr>
                    </a:p>
                  </a:txBody>
                  <a:tcPr marL="42863" marR="42863" marT="0" marB="0">
                    <a:solidFill>
                      <a:srgbClr val="FFFF00"/>
                    </a:solidFill>
                  </a:tcPr>
                </a:tc>
                <a:tc>
                  <a:txBody>
                    <a:bodyPr/>
                    <a:lstStyle/>
                    <a:p>
                      <a:pPr marL="0" marR="0" algn="ctr">
                        <a:lnSpc>
                          <a:spcPct val="115000"/>
                        </a:lnSpc>
                        <a:spcBef>
                          <a:spcPts val="0"/>
                        </a:spcBef>
                        <a:spcAft>
                          <a:spcPts val="0"/>
                        </a:spcAft>
                      </a:pPr>
                      <a:r>
                        <a:rPr lang="en-US" sz="2000" b="1">
                          <a:solidFill>
                            <a:sysClr val="windowText" lastClr="000000"/>
                          </a:solidFill>
                          <a:effectLst/>
                        </a:rPr>
                        <a:t>11</a:t>
                      </a:r>
                      <a:endParaRPr lang="en-US" sz="1800" b="1">
                        <a:solidFill>
                          <a:sysClr val="windowText" lastClr="000000"/>
                        </a:solidFill>
                        <a:effectLst/>
                        <a:latin typeface="Calibri"/>
                        <a:ea typeface="Calibri"/>
                        <a:cs typeface="Times New Roman"/>
                      </a:endParaRPr>
                    </a:p>
                  </a:txBody>
                  <a:tcPr marL="42863" marR="42863" marT="0" marB="0">
                    <a:solidFill>
                      <a:srgbClr val="FFFF00"/>
                    </a:solidFill>
                  </a:tcPr>
                </a:tc>
                <a:tc>
                  <a:txBody>
                    <a:bodyPr/>
                    <a:lstStyle/>
                    <a:p>
                      <a:pPr marL="0" marR="0" algn="ctr">
                        <a:lnSpc>
                          <a:spcPct val="115000"/>
                        </a:lnSpc>
                        <a:spcBef>
                          <a:spcPts val="0"/>
                        </a:spcBef>
                        <a:spcAft>
                          <a:spcPts val="0"/>
                        </a:spcAft>
                      </a:pPr>
                      <a:r>
                        <a:rPr lang="en-US" sz="2000" b="1">
                          <a:solidFill>
                            <a:sysClr val="windowText" lastClr="000000"/>
                          </a:solidFill>
                          <a:effectLst/>
                        </a:rPr>
                        <a:t>22000</a:t>
                      </a:r>
                      <a:endParaRPr lang="en-US" sz="1800" b="1">
                        <a:solidFill>
                          <a:sysClr val="windowText" lastClr="000000"/>
                        </a:solidFill>
                        <a:effectLst/>
                        <a:latin typeface="Calibri"/>
                        <a:ea typeface="Calibri"/>
                        <a:cs typeface="Times New Roman"/>
                      </a:endParaRPr>
                    </a:p>
                  </a:txBody>
                  <a:tcPr marL="42863" marR="42863" marT="0" marB="0">
                    <a:solidFill>
                      <a:srgbClr val="FFFF00"/>
                    </a:solidFill>
                  </a:tcPr>
                </a:tc>
                <a:extLst>
                  <a:ext uri="{0D108BD9-81ED-4DB2-BD59-A6C34878D82A}">
                    <a16:rowId xmlns="" xmlns:a16="http://schemas.microsoft.com/office/drawing/2014/main" val="10001"/>
                  </a:ext>
                </a:extLst>
              </a:tr>
              <a:tr h="287829">
                <a:tc>
                  <a:txBody>
                    <a:bodyPr/>
                    <a:lstStyle/>
                    <a:p>
                      <a:pPr marL="0" marR="0" algn="just">
                        <a:lnSpc>
                          <a:spcPct val="115000"/>
                        </a:lnSpc>
                        <a:spcBef>
                          <a:spcPts val="0"/>
                        </a:spcBef>
                        <a:spcAft>
                          <a:spcPts val="0"/>
                        </a:spcAft>
                      </a:pPr>
                      <a:r>
                        <a:rPr lang="en-US" sz="2000" b="1">
                          <a:solidFill>
                            <a:sysClr val="windowText" lastClr="000000"/>
                          </a:solidFill>
                          <a:effectLst/>
                        </a:rPr>
                        <a:t>May 1</a:t>
                      </a:r>
                      <a:endParaRPr lang="en-US" sz="1800" b="1">
                        <a:solidFill>
                          <a:sysClr val="windowText" lastClr="000000"/>
                        </a:solidFill>
                        <a:effectLst/>
                        <a:latin typeface="Calibri"/>
                        <a:ea typeface="Calibri"/>
                        <a:cs typeface="Times New Roman"/>
                      </a:endParaRPr>
                    </a:p>
                  </a:txBody>
                  <a:tcPr marL="42863" marR="42863" marT="0" marB="0">
                    <a:solidFill>
                      <a:srgbClr val="FFFF00"/>
                    </a:solidFill>
                  </a:tcPr>
                </a:tc>
                <a:tc>
                  <a:txBody>
                    <a:bodyPr/>
                    <a:lstStyle/>
                    <a:p>
                      <a:pPr marL="0" marR="0" algn="ctr">
                        <a:lnSpc>
                          <a:spcPct val="115000"/>
                        </a:lnSpc>
                        <a:spcBef>
                          <a:spcPts val="0"/>
                        </a:spcBef>
                        <a:spcAft>
                          <a:spcPts val="0"/>
                        </a:spcAft>
                      </a:pPr>
                      <a:r>
                        <a:rPr lang="en-US" sz="2000" b="1">
                          <a:solidFill>
                            <a:sysClr val="windowText" lastClr="000000"/>
                          </a:solidFill>
                          <a:effectLst/>
                        </a:rPr>
                        <a:t>5000</a:t>
                      </a:r>
                      <a:endParaRPr lang="en-US" sz="1800" b="1">
                        <a:solidFill>
                          <a:sysClr val="windowText" lastClr="000000"/>
                        </a:solidFill>
                        <a:effectLst/>
                        <a:latin typeface="Calibri"/>
                        <a:ea typeface="Calibri"/>
                        <a:cs typeface="Times New Roman"/>
                      </a:endParaRPr>
                    </a:p>
                  </a:txBody>
                  <a:tcPr marL="42863" marR="42863" marT="0" marB="0">
                    <a:solidFill>
                      <a:srgbClr val="FFFF00"/>
                    </a:solidFill>
                  </a:tcPr>
                </a:tc>
                <a:tc>
                  <a:txBody>
                    <a:bodyPr/>
                    <a:lstStyle/>
                    <a:p>
                      <a:pPr marL="0" marR="0" algn="ctr">
                        <a:lnSpc>
                          <a:spcPct val="115000"/>
                        </a:lnSpc>
                        <a:spcBef>
                          <a:spcPts val="0"/>
                        </a:spcBef>
                        <a:spcAft>
                          <a:spcPts val="0"/>
                        </a:spcAft>
                      </a:pPr>
                      <a:r>
                        <a:rPr lang="en-US" sz="2000" b="1">
                          <a:solidFill>
                            <a:sysClr val="windowText" lastClr="000000"/>
                          </a:solidFill>
                          <a:effectLst/>
                        </a:rPr>
                        <a:t>8</a:t>
                      </a:r>
                      <a:endParaRPr lang="en-US" sz="1800" b="1">
                        <a:solidFill>
                          <a:sysClr val="windowText" lastClr="000000"/>
                        </a:solidFill>
                        <a:effectLst/>
                        <a:latin typeface="Calibri"/>
                        <a:ea typeface="Calibri"/>
                        <a:cs typeface="Times New Roman"/>
                      </a:endParaRPr>
                    </a:p>
                  </a:txBody>
                  <a:tcPr marL="42863" marR="42863" marT="0" marB="0">
                    <a:solidFill>
                      <a:srgbClr val="FFFF00"/>
                    </a:solidFill>
                  </a:tcPr>
                </a:tc>
                <a:tc>
                  <a:txBody>
                    <a:bodyPr/>
                    <a:lstStyle/>
                    <a:p>
                      <a:pPr marL="0" marR="0" algn="ctr">
                        <a:lnSpc>
                          <a:spcPct val="115000"/>
                        </a:lnSpc>
                        <a:spcBef>
                          <a:spcPts val="0"/>
                        </a:spcBef>
                        <a:spcAft>
                          <a:spcPts val="0"/>
                        </a:spcAft>
                      </a:pPr>
                      <a:r>
                        <a:rPr lang="en-US" sz="2000" b="1">
                          <a:solidFill>
                            <a:sysClr val="windowText" lastClr="000000"/>
                          </a:solidFill>
                          <a:effectLst/>
                        </a:rPr>
                        <a:t>40000</a:t>
                      </a:r>
                      <a:endParaRPr lang="en-US" sz="1800" b="1">
                        <a:solidFill>
                          <a:sysClr val="windowText" lastClr="000000"/>
                        </a:solidFill>
                        <a:effectLst/>
                        <a:latin typeface="Calibri"/>
                        <a:ea typeface="Calibri"/>
                        <a:cs typeface="Times New Roman"/>
                      </a:endParaRPr>
                    </a:p>
                  </a:txBody>
                  <a:tcPr marL="42863" marR="42863" marT="0" marB="0">
                    <a:solidFill>
                      <a:srgbClr val="FFFF00"/>
                    </a:solidFill>
                  </a:tcPr>
                </a:tc>
                <a:extLst>
                  <a:ext uri="{0D108BD9-81ED-4DB2-BD59-A6C34878D82A}">
                    <a16:rowId xmlns="" xmlns:a16="http://schemas.microsoft.com/office/drawing/2014/main" val="10002"/>
                  </a:ext>
                </a:extLst>
              </a:tr>
              <a:tr h="287829">
                <a:tc>
                  <a:txBody>
                    <a:bodyPr/>
                    <a:lstStyle/>
                    <a:p>
                      <a:pPr marL="0" marR="0" algn="just">
                        <a:lnSpc>
                          <a:spcPct val="115000"/>
                        </a:lnSpc>
                        <a:spcBef>
                          <a:spcPts val="0"/>
                        </a:spcBef>
                        <a:spcAft>
                          <a:spcPts val="0"/>
                        </a:spcAft>
                      </a:pPr>
                      <a:r>
                        <a:rPr lang="en-US" sz="2000" b="1" dirty="0">
                          <a:solidFill>
                            <a:sysClr val="windowText" lastClr="000000"/>
                          </a:solidFill>
                          <a:effectLst/>
                        </a:rPr>
                        <a:t>June 30</a:t>
                      </a:r>
                      <a:endParaRPr lang="en-US" sz="1800" b="1" dirty="0">
                        <a:solidFill>
                          <a:sysClr val="windowText" lastClr="000000"/>
                        </a:solidFill>
                        <a:effectLst/>
                        <a:latin typeface="Calibri"/>
                        <a:ea typeface="Calibri"/>
                        <a:cs typeface="Times New Roman"/>
                      </a:endParaRPr>
                    </a:p>
                  </a:txBody>
                  <a:tcPr marL="42863" marR="42863" marT="0" marB="0">
                    <a:solidFill>
                      <a:srgbClr val="FFFF00"/>
                    </a:solidFill>
                  </a:tcPr>
                </a:tc>
                <a:tc>
                  <a:txBody>
                    <a:bodyPr/>
                    <a:lstStyle/>
                    <a:p>
                      <a:pPr marL="0" marR="0" algn="ctr">
                        <a:lnSpc>
                          <a:spcPct val="115000"/>
                        </a:lnSpc>
                        <a:spcBef>
                          <a:spcPts val="0"/>
                        </a:spcBef>
                        <a:spcAft>
                          <a:spcPts val="0"/>
                        </a:spcAft>
                      </a:pPr>
                      <a:r>
                        <a:rPr lang="en-US" sz="2000" b="1">
                          <a:solidFill>
                            <a:sysClr val="windowText" lastClr="000000"/>
                          </a:solidFill>
                          <a:effectLst/>
                        </a:rPr>
                        <a:t>2000</a:t>
                      </a:r>
                      <a:endParaRPr lang="en-US" sz="1800" b="1">
                        <a:solidFill>
                          <a:sysClr val="windowText" lastClr="000000"/>
                        </a:solidFill>
                        <a:effectLst/>
                        <a:latin typeface="Calibri"/>
                        <a:ea typeface="Calibri"/>
                        <a:cs typeface="Times New Roman"/>
                      </a:endParaRPr>
                    </a:p>
                  </a:txBody>
                  <a:tcPr marL="42863" marR="42863" marT="0" marB="0">
                    <a:solidFill>
                      <a:srgbClr val="FFFF00"/>
                    </a:solidFill>
                  </a:tcPr>
                </a:tc>
                <a:tc>
                  <a:txBody>
                    <a:bodyPr/>
                    <a:lstStyle/>
                    <a:p>
                      <a:pPr marL="0" marR="0" algn="ctr">
                        <a:lnSpc>
                          <a:spcPct val="115000"/>
                        </a:lnSpc>
                        <a:spcBef>
                          <a:spcPts val="0"/>
                        </a:spcBef>
                        <a:spcAft>
                          <a:spcPts val="0"/>
                        </a:spcAft>
                      </a:pPr>
                      <a:r>
                        <a:rPr lang="en-US" sz="2000" b="1">
                          <a:solidFill>
                            <a:sysClr val="windowText" lastClr="000000"/>
                          </a:solidFill>
                          <a:effectLst/>
                        </a:rPr>
                        <a:t>6</a:t>
                      </a:r>
                      <a:endParaRPr lang="en-US" sz="1800" b="1">
                        <a:solidFill>
                          <a:sysClr val="windowText" lastClr="000000"/>
                        </a:solidFill>
                        <a:effectLst/>
                        <a:latin typeface="Calibri"/>
                        <a:ea typeface="Calibri"/>
                        <a:cs typeface="Times New Roman"/>
                      </a:endParaRPr>
                    </a:p>
                  </a:txBody>
                  <a:tcPr marL="42863" marR="42863" marT="0" marB="0">
                    <a:solidFill>
                      <a:srgbClr val="FFFF00"/>
                    </a:solidFill>
                  </a:tcPr>
                </a:tc>
                <a:tc>
                  <a:txBody>
                    <a:bodyPr/>
                    <a:lstStyle/>
                    <a:p>
                      <a:pPr marL="0" marR="0" algn="ctr">
                        <a:lnSpc>
                          <a:spcPct val="115000"/>
                        </a:lnSpc>
                        <a:spcBef>
                          <a:spcPts val="0"/>
                        </a:spcBef>
                        <a:spcAft>
                          <a:spcPts val="0"/>
                        </a:spcAft>
                      </a:pPr>
                      <a:r>
                        <a:rPr lang="en-US" sz="2000" b="1">
                          <a:solidFill>
                            <a:sysClr val="windowText" lastClr="000000"/>
                          </a:solidFill>
                          <a:effectLst/>
                        </a:rPr>
                        <a:t>12000</a:t>
                      </a:r>
                      <a:endParaRPr lang="en-US" sz="1800" b="1">
                        <a:solidFill>
                          <a:sysClr val="windowText" lastClr="000000"/>
                        </a:solidFill>
                        <a:effectLst/>
                        <a:latin typeface="Calibri"/>
                        <a:ea typeface="Calibri"/>
                        <a:cs typeface="Times New Roman"/>
                      </a:endParaRPr>
                    </a:p>
                  </a:txBody>
                  <a:tcPr marL="42863" marR="42863" marT="0" marB="0">
                    <a:solidFill>
                      <a:srgbClr val="FFFF00"/>
                    </a:solidFill>
                  </a:tcPr>
                </a:tc>
                <a:extLst>
                  <a:ext uri="{0D108BD9-81ED-4DB2-BD59-A6C34878D82A}">
                    <a16:rowId xmlns="" xmlns:a16="http://schemas.microsoft.com/office/drawing/2014/main" val="10003"/>
                  </a:ext>
                </a:extLst>
              </a:tr>
              <a:tr h="287829">
                <a:tc>
                  <a:txBody>
                    <a:bodyPr/>
                    <a:lstStyle/>
                    <a:p>
                      <a:pPr marL="0" marR="0" algn="just">
                        <a:lnSpc>
                          <a:spcPct val="115000"/>
                        </a:lnSpc>
                        <a:spcBef>
                          <a:spcPts val="0"/>
                        </a:spcBef>
                        <a:spcAft>
                          <a:spcPts val="0"/>
                        </a:spcAft>
                      </a:pPr>
                      <a:r>
                        <a:rPr lang="en-US" sz="2000" b="1">
                          <a:solidFill>
                            <a:sysClr val="windowText" lastClr="000000"/>
                          </a:solidFill>
                          <a:effectLst/>
                        </a:rPr>
                        <a:t>October 31</a:t>
                      </a:r>
                      <a:endParaRPr lang="en-US" sz="1800" b="1">
                        <a:solidFill>
                          <a:sysClr val="windowText" lastClr="000000"/>
                        </a:solidFill>
                        <a:effectLst/>
                        <a:latin typeface="Calibri"/>
                        <a:ea typeface="Calibri"/>
                        <a:cs typeface="Times New Roman"/>
                      </a:endParaRPr>
                    </a:p>
                  </a:txBody>
                  <a:tcPr marL="42863" marR="42863" marT="0" marB="0">
                    <a:solidFill>
                      <a:srgbClr val="FFFF00"/>
                    </a:solidFill>
                  </a:tcPr>
                </a:tc>
                <a:tc>
                  <a:txBody>
                    <a:bodyPr/>
                    <a:lstStyle/>
                    <a:p>
                      <a:pPr marL="0" marR="0" algn="ctr">
                        <a:lnSpc>
                          <a:spcPct val="115000"/>
                        </a:lnSpc>
                        <a:spcBef>
                          <a:spcPts val="0"/>
                        </a:spcBef>
                        <a:spcAft>
                          <a:spcPts val="0"/>
                        </a:spcAft>
                      </a:pPr>
                      <a:r>
                        <a:rPr lang="en-US" sz="2000" b="1" dirty="0">
                          <a:solidFill>
                            <a:sysClr val="windowText" lastClr="000000"/>
                          </a:solidFill>
                          <a:effectLst/>
                        </a:rPr>
                        <a:t>6000</a:t>
                      </a:r>
                      <a:endParaRPr lang="en-US" sz="1800" b="1" dirty="0">
                        <a:solidFill>
                          <a:sysClr val="windowText" lastClr="000000"/>
                        </a:solidFill>
                        <a:effectLst/>
                        <a:latin typeface="Calibri"/>
                        <a:ea typeface="Calibri"/>
                        <a:cs typeface="Times New Roman"/>
                      </a:endParaRPr>
                    </a:p>
                  </a:txBody>
                  <a:tcPr marL="42863" marR="42863" marT="0" marB="0">
                    <a:solidFill>
                      <a:srgbClr val="FFFF00"/>
                    </a:solidFill>
                  </a:tcPr>
                </a:tc>
                <a:tc>
                  <a:txBody>
                    <a:bodyPr/>
                    <a:lstStyle/>
                    <a:p>
                      <a:pPr marL="0" marR="0" algn="ctr">
                        <a:lnSpc>
                          <a:spcPct val="115000"/>
                        </a:lnSpc>
                        <a:spcBef>
                          <a:spcPts val="0"/>
                        </a:spcBef>
                        <a:spcAft>
                          <a:spcPts val="0"/>
                        </a:spcAft>
                      </a:pPr>
                      <a:r>
                        <a:rPr lang="en-US" sz="2000" b="1" dirty="0">
                          <a:solidFill>
                            <a:sysClr val="windowText" lastClr="000000"/>
                          </a:solidFill>
                          <a:effectLst/>
                        </a:rPr>
                        <a:t>2</a:t>
                      </a:r>
                      <a:endParaRPr lang="en-US" sz="1800" b="1" dirty="0">
                        <a:solidFill>
                          <a:sysClr val="windowText" lastClr="000000"/>
                        </a:solidFill>
                        <a:effectLst/>
                        <a:latin typeface="Calibri"/>
                        <a:ea typeface="Calibri"/>
                        <a:cs typeface="Times New Roman"/>
                      </a:endParaRPr>
                    </a:p>
                  </a:txBody>
                  <a:tcPr marL="42863" marR="42863" marT="0" marB="0">
                    <a:solidFill>
                      <a:srgbClr val="FFFF00"/>
                    </a:solidFill>
                  </a:tcPr>
                </a:tc>
                <a:tc>
                  <a:txBody>
                    <a:bodyPr/>
                    <a:lstStyle/>
                    <a:p>
                      <a:pPr marL="0" marR="0" algn="ctr">
                        <a:lnSpc>
                          <a:spcPct val="115000"/>
                        </a:lnSpc>
                        <a:spcBef>
                          <a:spcPts val="0"/>
                        </a:spcBef>
                        <a:spcAft>
                          <a:spcPts val="0"/>
                        </a:spcAft>
                      </a:pPr>
                      <a:r>
                        <a:rPr lang="en-US" sz="2000" b="1">
                          <a:solidFill>
                            <a:sysClr val="windowText" lastClr="000000"/>
                          </a:solidFill>
                          <a:effectLst/>
                        </a:rPr>
                        <a:t>12000</a:t>
                      </a:r>
                      <a:endParaRPr lang="en-US" sz="1800" b="1">
                        <a:solidFill>
                          <a:sysClr val="windowText" lastClr="000000"/>
                        </a:solidFill>
                        <a:effectLst/>
                        <a:latin typeface="Calibri"/>
                        <a:ea typeface="Calibri"/>
                        <a:cs typeface="Times New Roman"/>
                      </a:endParaRPr>
                    </a:p>
                  </a:txBody>
                  <a:tcPr marL="42863" marR="42863" marT="0" marB="0">
                    <a:solidFill>
                      <a:srgbClr val="FFFF00"/>
                    </a:solidFill>
                  </a:tcPr>
                </a:tc>
                <a:extLst>
                  <a:ext uri="{0D108BD9-81ED-4DB2-BD59-A6C34878D82A}">
                    <a16:rowId xmlns="" xmlns:a16="http://schemas.microsoft.com/office/drawing/2014/main" val="10004"/>
                  </a:ext>
                </a:extLst>
              </a:tr>
              <a:tr h="287829">
                <a:tc>
                  <a:txBody>
                    <a:bodyPr/>
                    <a:lstStyle/>
                    <a:p>
                      <a:pPr marL="0" marR="0" algn="just">
                        <a:lnSpc>
                          <a:spcPct val="115000"/>
                        </a:lnSpc>
                        <a:spcBef>
                          <a:spcPts val="0"/>
                        </a:spcBef>
                        <a:spcAft>
                          <a:spcPts val="0"/>
                        </a:spcAft>
                      </a:pPr>
                      <a:r>
                        <a:rPr lang="en-US" sz="2000" b="1" dirty="0">
                          <a:solidFill>
                            <a:sysClr val="windowText" lastClr="000000"/>
                          </a:solidFill>
                          <a:effectLst/>
                        </a:rPr>
                        <a:t>December 31</a:t>
                      </a:r>
                      <a:endParaRPr lang="en-US" sz="1800" b="1" dirty="0">
                        <a:solidFill>
                          <a:sysClr val="windowText" lastClr="000000"/>
                        </a:solidFill>
                        <a:effectLst/>
                        <a:latin typeface="Calibri"/>
                        <a:ea typeface="Calibri"/>
                        <a:cs typeface="Times New Roman"/>
                      </a:endParaRPr>
                    </a:p>
                  </a:txBody>
                  <a:tcPr marL="42863" marR="42863" marT="0" marB="0">
                    <a:solidFill>
                      <a:srgbClr val="FFFF00"/>
                    </a:solidFill>
                  </a:tcPr>
                </a:tc>
                <a:tc>
                  <a:txBody>
                    <a:bodyPr/>
                    <a:lstStyle/>
                    <a:p>
                      <a:pPr marL="0" marR="0" algn="ctr">
                        <a:lnSpc>
                          <a:spcPct val="115000"/>
                        </a:lnSpc>
                        <a:spcBef>
                          <a:spcPts val="0"/>
                        </a:spcBef>
                        <a:spcAft>
                          <a:spcPts val="0"/>
                        </a:spcAft>
                      </a:pPr>
                      <a:r>
                        <a:rPr lang="en-US" sz="2000" b="1">
                          <a:solidFill>
                            <a:sysClr val="windowText" lastClr="000000"/>
                          </a:solidFill>
                          <a:effectLst/>
                        </a:rPr>
                        <a:t>2000</a:t>
                      </a:r>
                      <a:endParaRPr lang="en-US" sz="1800" b="1">
                        <a:solidFill>
                          <a:sysClr val="windowText" lastClr="000000"/>
                        </a:solidFill>
                        <a:effectLst/>
                        <a:latin typeface="Calibri"/>
                        <a:ea typeface="Calibri"/>
                        <a:cs typeface="Times New Roman"/>
                      </a:endParaRPr>
                    </a:p>
                  </a:txBody>
                  <a:tcPr marL="42863" marR="42863" marT="0" marB="0">
                    <a:solidFill>
                      <a:srgbClr val="FFFF00"/>
                    </a:solidFill>
                  </a:tcPr>
                </a:tc>
                <a:tc>
                  <a:txBody>
                    <a:bodyPr/>
                    <a:lstStyle/>
                    <a:p>
                      <a:pPr marL="0" marR="0" algn="ctr">
                        <a:lnSpc>
                          <a:spcPct val="115000"/>
                        </a:lnSpc>
                        <a:spcBef>
                          <a:spcPts val="0"/>
                        </a:spcBef>
                        <a:spcAft>
                          <a:spcPts val="0"/>
                        </a:spcAft>
                      </a:pPr>
                      <a:r>
                        <a:rPr lang="en-US" sz="2000" b="1">
                          <a:solidFill>
                            <a:sysClr val="windowText" lastClr="000000"/>
                          </a:solidFill>
                          <a:effectLst/>
                        </a:rPr>
                        <a:t>0</a:t>
                      </a:r>
                      <a:endParaRPr lang="en-US" sz="1800" b="1">
                        <a:solidFill>
                          <a:sysClr val="windowText" lastClr="000000"/>
                        </a:solidFill>
                        <a:effectLst/>
                        <a:latin typeface="Calibri"/>
                        <a:ea typeface="Calibri"/>
                        <a:cs typeface="Times New Roman"/>
                      </a:endParaRPr>
                    </a:p>
                  </a:txBody>
                  <a:tcPr marL="42863" marR="42863" marT="0" marB="0">
                    <a:solidFill>
                      <a:srgbClr val="FFFF00"/>
                    </a:solidFill>
                  </a:tcPr>
                </a:tc>
                <a:tc>
                  <a:txBody>
                    <a:bodyPr/>
                    <a:lstStyle/>
                    <a:p>
                      <a:pPr marL="0" marR="0" algn="ctr">
                        <a:lnSpc>
                          <a:spcPct val="115000"/>
                        </a:lnSpc>
                        <a:spcBef>
                          <a:spcPts val="0"/>
                        </a:spcBef>
                        <a:spcAft>
                          <a:spcPts val="0"/>
                        </a:spcAft>
                      </a:pPr>
                      <a:r>
                        <a:rPr lang="en-US" sz="2000" b="1">
                          <a:solidFill>
                            <a:sysClr val="windowText" lastClr="000000"/>
                          </a:solidFill>
                          <a:effectLst/>
                        </a:rPr>
                        <a:t>0</a:t>
                      </a:r>
                      <a:endParaRPr lang="en-US" sz="1800" b="1">
                        <a:solidFill>
                          <a:sysClr val="windowText" lastClr="000000"/>
                        </a:solidFill>
                        <a:effectLst/>
                        <a:latin typeface="Calibri"/>
                        <a:ea typeface="Calibri"/>
                        <a:cs typeface="Times New Roman"/>
                      </a:endParaRPr>
                    </a:p>
                  </a:txBody>
                  <a:tcPr marL="42863" marR="42863" marT="0" marB="0">
                    <a:solidFill>
                      <a:srgbClr val="FFFF00"/>
                    </a:solidFill>
                  </a:tcPr>
                </a:tc>
                <a:extLst>
                  <a:ext uri="{0D108BD9-81ED-4DB2-BD59-A6C34878D82A}">
                    <a16:rowId xmlns="" xmlns:a16="http://schemas.microsoft.com/office/drawing/2014/main" val="10005"/>
                  </a:ext>
                </a:extLst>
              </a:tr>
              <a:tr h="287829">
                <a:tc gridSpan="3">
                  <a:txBody>
                    <a:bodyPr/>
                    <a:lstStyle/>
                    <a:p>
                      <a:pPr marL="0" marR="0" algn="r">
                        <a:lnSpc>
                          <a:spcPct val="115000"/>
                        </a:lnSpc>
                        <a:spcBef>
                          <a:spcPts val="0"/>
                        </a:spcBef>
                        <a:spcAft>
                          <a:spcPts val="0"/>
                        </a:spcAft>
                      </a:pPr>
                      <a:r>
                        <a:rPr lang="en-US" sz="2000" b="1">
                          <a:solidFill>
                            <a:sysClr val="windowText" lastClr="000000"/>
                          </a:solidFill>
                          <a:effectLst/>
                        </a:rPr>
                        <a:t>Total</a:t>
                      </a:r>
                      <a:endParaRPr lang="en-US" sz="1800" b="1">
                        <a:solidFill>
                          <a:sysClr val="windowText" lastClr="000000"/>
                        </a:solidFill>
                        <a:effectLst/>
                        <a:latin typeface="Calibri"/>
                        <a:ea typeface="Calibri"/>
                        <a:cs typeface="Times New Roman"/>
                      </a:endParaRPr>
                    </a:p>
                  </a:txBody>
                  <a:tcPr marL="42863" marR="42863" marT="0" marB="0">
                    <a:solidFill>
                      <a:srgbClr val="FFFF00"/>
                    </a:solidFill>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2000" b="1" dirty="0">
                          <a:solidFill>
                            <a:sysClr val="windowText" lastClr="000000"/>
                          </a:solidFill>
                          <a:effectLst/>
                        </a:rPr>
                        <a:t>86000</a:t>
                      </a:r>
                      <a:endParaRPr lang="en-US" sz="1800" b="1" dirty="0">
                        <a:solidFill>
                          <a:sysClr val="windowText" lastClr="000000"/>
                        </a:solidFill>
                        <a:effectLst/>
                        <a:latin typeface="Calibri"/>
                        <a:ea typeface="Calibri"/>
                        <a:cs typeface="Times New Roman"/>
                      </a:endParaRPr>
                    </a:p>
                  </a:txBody>
                  <a:tcPr marL="42863" marR="42863" marT="0" marB="0">
                    <a:solidFill>
                      <a:srgbClr val="FFFF00"/>
                    </a:solidFill>
                  </a:tcPr>
                </a:tc>
                <a:extLst>
                  <a:ext uri="{0D108BD9-81ED-4DB2-BD59-A6C34878D82A}">
                    <a16:rowId xmlns="" xmlns:a16="http://schemas.microsoft.com/office/drawing/2014/main" val="10006"/>
                  </a:ext>
                </a:extLst>
              </a:tr>
            </a:tbl>
          </a:graphicData>
        </a:graphic>
      </p:graphicFrame>
      <p:sp>
        <p:nvSpPr>
          <p:cNvPr id="5" name="Rectangle 1"/>
          <p:cNvSpPr>
            <a:spLocks noChangeArrowheads="1"/>
          </p:cNvSpPr>
          <p:nvPr/>
        </p:nvSpPr>
        <p:spPr bwMode="auto">
          <a:xfrm>
            <a:off x="1288432" y="3201888"/>
            <a:ext cx="7550768" cy="1911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4008" tIns="32004" rIns="64008" bIns="32004" numCol="1" anchor="ctr" anchorCtr="0" compatLnSpc="1">
            <a:prstTxWarp prst="textNoShape">
              <a:avLst/>
            </a:prstTxWarp>
            <a:spAutoFit/>
          </a:bodyPr>
          <a:lstStyle/>
          <a:p>
            <a:pPr algn="just" defTabSz="640080" fontAlgn="base">
              <a:spcBef>
                <a:spcPct val="0"/>
              </a:spcBef>
              <a:spcAft>
                <a:spcPct val="0"/>
              </a:spcAft>
              <a:tabLst>
                <a:tab pos="1104583" algn="l"/>
              </a:tabLst>
            </a:pPr>
            <a:r>
              <a:rPr lang="en-US" sz="2000" b="1" dirty="0">
                <a:latin typeface="Times New Roman" pitchFamily="18" charset="0"/>
                <a:ea typeface="Calibri" pitchFamily="34" charset="0"/>
                <a:cs typeface="Times New Roman" pitchFamily="18" charset="0"/>
              </a:rPr>
              <a:t>	</a:t>
            </a:r>
            <a:endParaRPr lang="en-US" sz="2000" b="1" dirty="0">
              <a:latin typeface="Arial" pitchFamily="34" charset="0"/>
              <a:cs typeface="Arial" pitchFamily="34" charset="0"/>
            </a:endParaRPr>
          </a:p>
          <a:p>
            <a:pPr algn="just" defTabSz="640080" eaLnBrk="0" fontAlgn="base" hangingPunct="0">
              <a:spcBef>
                <a:spcPct val="0"/>
              </a:spcBef>
              <a:spcAft>
                <a:spcPct val="0"/>
              </a:spcAft>
              <a:tabLst>
                <a:tab pos="1104583" algn="l"/>
              </a:tabLst>
            </a:pPr>
            <a:r>
              <a:rPr lang="en-US" sz="2000" b="1" dirty="0">
                <a:latin typeface="Times New Roman" pitchFamily="18" charset="0"/>
                <a:ea typeface="Calibri" pitchFamily="34" charset="0"/>
                <a:cs typeface="Times New Roman" pitchFamily="18" charset="0"/>
              </a:rPr>
              <a:t>Interest on drawings = Sum of Products × </a:t>
            </a:r>
            <a:r>
              <a:rPr lang="en-US" sz="2000" b="1" u="sng" dirty="0">
                <a:latin typeface="Times New Roman" pitchFamily="18" charset="0"/>
                <a:ea typeface="Calibri" pitchFamily="34" charset="0"/>
                <a:cs typeface="Times New Roman" pitchFamily="18" charset="0"/>
              </a:rPr>
              <a:t>Rate of Interest</a:t>
            </a:r>
            <a:r>
              <a:rPr lang="en-US" sz="2000" b="1" dirty="0">
                <a:latin typeface="Times New Roman" pitchFamily="18" charset="0"/>
                <a:ea typeface="Calibri" pitchFamily="34" charset="0"/>
                <a:cs typeface="Times New Roman" pitchFamily="18" charset="0"/>
              </a:rPr>
              <a:t>  ×  </a:t>
            </a:r>
            <a:r>
              <a:rPr lang="en-US" sz="2000" b="1" dirty="0" smtClean="0">
                <a:latin typeface="Times New Roman" pitchFamily="18" charset="0"/>
                <a:ea typeface="Calibri" pitchFamily="34" charset="0"/>
                <a:cs typeface="Times New Roman" pitchFamily="18" charset="0"/>
              </a:rPr>
              <a:t> </a:t>
            </a:r>
            <a:r>
              <a:rPr lang="en-US" sz="2000" b="1" u="sng" dirty="0" smtClean="0">
                <a:latin typeface="Times New Roman" pitchFamily="18" charset="0"/>
                <a:ea typeface="Calibri" pitchFamily="34" charset="0"/>
                <a:cs typeface="Times New Roman" pitchFamily="18" charset="0"/>
              </a:rPr>
              <a:t>1 </a:t>
            </a:r>
            <a:endParaRPr lang="en-US" sz="2000" b="1" dirty="0">
              <a:latin typeface="Arial" pitchFamily="34" charset="0"/>
              <a:cs typeface="Arial" pitchFamily="34" charset="0"/>
            </a:endParaRPr>
          </a:p>
          <a:p>
            <a:pPr algn="just" defTabSz="640080" eaLnBrk="0" fontAlgn="base" hangingPunct="0">
              <a:spcBef>
                <a:spcPct val="0"/>
              </a:spcBef>
              <a:spcAft>
                <a:spcPct val="0"/>
              </a:spcAft>
              <a:tabLst>
                <a:tab pos="1104583" algn="l"/>
              </a:tabLst>
            </a:pPr>
            <a:r>
              <a:rPr lang="en-US" sz="2000" b="1" dirty="0">
                <a:latin typeface="Times New Roman" pitchFamily="18" charset="0"/>
                <a:ea typeface="Calibri" pitchFamily="34" charset="0"/>
                <a:cs typeface="Times New Roman" pitchFamily="18" charset="0"/>
              </a:rPr>
              <a:t>				                   </a:t>
            </a:r>
            <a:r>
              <a:rPr lang="en-US" sz="2000" b="1" dirty="0" smtClean="0">
                <a:latin typeface="Times New Roman" pitchFamily="18" charset="0"/>
                <a:ea typeface="Calibri" pitchFamily="34" charset="0"/>
                <a:cs typeface="Times New Roman" pitchFamily="18" charset="0"/>
              </a:rPr>
              <a:t>			100                  </a:t>
            </a:r>
            <a:r>
              <a:rPr lang="en-US" sz="2000" b="1" dirty="0">
                <a:latin typeface="Times New Roman" pitchFamily="18" charset="0"/>
                <a:ea typeface="Calibri" pitchFamily="34" charset="0"/>
                <a:cs typeface="Times New Roman" pitchFamily="18" charset="0"/>
              </a:rPr>
              <a:t>12</a:t>
            </a:r>
            <a:endParaRPr lang="en-US" sz="2000" b="1" dirty="0">
              <a:latin typeface="Arial" pitchFamily="34" charset="0"/>
              <a:cs typeface="Arial" pitchFamily="34" charset="0"/>
            </a:endParaRPr>
          </a:p>
          <a:p>
            <a:pPr algn="just" defTabSz="640080" eaLnBrk="0" fontAlgn="base" hangingPunct="0">
              <a:spcBef>
                <a:spcPct val="0"/>
              </a:spcBef>
              <a:spcAft>
                <a:spcPct val="0"/>
              </a:spcAft>
              <a:tabLst>
                <a:tab pos="1104583" algn="l"/>
              </a:tabLst>
            </a:pPr>
            <a:r>
              <a:rPr lang="en-US" sz="2000" b="1" dirty="0">
                <a:latin typeface="Times New Roman" pitchFamily="18" charset="0"/>
                <a:ea typeface="Calibri" pitchFamily="34" charset="0"/>
                <a:cs typeface="Times New Roman" pitchFamily="18" charset="0"/>
              </a:rPr>
              <a:t>		                = 86000  × </a:t>
            </a:r>
            <a:r>
              <a:rPr lang="en-US" sz="2000" b="1" u="sng" dirty="0">
                <a:latin typeface="Times New Roman" pitchFamily="18" charset="0"/>
                <a:ea typeface="Calibri" pitchFamily="34" charset="0"/>
                <a:cs typeface="Times New Roman" pitchFamily="18" charset="0"/>
              </a:rPr>
              <a:t>15</a:t>
            </a:r>
            <a:r>
              <a:rPr lang="en-US" sz="2000" b="1" dirty="0">
                <a:latin typeface="Times New Roman" pitchFamily="18" charset="0"/>
                <a:ea typeface="Calibri" pitchFamily="34" charset="0"/>
                <a:cs typeface="Times New Roman" pitchFamily="18" charset="0"/>
              </a:rPr>
              <a:t>  ×   </a:t>
            </a:r>
            <a:r>
              <a:rPr lang="en-US" sz="2000" b="1" u="sng" dirty="0">
                <a:latin typeface="Times New Roman" pitchFamily="18" charset="0"/>
                <a:ea typeface="Calibri" pitchFamily="34" charset="0"/>
                <a:cs typeface="Times New Roman" pitchFamily="18" charset="0"/>
              </a:rPr>
              <a:t>1 </a:t>
            </a:r>
            <a:endParaRPr lang="en-US" sz="2000" b="1" dirty="0">
              <a:latin typeface="Arial" pitchFamily="34" charset="0"/>
              <a:cs typeface="Arial" pitchFamily="34" charset="0"/>
            </a:endParaRPr>
          </a:p>
          <a:p>
            <a:pPr algn="just" defTabSz="640080" eaLnBrk="0" fontAlgn="base" hangingPunct="0">
              <a:spcBef>
                <a:spcPct val="0"/>
              </a:spcBef>
              <a:spcAft>
                <a:spcPct val="0"/>
              </a:spcAft>
              <a:tabLst>
                <a:tab pos="1104583" algn="l"/>
              </a:tabLst>
            </a:pPr>
            <a:r>
              <a:rPr lang="en-US" sz="2000" b="1" dirty="0">
                <a:latin typeface="Times New Roman" pitchFamily="18" charset="0"/>
                <a:ea typeface="Calibri" pitchFamily="34" charset="0"/>
                <a:cs typeface="Times New Roman" pitchFamily="18" charset="0"/>
              </a:rPr>
              <a:t>			            </a:t>
            </a:r>
            <a:r>
              <a:rPr lang="en-US" sz="2000" b="1" dirty="0" smtClean="0">
                <a:latin typeface="Times New Roman" pitchFamily="18" charset="0"/>
                <a:ea typeface="Calibri" pitchFamily="34" charset="0"/>
                <a:cs typeface="Times New Roman" pitchFamily="18" charset="0"/>
              </a:rPr>
              <a:t>	   100     </a:t>
            </a:r>
            <a:r>
              <a:rPr lang="en-US" sz="2000" b="1" dirty="0">
                <a:latin typeface="Times New Roman" pitchFamily="18" charset="0"/>
                <a:ea typeface="Calibri" pitchFamily="34" charset="0"/>
                <a:cs typeface="Times New Roman" pitchFamily="18" charset="0"/>
              </a:rPr>
              <a:t>12</a:t>
            </a:r>
            <a:endParaRPr lang="en-US" sz="2000" b="1" dirty="0">
              <a:latin typeface="Arial" pitchFamily="34" charset="0"/>
              <a:cs typeface="Arial" pitchFamily="34" charset="0"/>
            </a:endParaRPr>
          </a:p>
          <a:p>
            <a:pPr algn="just" defTabSz="640080" eaLnBrk="0" fontAlgn="base" hangingPunct="0">
              <a:spcBef>
                <a:spcPct val="0"/>
              </a:spcBef>
              <a:spcAft>
                <a:spcPct val="0"/>
              </a:spcAft>
              <a:tabLst>
                <a:tab pos="1104583" algn="l"/>
              </a:tabLst>
            </a:pPr>
            <a:r>
              <a:rPr lang="en-US" sz="2000" b="1" dirty="0">
                <a:latin typeface="Times New Roman" pitchFamily="18" charset="0"/>
                <a:ea typeface="Calibri" pitchFamily="34" charset="0"/>
                <a:cs typeface="Times New Roman" pitchFamily="18" charset="0"/>
              </a:rPr>
              <a:t>		                = 1075</a:t>
            </a:r>
            <a:endParaRPr lang="en-US" sz="3200" b="1" dirty="0">
              <a:latin typeface="Arial" pitchFamily="34" charset="0"/>
              <a:cs typeface="Arial" pitchFamily="34" charset="0"/>
            </a:endParaRPr>
          </a:p>
        </p:txBody>
      </p:sp>
      <p:sp>
        <p:nvSpPr>
          <p:cNvPr id="2" name="Rectangle 1"/>
          <p:cNvSpPr/>
          <p:nvPr/>
        </p:nvSpPr>
        <p:spPr>
          <a:xfrm>
            <a:off x="951224" y="131366"/>
            <a:ext cx="2049151" cy="707886"/>
          </a:xfrm>
          <a:prstGeom prst="rect">
            <a:avLst/>
          </a:prstGeom>
          <a:noFill/>
        </p:spPr>
        <p:txBody>
          <a:bodyPr wrap="none" lIns="91440" tIns="45720" rIns="91440" bIns="45720">
            <a:spAutoFit/>
          </a:bodyPr>
          <a:lstStyle/>
          <a:p>
            <a:pPr algn="ctr"/>
            <a:r>
              <a:rPr lang="en-US" sz="4000" b="0" u="sng" cap="none" spc="0" dirty="0" smtClean="0">
                <a:ln w="0"/>
                <a:solidFill>
                  <a:schemeClr val="tx1"/>
                </a:solidFill>
                <a:effectLst>
                  <a:outerShdw blurRad="38100" dist="19050" dir="2700000" algn="tl" rotWithShape="0">
                    <a:schemeClr val="dk1">
                      <a:alpha val="40000"/>
                    </a:schemeClr>
                  </a:outerShdw>
                </a:effectLst>
              </a:rPr>
              <a:t>Solution </a:t>
            </a:r>
            <a:endParaRPr lang="en-US" sz="4000" b="0" u="sng" cap="none" spc="0" dirty="0">
              <a:ln w="0"/>
              <a:solidFill>
                <a:schemeClr val="tx1"/>
              </a:solidFill>
              <a:effectLst>
                <a:outerShdw blurRad="38100" dist="19050" dir="2700000" algn="tl" rotWithShape="0">
                  <a:schemeClr val="dk1">
                    <a:alpha val="40000"/>
                  </a:schemeClr>
                </a:outerShdw>
              </a:effectLst>
            </a:endParaRPr>
          </a:p>
        </p:txBody>
      </p:sp>
      <p:pic>
        <p:nvPicPr>
          <p:cNvPr id="6" name="Google Shape;63;p14"/>
          <p:cNvPicPr preferRelativeResize="0"/>
          <p:nvPr/>
        </p:nvPicPr>
        <p:blipFill rotWithShape="1">
          <a:blip r:embed="rId2">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35235003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228600"/>
            <a:ext cx="10178321" cy="1752600"/>
          </a:xfrm>
        </p:spPr>
        <p:txBody>
          <a:bodyPr>
            <a:noAutofit/>
          </a:bodyPr>
          <a:lstStyle/>
          <a:p>
            <a:r>
              <a:rPr lang="en-US" sz="3200" b="1" dirty="0">
                <a:solidFill>
                  <a:sysClr val="windowText" lastClr="000000"/>
                </a:solidFill>
              </a:rPr>
              <a:t>4. Fixed amount withdrawn every month</a:t>
            </a:r>
            <a:endParaRPr lang="en-US" sz="3200" dirty="0">
              <a:solidFill>
                <a:sysClr val="windowText" lastClr="000000"/>
              </a:solidFill>
            </a:endParaRPr>
          </a:p>
        </p:txBody>
      </p:sp>
      <p:sp>
        <p:nvSpPr>
          <p:cNvPr id="3" name="Content Placeholder 2"/>
          <p:cNvSpPr>
            <a:spLocks noGrp="1"/>
          </p:cNvSpPr>
          <p:nvPr>
            <p:ph idx="1"/>
          </p:nvPr>
        </p:nvSpPr>
        <p:spPr>
          <a:xfrm>
            <a:off x="991624" y="762000"/>
            <a:ext cx="7587522" cy="3962400"/>
          </a:xfrm>
        </p:spPr>
        <p:txBody>
          <a:bodyPr>
            <a:noAutofit/>
          </a:bodyPr>
          <a:lstStyle/>
          <a:p>
            <a:pPr indent="0" algn="just">
              <a:buNone/>
            </a:pPr>
            <a:r>
              <a:rPr lang="en-US" sz="2400" b="1" dirty="0">
                <a:solidFill>
                  <a:sysClr val="windowText" lastClr="000000"/>
                </a:solidFill>
              </a:rPr>
              <a:t>	 If a partner withdraws a fixed amount at regular intervals, the interest on drawings can be calculated on the basis of average period. The calculation of average period depends upon whether the fixed amount is withdrawn on the first day of each month , middle of the month or at the end of each month</a:t>
            </a:r>
            <a:r>
              <a:rPr lang="en-US" sz="2400" b="1" dirty="0" smtClean="0">
                <a:solidFill>
                  <a:sysClr val="windowText" lastClr="000000"/>
                </a:solidFill>
              </a:rPr>
              <a:t>.</a:t>
            </a:r>
          </a:p>
          <a:p>
            <a:pPr indent="0" algn="just">
              <a:buNone/>
            </a:pPr>
            <a:r>
              <a:rPr lang="en-US" sz="2800" b="1" dirty="0">
                <a:solidFill>
                  <a:sysClr val="windowText" lastClr="000000"/>
                </a:solidFill>
              </a:rPr>
              <a:t>Average period = </a:t>
            </a:r>
            <a:endParaRPr lang="en-US" sz="2800" b="1" dirty="0" smtClean="0">
              <a:solidFill>
                <a:sysClr val="windowText" lastClr="000000"/>
              </a:solidFill>
            </a:endParaRPr>
          </a:p>
          <a:p>
            <a:pPr indent="0" algn="just">
              <a:buNone/>
            </a:pPr>
            <a:r>
              <a:rPr lang="en-US" b="1" u="heavy" dirty="0" smtClean="0">
                <a:solidFill>
                  <a:sysClr val="windowText" lastClr="000000"/>
                </a:solidFill>
              </a:rPr>
              <a:t>Time Left After First Drawings + Time Left After Last Drawings</a:t>
            </a:r>
            <a:endParaRPr lang="en-US" b="1" dirty="0">
              <a:solidFill>
                <a:sysClr val="windowText" lastClr="000000"/>
              </a:solidFill>
            </a:endParaRPr>
          </a:p>
          <a:p>
            <a:pPr indent="0" algn="just">
              <a:buNone/>
            </a:pPr>
            <a:r>
              <a:rPr lang="en-US" sz="3200" b="1" dirty="0">
                <a:solidFill>
                  <a:sysClr val="windowText" lastClr="000000"/>
                </a:solidFill>
              </a:rPr>
              <a:t>			</a:t>
            </a:r>
            <a:r>
              <a:rPr lang="en-US" sz="3200" b="1" dirty="0" smtClean="0">
                <a:solidFill>
                  <a:sysClr val="windowText" lastClr="000000"/>
                </a:solidFill>
              </a:rPr>
              <a:t>2</a:t>
            </a:r>
            <a:endParaRPr lang="en-US" sz="3200" b="1" dirty="0">
              <a:solidFill>
                <a:sysClr val="windowText" lastClr="000000"/>
              </a:solidFill>
            </a:endParaRPr>
          </a:p>
          <a:p>
            <a:pPr indent="0" algn="just">
              <a:buNone/>
            </a:pPr>
            <a:endParaRPr lang="en-US" sz="3200" b="1" dirty="0">
              <a:solidFill>
                <a:sysClr val="windowText" lastClr="000000"/>
              </a:solidFill>
            </a:endParaRPr>
          </a:p>
          <a:p>
            <a:pPr indent="0" algn="just">
              <a:buNone/>
            </a:pPr>
            <a:endParaRPr lang="en-US" sz="3200" b="1" dirty="0">
              <a:solidFill>
                <a:sysClr val="windowText" lastClr="000000"/>
              </a:solidFill>
            </a:endParaRPr>
          </a:p>
        </p:txBody>
      </p:sp>
      <p:pic>
        <p:nvPicPr>
          <p:cNvPr id="4" name="Google Shape;63;p14"/>
          <p:cNvPicPr preferRelativeResize="0"/>
          <p:nvPr/>
        </p:nvPicPr>
        <p:blipFill rotWithShape="1">
          <a:blip r:embed="rId2">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35236716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lum bright="-10000" contrast="40000"/>
          </a:blip>
          <a:srcRect b="51151"/>
          <a:stretch>
            <a:fillRect/>
          </a:stretch>
        </p:blipFill>
        <p:spPr bwMode="auto">
          <a:xfrm>
            <a:off x="1" y="31667"/>
            <a:ext cx="12160332" cy="6826333"/>
          </a:xfrm>
          <a:prstGeom prst="rect">
            <a:avLst/>
          </a:prstGeom>
          <a:noFill/>
          <a:ln w="9525">
            <a:noFill/>
            <a:miter lim="800000"/>
            <a:headEnd/>
            <a:tailEnd/>
          </a:ln>
          <a:effectLst/>
        </p:spPr>
      </p:pic>
      <p:pic>
        <p:nvPicPr>
          <p:cNvPr id="3" name="Google Shape;63;p14"/>
          <p:cNvPicPr preferRelativeResize="0"/>
          <p:nvPr/>
        </p:nvPicPr>
        <p:blipFill rotWithShape="1">
          <a:blip r:embed="rId3">
            <a:alphaModFix/>
          </a:blip>
          <a:srcRect/>
          <a:stretch/>
        </p:blipFill>
        <p:spPr>
          <a:xfrm>
            <a:off x="10363201" y="6042168"/>
            <a:ext cx="1797132" cy="815833"/>
          </a:xfrm>
          <a:prstGeom prst="rect">
            <a:avLst/>
          </a:prstGeom>
          <a:noFill/>
          <a:ln>
            <a:noFill/>
          </a:ln>
        </p:spPr>
      </p:pic>
    </p:spTree>
    <p:extLst>
      <p:ext uri="{BB962C8B-B14F-4D97-AF65-F5344CB8AC3E}">
        <p14:creationId xmlns:p14="http://schemas.microsoft.com/office/powerpoint/2010/main" val="28006082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47116"/>
            <a:ext cx="10178322" cy="1492132"/>
          </a:xfrm>
        </p:spPr>
        <p:txBody>
          <a:bodyPr>
            <a:noAutofit/>
          </a:bodyPr>
          <a:lstStyle/>
          <a:p>
            <a:pPr algn="ctr"/>
            <a:r>
              <a:rPr lang="en-US" sz="3600" b="1" dirty="0">
                <a:solidFill>
                  <a:sysClr val="windowText" lastClr="000000"/>
                </a:solidFill>
              </a:rPr>
              <a:t>a) Fixed amount withdrawn on the </a:t>
            </a:r>
            <a:r>
              <a:rPr lang="en-US" sz="3600" b="1" u="sng" dirty="0">
                <a:solidFill>
                  <a:sysClr val="windowText" lastClr="000000"/>
                </a:solidFill>
              </a:rPr>
              <a:t>first day of the month.</a:t>
            </a:r>
            <a:endParaRPr lang="en-US" sz="3600" u="sng" dirty="0">
              <a:solidFill>
                <a:sysClr val="windowText" lastClr="000000"/>
              </a:solidFill>
            </a:endParaRPr>
          </a:p>
        </p:txBody>
      </p:sp>
      <p:sp>
        <p:nvSpPr>
          <p:cNvPr id="3" name="Content Placeholder 2"/>
          <p:cNvSpPr>
            <a:spLocks noGrp="1"/>
          </p:cNvSpPr>
          <p:nvPr>
            <p:ph idx="1"/>
          </p:nvPr>
        </p:nvSpPr>
        <p:spPr>
          <a:xfrm>
            <a:off x="1166648" y="1371601"/>
            <a:ext cx="7596352" cy="3581400"/>
          </a:xfrm>
        </p:spPr>
        <p:txBody>
          <a:bodyPr>
            <a:normAutofit fontScale="92500"/>
          </a:bodyPr>
          <a:lstStyle/>
          <a:p>
            <a:pPr indent="0" algn="just">
              <a:buNone/>
            </a:pPr>
            <a:r>
              <a:rPr lang="en-US" sz="2400" b="1" dirty="0">
                <a:solidFill>
                  <a:sysClr val="windowText" lastClr="000000"/>
                </a:solidFill>
              </a:rPr>
              <a:t>	If the fixed amount is withdrawn on the first day of each month, the average period will be calculated as follows;</a:t>
            </a:r>
          </a:p>
          <a:p>
            <a:pPr indent="0" algn="just">
              <a:buNone/>
            </a:pPr>
            <a:r>
              <a:rPr lang="en-US" sz="2400" b="1" dirty="0">
                <a:solidFill>
                  <a:sysClr val="windowText" lastClr="000000"/>
                </a:solidFill>
              </a:rPr>
              <a:t>		Average period = </a:t>
            </a:r>
            <a:r>
              <a:rPr lang="en-US" sz="2400" b="1" u="heavy" dirty="0" smtClean="0">
                <a:solidFill>
                  <a:sysClr val="windowText" lastClr="000000"/>
                </a:solidFill>
              </a:rPr>
              <a:t>12+ </a:t>
            </a:r>
            <a:r>
              <a:rPr lang="en-US" sz="2400" b="1" u="heavy" dirty="0">
                <a:solidFill>
                  <a:sysClr val="windowText" lastClr="000000"/>
                </a:solidFill>
              </a:rPr>
              <a:t>1</a:t>
            </a:r>
            <a:endParaRPr lang="en-US" sz="2400" b="1" dirty="0">
              <a:solidFill>
                <a:sysClr val="windowText" lastClr="000000"/>
              </a:solidFill>
            </a:endParaRPr>
          </a:p>
          <a:p>
            <a:pPr indent="0" algn="just">
              <a:buNone/>
            </a:pPr>
            <a:r>
              <a:rPr lang="en-US" sz="2400" b="1" dirty="0">
                <a:solidFill>
                  <a:sysClr val="windowText" lastClr="000000"/>
                </a:solidFill>
              </a:rPr>
              <a:t>				 </a:t>
            </a:r>
            <a:r>
              <a:rPr lang="en-US" sz="2400" b="1" dirty="0" smtClean="0">
                <a:solidFill>
                  <a:sysClr val="windowText" lastClr="000000"/>
                </a:solidFill>
              </a:rPr>
              <a:t>        2</a:t>
            </a:r>
            <a:endParaRPr lang="en-US" sz="2400" b="1" dirty="0">
              <a:solidFill>
                <a:sysClr val="windowText" lastClr="000000"/>
              </a:solidFill>
            </a:endParaRPr>
          </a:p>
          <a:p>
            <a:pPr indent="0" algn="just">
              <a:buNone/>
            </a:pPr>
            <a:r>
              <a:rPr lang="en-US" sz="2400" b="1" dirty="0">
                <a:solidFill>
                  <a:sysClr val="windowText" lastClr="000000"/>
                </a:solidFill>
              </a:rPr>
              <a:t>			 </a:t>
            </a:r>
            <a:r>
              <a:rPr lang="en-US" sz="2400" b="1" dirty="0" smtClean="0">
                <a:solidFill>
                  <a:sysClr val="windowText" lastClr="000000"/>
                </a:solidFill>
              </a:rPr>
              <a:t>	     </a:t>
            </a:r>
            <a:r>
              <a:rPr lang="en-US" sz="2400" b="1" dirty="0">
                <a:solidFill>
                  <a:sysClr val="windowText" lastClr="000000"/>
                </a:solidFill>
              </a:rPr>
              <a:t>= 6½</a:t>
            </a:r>
          </a:p>
          <a:p>
            <a:pPr indent="0" algn="just">
              <a:buNone/>
            </a:pPr>
            <a:r>
              <a:rPr lang="en-US" sz="2400" b="1" dirty="0">
                <a:solidFill>
                  <a:sysClr val="windowText" lastClr="000000"/>
                </a:solidFill>
              </a:rPr>
              <a:t>	Thus interest on the whole amount of drawings is to be calculated for 6½ months at the agreed rate. </a:t>
            </a:r>
          </a:p>
          <a:p>
            <a:pPr indent="0" algn="just">
              <a:buNone/>
            </a:pPr>
            <a:endParaRPr lang="en-US" sz="2400" b="1" dirty="0">
              <a:solidFill>
                <a:sysClr val="windowText" lastClr="000000"/>
              </a:solidFill>
            </a:endParaRPr>
          </a:p>
        </p:txBody>
      </p:sp>
      <p:pic>
        <p:nvPicPr>
          <p:cNvPr id="4" name="Google Shape;63;p14"/>
          <p:cNvPicPr preferRelativeResize="0"/>
          <p:nvPr/>
        </p:nvPicPr>
        <p:blipFill rotWithShape="1">
          <a:blip r:embed="rId2">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9166683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u="sng" dirty="0">
                <a:solidFill>
                  <a:sysClr val="windowText" lastClr="000000"/>
                </a:solidFill>
              </a:rPr>
              <a:t>Illustration</a:t>
            </a:r>
          </a:p>
        </p:txBody>
      </p:sp>
      <p:sp>
        <p:nvSpPr>
          <p:cNvPr id="3" name="Content Placeholder 2"/>
          <p:cNvSpPr>
            <a:spLocks noGrp="1"/>
          </p:cNvSpPr>
          <p:nvPr>
            <p:ph idx="1"/>
          </p:nvPr>
        </p:nvSpPr>
        <p:spPr>
          <a:xfrm>
            <a:off x="1251678" y="914400"/>
            <a:ext cx="7926481" cy="3429000"/>
          </a:xfrm>
        </p:spPr>
        <p:txBody>
          <a:bodyPr>
            <a:noAutofit/>
          </a:bodyPr>
          <a:lstStyle/>
          <a:p>
            <a:pPr indent="0" algn="just">
              <a:lnSpc>
                <a:spcPct val="150000"/>
              </a:lnSpc>
              <a:buNone/>
            </a:pPr>
            <a:r>
              <a:rPr lang="en-US" sz="2400" b="1" dirty="0" err="1">
                <a:solidFill>
                  <a:sysClr val="windowText" lastClr="000000"/>
                </a:solidFill>
              </a:rPr>
              <a:t>Devan</a:t>
            </a:r>
            <a:r>
              <a:rPr lang="en-US" sz="2400" b="1" dirty="0">
                <a:solidFill>
                  <a:sysClr val="windowText" lastClr="000000"/>
                </a:solidFill>
              </a:rPr>
              <a:t> a partner in a firm withdraws </a:t>
            </a:r>
            <a:r>
              <a:rPr lang="en-US" sz="2400" b="1" dirty="0" err="1">
                <a:solidFill>
                  <a:sysClr val="windowText" lastClr="000000"/>
                </a:solidFill>
              </a:rPr>
              <a:t>Rs</a:t>
            </a:r>
            <a:r>
              <a:rPr lang="en-US" sz="2400" b="1" dirty="0">
                <a:solidFill>
                  <a:sysClr val="windowText" lastClr="000000"/>
                </a:solidFill>
              </a:rPr>
              <a:t>. 3000 p.m. regularly only the first day of every month. Interest is paid at 12% per annum. Calculate interest on drawings</a:t>
            </a:r>
            <a:r>
              <a:rPr lang="en-US" sz="2400" b="1" dirty="0" smtClean="0">
                <a:solidFill>
                  <a:sysClr val="windowText" lastClr="000000"/>
                </a:solidFill>
              </a:rPr>
              <a:t>.</a:t>
            </a:r>
          </a:p>
          <a:p>
            <a:pPr indent="0" algn="just">
              <a:buNone/>
            </a:pPr>
            <a:r>
              <a:rPr lang="en-US" sz="2400" b="1" dirty="0" smtClean="0">
                <a:solidFill>
                  <a:sysClr val="windowText" lastClr="000000"/>
                </a:solidFill>
              </a:rPr>
              <a:t>Total Drawings = 3000 </a:t>
            </a:r>
            <a:r>
              <a:rPr lang="en-US" sz="2400" b="1" dirty="0" smtClean="0">
                <a:solidFill>
                  <a:schemeClr val="tx1"/>
                </a:solidFill>
              </a:rPr>
              <a:t>× 12 = 36000</a:t>
            </a:r>
            <a:endParaRPr lang="en-US" sz="2400" b="1" dirty="0">
              <a:solidFill>
                <a:sysClr val="windowText" lastClr="000000"/>
              </a:solidFill>
            </a:endParaRPr>
          </a:p>
          <a:p>
            <a:pPr indent="0" algn="just">
              <a:lnSpc>
                <a:spcPct val="100000"/>
              </a:lnSpc>
              <a:spcBef>
                <a:spcPts val="0"/>
              </a:spcBef>
              <a:buNone/>
            </a:pPr>
            <a:r>
              <a:rPr lang="en-US" sz="2400" b="1" dirty="0">
                <a:solidFill>
                  <a:sysClr val="windowText" lastClr="000000"/>
                </a:solidFill>
              </a:rPr>
              <a:t> Interest on Drawings =  36000  × </a:t>
            </a:r>
            <a:r>
              <a:rPr lang="en-US" sz="2400" b="1" u="heavy" dirty="0">
                <a:solidFill>
                  <a:sysClr val="windowText" lastClr="000000"/>
                </a:solidFill>
              </a:rPr>
              <a:t>12</a:t>
            </a:r>
            <a:r>
              <a:rPr lang="en-US" sz="2400" b="1" dirty="0">
                <a:solidFill>
                  <a:sysClr val="windowText" lastClr="000000"/>
                </a:solidFill>
              </a:rPr>
              <a:t>  ×   </a:t>
            </a:r>
            <a:r>
              <a:rPr lang="en-US" sz="2400" b="1" u="sng" dirty="0">
                <a:solidFill>
                  <a:sysClr val="windowText" lastClr="000000"/>
                </a:solidFill>
              </a:rPr>
              <a:t>6½ </a:t>
            </a:r>
            <a:endParaRPr lang="en-US" sz="2400" b="1" dirty="0">
              <a:solidFill>
                <a:sysClr val="windowText" lastClr="000000"/>
              </a:solidFill>
            </a:endParaRPr>
          </a:p>
          <a:p>
            <a:pPr indent="0" algn="just">
              <a:lnSpc>
                <a:spcPct val="100000"/>
              </a:lnSpc>
              <a:spcBef>
                <a:spcPts val="0"/>
              </a:spcBef>
              <a:buNone/>
            </a:pPr>
            <a:r>
              <a:rPr lang="en-US" sz="2400" b="1" dirty="0">
                <a:solidFill>
                  <a:sysClr val="windowText" lastClr="000000"/>
                </a:solidFill>
              </a:rPr>
              <a:t>			        </a:t>
            </a:r>
            <a:r>
              <a:rPr lang="en-US" sz="2400" b="1" dirty="0" smtClean="0">
                <a:solidFill>
                  <a:sysClr val="windowText" lastClr="000000"/>
                </a:solidFill>
              </a:rPr>
              <a:t>		100      </a:t>
            </a:r>
            <a:r>
              <a:rPr lang="en-US" sz="2400" b="1" dirty="0">
                <a:solidFill>
                  <a:sysClr val="windowText" lastClr="000000"/>
                </a:solidFill>
              </a:rPr>
              <a:t>12</a:t>
            </a:r>
          </a:p>
          <a:p>
            <a:pPr indent="0" algn="just">
              <a:buNone/>
            </a:pPr>
            <a:r>
              <a:rPr lang="en-US" sz="2400" b="1" dirty="0">
                <a:solidFill>
                  <a:sysClr val="windowText" lastClr="000000"/>
                </a:solidFill>
              </a:rPr>
              <a:t>	             = 2340</a:t>
            </a:r>
          </a:p>
          <a:p>
            <a:pPr indent="0" algn="just">
              <a:buNone/>
            </a:pPr>
            <a:endParaRPr lang="en-US" sz="2400" b="1" dirty="0">
              <a:solidFill>
                <a:sysClr val="windowText" lastClr="000000"/>
              </a:solidFill>
            </a:endParaRPr>
          </a:p>
        </p:txBody>
      </p:sp>
      <p:pic>
        <p:nvPicPr>
          <p:cNvPr id="4" name="Google Shape;63;p14"/>
          <p:cNvPicPr preferRelativeResize="0"/>
          <p:nvPr/>
        </p:nvPicPr>
        <p:blipFill rotWithShape="1">
          <a:blip r:embed="rId2">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40520405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a:solidFill>
                  <a:sysClr val="windowText" lastClr="000000"/>
                </a:solidFill>
              </a:rPr>
              <a:t>b)  Fixed amount withdrawn on the last </a:t>
            </a:r>
            <a:r>
              <a:rPr lang="en-US" sz="3200" b="1" u="sng" dirty="0">
                <a:solidFill>
                  <a:sysClr val="windowText" lastClr="000000"/>
                </a:solidFill>
              </a:rPr>
              <a:t>day of the month.</a:t>
            </a:r>
            <a:endParaRPr lang="en-US" sz="3200" u="sng" dirty="0">
              <a:solidFill>
                <a:sysClr val="windowText" lastClr="000000"/>
              </a:solidFill>
            </a:endParaRPr>
          </a:p>
        </p:txBody>
      </p:sp>
      <p:sp>
        <p:nvSpPr>
          <p:cNvPr id="3" name="Content Placeholder 2"/>
          <p:cNvSpPr>
            <a:spLocks noGrp="1"/>
          </p:cNvSpPr>
          <p:nvPr>
            <p:ph idx="1"/>
          </p:nvPr>
        </p:nvSpPr>
        <p:spPr>
          <a:xfrm>
            <a:off x="990600" y="1295400"/>
            <a:ext cx="8077200" cy="3810000"/>
          </a:xfrm>
        </p:spPr>
        <p:txBody>
          <a:bodyPr>
            <a:noAutofit/>
          </a:bodyPr>
          <a:lstStyle/>
          <a:p>
            <a:pPr indent="0" algn="just">
              <a:buNone/>
            </a:pPr>
            <a:r>
              <a:rPr lang="en-US" sz="2800" b="1" dirty="0">
                <a:solidFill>
                  <a:sysClr val="windowText" lastClr="000000"/>
                </a:solidFill>
              </a:rPr>
              <a:t>	If the fixed amount is withdrawn on the last day of each month, the average period will be calculated as follows;</a:t>
            </a:r>
          </a:p>
          <a:p>
            <a:pPr indent="0" algn="just">
              <a:buNone/>
            </a:pPr>
            <a:r>
              <a:rPr lang="en-US" sz="2800" b="1" dirty="0">
                <a:solidFill>
                  <a:sysClr val="windowText" lastClr="000000"/>
                </a:solidFill>
              </a:rPr>
              <a:t>	Average period = </a:t>
            </a:r>
            <a:r>
              <a:rPr lang="en-US" sz="2800" b="1" u="heavy" dirty="0" smtClean="0">
                <a:solidFill>
                  <a:sysClr val="windowText" lastClr="000000"/>
                </a:solidFill>
              </a:rPr>
              <a:t>11+ 0</a:t>
            </a:r>
            <a:endParaRPr lang="en-US" sz="2800" b="1" dirty="0">
              <a:solidFill>
                <a:sysClr val="windowText" lastClr="000000"/>
              </a:solidFill>
            </a:endParaRPr>
          </a:p>
          <a:p>
            <a:pPr indent="0" algn="just">
              <a:buNone/>
            </a:pPr>
            <a:r>
              <a:rPr lang="en-US" sz="2800" b="1" dirty="0">
                <a:solidFill>
                  <a:sysClr val="windowText" lastClr="000000"/>
                </a:solidFill>
              </a:rPr>
              <a:t>				</a:t>
            </a:r>
            <a:r>
              <a:rPr lang="en-US" sz="2800" b="1" dirty="0" smtClean="0">
                <a:solidFill>
                  <a:sysClr val="windowText" lastClr="000000"/>
                </a:solidFill>
              </a:rPr>
              <a:t> 2</a:t>
            </a:r>
            <a:endParaRPr lang="en-US" sz="2800" b="1" dirty="0">
              <a:solidFill>
                <a:sysClr val="windowText" lastClr="000000"/>
              </a:solidFill>
            </a:endParaRPr>
          </a:p>
          <a:p>
            <a:pPr indent="0" algn="just">
              <a:buNone/>
            </a:pPr>
            <a:r>
              <a:rPr lang="en-US" sz="2800" b="1" dirty="0">
                <a:solidFill>
                  <a:sysClr val="windowText" lastClr="000000"/>
                </a:solidFill>
              </a:rPr>
              <a:t>		</a:t>
            </a:r>
            <a:r>
              <a:rPr lang="en-US" sz="2800" b="1" dirty="0" smtClean="0">
                <a:solidFill>
                  <a:sysClr val="windowText" lastClr="000000"/>
                </a:solidFill>
              </a:rPr>
              <a:t>    		 = </a:t>
            </a:r>
            <a:r>
              <a:rPr lang="en-US" sz="2800" b="1" dirty="0">
                <a:solidFill>
                  <a:sysClr val="windowText" lastClr="000000"/>
                </a:solidFill>
              </a:rPr>
              <a:t>5½</a:t>
            </a:r>
          </a:p>
          <a:p>
            <a:pPr indent="0" algn="just">
              <a:buNone/>
            </a:pPr>
            <a:r>
              <a:rPr lang="en-US" sz="2800" b="1" dirty="0">
                <a:solidFill>
                  <a:sysClr val="windowText" lastClr="000000"/>
                </a:solidFill>
              </a:rPr>
              <a:t>Thus interest on the whole amount of drawings is to be calculated for 5½ months at the agreed rate.</a:t>
            </a:r>
          </a:p>
          <a:p>
            <a:pPr indent="0" algn="just">
              <a:buNone/>
            </a:pPr>
            <a:endParaRPr lang="en-US" sz="2800" b="1" dirty="0">
              <a:solidFill>
                <a:sysClr val="windowText" lastClr="000000"/>
              </a:solidFill>
            </a:endParaRPr>
          </a:p>
        </p:txBody>
      </p:sp>
      <p:pic>
        <p:nvPicPr>
          <p:cNvPr id="4" name="Google Shape;63;p14"/>
          <p:cNvPicPr preferRelativeResize="0"/>
          <p:nvPr/>
        </p:nvPicPr>
        <p:blipFill rotWithShape="1">
          <a:blip r:embed="rId2">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20295838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a:solidFill>
                  <a:schemeClr val="tx1"/>
                </a:solidFill>
              </a:rPr>
              <a:t>illustration</a:t>
            </a:r>
          </a:p>
        </p:txBody>
      </p:sp>
      <p:sp>
        <p:nvSpPr>
          <p:cNvPr id="3" name="Content Placeholder 2"/>
          <p:cNvSpPr>
            <a:spLocks noGrp="1"/>
          </p:cNvSpPr>
          <p:nvPr>
            <p:ph idx="1"/>
          </p:nvPr>
        </p:nvSpPr>
        <p:spPr>
          <a:xfrm>
            <a:off x="1166648" y="1128451"/>
            <a:ext cx="8358352" cy="3748349"/>
          </a:xfrm>
        </p:spPr>
        <p:txBody>
          <a:bodyPr>
            <a:normAutofit fontScale="92500" lnSpcReduction="10000"/>
          </a:bodyPr>
          <a:lstStyle/>
          <a:p>
            <a:pPr indent="0" algn="just">
              <a:buNone/>
            </a:pPr>
            <a:r>
              <a:rPr lang="en-US" sz="2800" b="1" dirty="0" err="1">
                <a:solidFill>
                  <a:schemeClr val="tx1"/>
                </a:solidFill>
              </a:rPr>
              <a:t>Biju</a:t>
            </a:r>
            <a:r>
              <a:rPr lang="en-US" sz="2800" b="1" dirty="0">
                <a:solidFill>
                  <a:schemeClr val="tx1"/>
                </a:solidFill>
              </a:rPr>
              <a:t> a partner in a firm withdraws </a:t>
            </a:r>
            <a:r>
              <a:rPr lang="en-US" sz="2800" b="1" dirty="0" err="1">
                <a:solidFill>
                  <a:schemeClr val="tx1"/>
                </a:solidFill>
              </a:rPr>
              <a:t>Rs</a:t>
            </a:r>
            <a:r>
              <a:rPr lang="en-US" sz="2800" b="1" dirty="0">
                <a:solidFill>
                  <a:schemeClr val="tx1"/>
                </a:solidFill>
              </a:rPr>
              <a:t>. 6000 p.m. regularly only the last day of every month. Interest is paid at 12% per annum. Calculate interest on drawings.</a:t>
            </a:r>
          </a:p>
          <a:p>
            <a:pPr indent="0" algn="just">
              <a:lnSpc>
                <a:spcPct val="100000"/>
              </a:lnSpc>
              <a:spcBef>
                <a:spcPts val="0"/>
              </a:spcBef>
              <a:buNone/>
            </a:pPr>
            <a:endParaRPr lang="en-US" sz="2800" b="1" dirty="0" smtClean="0">
              <a:solidFill>
                <a:sysClr val="windowText" lastClr="000000"/>
              </a:solidFill>
            </a:endParaRPr>
          </a:p>
          <a:p>
            <a:pPr indent="0" algn="just">
              <a:lnSpc>
                <a:spcPct val="100000"/>
              </a:lnSpc>
              <a:spcBef>
                <a:spcPts val="0"/>
              </a:spcBef>
              <a:buNone/>
            </a:pPr>
            <a:r>
              <a:rPr lang="en-US" sz="2800" b="1" dirty="0" smtClean="0">
                <a:solidFill>
                  <a:sysClr val="windowText" lastClr="000000"/>
                </a:solidFill>
              </a:rPr>
              <a:t>Total </a:t>
            </a:r>
            <a:r>
              <a:rPr lang="en-US" sz="2800" b="1" dirty="0">
                <a:solidFill>
                  <a:sysClr val="windowText" lastClr="000000"/>
                </a:solidFill>
              </a:rPr>
              <a:t>Drawings = </a:t>
            </a:r>
            <a:r>
              <a:rPr lang="en-US" sz="2800" b="1" dirty="0" smtClean="0">
                <a:solidFill>
                  <a:sysClr val="windowText" lastClr="000000"/>
                </a:solidFill>
              </a:rPr>
              <a:t>6000 </a:t>
            </a:r>
            <a:r>
              <a:rPr lang="en-US" sz="2800" b="1" dirty="0">
                <a:solidFill>
                  <a:schemeClr val="tx1"/>
                </a:solidFill>
              </a:rPr>
              <a:t>× 12 = </a:t>
            </a:r>
            <a:r>
              <a:rPr lang="en-US" sz="2800" b="1" dirty="0" smtClean="0">
                <a:solidFill>
                  <a:schemeClr val="tx1"/>
                </a:solidFill>
              </a:rPr>
              <a:t>72000</a:t>
            </a:r>
            <a:r>
              <a:rPr lang="en-US" sz="2800" b="1" dirty="0">
                <a:solidFill>
                  <a:schemeClr val="tx1"/>
                </a:solidFill>
              </a:rPr>
              <a:t>	</a:t>
            </a:r>
            <a:endParaRPr lang="en-US" sz="2800" b="1" dirty="0" smtClean="0">
              <a:solidFill>
                <a:schemeClr val="tx1"/>
              </a:solidFill>
            </a:endParaRPr>
          </a:p>
          <a:p>
            <a:pPr indent="0" algn="just">
              <a:lnSpc>
                <a:spcPct val="100000"/>
              </a:lnSpc>
              <a:spcBef>
                <a:spcPts val="0"/>
              </a:spcBef>
              <a:buNone/>
            </a:pPr>
            <a:r>
              <a:rPr lang="en-US" sz="2800" b="1" dirty="0" smtClean="0">
                <a:solidFill>
                  <a:schemeClr val="tx1"/>
                </a:solidFill>
              </a:rPr>
              <a:t>Interest </a:t>
            </a:r>
            <a:r>
              <a:rPr lang="en-US" sz="2800" b="1" dirty="0">
                <a:solidFill>
                  <a:schemeClr val="tx1"/>
                </a:solidFill>
              </a:rPr>
              <a:t>on Drawings =  72000  × </a:t>
            </a:r>
            <a:r>
              <a:rPr lang="en-US" sz="2800" b="1" u="heavy" dirty="0">
                <a:solidFill>
                  <a:schemeClr val="tx1"/>
                </a:solidFill>
              </a:rPr>
              <a:t>12</a:t>
            </a:r>
            <a:r>
              <a:rPr lang="en-US" sz="2800" b="1" dirty="0">
                <a:solidFill>
                  <a:schemeClr val="tx1"/>
                </a:solidFill>
              </a:rPr>
              <a:t>  × </a:t>
            </a:r>
            <a:r>
              <a:rPr lang="en-US" sz="2800" b="1" u="sng" dirty="0" smtClean="0">
                <a:solidFill>
                  <a:schemeClr val="tx1"/>
                </a:solidFill>
              </a:rPr>
              <a:t>5</a:t>
            </a:r>
            <a:r>
              <a:rPr lang="en-US" sz="2800" b="1" u="sng" dirty="0">
                <a:solidFill>
                  <a:schemeClr val="tx1"/>
                </a:solidFill>
              </a:rPr>
              <a:t>½ </a:t>
            </a:r>
            <a:endParaRPr lang="en-US" sz="2800" b="1" dirty="0">
              <a:solidFill>
                <a:schemeClr val="tx1"/>
              </a:solidFill>
            </a:endParaRPr>
          </a:p>
          <a:p>
            <a:pPr indent="0" algn="just">
              <a:lnSpc>
                <a:spcPct val="100000"/>
              </a:lnSpc>
              <a:spcBef>
                <a:spcPts val="0"/>
              </a:spcBef>
              <a:buNone/>
            </a:pPr>
            <a:r>
              <a:rPr lang="en-US" sz="2800" b="1" dirty="0">
                <a:solidFill>
                  <a:schemeClr val="tx1"/>
                </a:solidFill>
              </a:rPr>
              <a:t>				 </a:t>
            </a:r>
            <a:r>
              <a:rPr lang="en-US" sz="2800" b="1" dirty="0" smtClean="0">
                <a:solidFill>
                  <a:schemeClr val="tx1"/>
                </a:solidFill>
              </a:rPr>
              <a:t> 	         100    12</a:t>
            </a:r>
            <a:endParaRPr lang="en-US" sz="2800" b="1" dirty="0">
              <a:solidFill>
                <a:schemeClr val="tx1"/>
              </a:solidFill>
            </a:endParaRPr>
          </a:p>
          <a:p>
            <a:pPr indent="0" algn="just">
              <a:buNone/>
            </a:pPr>
            <a:r>
              <a:rPr lang="en-US" sz="2800" b="1" dirty="0">
                <a:solidFill>
                  <a:schemeClr val="tx1"/>
                </a:solidFill>
              </a:rPr>
              <a:t>		 </a:t>
            </a:r>
            <a:r>
              <a:rPr lang="en-US" sz="2800" b="1" dirty="0" smtClean="0">
                <a:solidFill>
                  <a:schemeClr val="tx1"/>
                </a:solidFill>
              </a:rPr>
              <a:t>    = </a:t>
            </a:r>
            <a:r>
              <a:rPr lang="en-US" sz="2800" b="1" dirty="0">
                <a:solidFill>
                  <a:schemeClr val="tx1"/>
                </a:solidFill>
              </a:rPr>
              <a:t>3960</a:t>
            </a:r>
          </a:p>
          <a:p>
            <a:pPr indent="0" algn="just">
              <a:buNone/>
            </a:pPr>
            <a:endParaRPr lang="en-US" sz="2800" b="1" dirty="0">
              <a:solidFill>
                <a:schemeClr val="tx1"/>
              </a:solidFill>
            </a:endParaRPr>
          </a:p>
        </p:txBody>
      </p:sp>
      <p:pic>
        <p:nvPicPr>
          <p:cNvPr id="4" name="Google Shape;63;p14"/>
          <p:cNvPicPr preferRelativeResize="0"/>
          <p:nvPr/>
        </p:nvPicPr>
        <p:blipFill rotWithShape="1">
          <a:blip r:embed="rId2">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15792840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a:solidFill>
                  <a:schemeClr val="tx1"/>
                </a:solidFill>
              </a:rPr>
              <a:t>c) Fixed amount withdrawn in the </a:t>
            </a:r>
            <a:r>
              <a:rPr lang="en-US" sz="3600" b="1" u="sng" dirty="0">
                <a:solidFill>
                  <a:schemeClr val="tx1"/>
                </a:solidFill>
              </a:rPr>
              <a:t>middle of the month.</a:t>
            </a:r>
            <a:endParaRPr lang="en-US" sz="3600" u="sng" dirty="0">
              <a:solidFill>
                <a:schemeClr val="tx1"/>
              </a:solidFill>
            </a:endParaRPr>
          </a:p>
        </p:txBody>
      </p:sp>
      <p:sp>
        <p:nvSpPr>
          <p:cNvPr id="3" name="Content Placeholder 2"/>
          <p:cNvSpPr>
            <a:spLocks noGrp="1"/>
          </p:cNvSpPr>
          <p:nvPr>
            <p:ph idx="1"/>
          </p:nvPr>
        </p:nvSpPr>
        <p:spPr>
          <a:xfrm>
            <a:off x="1177158" y="1447801"/>
            <a:ext cx="7662042" cy="3505200"/>
          </a:xfrm>
        </p:spPr>
        <p:txBody>
          <a:bodyPr>
            <a:noAutofit/>
          </a:bodyPr>
          <a:lstStyle/>
          <a:p>
            <a:pPr indent="0" algn="just">
              <a:buNone/>
            </a:pPr>
            <a:r>
              <a:rPr lang="en-US" sz="2800" b="1" dirty="0">
                <a:solidFill>
                  <a:sysClr val="windowText" lastClr="000000"/>
                </a:solidFill>
              </a:rPr>
              <a:t>	If the fixed amount is withdrawn in the middle of each month, the average period will be calculated as follows;</a:t>
            </a:r>
          </a:p>
          <a:p>
            <a:pPr indent="0" algn="just">
              <a:buNone/>
            </a:pPr>
            <a:r>
              <a:rPr lang="en-US" sz="2800" b="1" dirty="0">
                <a:solidFill>
                  <a:sysClr val="windowText" lastClr="000000"/>
                </a:solidFill>
              </a:rPr>
              <a:t>	Average period = </a:t>
            </a:r>
            <a:r>
              <a:rPr lang="en-US" sz="2800" b="1" u="heavy" dirty="0" smtClean="0">
                <a:solidFill>
                  <a:sysClr val="windowText" lastClr="000000"/>
                </a:solidFill>
              </a:rPr>
              <a:t>12</a:t>
            </a:r>
            <a:endParaRPr lang="en-US" sz="2800" b="1" dirty="0">
              <a:solidFill>
                <a:sysClr val="windowText" lastClr="000000"/>
              </a:solidFill>
            </a:endParaRPr>
          </a:p>
          <a:p>
            <a:pPr indent="0" algn="just">
              <a:buNone/>
            </a:pPr>
            <a:r>
              <a:rPr lang="en-US" sz="2800" b="1" dirty="0">
                <a:solidFill>
                  <a:sysClr val="windowText" lastClr="000000"/>
                </a:solidFill>
              </a:rPr>
              <a:t>			</a:t>
            </a:r>
            <a:r>
              <a:rPr lang="en-US" sz="2800" b="1">
                <a:solidFill>
                  <a:sysClr val="windowText" lastClr="000000"/>
                </a:solidFill>
              </a:rPr>
              <a:t>	</a:t>
            </a:r>
            <a:r>
              <a:rPr lang="en-US" sz="2800" b="1" smtClean="0">
                <a:solidFill>
                  <a:sysClr val="windowText" lastClr="000000"/>
                </a:solidFill>
              </a:rPr>
              <a:t>2</a:t>
            </a:r>
            <a:endParaRPr lang="en-US" sz="2800" b="1" dirty="0">
              <a:solidFill>
                <a:sysClr val="windowText" lastClr="000000"/>
              </a:solidFill>
            </a:endParaRPr>
          </a:p>
          <a:p>
            <a:pPr indent="0" algn="just">
              <a:buNone/>
            </a:pPr>
            <a:r>
              <a:rPr lang="en-US" sz="2800" b="1" dirty="0">
                <a:solidFill>
                  <a:sysClr val="windowText" lastClr="000000"/>
                </a:solidFill>
              </a:rPr>
              <a:t>		  </a:t>
            </a:r>
            <a:r>
              <a:rPr lang="en-US" sz="2800" b="1" dirty="0" smtClean="0">
                <a:solidFill>
                  <a:sysClr val="windowText" lastClr="000000"/>
                </a:solidFill>
              </a:rPr>
              <a:t>    		= </a:t>
            </a:r>
            <a:r>
              <a:rPr lang="en-US" sz="2800" b="1" dirty="0">
                <a:solidFill>
                  <a:sysClr val="windowText" lastClr="000000"/>
                </a:solidFill>
              </a:rPr>
              <a:t>6</a:t>
            </a:r>
          </a:p>
          <a:p>
            <a:pPr indent="0" algn="just">
              <a:buNone/>
            </a:pPr>
            <a:r>
              <a:rPr lang="en-US" sz="2800" b="1" dirty="0">
                <a:solidFill>
                  <a:sysClr val="windowText" lastClr="000000"/>
                </a:solidFill>
              </a:rPr>
              <a:t>Thus interest on the whole amount of drawings is to be calculated for 6 months at the agreed rate.</a:t>
            </a:r>
          </a:p>
          <a:p>
            <a:pPr indent="0" algn="just">
              <a:buNone/>
            </a:pPr>
            <a:endParaRPr lang="en-US" sz="2800" b="1" dirty="0">
              <a:solidFill>
                <a:sysClr val="windowText" lastClr="000000"/>
              </a:solidFill>
            </a:endParaRPr>
          </a:p>
        </p:txBody>
      </p:sp>
      <p:pic>
        <p:nvPicPr>
          <p:cNvPr id="4" name="Google Shape;63;p14"/>
          <p:cNvPicPr preferRelativeResize="0"/>
          <p:nvPr/>
        </p:nvPicPr>
        <p:blipFill rotWithShape="1">
          <a:blip r:embed="rId2">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11149977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smtClean="0">
                <a:solidFill>
                  <a:schemeClr val="tx1"/>
                </a:solidFill>
              </a:rPr>
              <a:t>Illustration</a:t>
            </a:r>
            <a:endParaRPr lang="en-US" sz="3200" u="sng" dirty="0">
              <a:solidFill>
                <a:schemeClr val="tx1"/>
              </a:solidFill>
            </a:endParaRPr>
          </a:p>
        </p:txBody>
      </p:sp>
      <p:sp>
        <p:nvSpPr>
          <p:cNvPr id="3" name="Content Placeholder 2"/>
          <p:cNvSpPr>
            <a:spLocks noGrp="1"/>
          </p:cNvSpPr>
          <p:nvPr>
            <p:ph idx="1"/>
          </p:nvPr>
        </p:nvSpPr>
        <p:spPr>
          <a:xfrm>
            <a:off x="1066800" y="1162611"/>
            <a:ext cx="8001000" cy="3333190"/>
          </a:xfrm>
        </p:spPr>
        <p:txBody>
          <a:bodyPr>
            <a:noAutofit/>
          </a:bodyPr>
          <a:lstStyle/>
          <a:p>
            <a:pPr indent="0" algn="just">
              <a:buNone/>
            </a:pPr>
            <a:r>
              <a:rPr lang="en-US" sz="2800" b="1" dirty="0" err="1">
                <a:solidFill>
                  <a:schemeClr val="tx1"/>
                </a:solidFill>
              </a:rPr>
              <a:t>Rajan</a:t>
            </a:r>
            <a:r>
              <a:rPr lang="en-US" sz="2800" b="1" dirty="0">
                <a:solidFill>
                  <a:schemeClr val="tx1"/>
                </a:solidFill>
              </a:rPr>
              <a:t> a partner in a firm withdraws </a:t>
            </a:r>
            <a:r>
              <a:rPr lang="en-US" sz="2800" b="1" dirty="0" err="1">
                <a:solidFill>
                  <a:schemeClr val="tx1"/>
                </a:solidFill>
              </a:rPr>
              <a:t>Rs</a:t>
            </a:r>
            <a:r>
              <a:rPr lang="en-US" sz="2800" b="1" dirty="0">
                <a:solidFill>
                  <a:schemeClr val="tx1"/>
                </a:solidFill>
              </a:rPr>
              <a:t>. 12000 p.m. regularly in the middle of every month. Interest is paid at 12% per annum. Calculate interest on drawings.</a:t>
            </a:r>
          </a:p>
          <a:p>
            <a:pPr indent="0" algn="just">
              <a:lnSpc>
                <a:spcPct val="100000"/>
              </a:lnSpc>
              <a:spcBef>
                <a:spcPts val="0"/>
              </a:spcBef>
              <a:buNone/>
            </a:pPr>
            <a:r>
              <a:rPr lang="en-US" sz="2800" b="1" dirty="0">
                <a:solidFill>
                  <a:schemeClr val="tx1"/>
                </a:solidFill>
              </a:rPr>
              <a:t>	</a:t>
            </a:r>
            <a:r>
              <a:rPr lang="en-US" sz="2800" b="1" dirty="0">
                <a:solidFill>
                  <a:sysClr val="windowText" lastClr="000000"/>
                </a:solidFill>
              </a:rPr>
              <a:t>Total Drawings = </a:t>
            </a:r>
            <a:r>
              <a:rPr lang="en-US" sz="2800" b="1" dirty="0" smtClean="0">
                <a:solidFill>
                  <a:sysClr val="windowText" lastClr="000000"/>
                </a:solidFill>
              </a:rPr>
              <a:t>12000 </a:t>
            </a:r>
            <a:r>
              <a:rPr lang="en-US" sz="2800" b="1" dirty="0">
                <a:solidFill>
                  <a:schemeClr val="tx1"/>
                </a:solidFill>
              </a:rPr>
              <a:t>× 12 = </a:t>
            </a:r>
            <a:r>
              <a:rPr lang="en-US" sz="2800" b="1" dirty="0" smtClean="0">
                <a:solidFill>
                  <a:schemeClr val="tx1"/>
                </a:solidFill>
              </a:rPr>
              <a:t>144000</a:t>
            </a:r>
            <a:endParaRPr lang="en-US" sz="2800" b="1" dirty="0">
              <a:solidFill>
                <a:schemeClr val="tx1"/>
              </a:solidFill>
            </a:endParaRPr>
          </a:p>
          <a:p>
            <a:pPr indent="0" algn="just">
              <a:lnSpc>
                <a:spcPct val="100000"/>
              </a:lnSpc>
              <a:spcBef>
                <a:spcPts val="0"/>
              </a:spcBef>
              <a:buNone/>
            </a:pPr>
            <a:r>
              <a:rPr lang="en-US" sz="2800" b="1" dirty="0">
                <a:solidFill>
                  <a:schemeClr val="tx1"/>
                </a:solidFill>
              </a:rPr>
              <a:t>	Interest on Drawings =  144000 × </a:t>
            </a:r>
            <a:r>
              <a:rPr lang="en-US" sz="2800" b="1" u="heavy" dirty="0">
                <a:solidFill>
                  <a:schemeClr val="tx1"/>
                </a:solidFill>
              </a:rPr>
              <a:t>12</a:t>
            </a:r>
            <a:r>
              <a:rPr lang="en-US" sz="2800" b="1" dirty="0">
                <a:solidFill>
                  <a:schemeClr val="tx1"/>
                </a:solidFill>
              </a:rPr>
              <a:t>  ×   </a:t>
            </a:r>
            <a:r>
              <a:rPr lang="en-US" sz="2800" b="1" u="sng" dirty="0">
                <a:solidFill>
                  <a:schemeClr val="tx1"/>
                </a:solidFill>
              </a:rPr>
              <a:t>6 </a:t>
            </a:r>
            <a:endParaRPr lang="en-US" sz="2800" b="1" dirty="0">
              <a:solidFill>
                <a:schemeClr val="tx1"/>
              </a:solidFill>
            </a:endParaRPr>
          </a:p>
          <a:p>
            <a:pPr indent="0" algn="just">
              <a:lnSpc>
                <a:spcPct val="100000"/>
              </a:lnSpc>
              <a:spcBef>
                <a:spcPts val="0"/>
              </a:spcBef>
              <a:buNone/>
            </a:pPr>
            <a:r>
              <a:rPr lang="en-US" sz="2800" b="1" dirty="0">
                <a:solidFill>
                  <a:schemeClr val="tx1"/>
                </a:solidFill>
              </a:rPr>
              <a:t>				        </a:t>
            </a:r>
            <a:r>
              <a:rPr lang="en-US" sz="2800" b="1" dirty="0" smtClean="0">
                <a:solidFill>
                  <a:schemeClr val="tx1"/>
                </a:solidFill>
              </a:rPr>
              <a:t>                            100    12</a:t>
            </a:r>
            <a:endParaRPr lang="en-US" sz="2800" b="1" dirty="0">
              <a:solidFill>
                <a:schemeClr val="tx1"/>
              </a:solidFill>
            </a:endParaRPr>
          </a:p>
          <a:p>
            <a:pPr indent="0" algn="just">
              <a:buNone/>
            </a:pPr>
            <a:r>
              <a:rPr lang="en-US" sz="2800" b="1" dirty="0">
                <a:solidFill>
                  <a:schemeClr val="tx1"/>
                </a:solidFill>
              </a:rPr>
              <a:t>			  </a:t>
            </a:r>
            <a:r>
              <a:rPr lang="en-US" sz="2800" b="1" dirty="0" smtClean="0">
                <a:solidFill>
                  <a:schemeClr val="tx1"/>
                </a:solidFill>
              </a:rPr>
              <a:t>	  </a:t>
            </a:r>
            <a:r>
              <a:rPr lang="en-US" sz="2800" b="1" dirty="0">
                <a:solidFill>
                  <a:schemeClr val="tx1"/>
                </a:solidFill>
              </a:rPr>
              <a:t>= 8640</a:t>
            </a:r>
          </a:p>
          <a:p>
            <a:pPr indent="0" algn="just">
              <a:buNone/>
            </a:pPr>
            <a:r>
              <a:rPr lang="en-US" sz="2800" b="1" dirty="0">
                <a:solidFill>
                  <a:schemeClr val="tx1"/>
                </a:solidFill>
              </a:rPr>
              <a:t> </a:t>
            </a:r>
          </a:p>
          <a:p>
            <a:pPr indent="0" algn="just">
              <a:buNone/>
            </a:pPr>
            <a:endParaRPr lang="en-US" sz="2800" b="1" dirty="0">
              <a:solidFill>
                <a:schemeClr val="tx1"/>
              </a:solidFill>
            </a:endParaRPr>
          </a:p>
        </p:txBody>
      </p:sp>
      <p:pic>
        <p:nvPicPr>
          <p:cNvPr id="4" name="Google Shape;63;p14"/>
          <p:cNvPicPr preferRelativeResize="0"/>
          <p:nvPr/>
        </p:nvPicPr>
        <p:blipFill rotWithShape="1">
          <a:blip r:embed="rId2">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9777309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smtClean="0">
                <a:solidFill>
                  <a:schemeClr val="tx1"/>
                </a:solidFill>
              </a:rPr>
              <a:t>D) When Drawings of Equal Amount are </a:t>
            </a:r>
            <a:r>
              <a:rPr lang="en-US" sz="3200" b="1" u="sng" dirty="0" smtClean="0">
                <a:solidFill>
                  <a:schemeClr val="tx1"/>
                </a:solidFill>
              </a:rPr>
              <a:t>made in the beginning of Each Quarter</a:t>
            </a:r>
            <a:endParaRPr lang="en-US" sz="3200" u="sng"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77158" y="1447801"/>
                <a:ext cx="7433442" cy="3505200"/>
              </a:xfrm>
            </p:spPr>
            <p:txBody>
              <a:bodyPr>
                <a:noAutofit/>
              </a:bodyPr>
              <a:lstStyle/>
              <a:p>
                <a:pPr indent="0" algn="just">
                  <a:buNone/>
                </a:pPr>
                <a:r>
                  <a:rPr lang="en-US" sz="2800" b="1" dirty="0" smtClean="0">
                    <a:solidFill>
                      <a:sysClr val="windowText" lastClr="000000"/>
                    </a:solidFill>
                  </a:rPr>
                  <a:t>	</a:t>
                </a:r>
                <a:r>
                  <a:rPr lang="en-US" sz="2800" b="1" dirty="0">
                    <a:solidFill>
                      <a:sysClr val="windowText" lastClr="000000"/>
                    </a:solidFill>
                  </a:rPr>
                  <a:t>When Drawings of Equal Amount are made in the beginning of Each </a:t>
                </a:r>
                <a:r>
                  <a:rPr lang="en-US" sz="2800" b="1" dirty="0" smtClean="0">
                    <a:solidFill>
                      <a:sysClr val="windowText" lastClr="000000"/>
                    </a:solidFill>
                  </a:rPr>
                  <a:t>Quarter , </a:t>
                </a:r>
                <a:r>
                  <a:rPr lang="en-US" sz="2800" b="1" dirty="0">
                    <a:solidFill>
                      <a:sysClr val="windowText" lastClr="000000"/>
                    </a:solidFill>
                  </a:rPr>
                  <a:t>the average period will be calculated as follows;</a:t>
                </a:r>
              </a:p>
              <a:p>
                <a:pPr indent="0" algn="just">
                  <a:buNone/>
                </a:pPr>
                <a:r>
                  <a:rPr lang="en-US" sz="2800" b="1" dirty="0">
                    <a:solidFill>
                      <a:sysClr val="windowText" lastClr="000000"/>
                    </a:solidFill>
                  </a:rPr>
                  <a:t>	Average period = </a:t>
                </a:r>
                <a:r>
                  <a:rPr lang="en-US" sz="2800" b="1" u="heavy" dirty="0" smtClean="0">
                    <a:solidFill>
                      <a:sysClr val="windowText" lastClr="000000"/>
                    </a:solidFill>
                  </a:rPr>
                  <a:t>12+ 3</a:t>
                </a:r>
                <a:endParaRPr lang="en-US" sz="2800" b="1" u="heavy" dirty="0">
                  <a:solidFill>
                    <a:sysClr val="windowText" lastClr="000000"/>
                  </a:solidFill>
                </a:endParaRPr>
              </a:p>
              <a:p>
                <a:pPr indent="0" algn="just">
                  <a:buNone/>
                </a:pPr>
                <a:r>
                  <a:rPr lang="en-US" sz="2800" b="1" dirty="0">
                    <a:solidFill>
                      <a:sysClr val="windowText" lastClr="000000"/>
                    </a:solidFill>
                  </a:rPr>
                  <a:t>				</a:t>
                </a:r>
                <a:r>
                  <a:rPr lang="en-US" sz="2800" b="1" dirty="0" smtClean="0">
                    <a:solidFill>
                      <a:sysClr val="windowText" lastClr="000000"/>
                    </a:solidFill>
                  </a:rPr>
                  <a:t>2</a:t>
                </a:r>
                <a:endParaRPr lang="en-US" sz="2800" b="1" dirty="0">
                  <a:solidFill>
                    <a:sysClr val="windowText" lastClr="000000"/>
                  </a:solidFill>
                </a:endParaRPr>
              </a:p>
              <a:p>
                <a:pPr indent="0" algn="just">
                  <a:buNone/>
                </a:pPr>
                <a:r>
                  <a:rPr lang="en-US" sz="2800" b="1" dirty="0">
                    <a:solidFill>
                      <a:sysClr val="windowText" lastClr="000000"/>
                    </a:solidFill>
                  </a:rPr>
                  <a:t>		  </a:t>
                </a:r>
                <a:r>
                  <a:rPr lang="en-US" sz="2800" b="1" dirty="0" smtClean="0">
                    <a:solidFill>
                      <a:sysClr val="windowText" lastClr="000000"/>
                    </a:solidFill>
                  </a:rPr>
                  <a:t>    		= 7</a:t>
                </a:r>
                <a14:m>
                  <m:oMath xmlns:m="http://schemas.openxmlformats.org/officeDocument/2006/math">
                    <m:f>
                      <m:fPr>
                        <m:ctrlPr>
                          <a:rPr lang="en-US" sz="2800" b="1" i="1" smtClean="0">
                            <a:solidFill>
                              <a:sysClr val="windowText" lastClr="000000"/>
                            </a:solidFill>
                            <a:latin typeface="Cambria Math"/>
                          </a:rPr>
                        </m:ctrlPr>
                      </m:fPr>
                      <m:num>
                        <m:r>
                          <a:rPr lang="en-US" sz="2800" b="1" i="1" smtClean="0">
                            <a:solidFill>
                              <a:sysClr val="windowText" lastClr="000000"/>
                            </a:solidFill>
                            <a:latin typeface="Cambria Math" panose="02040503050406030204" pitchFamily="18" charset="0"/>
                          </a:rPr>
                          <m:t>𝟏</m:t>
                        </m:r>
                      </m:num>
                      <m:den>
                        <m:r>
                          <a:rPr lang="en-US" sz="2800" b="1" i="1" smtClean="0">
                            <a:solidFill>
                              <a:sysClr val="windowText" lastClr="000000"/>
                            </a:solidFill>
                            <a:latin typeface="Cambria Math" panose="02040503050406030204" pitchFamily="18" charset="0"/>
                          </a:rPr>
                          <m:t>𝟐</m:t>
                        </m:r>
                      </m:den>
                    </m:f>
                  </m:oMath>
                </a14:m>
                <a:endParaRPr lang="en-US" sz="2800" b="1" dirty="0">
                  <a:solidFill>
                    <a:sysClr val="windowText" lastClr="000000"/>
                  </a:solidFill>
                </a:endParaRPr>
              </a:p>
              <a:p>
                <a:pPr indent="0" algn="just">
                  <a:buNone/>
                </a:pPr>
                <a:r>
                  <a:rPr lang="en-US" sz="2800" b="1" dirty="0">
                    <a:solidFill>
                      <a:sysClr val="windowText" lastClr="000000"/>
                    </a:solidFill>
                  </a:rPr>
                  <a:t>Thus interest on the whole amount of drawings is to be calculated for </a:t>
                </a:r>
                <a:r>
                  <a:rPr lang="en-US" sz="2800" b="1" dirty="0" smtClean="0">
                    <a:solidFill>
                      <a:sysClr val="windowText" lastClr="000000"/>
                    </a:solidFill>
                  </a:rPr>
                  <a:t>7</a:t>
                </a:r>
                <a14:m>
                  <m:oMath xmlns:m="http://schemas.openxmlformats.org/officeDocument/2006/math">
                    <m:f>
                      <m:fPr>
                        <m:ctrlPr>
                          <a:rPr lang="en-US" sz="2800" b="1" i="1">
                            <a:solidFill>
                              <a:sysClr val="windowText" lastClr="000000"/>
                            </a:solidFill>
                            <a:latin typeface="Cambria Math"/>
                          </a:rPr>
                        </m:ctrlPr>
                      </m:fPr>
                      <m:num>
                        <m:r>
                          <a:rPr lang="en-US" sz="2800" b="1" i="1">
                            <a:solidFill>
                              <a:sysClr val="windowText" lastClr="000000"/>
                            </a:solidFill>
                            <a:latin typeface="Cambria Math" panose="02040503050406030204" pitchFamily="18" charset="0"/>
                          </a:rPr>
                          <m:t>𝟏</m:t>
                        </m:r>
                      </m:num>
                      <m:den>
                        <m:r>
                          <a:rPr lang="en-US" sz="2800" b="1" i="1">
                            <a:solidFill>
                              <a:sysClr val="windowText" lastClr="000000"/>
                            </a:solidFill>
                            <a:latin typeface="Cambria Math" panose="02040503050406030204" pitchFamily="18" charset="0"/>
                          </a:rPr>
                          <m:t>𝟐</m:t>
                        </m:r>
                      </m:den>
                    </m:f>
                  </m:oMath>
                </a14:m>
                <a:r>
                  <a:rPr lang="en-US" sz="2800" b="1" dirty="0">
                    <a:solidFill>
                      <a:sysClr val="windowText" lastClr="000000"/>
                    </a:solidFill>
                  </a:rPr>
                  <a:t> months at the agreed rate.</a:t>
                </a:r>
              </a:p>
              <a:p>
                <a:pPr indent="0" algn="just">
                  <a:buNone/>
                </a:pPr>
                <a:endParaRPr lang="en-US" sz="2800" b="1" dirty="0">
                  <a:solidFill>
                    <a:sysClr val="windowText" lastClr="0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77158" y="1447801"/>
                <a:ext cx="7433442" cy="3505200"/>
              </a:xfrm>
              <a:blipFill>
                <a:blip r:embed="rId2"/>
                <a:stretch>
                  <a:fillRect t="-1043" r="-1639" b="-49391"/>
                </a:stretch>
              </a:blipFill>
            </p:spPr>
            <p:txBody>
              <a:bodyPr/>
              <a:lstStyle/>
              <a:p>
                <a:r>
                  <a:rPr lang="en-US">
                    <a:noFill/>
                  </a:rPr>
                  <a:t> </a:t>
                </a:r>
              </a:p>
            </p:txBody>
          </p:sp>
        </mc:Fallback>
      </mc:AlternateContent>
      <p:pic>
        <p:nvPicPr>
          <p:cNvPr id="4" name="Google Shape;63;p14"/>
          <p:cNvPicPr preferRelativeResize="0"/>
          <p:nvPr/>
        </p:nvPicPr>
        <p:blipFill rotWithShape="1">
          <a:blip r:embed="rId3">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9195499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smtClean="0">
                <a:solidFill>
                  <a:schemeClr val="tx1"/>
                </a:solidFill>
              </a:rPr>
              <a:t>Illustration</a:t>
            </a:r>
            <a:endParaRPr lang="en-US" sz="3200" u="sng"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66800" y="1162611"/>
                <a:ext cx="8458200" cy="3333190"/>
              </a:xfrm>
            </p:spPr>
            <p:txBody>
              <a:bodyPr>
                <a:noAutofit/>
              </a:bodyPr>
              <a:lstStyle/>
              <a:p>
                <a:pPr indent="0" algn="just">
                  <a:buNone/>
                </a:pPr>
                <a:r>
                  <a:rPr lang="en-US" sz="2800" b="1" dirty="0">
                    <a:solidFill>
                      <a:schemeClr val="tx1"/>
                    </a:solidFill>
                  </a:rPr>
                  <a:t>Calculate interest on drawing of </a:t>
                </a:r>
                <a:r>
                  <a:rPr lang="en-US" sz="2800" b="1" dirty="0" err="1" smtClean="0">
                    <a:solidFill>
                      <a:schemeClr val="tx1"/>
                    </a:solidFill>
                  </a:rPr>
                  <a:t>Vimal</a:t>
                </a:r>
                <a:r>
                  <a:rPr lang="en-US" sz="2800" b="1" dirty="0" smtClean="0">
                    <a:solidFill>
                      <a:schemeClr val="tx1"/>
                    </a:solidFill>
                  </a:rPr>
                  <a:t> @ 10 % p.a.  </a:t>
                </a:r>
                <a:r>
                  <a:rPr lang="en-US" sz="2800" b="1" dirty="0">
                    <a:solidFill>
                      <a:schemeClr val="tx1"/>
                    </a:solidFill>
                  </a:rPr>
                  <a:t>if the withdrew </a:t>
                </a:r>
                <a:r>
                  <a:rPr lang="en-US" sz="2800" b="1" dirty="0" err="1">
                    <a:solidFill>
                      <a:schemeClr val="tx1"/>
                    </a:solidFill>
                  </a:rPr>
                  <a:t>Rs</a:t>
                </a:r>
                <a:r>
                  <a:rPr lang="en-US" sz="2800" b="1" dirty="0">
                    <a:solidFill>
                      <a:schemeClr val="tx1"/>
                    </a:solidFill>
                  </a:rPr>
                  <a:t>. </a:t>
                </a:r>
                <a:r>
                  <a:rPr lang="en-US" sz="2800" b="1" dirty="0" smtClean="0">
                    <a:solidFill>
                      <a:schemeClr val="tx1"/>
                    </a:solidFill>
                  </a:rPr>
                  <a:t>10000 in the </a:t>
                </a:r>
                <a:r>
                  <a:rPr lang="en-US" sz="2800" b="1" dirty="0">
                    <a:solidFill>
                      <a:schemeClr val="tx1"/>
                    </a:solidFill>
                  </a:rPr>
                  <a:t>beginning of each Quarter	</a:t>
                </a:r>
              </a:p>
              <a:p>
                <a:pPr indent="0" algn="just">
                  <a:lnSpc>
                    <a:spcPct val="100000"/>
                  </a:lnSpc>
                  <a:spcBef>
                    <a:spcPts val="0"/>
                  </a:spcBef>
                  <a:buNone/>
                </a:pPr>
                <a:r>
                  <a:rPr lang="en-US" sz="2800" b="1" dirty="0" smtClean="0">
                    <a:solidFill>
                      <a:schemeClr val="tx1"/>
                    </a:solidFill>
                  </a:rPr>
                  <a:t>Total Drawings 	= 10000 </a:t>
                </a:r>
                <a:r>
                  <a:rPr lang="en-US" sz="2800" b="1" dirty="0">
                    <a:solidFill>
                      <a:schemeClr val="tx1"/>
                    </a:solidFill>
                  </a:rPr>
                  <a:t>× </a:t>
                </a:r>
                <a:r>
                  <a:rPr lang="en-US" sz="2800" b="1" dirty="0" smtClean="0">
                    <a:solidFill>
                      <a:schemeClr val="tx1"/>
                    </a:solidFill>
                  </a:rPr>
                  <a:t> 4 = 40000</a:t>
                </a:r>
              </a:p>
              <a:p>
                <a:pPr indent="0" algn="just">
                  <a:lnSpc>
                    <a:spcPct val="100000"/>
                  </a:lnSpc>
                  <a:spcBef>
                    <a:spcPts val="0"/>
                  </a:spcBef>
                  <a:buNone/>
                </a:pPr>
                <a:r>
                  <a:rPr lang="en-US" sz="2800" b="1" dirty="0" smtClean="0">
                    <a:solidFill>
                      <a:schemeClr val="tx1"/>
                    </a:solidFill>
                  </a:rPr>
                  <a:t>Interest </a:t>
                </a:r>
                <a:r>
                  <a:rPr lang="en-US" sz="2800" b="1" dirty="0">
                    <a:solidFill>
                      <a:schemeClr val="tx1"/>
                    </a:solidFill>
                  </a:rPr>
                  <a:t>on Drawings =  </a:t>
                </a:r>
                <a:r>
                  <a:rPr lang="en-US" sz="2800" b="1" dirty="0" smtClean="0">
                    <a:solidFill>
                      <a:schemeClr val="tx1"/>
                    </a:solidFill>
                  </a:rPr>
                  <a:t>40000 × 10  </a:t>
                </a:r>
                <a:r>
                  <a:rPr lang="en-US" sz="2800" b="1" dirty="0">
                    <a:solidFill>
                      <a:schemeClr val="tx1"/>
                    </a:solidFill>
                  </a:rPr>
                  <a:t>×  </a:t>
                </a:r>
                <a:r>
                  <a:rPr lang="en-US" sz="2800" b="1" dirty="0">
                    <a:solidFill>
                      <a:sysClr val="windowText" lastClr="000000"/>
                    </a:solidFill>
                  </a:rPr>
                  <a:t>7</a:t>
                </a:r>
                <a14:m>
                  <m:oMath xmlns:m="http://schemas.openxmlformats.org/officeDocument/2006/math">
                    <m:f>
                      <m:fPr>
                        <m:ctrlPr>
                          <a:rPr lang="en-US" sz="2800" b="1" i="1">
                            <a:solidFill>
                              <a:sysClr val="windowText" lastClr="000000"/>
                            </a:solidFill>
                            <a:latin typeface="Cambria Math"/>
                          </a:rPr>
                        </m:ctrlPr>
                      </m:fPr>
                      <m:num>
                        <m:r>
                          <a:rPr lang="en-US" sz="2800" b="1" i="1">
                            <a:solidFill>
                              <a:sysClr val="windowText" lastClr="000000"/>
                            </a:solidFill>
                            <a:latin typeface="Cambria Math" panose="02040503050406030204" pitchFamily="18" charset="0"/>
                          </a:rPr>
                          <m:t>𝟏</m:t>
                        </m:r>
                      </m:num>
                      <m:den>
                        <m:r>
                          <a:rPr lang="en-US" sz="2800" b="1" i="1">
                            <a:solidFill>
                              <a:sysClr val="windowText" lastClr="000000"/>
                            </a:solidFill>
                            <a:latin typeface="Cambria Math" panose="02040503050406030204" pitchFamily="18" charset="0"/>
                          </a:rPr>
                          <m:t>𝟐</m:t>
                        </m:r>
                      </m:den>
                    </m:f>
                  </m:oMath>
                </a14:m>
                <a:r>
                  <a:rPr lang="en-US" sz="2800" b="1" dirty="0" smtClean="0">
                    <a:solidFill>
                      <a:schemeClr val="tx1"/>
                    </a:solidFill>
                  </a:rPr>
                  <a:t>				                        		       </a:t>
                </a:r>
                <a:r>
                  <a:rPr lang="en-US" sz="2800" b="1" dirty="0">
                    <a:solidFill>
                      <a:schemeClr val="tx1"/>
                    </a:solidFill>
                  </a:rPr>
                  <a:t>100 × </a:t>
                </a:r>
                <a:r>
                  <a:rPr lang="en-US" sz="2800" b="1" dirty="0" smtClean="0">
                    <a:solidFill>
                      <a:schemeClr val="tx1"/>
                    </a:solidFill>
                  </a:rPr>
                  <a:t>12</a:t>
                </a:r>
              </a:p>
              <a:p>
                <a:pPr indent="0" algn="just">
                  <a:buNone/>
                </a:pPr>
                <a:r>
                  <a:rPr lang="en-US" sz="2800" b="1" dirty="0">
                    <a:solidFill>
                      <a:schemeClr val="tx1"/>
                    </a:solidFill>
                  </a:rPr>
                  <a:t>			  </a:t>
                </a:r>
                <a:r>
                  <a:rPr lang="en-US" sz="2800" b="1" dirty="0" smtClean="0">
                    <a:solidFill>
                      <a:schemeClr val="tx1"/>
                    </a:solidFill>
                  </a:rPr>
                  <a:t>	  </a:t>
                </a:r>
                <a:r>
                  <a:rPr lang="en-US" sz="2800" b="1" dirty="0">
                    <a:solidFill>
                      <a:schemeClr val="tx1"/>
                    </a:solidFill>
                  </a:rPr>
                  <a:t>= </a:t>
                </a:r>
                <a:r>
                  <a:rPr lang="en-US" sz="2800" b="1" dirty="0" smtClean="0">
                    <a:solidFill>
                      <a:schemeClr val="tx1"/>
                    </a:solidFill>
                  </a:rPr>
                  <a:t>2500</a:t>
                </a:r>
                <a:endParaRPr lang="en-US" sz="2800" b="1" dirty="0">
                  <a:solidFill>
                    <a:schemeClr val="tx1"/>
                  </a:solidFill>
                </a:endParaRPr>
              </a:p>
              <a:p>
                <a:pPr indent="0" algn="just">
                  <a:buNone/>
                </a:pPr>
                <a:r>
                  <a:rPr lang="en-US" sz="2800" b="1" dirty="0">
                    <a:solidFill>
                      <a:schemeClr val="tx1"/>
                    </a:solidFill>
                  </a:rPr>
                  <a:t> </a:t>
                </a:r>
              </a:p>
              <a:p>
                <a:pPr indent="0" algn="just">
                  <a:buNone/>
                </a:pPr>
                <a:endParaRPr lang="en-US" sz="2800" b="1"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66800" y="1162611"/>
                <a:ext cx="8458200" cy="3333190"/>
              </a:xfrm>
              <a:blipFill>
                <a:blip r:embed="rId2"/>
                <a:stretch>
                  <a:fillRect t="-1097" r="-1369" b="-10603"/>
                </a:stretch>
              </a:blipFill>
            </p:spPr>
            <p:txBody>
              <a:bodyPr/>
              <a:lstStyle/>
              <a:p>
                <a:r>
                  <a:rPr lang="en-US">
                    <a:noFill/>
                  </a:rPr>
                  <a:t> </a:t>
                </a:r>
              </a:p>
            </p:txBody>
          </p:sp>
        </mc:Fallback>
      </mc:AlternateContent>
      <p:cxnSp>
        <p:nvCxnSpPr>
          <p:cNvPr id="7" name="Straight Connector 6"/>
          <p:cNvCxnSpPr/>
          <p:nvPr/>
        </p:nvCxnSpPr>
        <p:spPr>
          <a:xfrm>
            <a:off x="4648200" y="3657600"/>
            <a:ext cx="3108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Google Shape;63;p14"/>
          <p:cNvPicPr preferRelativeResize="0"/>
          <p:nvPr/>
        </p:nvPicPr>
        <p:blipFill rotWithShape="1">
          <a:blip r:embed="rId3">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24746379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smtClean="0">
                <a:solidFill>
                  <a:schemeClr val="tx1"/>
                </a:solidFill>
              </a:rPr>
              <a:t>E) When Drawings of Equal Amount are </a:t>
            </a:r>
            <a:r>
              <a:rPr lang="en-US" sz="3200" b="1" u="sng" dirty="0" smtClean="0">
                <a:solidFill>
                  <a:schemeClr val="tx1"/>
                </a:solidFill>
              </a:rPr>
              <a:t>made AT THE END of Each Quarter</a:t>
            </a:r>
            <a:endParaRPr lang="en-US" sz="3200" u="sng"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77158" y="1447801"/>
                <a:ext cx="7433442" cy="3505200"/>
              </a:xfrm>
            </p:spPr>
            <p:txBody>
              <a:bodyPr>
                <a:noAutofit/>
              </a:bodyPr>
              <a:lstStyle/>
              <a:p>
                <a:pPr indent="0" algn="just">
                  <a:buNone/>
                </a:pPr>
                <a:r>
                  <a:rPr lang="en-US" sz="2800" b="1" dirty="0" smtClean="0">
                    <a:solidFill>
                      <a:sysClr val="windowText" lastClr="000000"/>
                    </a:solidFill>
                  </a:rPr>
                  <a:t>	</a:t>
                </a:r>
                <a:r>
                  <a:rPr lang="en-US" sz="2800" b="1" dirty="0">
                    <a:solidFill>
                      <a:sysClr val="windowText" lastClr="000000"/>
                    </a:solidFill>
                  </a:rPr>
                  <a:t>When Drawings of Equal Amount are made </a:t>
                </a:r>
                <a:r>
                  <a:rPr lang="en-US" sz="2800" b="1" dirty="0" smtClean="0">
                    <a:solidFill>
                      <a:sysClr val="windowText" lastClr="000000"/>
                    </a:solidFill>
                  </a:rPr>
                  <a:t>end of </a:t>
                </a:r>
                <a:r>
                  <a:rPr lang="en-US" sz="2800" b="1" dirty="0">
                    <a:solidFill>
                      <a:sysClr val="windowText" lastClr="000000"/>
                    </a:solidFill>
                  </a:rPr>
                  <a:t>Each </a:t>
                </a:r>
                <a:r>
                  <a:rPr lang="en-US" sz="2800" b="1" dirty="0" smtClean="0">
                    <a:solidFill>
                      <a:sysClr val="windowText" lastClr="000000"/>
                    </a:solidFill>
                  </a:rPr>
                  <a:t>Quarter , </a:t>
                </a:r>
                <a:r>
                  <a:rPr lang="en-US" sz="2800" b="1" dirty="0">
                    <a:solidFill>
                      <a:sysClr val="windowText" lastClr="000000"/>
                    </a:solidFill>
                  </a:rPr>
                  <a:t>the average period will be calculated as follows;</a:t>
                </a:r>
              </a:p>
              <a:p>
                <a:pPr indent="0" algn="just">
                  <a:buNone/>
                </a:pPr>
                <a:r>
                  <a:rPr lang="en-US" sz="2800" b="1" dirty="0">
                    <a:solidFill>
                      <a:sysClr val="windowText" lastClr="000000"/>
                    </a:solidFill>
                  </a:rPr>
                  <a:t>	Average period = </a:t>
                </a:r>
                <a:r>
                  <a:rPr lang="en-US" sz="2800" b="1" u="heavy" dirty="0" smtClean="0">
                    <a:solidFill>
                      <a:sysClr val="windowText" lastClr="000000"/>
                    </a:solidFill>
                  </a:rPr>
                  <a:t>9+ 0</a:t>
                </a:r>
                <a:endParaRPr lang="en-US" sz="2800" b="1" u="heavy" dirty="0">
                  <a:solidFill>
                    <a:sysClr val="windowText" lastClr="000000"/>
                  </a:solidFill>
                </a:endParaRPr>
              </a:p>
              <a:p>
                <a:pPr indent="0" algn="just">
                  <a:buNone/>
                </a:pPr>
                <a:r>
                  <a:rPr lang="en-US" sz="2800" b="1" dirty="0">
                    <a:solidFill>
                      <a:sysClr val="windowText" lastClr="000000"/>
                    </a:solidFill>
                  </a:rPr>
                  <a:t>				</a:t>
                </a:r>
                <a:r>
                  <a:rPr lang="en-US" sz="2800" b="1" dirty="0" smtClean="0">
                    <a:solidFill>
                      <a:sysClr val="windowText" lastClr="000000"/>
                    </a:solidFill>
                  </a:rPr>
                  <a:t>2</a:t>
                </a:r>
                <a:endParaRPr lang="en-US" sz="2800" b="1" dirty="0">
                  <a:solidFill>
                    <a:sysClr val="windowText" lastClr="000000"/>
                  </a:solidFill>
                </a:endParaRPr>
              </a:p>
              <a:p>
                <a:pPr indent="0" algn="just">
                  <a:buNone/>
                </a:pPr>
                <a:r>
                  <a:rPr lang="en-US" sz="2800" b="1" dirty="0">
                    <a:solidFill>
                      <a:sysClr val="windowText" lastClr="000000"/>
                    </a:solidFill>
                  </a:rPr>
                  <a:t>		  </a:t>
                </a:r>
                <a:r>
                  <a:rPr lang="en-US" sz="2800" b="1" dirty="0" smtClean="0">
                    <a:solidFill>
                      <a:sysClr val="windowText" lastClr="000000"/>
                    </a:solidFill>
                  </a:rPr>
                  <a:t>    		= 4</a:t>
                </a:r>
                <a14:m>
                  <m:oMath xmlns:m="http://schemas.openxmlformats.org/officeDocument/2006/math">
                    <m:f>
                      <m:fPr>
                        <m:ctrlPr>
                          <a:rPr lang="en-US" sz="2800" b="1" i="1" smtClean="0">
                            <a:solidFill>
                              <a:sysClr val="windowText" lastClr="000000"/>
                            </a:solidFill>
                            <a:latin typeface="Cambria Math"/>
                          </a:rPr>
                        </m:ctrlPr>
                      </m:fPr>
                      <m:num>
                        <m:r>
                          <a:rPr lang="en-US" sz="2800" b="1" i="1" smtClean="0">
                            <a:solidFill>
                              <a:sysClr val="windowText" lastClr="000000"/>
                            </a:solidFill>
                            <a:latin typeface="Cambria Math" panose="02040503050406030204" pitchFamily="18" charset="0"/>
                          </a:rPr>
                          <m:t>𝟏</m:t>
                        </m:r>
                      </m:num>
                      <m:den>
                        <m:r>
                          <a:rPr lang="en-US" sz="2800" b="1" i="1" smtClean="0">
                            <a:solidFill>
                              <a:sysClr val="windowText" lastClr="000000"/>
                            </a:solidFill>
                            <a:latin typeface="Cambria Math" panose="02040503050406030204" pitchFamily="18" charset="0"/>
                          </a:rPr>
                          <m:t>𝟐</m:t>
                        </m:r>
                      </m:den>
                    </m:f>
                  </m:oMath>
                </a14:m>
                <a:endParaRPr lang="en-US" sz="2800" b="1" dirty="0">
                  <a:solidFill>
                    <a:sysClr val="windowText" lastClr="000000"/>
                  </a:solidFill>
                </a:endParaRPr>
              </a:p>
              <a:p>
                <a:pPr indent="0" algn="just">
                  <a:buNone/>
                </a:pPr>
                <a:r>
                  <a:rPr lang="en-US" sz="2800" b="1" dirty="0">
                    <a:solidFill>
                      <a:sysClr val="windowText" lastClr="000000"/>
                    </a:solidFill>
                  </a:rPr>
                  <a:t>Thus interest on the whole amount of drawings is to be calculated for </a:t>
                </a:r>
                <a:r>
                  <a:rPr lang="en-US" sz="2800" b="1" dirty="0" smtClean="0">
                    <a:solidFill>
                      <a:sysClr val="windowText" lastClr="000000"/>
                    </a:solidFill>
                  </a:rPr>
                  <a:t>4</a:t>
                </a:r>
                <a14:m>
                  <m:oMath xmlns:m="http://schemas.openxmlformats.org/officeDocument/2006/math">
                    <m:f>
                      <m:fPr>
                        <m:ctrlPr>
                          <a:rPr lang="en-US" sz="2800" b="1" i="1">
                            <a:solidFill>
                              <a:sysClr val="windowText" lastClr="000000"/>
                            </a:solidFill>
                            <a:latin typeface="Cambria Math"/>
                          </a:rPr>
                        </m:ctrlPr>
                      </m:fPr>
                      <m:num>
                        <m:r>
                          <a:rPr lang="en-US" sz="2800" b="1" i="1">
                            <a:solidFill>
                              <a:sysClr val="windowText" lastClr="000000"/>
                            </a:solidFill>
                            <a:latin typeface="Cambria Math" panose="02040503050406030204" pitchFamily="18" charset="0"/>
                          </a:rPr>
                          <m:t>𝟏</m:t>
                        </m:r>
                      </m:num>
                      <m:den>
                        <m:r>
                          <a:rPr lang="en-US" sz="2800" b="1" i="1">
                            <a:solidFill>
                              <a:sysClr val="windowText" lastClr="000000"/>
                            </a:solidFill>
                            <a:latin typeface="Cambria Math" panose="02040503050406030204" pitchFamily="18" charset="0"/>
                          </a:rPr>
                          <m:t>𝟐</m:t>
                        </m:r>
                      </m:den>
                    </m:f>
                  </m:oMath>
                </a14:m>
                <a:r>
                  <a:rPr lang="en-US" sz="2800" b="1" dirty="0">
                    <a:solidFill>
                      <a:sysClr val="windowText" lastClr="000000"/>
                    </a:solidFill>
                  </a:rPr>
                  <a:t> months at the agreed rate.</a:t>
                </a:r>
              </a:p>
              <a:p>
                <a:pPr indent="0" algn="just">
                  <a:buNone/>
                </a:pPr>
                <a:endParaRPr lang="en-US" sz="2800" b="1" dirty="0">
                  <a:solidFill>
                    <a:sysClr val="windowText" lastClr="0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77158" y="1447801"/>
                <a:ext cx="7433442" cy="3505200"/>
              </a:xfrm>
              <a:blipFill>
                <a:blip r:embed="rId2"/>
                <a:stretch>
                  <a:fillRect t="-1043" r="-1639" b="-49391"/>
                </a:stretch>
              </a:blipFill>
            </p:spPr>
            <p:txBody>
              <a:bodyPr/>
              <a:lstStyle/>
              <a:p>
                <a:r>
                  <a:rPr lang="en-US">
                    <a:noFill/>
                  </a:rPr>
                  <a:t> </a:t>
                </a:r>
              </a:p>
            </p:txBody>
          </p:sp>
        </mc:Fallback>
      </mc:AlternateContent>
      <p:pic>
        <p:nvPicPr>
          <p:cNvPr id="4" name="Google Shape;63;p14"/>
          <p:cNvPicPr preferRelativeResize="0"/>
          <p:nvPr/>
        </p:nvPicPr>
        <p:blipFill rotWithShape="1">
          <a:blip r:embed="rId3">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36959517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smtClean="0">
                <a:solidFill>
                  <a:schemeClr val="tx1"/>
                </a:solidFill>
              </a:rPr>
              <a:t>Illustration</a:t>
            </a:r>
            <a:endParaRPr lang="en-US" sz="3200" u="sng"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66800" y="1162611"/>
                <a:ext cx="8458200" cy="3333190"/>
              </a:xfrm>
            </p:spPr>
            <p:txBody>
              <a:bodyPr>
                <a:noAutofit/>
              </a:bodyPr>
              <a:lstStyle/>
              <a:p>
                <a:pPr indent="0" algn="just">
                  <a:buNone/>
                </a:pPr>
                <a:r>
                  <a:rPr lang="en-US" sz="2800" b="1" dirty="0">
                    <a:solidFill>
                      <a:schemeClr val="tx1"/>
                    </a:solidFill>
                  </a:rPr>
                  <a:t>Calculate interest on drawing of </a:t>
                </a:r>
                <a:r>
                  <a:rPr lang="en-US" sz="2800" b="1" dirty="0" err="1" smtClean="0">
                    <a:solidFill>
                      <a:schemeClr val="tx1"/>
                    </a:solidFill>
                  </a:rPr>
                  <a:t>Vimal</a:t>
                </a:r>
                <a:r>
                  <a:rPr lang="en-US" sz="2800" b="1" dirty="0" smtClean="0">
                    <a:solidFill>
                      <a:schemeClr val="tx1"/>
                    </a:solidFill>
                  </a:rPr>
                  <a:t> @ 10 % p.a.  </a:t>
                </a:r>
                <a:r>
                  <a:rPr lang="en-US" sz="2800" b="1" dirty="0">
                    <a:solidFill>
                      <a:schemeClr val="tx1"/>
                    </a:solidFill>
                  </a:rPr>
                  <a:t>if the withdrew </a:t>
                </a:r>
                <a:r>
                  <a:rPr lang="en-US" sz="2800" b="1" dirty="0" err="1">
                    <a:solidFill>
                      <a:schemeClr val="tx1"/>
                    </a:solidFill>
                  </a:rPr>
                  <a:t>Rs</a:t>
                </a:r>
                <a:r>
                  <a:rPr lang="en-US" sz="2800" b="1" dirty="0">
                    <a:solidFill>
                      <a:schemeClr val="tx1"/>
                    </a:solidFill>
                  </a:rPr>
                  <a:t>. </a:t>
                </a:r>
                <a:r>
                  <a:rPr lang="en-US" sz="2800" b="1" dirty="0" smtClean="0">
                    <a:solidFill>
                      <a:schemeClr val="tx1"/>
                    </a:solidFill>
                  </a:rPr>
                  <a:t>10000 end of </a:t>
                </a:r>
                <a:r>
                  <a:rPr lang="en-US" sz="2800" b="1" dirty="0">
                    <a:solidFill>
                      <a:schemeClr val="tx1"/>
                    </a:solidFill>
                  </a:rPr>
                  <a:t>each Quarter	</a:t>
                </a:r>
              </a:p>
              <a:p>
                <a:pPr indent="0" algn="just">
                  <a:lnSpc>
                    <a:spcPct val="100000"/>
                  </a:lnSpc>
                  <a:spcBef>
                    <a:spcPts val="0"/>
                  </a:spcBef>
                  <a:buNone/>
                </a:pPr>
                <a:r>
                  <a:rPr lang="en-US" sz="2800" b="1" dirty="0" smtClean="0">
                    <a:solidFill>
                      <a:schemeClr val="tx1"/>
                    </a:solidFill>
                  </a:rPr>
                  <a:t>Total Drawings 	= 10000 </a:t>
                </a:r>
                <a:r>
                  <a:rPr lang="en-US" sz="2800" b="1" dirty="0">
                    <a:solidFill>
                      <a:schemeClr val="tx1"/>
                    </a:solidFill>
                  </a:rPr>
                  <a:t>× </a:t>
                </a:r>
                <a:r>
                  <a:rPr lang="en-US" sz="2800" b="1" dirty="0" smtClean="0">
                    <a:solidFill>
                      <a:schemeClr val="tx1"/>
                    </a:solidFill>
                  </a:rPr>
                  <a:t> 4 = 40000</a:t>
                </a:r>
              </a:p>
              <a:p>
                <a:pPr indent="0" algn="just">
                  <a:lnSpc>
                    <a:spcPct val="100000"/>
                  </a:lnSpc>
                  <a:spcBef>
                    <a:spcPts val="0"/>
                  </a:spcBef>
                  <a:buNone/>
                </a:pPr>
                <a:r>
                  <a:rPr lang="en-US" sz="2800" b="1" dirty="0" smtClean="0">
                    <a:solidFill>
                      <a:schemeClr val="tx1"/>
                    </a:solidFill>
                  </a:rPr>
                  <a:t>Interest </a:t>
                </a:r>
                <a:r>
                  <a:rPr lang="en-US" sz="2800" b="1" dirty="0">
                    <a:solidFill>
                      <a:schemeClr val="tx1"/>
                    </a:solidFill>
                  </a:rPr>
                  <a:t>on Drawings =  </a:t>
                </a:r>
                <a:r>
                  <a:rPr lang="en-US" sz="2800" b="1" dirty="0" smtClean="0">
                    <a:solidFill>
                      <a:schemeClr val="tx1"/>
                    </a:solidFill>
                  </a:rPr>
                  <a:t>40000 × 10  </a:t>
                </a:r>
                <a:r>
                  <a:rPr lang="en-US" sz="2800" b="1" dirty="0">
                    <a:solidFill>
                      <a:schemeClr val="tx1"/>
                    </a:solidFill>
                  </a:rPr>
                  <a:t>×  </a:t>
                </a:r>
                <a:r>
                  <a:rPr lang="en-US" sz="2800" b="1" dirty="0" smtClean="0">
                    <a:solidFill>
                      <a:sysClr val="windowText" lastClr="000000"/>
                    </a:solidFill>
                  </a:rPr>
                  <a:t>4</a:t>
                </a:r>
                <a14:m>
                  <m:oMath xmlns:m="http://schemas.openxmlformats.org/officeDocument/2006/math">
                    <m:f>
                      <m:fPr>
                        <m:ctrlPr>
                          <a:rPr lang="en-US" sz="2800" b="1" i="1">
                            <a:solidFill>
                              <a:sysClr val="windowText" lastClr="000000"/>
                            </a:solidFill>
                            <a:latin typeface="Cambria Math"/>
                          </a:rPr>
                        </m:ctrlPr>
                      </m:fPr>
                      <m:num>
                        <m:r>
                          <a:rPr lang="en-US" sz="2800" b="1" i="1">
                            <a:solidFill>
                              <a:sysClr val="windowText" lastClr="000000"/>
                            </a:solidFill>
                            <a:latin typeface="Cambria Math" panose="02040503050406030204" pitchFamily="18" charset="0"/>
                          </a:rPr>
                          <m:t>𝟏</m:t>
                        </m:r>
                      </m:num>
                      <m:den>
                        <m:r>
                          <a:rPr lang="en-US" sz="2800" b="1" i="1">
                            <a:solidFill>
                              <a:sysClr val="windowText" lastClr="000000"/>
                            </a:solidFill>
                            <a:latin typeface="Cambria Math" panose="02040503050406030204" pitchFamily="18" charset="0"/>
                          </a:rPr>
                          <m:t>𝟐</m:t>
                        </m:r>
                      </m:den>
                    </m:f>
                  </m:oMath>
                </a14:m>
                <a:r>
                  <a:rPr lang="en-US" sz="2800" b="1" dirty="0" smtClean="0">
                    <a:solidFill>
                      <a:schemeClr val="tx1"/>
                    </a:solidFill>
                  </a:rPr>
                  <a:t>				                        		       </a:t>
                </a:r>
                <a:r>
                  <a:rPr lang="en-US" sz="2800" b="1" dirty="0">
                    <a:solidFill>
                      <a:schemeClr val="tx1"/>
                    </a:solidFill>
                  </a:rPr>
                  <a:t>100 × </a:t>
                </a:r>
                <a:r>
                  <a:rPr lang="en-US" sz="2800" b="1" dirty="0" smtClean="0">
                    <a:solidFill>
                      <a:schemeClr val="tx1"/>
                    </a:solidFill>
                  </a:rPr>
                  <a:t>12</a:t>
                </a:r>
              </a:p>
              <a:p>
                <a:pPr indent="0" algn="just">
                  <a:buNone/>
                </a:pPr>
                <a:r>
                  <a:rPr lang="en-US" sz="2800" b="1" dirty="0">
                    <a:solidFill>
                      <a:schemeClr val="tx1"/>
                    </a:solidFill>
                  </a:rPr>
                  <a:t>			  </a:t>
                </a:r>
                <a:r>
                  <a:rPr lang="en-US" sz="2800" b="1" dirty="0" smtClean="0">
                    <a:solidFill>
                      <a:schemeClr val="tx1"/>
                    </a:solidFill>
                  </a:rPr>
                  <a:t>	  </a:t>
                </a:r>
                <a:r>
                  <a:rPr lang="en-US" sz="2800" b="1" dirty="0">
                    <a:solidFill>
                      <a:schemeClr val="tx1"/>
                    </a:solidFill>
                  </a:rPr>
                  <a:t>= </a:t>
                </a:r>
                <a:r>
                  <a:rPr lang="en-US" sz="2800" b="1" dirty="0" smtClean="0">
                    <a:solidFill>
                      <a:schemeClr val="tx1"/>
                    </a:solidFill>
                  </a:rPr>
                  <a:t>1500</a:t>
                </a:r>
                <a:endParaRPr lang="en-US" sz="2800" b="1" dirty="0">
                  <a:solidFill>
                    <a:schemeClr val="tx1"/>
                  </a:solidFill>
                </a:endParaRPr>
              </a:p>
              <a:p>
                <a:pPr indent="0" algn="just">
                  <a:buNone/>
                </a:pPr>
                <a:r>
                  <a:rPr lang="en-US" sz="2800" b="1" dirty="0">
                    <a:solidFill>
                      <a:schemeClr val="tx1"/>
                    </a:solidFill>
                  </a:rPr>
                  <a:t> </a:t>
                </a:r>
              </a:p>
              <a:p>
                <a:pPr indent="0" algn="just">
                  <a:buNone/>
                </a:pPr>
                <a:endParaRPr lang="en-US" sz="2800" b="1"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66800" y="1162611"/>
                <a:ext cx="8458200" cy="3333190"/>
              </a:xfrm>
              <a:blipFill>
                <a:blip r:embed="rId2"/>
                <a:stretch>
                  <a:fillRect t="-1097" r="-1369"/>
                </a:stretch>
              </a:blipFill>
            </p:spPr>
            <p:txBody>
              <a:bodyPr/>
              <a:lstStyle/>
              <a:p>
                <a:r>
                  <a:rPr lang="en-US">
                    <a:noFill/>
                  </a:rPr>
                  <a:t> </a:t>
                </a:r>
              </a:p>
            </p:txBody>
          </p:sp>
        </mc:Fallback>
      </mc:AlternateContent>
      <p:cxnSp>
        <p:nvCxnSpPr>
          <p:cNvPr id="7" name="Straight Connector 6"/>
          <p:cNvCxnSpPr/>
          <p:nvPr/>
        </p:nvCxnSpPr>
        <p:spPr>
          <a:xfrm>
            <a:off x="4724400" y="3200400"/>
            <a:ext cx="3108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Google Shape;63;p14"/>
          <p:cNvPicPr preferRelativeResize="0"/>
          <p:nvPr/>
        </p:nvPicPr>
        <p:blipFill rotWithShape="1">
          <a:blip r:embed="rId3">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22007435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lum bright="-10000" contrast="40000"/>
          </a:blip>
          <a:srcRect t="48655"/>
          <a:stretch>
            <a:fillRect/>
          </a:stretch>
        </p:blipFill>
        <p:spPr bwMode="auto">
          <a:xfrm>
            <a:off x="0" y="-1"/>
            <a:ext cx="12192000" cy="6843783"/>
          </a:xfrm>
          <a:prstGeom prst="rect">
            <a:avLst/>
          </a:prstGeom>
          <a:noFill/>
          <a:ln w="9525">
            <a:noFill/>
            <a:miter lim="800000"/>
            <a:headEnd/>
            <a:tailEnd/>
          </a:ln>
          <a:effectLst/>
        </p:spPr>
      </p:pic>
      <p:pic>
        <p:nvPicPr>
          <p:cNvPr id="3" name="Google Shape;63;p14"/>
          <p:cNvPicPr preferRelativeResize="0"/>
          <p:nvPr/>
        </p:nvPicPr>
        <p:blipFill rotWithShape="1">
          <a:blip r:embed="rId3">
            <a:alphaModFix/>
          </a:blip>
          <a:srcRect/>
          <a:stretch/>
        </p:blipFill>
        <p:spPr>
          <a:xfrm>
            <a:off x="10414000" y="6027950"/>
            <a:ext cx="1778000" cy="815833"/>
          </a:xfrm>
          <a:prstGeom prst="rect">
            <a:avLst/>
          </a:prstGeom>
          <a:noFill/>
          <a:ln>
            <a:noFill/>
          </a:ln>
        </p:spPr>
      </p:pic>
    </p:spTree>
    <p:extLst>
      <p:ext uri="{BB962C8B-B14F-4D97-AF65-F5344CB8AC3E}">
        <p14:creationId xmlns:p14="http://schemas.microsoft.com/office/powerpoint/2010/main" val="6186252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smtClean="0">
                <a:solidFill>
                  <a:schemeClr val="tx1"/>
                </a:solidFill>
              </a:rPr>
              <a:t>F) When Drawings of Equal Amount are </a:t>
            </a:r>
            <a:r>
              <a:rPr lang="en-US" sz="3200" b="1" u="sng" dirty="0" smtClean="0">
                <a:solidFill>
                  <a:schemeClr val="tx1"/>
                </a:solidFill>
              </a:rPr>
              <a:t>made DURING MIDDLE of Each Quarter</a:t>
            </a:r>
            <a:endParaRPr lang="en-US" sz="3200" u="sng" dirty="0">
              <a:solidFill>
                <a:schemeClr val="tx1"/>
              </a:solidFill>
            </a:endParaRPr>
          </a:p>
        </p:txBody>
      </p:sp>
      <p:sp>
        <p:nvSpPr>
          <p:cNvPr id="3" name="Content Placeholder 2"/>
          <p:cNvSpPr>
            <a:spLocks noGrp="1"/>
          </p:cNvSpPr>
          <p:nvPr>
            <p:ph idx="1"/>
          </p:nvPr>
        </p:nvSpPr>
        <p:spPr>
          <a:xfrm>
            <a:off x="1177158" y="1447801"/>
            <a:ext cx="7433442" cy="3505200"/>
          </a:xfrm>
        </p:spPr>
        <p:txBody>
          <a:bodyPr>
            <a:noAutofit/>
          </a:bodyPr>
          <a:lstStyle/>
          <a:p>
            <a:pPr indent="0" algn="just">
              <a:buNone/>
            </a:pPr>
            <a:r>
              <a:rPr lang="en-US" sz="2800" b="1" dirty="0" smtClean="0">
                <a:solidFill>
                  <a:sysClr val="windowText" lastClr="000000"/>
                </a:solidFill>
              </a:rPr>
              <a:t>	</a:t>
            </a:r>
            <a:r>
              <a:rPr lang="en-US" sz="2800" b="1" dirty="0">
                <a:solidFill>
                  <a:sysClr val="windowText" lastClr="000000"/>
                </a:solidFill>
              </a:rPr>
              <a:t>When Drawings of Equal Amount are made </a:t>
            </a:r>
            <a:r>
              <a:rPr lang="en-US" sz="2800" b="1" dirty="0" smtClean="0">
                <a:solidFill>
                  <a:sysClr val="windowText" lastClr="000000"/>
                </a:solidFill>
              </a:rPr>
              <a:t>during the middle of </a:t>
            </a:r>
            <a:r>
              <a:rPr lang="en-US" sz="2800" b="1" dirty="0">
                <a:solidFill>
                  <a:sysClr val="windowText" lastClr="000000"/>
                </a:solidFill>
              </a:rPr>
              <a:t>Each </a:t>
            </a:r>
            <a:r>
              <a:rPr lang="en-US" sz="2800" b="1" dirty="0" smtClean="0">
                <a:solidFill>
                  <a:sysClr val="windowText" lastClr="000000"/>
                </a:solidFill>
              </a:rPr>
              <a:t>Quarter , </a:t>
            </a:r>
            <a:r>
              <a:rPr lang="en-US" sz="2800" b="1" dirty="0">
                <a:solidFill>
                  <a:sysClr val="windowText" lastClr="000000"/>
                </a:solidFill>
              </a:rPr>
              <a:t>the average period will be calculated as follows;</a:t>
            </a:r>
          </a:p>
          <a:p>
            <a:pPr indent="0" algn="just">
              <a:buNone/>
            </a:pPr>
            <a:r>
              <a:rPr lang="en-US" sz="2800" b="1" dirty="0">
                <a:solidFill>
                  <a:sysClr val="windowText" lastClr="000000"/>
                </a:solidFill>
              </a:rPr>
              <a:t>	Average period = </a:t>
            </a:r>
            <a:r>
              <a:rPr lang="en-US" sz="2800" b="1" u="heavy" dirty="0" smtClean="0">
                <a:solidFill>
                  <a:sysClr val="windowText" lastClr="000000"/>
                </a:solidFill>
              </a:rPr>
              <a:t>10.5+ 1.5</a:t>
            </a:r>
            <a:endParaRPr lang="en-US" sz="2800" b="1" u="heavy" dirty="0">
              <a:solidFill>
                <a:sysClr val="windowText" lastClr="000000"/>
              </a:solidFill>
            </a:endParaRPr>
          </a:p>
          <a:p>
            <a:pPr indent="0" algn="just">
              <a:buNone/>
            </a:pPr>
            <a:r>
              <a:rPr lang="en-US" sz="2800" b="1" dirty="0">
                <a:solidFill>
                  <a:sysClr val="windowText" lastClr="000000"/>
                </a:solidFill>
              </a:rPr>
              <a:t>				</a:t>
            </a:r>
            <a:r>
              <a:rPr lang="en-US" sz="2800" b="1" dirty="0" smtClean="0">
                <a:solidFill>
                  <a:sysClr val="windowText" lastClr="000000"/>
                </a:solidFill>
              </a:rPr>
              <a:t>2</a:t>
            </a:r>
            <a:endParaRPr lang="en-US" sz="2800" b="1" dirty="0">
              <a:solidFill>
                <a:sysClr val="windowText" lastClr="000000"/>
              </a:solidFill>
            </a:endParaRPr>
          </a:p>
          <a:p>
            <a:pPr indent="0" algn="just">
              <a:buNone/>
            </a:pPr>
            <a:r>
              <a:rPr lang="en-US" sz="2800" b="1" dirty="0">
                <a:solidFill>
                  <a:sysClr val="windowText" lastClr="000000"/>
                </a:solidFill>
              </a:rPr>
              <a:t>		  </a:t>
            </a:r>
            <a:r>
              <a:rPr lang="en-US" sz="2800" b="1" dirty="0" smtClean="0">
                <a:solidFill>
                  <a:sysClr val="windowText" lastClr="000000"/>
                </a:solidFill>
              </a:rPr>
              <a:t>    		= 6</a:t>
            </a:r>
            <a:endParaRPr lang="en-US" sz="2800" b="1" dirty="0">
              <a:solidFill>
                <a:sysClr val="windowText" lastClr="000000"/>
              </a:solidFill>
            </a:endParaRPr>
          </a:p>
          <a:p>
            <a:pPr indent="0" algn="just">
              <a:buNone/>
            </a:pPr>
            <a:r>
              <a:rPr lang="en-US" sz="2800" b="1" dirty="0">
                <a:solidFill>
                  <a:sysClr val="windowText" lastClr="000000"/>
                </a:solidFill>
              </a:rPr>
              <a:t>Thus interest on the whole amount of drawings is to be calculated for </a:t>
            </a:r>
            <a:r>
              <a:rPr lang="en-US" sz="2800" b="1" dirty="0" smtClean="0">
                <a:solidFill>
                  <a:sysClr val="windowText" lastClr="000000"/>
                </a:solidFill>
              </a:rPr>
              <a:t>6 </a:t>
            </a:r>
            <a:r>
              <a:rPr lang="en-US" sz="2800" b="1" dirty="0">
                <a:solidFill>
                  <a:sysClr val="windowText" lastClr="000000"/>
                </a:solidFill>
              </a:rPr>
              <a:t>months at the agreed rate.</a:t>
            </a:r>
          </a:p>
          <a:p>
            <a:pPr indent="0" algn="just">
              <a:buNone/>
            </a:pPr>
            <a:endParaRPr lang="en-US" sz="2800" b="1" dirty="0">
              <a:solidFill>
                <a:sysClr val="windowText" lastClr="000000"/>
              </a:solidFill>
            </a:endParaRPr>
          </a:p>
        </p:txBody>
      </p:sp>
      <p:pic>
        <p:nvPicPr>
          <p:cNvPr id="4" name="Google Shape;63;p14"/>
          <p:cNvPicPr preferRelativeResize="0"/>
          <p:nvPr/>
        </p:nvPicPr>
        <p:blipFill rotWithShape="1">
          <a:blip r:embed="rId2">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6247702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smtClean="0">
                <a:solidFill>
                  <a:schemeClr val="tx1"/>
                </a:solidFill>
              </a:rPr>
              <a:t>Illustration</a:t>
            </a:r>
            <a:endParaRPr lang="en-US" sz="3200" u="sng" dirty="0">
              <a:solidFill>
                <a:schemeClr val="tx1"/>
              </a:solidFill>
            </a:endParaRPr>
          </a:p>
        </p:txBody>
      </p:sp>
      <p:sp>
        <p:nvSpPr>
          <p:cNvPr id="3" name="Content Placeholder 2"/>
          <p:cNvSpPr>
            <a:spLocks noGrp="1"/>
          </p:cNvSpPr>
          <p:nvPr>
            <p:ph idx="1"/>
          </p:nvPr>
        </p:nvSpPr>
        <p:spPr>
          <a:xfrm>
            <a:off x="1066800" y="1162611"/>
            <a:ext cx="8458200" cy="3333190"/>
          </a:xfrm>
        </p:spPr>
        <p:txBody>
          <a:bodyPr>
            <a:noAutofit/>
          </a:bodyPr>
          <a:lstStyle/>
          <a:p>
            <a:pPr indent="0" algn="just">
              <a:buNone/>
            </a:pPr>
            <a:r>
              <a:rPr lang="en-US" sz="2800" b="1" dirty="0">
                <a:solidFill>
                  <a:schemeClr val="tx1"/>
                </a:solidFill>
              </a:rPr>
              <a:t>Calculate interest on drawing of </a:t>
            </a:r>
            <a:r>
              <a:rPr lang="en-US" sz="2800" b="1" dirty="0" err="1" smtClean="0">
                <a:solidFill>
                  <a:schemeClr val="tx1"/>
                </a:solidFill>
              </a:rPr>
              <a:t>Vimal</a:t>
            </a:r>
            <a:r>
              <a:rPr lang="en-US" sz="2800" b="1" dirty="0" smtClean="0">
                <a:solidFill>
                  <a:schemeClr val="tx1"/>
                </a:solidFill>
              </a:rPr>
              <a:t> @ 10 % p.a.  </a:t>
            </a:r>
            <a:r>
              <a:rPr lang="en-US" sz="2800" b="1" dirty="0">
                <a:solidFill>
                  <a:schemeClr val="tx1"/>
                </a:solidFill>
              </a:rPr>
              <a:t>if the withdrew </a:t>
            </a:r>
            <a:r>
              <a:rPr lang="en-US" sz="2800" b="1" dirty="0" err="1">
                <a:solidFill>
                  <a:schemeClr val="tx1"/>
                </a:solidFill>
              </a:rPr>
              <a:t>Rs</a:t>
            </a:r>
            <a:r>
              <a:rPr lang="en-US" sz="2800" b="1" dirty="0">
                <a:solidFill>
                  <a:schemeClr val="tx1"/>
                </a:solidFill>
              </a:rPr>
              <a:t>. </a:t>
            </a:r>
            <a:r>
              <a:rPr lang="en-US" sz="2800" b="1" dirty="0" smtClean="0">
                <a:solidFill>
                  <a:schemeClr val="tx1"/>
                </a:solidFill>
              </a:rPr>
              <a:t>10000 during the middle of </a:t>
            </a:r>
            <a:r>
              <a:rPr lang="en-US" sz="2800" b="1" dirty="0">
                <a:solidFill>
                  <a:schemeClr val="tx1"/>
                </a:solidFill>
              </a:rPr>
              <a:t>each Quarter	</a:t>
            </a:r>
          </a:p>
          <a:p>
            <a:pPr indent="0" algn="just">
              <a:lnSpc>
                <a:spcPct val="100000"/>
              </a:lnSpc>
              <a:spcBef>
                <a:spcPts val="0"/>
              </a:spcBef>
              <a:buNone/>
            </a:pPr>
            <a:r>
              <a:rPr lang="en-US" sz="2800" b="1" dirty="0" smtClean="0">
                <a:solidFill>
                  <a:schemeClr val="tx1"/>
                </a:solidFill>
              </a:rPr>
              <a:t>Total Drawings 	= 10000 </a:t>
            </a:r>
            <a:r>
              <a:rPr lang="en-US" sz="2800" b="1" dirty="0">
                <a:solidFill>
                  <a:schemeClr val="tx1"/>
                </a:solidFill>
              </a:rPr>
              <a:t>× </a:t>
            </a:r>
            <a:r>
              <a:rPr lang="en-US" sz="2800" b="1" dirty="0" smtClean="0">
                <a:solidFill>
                  <a:schemeClr val="tx1"/>
                </a:solidFill>
              </a:rPr>
              <a:t> 4 = 40000</a:t>
            </a:r>
          </a:p>
          <a:p>
            <a:pPr indent="0" algn="just">
              <a:lnSpc>
                <a:spcPct val="100000"/>
              </a:lnSpc>
              <a:spcBef>
                <a:spcPts val="0"/>
              </a:spcBef>
              <a:buNone/>
            </a:pPr>
            <a:r>
              <a:rPr lang="en-US" sz="2800" b="1" dirty="0" smtClean="0">
                <a:solidFill>
                  <a:schemeClr val="tx1"/>
                </a:solidFill>
              </a:rPr>
              <a:t>Interest </a:t>
            </a:r>
            <a:r>
              <a:rPr lang="en-US" sz="2800" b="1" dirty="0">
                <a:solidFill>
                  <a:schemeClr val="tx1"/>
                </a:solidFill>
              </a:rPr>
              <a:t>on Drawings =  </a:t>
            </a:r>
            <a:r>
              <a:rPr lang="en-US" sz="2800" b="1" dirty="0" smtClean="0">
                <a:solidFill>
                  <a:schemeClr val="tx1"/>
                </a:solidFill>
              </a:rPr>
              <a:t>40000 × 10  </a:t>
            </a:r>
            <a:r>
              <a:rPr lang="en-US" sz="2800" b="1" dirty="0">
                <a:solidFill>
                  <a:schemeClr val="tx1"/>
                </a:solidFill>
              </a:rPr>
              <a:t>×  </a:t>
            </a:r>
            <a:r>
              <a:rPr lang="en-US" sz="2800" b="1" dirty="0" smtClean="0">
                <a:solidFill>
                  <a:sysClr val="windowText" lastClr="000000"/>
                </a:solidFill>
              </a:rPr>
              <a:t>6</a:t>
            </a:r>
            <a:r>
              <a:rPr lang="en-US" sz="2800" b="1" dirty="0" smtClean="0">
                <a:solidFill>
                  <a:schemeClr val="tx1"/>
                </a:solidFill>
              </a:rPr>
              <a:t>				                        		       </a:t>
            </a:r>
            <a:r>
              <a:rPr lang="en-US" sz="2800" b="1" dirty="0">
                <a:solidFill>
                  <a:schemeClr val="tx1"/>
                </a:solidFill>
              </a:rPr>
              <a:t>100 × </a:t>
            </a:r>
            <a:r>
              <a:rPr lang="en-US" sz="2800" b="1" dirty="0" smtClean="0">
                <a:solidFill>
                  <a:schemeClr val="tx1"/>
                </a:solidFill>
              </a:rPr>
              <a:t>12</a:t>
            </a:r>
          </a:p>
          <a:p>
            <a:pPr indent="0" algn="just">
              <a:buNone/>
            </a:pPr>
            <a:r>
              <a:rPr lang="en-US" sz="2800" b="1" dirty="0">
                <a:solidFill>
                  <a:schemeClr val="tx1"/>
                </a:solidFill>
              </a:rPr>
              <a:t>			  </a:t>
            </a:r>
            <a:r>
              <a:rPr lang="en-US" sz="2800" b="1" dirty="0" smtClean="0">
                <a:solidFill>
                  <a:schemeClr val="tx1"/>
                </a:solidFill>
              </a:rPr>
              <a:t>	  </a:t>
            </a:r>
            <a:r>
              <a:rPr lang="en-US" sz="2800" b="1" dirty="0">
                <a:solidFill>
                  <a:schemeClr val="tx1"/>
                </a:solidFill>
              </a:rPr>
              <a:t>= </a:t>
            </a:r>
            <a:r>
              <a:rPr lang="en-US" sz="2800" b="1" dirty="0" smtClean="0">
                <a:solidFill>
                  <a:schemeClr val="tx1"/>
                </a:solidFill>
              </a:rPr>
              <a:t>2000</a:t>
            </a:r>
            <a:endParaRPr lang="en-US" sz="2800" b="1" dirty="0">
              <a:solidFill>
                <a:schemeClr val="tx1"/>
              </a:solidFill>
            </a:endParaRPr>
          </a:p>
          <a:p>
            <a:pPr indent="0" algn="just">
              <a:buNone/>
            </a:pPr>
            <a:r>
              <a:rPr lang="en-US" sz="2800" b="1" dirty="0">
                <a:solidFill>
                  <a:schemeClr val="tx1"/>
                </a:solidFill>
              </a:rPr>
              <a:t> </a:t>
            </a:r>
          </a:p>
          <a:p>
            <a:pPr indent="0" algn="just">
              <a:buNone/>
            </a:pPr>
            <a:endParaRPr lang="en-US" sz="2800" b="1" dirty="0">
              <a:solidFill>
                <a:schemeClr val="tx1"/>
              </a:solidFill>
            </a:endParaRPr>
          </a:p>
        </p:txBody>
      </p:sp>
      <p:cxnSp>
        <p:nvCxnSpPr>
          <p:cNvPr id="7" name="Straight Connector 6"/>
          <p:cNvCxnSpPr/>
          <p:nvPr/>
        </p:nvCxnSpPr>
        <p:spPr>
          <a:xfrm>
            <a:off x="4724400" y="3505200"/>
            <a:ext cx="3108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Google Shape;63;p14"/>
          <p:cNvPicPr preferRelativeResize="0"/>
          <p:nvPr/>
        </p:nvPicPr>
        <p:blipFill rotWithShape="1">
          <a:blip r:embed="rId2">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26963253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b="1" dirty="0" smtClean="0">
                <a:solidFill>
                  <a:schemeClr val="tx1"/>
                </a:solidFill>
              </a:rPr>
              <a:t>G) When Drawings of Equal Amount are only </a:t>
            </a:r>
            <a:r>
              <a:rPr lang="en-US" sz="2800" b="1" u="sng" dirty="0" smtClean="0">
                <a:solidFill>
                  <a:schemeClr val="tx1"/>
                </a:solidFill>
              </a:rPr>
              <a:t>DURING a </a:t>
            </a:r>
            <a:r>
              <a:rPr lang="en-US" sz="2800" b="1" u="sng" smtClean="0">
                <a:solidFill>
                  <a:schemeClr val="tx1"/>
                </a:solidFill>
              </a:rPr>
              <a:t>period of 6 </a:t>
            </a:r>
            <a:r>
              <a:rPr lang="en-US" sz="2800" b="1" u="sng" dirty="0" smtClean="0">
                <a:solidFill>
                  <a:schemeClr val="tx1"/>
                </a:solidFill>
              </a:rPr>
              <a:t>month ending 31</a:t>
            </a:r>
            <a:r>
              <a:rPr lang="en-US" sz="2800" b="1" u="sng" baseline="30000" dirty="0" smtClean="0">
                <a:solidFill>
                  <a:schemeClr val="tx1"/>
                </a:solidFill>
              </a:rPr>
              <a:t>st</a:t>
            </a:r>
            <a:r>
              <a:rPr lang="en-US" sz="2800" b="1" u="sng" dirty="0" smtClean="0">
                <a:solidFill>
                  <a:schemeClr val="tx1"/>
                </a:solidFill>
              </a:rPr>
              <a:t> March </a:t>
            </a:r>
            <a:endParaRPr lang="en-US" sz="2800" u="sng"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77158" y="1447801"/>
                <a:ext cx="7433442" cy="4343399"/>
              </a:xfrm>
            </p:spPr>
            <p:txBody>
              <a:bodyPr>
                <a:noAutofit/>
              </a:bodyPr>
              <a:lstStyle/>
              <a:p>
                <a:pPr indent="0" algn="just">
                  <a:buNone/>
                </a:pPr>
                <a:r>
                  <a:rPr lang="en-US" sz="2800" b="1" dirty="0" smtClean="0">
                    <a:solidFill>
                      <a:sysClr val="windowText" lastClr="000000"/>
                    </a:solidFill>
                  </a:rPr>
                  <a:t>a) In the Beginning of each month</a:t>
                </a:r>
              </a:p>
              <a:p>
                <a:pPr indent="0" algn="just">
                  <a:buNone/>
                </a:pPr>
                <a:r>
                  <a:rPr lang="en-US" sz="2800" b="1" dirty="0" smtClean="0">
                    <a:solidFill>
                      <a:sysClr val="windowText" lastClr="000000"/>
                    </a:solidFill>
                  </a:rPr>
                  <a:t>	Average </a:t>
                </a:r>
                <a:r>
                  <a:rPr lang="en-US" sz="2800" b="1" dirty="0">
                    <a:solidFill>
                      <a:sysClr val="windowText" lastClr="000000"/>
                    </a:solidFill>
                  </a:rPr>
                  <a:t>period = </a:t>
                </a:r>
                <a14:m>
                  <m:oMath xmlns:m="http://schemas.openxmlformats.org/officeDocument/2006/math">
                    <m:f>
                      <m:fPr>
                        <m:ctrlPr>
                          <a:rPr lang="en-US" sz="2800" b="1" i="1" smtClean="0">
                            <a:solidFill>
                              <a:sysClr val="windowText" lastClr="000000"/>
                            </a:solidFill>
                            <a:latin typeface="Cambria Math"/>
                          </a:rPr>
                        </m:ctrlPr>
                      </m:fPr>
                      <m:num>
                        <m:r>
                          <a:rPr lang="en-US" sz="2800" b="1" i="1" smtClean="0">
                            <a:solidFill>
                              <a:sysClr val="windowText" lastClr="000000"/>
                            </a:solidFill>
                            <a:latin typeface="Cambria Math" panose="02040503050406030204" pitchFamily="18" charset="0"/>
                          </a:rPr>
                          <m:t>𝟔</m:t>
                        </m:r>
                        <m:r>
                          <a:rPr lang="en-US" sz="2800" b="1" i="1" smtClean="0">
                            <a:solidFill>
                              <a:sysClr val="windowText" lastClr="000000"/>
                            </a:solidFill>
                            <a:latin typeface="Cambria Math" panose="02040503050406030204" pitchFamily="18" charset="0"/>
                          </a:rPr>
                          <m:t>+</m:t>
                        </m:r>
                        <m:r>
                          <a:rPr lang="en-US" sz="2800" b="1" i="1" smtClean="0">
                            <a:solidFill>
                              <a:sysClr val="windowText" lastClr="000000"/>
                            </a:solidFill>
                            <a:latin typeface="Cambria Math" panose="02040503050406030204" pitchFamily="18" charset="0"/>
                          </a:rPr>
                          <m:t>𝟏</m:t>
                        </m:r>
                      </m:num>
                      <m:den>
                        <m:r>
                          <a:rPr lang="en-US" sz="2800" b="1" i="1" smtClean="0">
                            <a:solidFill>
                              <a:sysClr val="windowText" lastClr="000000"/>
                            </a:solidFill>
                            <a:latin typeface="Cambria Math" panose="02040503050406030204" pitchFamily="18" charset="0"/>
                          </a:rPr>
                          <m:t>𝟐</m:t>
                        </m:r>
                      </m:den>
                    </m:f>
                  </m:oMath>
                </a14:m>
                <a:r>
                  <a:rPr lang="en-US" sz="2800" b="1" dirty="0" smtClean="0">
                    <a:solidFill>
                      <a:sysClr val="windowText" lastClr="000000"/>
                    </a:solidFill>
                  </a:rPr>
                  <a:t> = 3</a:t>
                </a:r>
                <a14:m>
                  <m:oMath xmlns:m="http://schemas.openxmlformats.org/officeDocument/2006/math">
                    <m:f>
                      <m:fPr>
                        <m:ctrlPr>
                          <a:rPr lang="en-US" sz="2800" b="1" i="1">
                            <a:solidFill>
                              <a:sysClr val="windowText" lastClr="000000"/>
                            </a:solidFill>
                            <a:latin typeface="Cambria Math"/>
                          </a:rPr>
                        </m:ctrlPr>
                      </m:fPr>
                      <m:num>
                        <m:r>
                          <a:rPr lang="en-US" sz="2800" b="1" i="1">
                            <a:solidFill>
                              <a:sysClr val="windowText" lastClr="000000"/>
                            </a:solidFill>
                            <a:latin typeface="Cambria Math" panose="02040503050406030204" pitchFamily="18" charset="0"/>
                          </a:rPr>
                          <m:t>𝟏</m:t>
                        </m:r>
                      </m:num>
                      <m:den>
                        <m:r>
                          <a:rPr lang="en-US" sz="2800" b="1" i="1">
                            <a:solidFill>
                              <a:sysClr val="windowText" lastClr="000000"/>
                            </a:solidFill>
                            <a:latin typeface="Cambria Math" panose="02040503050406030204" pitchFamily="18" charset="0"/>
                          </a:rPr>
                          <m:t>𝟐</m:t>
                        </m:r>
                      </m:den>
                    </m:f>
                  </m:oMath>
                </a14:m>
                <a:r>
                  <a:rPr lang="en-US" sz="2800" b="1" dirty="0">
                    <a:solidFill>
                      <a:sysClr val="windowText" lastClr="000000"/>
                    </a:solidFill>
                  </a:rPr>
                  <a:t>		</a:t>
                </a:r>
                <a:endParaRPr lang="en-US" sz="2800" b="1" dirty="0" smtClean="0">
                  <a:solidFill>
                    <a:sysClr val="windowText" lastClr="000000"/>
                  </a:solidFill>
                </a:endParaRPr>
              </a:p>
              <a:p>
                <a:pPr indent="0" algn="just">
                  <a:buNone/>
                </a:pPr>
                <a:r>
                  <a:rPr lang="en-US" sz="2800" b="1" dirty="0" smtClean="0">
                    <a:solidFill>
                      <a:sysClr val="windowText" lastClr="000000"/>
                    </a:solidFill>
                  </a:rPr>
                  <a:t>b) </a:t>
                </a:r>
                <a:r>
                  <a:rPr lang="en-US" sz="2800" b="1" dirty="0">
                    <a:solidFill>
                      <a:sysClr val="windowText" lastClr="000000"/>
                    </a:solidFill>
                  </a:rPr>
                  <a:t>In the </a:t>
                </a:r>
                <a:r>
                  <a:rPr lang="en-US" sz="2800" b="1" dirty="0" smtClean="0">
                    <a:solidFill>
                      <a:sysClr val="windowText" lastClr="000000"/>
                    </a:solidFill>
                  </a:rPr>
                  <a:t>End of </a:t>
                </a:r>
                <a:r>
                  <a:rPr lang="en-US" sz="2800" b="1" dirty="0">
                    <a:solidFill>
                      <a:sysClr val="windowText" lastClr="000000"/>
                    </a:solidFill>
                  </a:rPr>
                  <a:t>each month</a:t>
                </a:r>
              </a:p>
              <a:p>
                <a:pPr indent="0" algn="just">
                  <a:buNone/>
                </a:pPr>
                <a:r>
                  <a:rPr lang="en-US" sz="2800" b="1" dirty="0">
                    <a:solidFill>
                      <a:sysClr val="windowText" lastClr="000000"/>
                    </a:solidFill>
                  </a:rPr>
                  <a:t>	</a:t>
                </a:r>
                <a:r>
                  <a:rPr lang="en-US" sz="2800" b="1" dirty="0" smtClean="0">
                    <a:solidFill>
                      <a:sysClr val="windowText" lastClr="000000"/>
                    </a:solidFill>
                  </a:rPr>
                  <a:t>Average </a:t>
                </a:r>
                <a:r>
                  <a:rPr lang="en-US" sz="2800" b="1" dirty="0">
                    <a:solidFill>
                      <a:sysClr val="windowText" lastClr="000000"/>
                    </a:solidFill>
                  </a:rPr>
                  <a:t>period = </a:t>
                </a:r>
                <a14:m>
                  <m:oMath xmlns:m="http://schemas.openxmlformats.org/officeDocument/2006/math">
                    <m:f>
                      <m:fPr>
                        <m:ctrlPr>
                          <a:rPr lang="en-US" sz="2800" b="1" i="1">
                            <a:solidFill>
                              <a:sysClr val="windowText" lastClr="000000"/>
                            </a:solidFill>
                            <a:latin typeface="Cambria Math"/>
                          </a:rPr>
                        </m:ctrlPr>
                      </m:fPr>
                      <m:num>
                        <m:r>
                          <a:rPr lang="en-US" sz="2800" b="1" i="1" smtClean="0">
                            <a:solidFill>
                              <a:sysClr val="windowText" lastClr="000000"/>
                            </a:solidFill>
                            <a:latin typeface="Cambria Math" panose="02040503050406030204" pitchFamily="18" charset="0"/>
                          </a:rPr>
                          <m:t>𝟓</m:t>
                        </m:r>
                        <m:r>
                          <a:rPr lang="en-US" sz="2800" b="1" i="1">
                            <a:solidFill>
                              <a:sysClr val="windowText" lastClr="000000"/>
                            </a:solidFill>
                            <a:latin typeface="Cambria Math" panose="02040503050406030204" pitchFamily="18" charset="0"/>
                          </a:rPr>
                          <m:t>+</m:t>
                        </m:r>
                        <m:r>
                          <a:rPr lang="en-US" sz="2800" b="1" i="1" smtClean="0">
                            <a:solidFill>
                              <a:sysClr val="windowText" lastClr="000000"/>
                            </a:solidFill>
                            <a:latin typeface="Cambria Math" panose="02040503050406030204" pitchFamily="18" charset="0"/>
                          </a:rPr>
                          <m:t>𝟎</m:t>
                        </m:r>
                      </m:num>
                      <m:den>
                        <m:r>
                          <a:rPr lang="en-US" sz="2800" b="1" i="1">
                            <a:solidFill>
                              <a:sysClr val="windowText" lastClr="000000"/>
                            </a:solidFill>
                            <a:latin typeface="Cambria Math" panose="02040503050406030204" pitchFamily="18" charset="0"/>
                          </a:rPr>
                          <m:t>𝟐</m:t>
                        </m:r>
                      </m:den>
                    </m:f>
                  </m:oMath>
                </a14:m>
                <a:r>
                  <a:rPr lang="en-US" sz="2800" b="1" dirty="0">
                    <a:solidFill>
                      <a:sysClr val="windowText" lastClr="000000"/>
                    </a:solidFill>
                  </a:rPr>
                  <a:t> = </a:t>
                </a:r>
                <a:r>
                  <a:rPr lang="en-US" sz="2800" b="1" dirty="0" smtClean="0">
                    <a:solidFill>
                      <a:sysClr val="windowText" lastClr="000000"/>
                    </a:solidFill>
                  </a:rPr>
                  <a:t>2</a:t>
                </a:r>
                <a14:m>
                  <m:oMath xmlns:m="http://schemas.openxmlformats.org/officeDocument/2006/math">
                    <m:f>
                      <m:fPr>
                        <m:ctrlPr>
                          <a:rPr lang="en-US" sz="2800" b="1" i="1">
                            <a:solidFill>
                              <a:sysClr val="windowText" lastClr="000000"/>
                            </a:solidFill>
                            <a:latin typeface="Cambria Math"/>
                          </a:rPr>
                        </m:ctrlPr>
                      </m:fPr>
                      <m:num>
                        <m:r>
                          <a:rPr lang="en-US" sz="2800" b="1" i="1">
                            <a:solidFill>
                              <a:sysClr val="windowText" lastClr="000000"/>
                            </a:solidFill>
                            <a:latin typeface="Cambria Math" panose="02040503050406030204" pitchFamily="18" charset="0"/>
                          </a:rPr>
                          <m:t>𝟏</m:t>
                        </m:r>
                      </m:num>
                      <m:den>
                        <m:r>
                          <a:rPr lang="en-US" sz="2800" b="1" i="1">
                            <a:solidFill>
                              <a:sysClr val="windowText" lastClr="000000"/>
                            </a:solidFill>
                            <a:latin typeface="Cambria Math" panose="02040503050406030204" pitchFamily="18" charset="0"/>
                          </a:rPr>
                          <m:t>𝟐</m:t>
                        </m:r>
                      </m:den>
                    </m:f>
                  </m:oMath>
                </a14:m>
                <a:r>
                  <a:rPr lang="en-US" sz="2800" b="1" dirty="0">
                    <a:solidFill>
                      <a:sysClr val="windowText" lastClr="000000"/>
                    </a:solidFill>
                  </a:rPr>
                  <a:t>	</a:t>
                </a:r>
                <a:endParaRPr lang="en-US" sz="2800" b="1" dirty="0" smtClean="0">
                  <a:solidFill>
                    <a:sysClr val="windowText" lastClr="000000"/>
                  </a:solidFill>
                </a:endParaRPr>
              </a:p>
              <a:p>
                <a:pPr indent="0" algn="just">
                  <a:buNone/>
                </a:pPr>
                <a:r>
                  <a:rPr lang="en-US" sz="2800" b="1" dirty="0" smtClean="0">
                    <a:solidFill>
                      <a:sysClr val="windowText" lastClr="000000"/>
                    </a:solidFill>
                  </a:rPr>
                  <a:t>c) </a:t>
                </a:r>
                <a:r>
                  <a:rPr lang="en-US" sz="2800" b="1" dirty="0">
                    <a:solidFill>
                      <a:sysClr val="windowText" lastClr="000000"/>
                    </a:solidFill>
                  </a:rPr>
                  <a:t>In </a:t>
                </a:r>
                <a:r>
                  <a:rPr lang="en-US" sz="2800" b="1" dirty="0" smtClean="0">
                    <a:solidFill>
                      <a:sysClr val="windowText" lastClr="000000"/>
                    </a:solidFill>
                  </a:rPr>
                  <a:t>the Middle of </a:t>
                </a:r>
                <a:r>
                  <a:rPr lang="en-US" sz="2800" b="1" dirty="0">
                    <a:solidFill>
                      <a:sysClr val="windowText" lastClr="000000"/>
                    </a:solidFill>
                  </a:rPr>
                  <a:t>each month</a:t>
                </a:r>
              </a:p>
              <a:p>
                <a:pPr indent="0" algn="just">
                  <a:buNone/>
                </a:pPr>
                <a:r>
                  <a:rPr lang="en-US" sz="2800" b="1" dirty="0">
                    <a:solidFill>
                      <a:sysClr val="windowText" lastClr="000000"/>
                    </a:solidFill>
                  </a:rPr>
                  <a:t>	Average period = </a:t>
                </a:r>
                <a14:m>
                  <m:oMath xmlns:m="http://schemas.openxmlformats.org/officeDocument/2006/math">
                    <m:f>
                      <m:fPr>
                        <m:ctrlPr>
                          <a:rPr lang="en-US" sz="2800" b="1" i="1">
                            <a:solidFill>
                              <a:sysClr val="windowText" lastClr="000000"/>
                            </a:solidFill>
                            <a:latin typeface="Cambria Math"/>
                          </a:rPr>
                        </m:ctrlPr>
                      </m:fPr>
                      <m:num>
                        <m:r>
                          <a:rPr lang="en-US" sz="2800" b="1" i="1" smtClean="0">
                            <a:solidFill>
                              <a:sysClr val="windowText" lastClr="000000"/>
                            </a:solidFill>
                            <a:latin typeface="Cambria Math" panose="02040503050406030204" pitchFamily="18" charset="0"/>
                          </a:rPr>
                          <m:t>𝟓</m:t>
                        </m:r>
                        <m:r>
                          <a:rPr lang="en-US" sz="2800" b="1" i="1" smtClean="0">
                            <a:solidFill>
                              <a:sysClr val="windowText" lastClr="000000"/>
                            </a:solidFill>
                            <a:latin typeface="Cambria Math" panose="02040503050406030204" pitchFamily="18" charset="0"/>
                          </a:rPr>
                          <m:t>.</m:t>
                        </m:r>
                        <m:r>
                          <a:rPr lang="en-US" sz="2800" b="1" i="1" smtClean="0">
                            <a:solidFill>
                              <a:sysClr val="windowText" lastClr="000000"/>
                            </a:solidFill>
                            <a:latin typeface="Cambria Math" panose="02040503050406030204" pitchFamily="18" charset="0"/>
                          </a:rPr>
                          <m:t>𝟓</m:t>
                        </m:r>
                        <m:r>
                          <a:rPr lang="en-US" sz="2800" b="1" i="1">
                            <a:solidFill>
                              <a:sysClr val="windowText" lastClr="000000"/>
                            </a:solidFill>
                            <a:latin typeface="Cambria Math" panose="02040503050406030204" pitchFamily="18" charset="0"/>
                          </a:rPr>
                          <m:t>+</m:t>
                        </m:r>
                        <m:r>
                          <a:rPr lang="en-US" sz="2800" b="1" i="1" smtClean="0">
                            <a:solidFill>
                              <a:sysClr val="windowText" lastClr="000000"/>
                            </a:solidFill>
                            <a:latin typeface="Cambria Math" panose="02040503050406030204" pitchFamily="18" charset="0"/>
                          </a:rPr>
                          <m:t>𝟎</m:t>
                        </m:r>
                        <m:r>
                          <a:rPr lang="en-US" sz="2800" b="1" i="1" smtClean="0">
                            <a:solidFill>
                              <a:sysClr val="windowText" lastClr="000000"/>
                            </a:solidFill>
                            <a:latin typeface="Cambria Math" panose="02040503050406030204" pitchFamily="18" charset="0"/>
                          </a:rPr>
                          <m:t>.</m:t>
                        </m:r>
                        <m:r>
                          <a:rPr lang="en-US" sz="2800" b="1" i="1" smtClean="0">
                            <a:solidFill>
                              <a:sysClr val="windowText" lastClr="000000"/>
                            </a:solidFill>
                            <a:latin typeface="Cambria Math" panose="02040503050406030204" pitchFamily="18" charset="0"/>
                          </a:rPr>
                          <m:t>𝟓</m:t>
                        </m:r>
                      </m:num>
                      <m:den>
                        <m:r>
                          <a:rPr lang="en-US" sz="2800" b="1" i="1">
                            <a:solidFill>
                              <a:sysClr val="windowText" lastClr="000000"/>
                            </a:solidFill>
                            <a:latin typeface="Cambria Math" panose="02040503050406030204" pitchFamily="18" charset="0"/>
                          </a:rPr>
                          <m:t>𝟐</m:t>
                        </m:r>
                      </m:den>
                    </m:f>
                  </m:oMath>
                </a14:m>
                <a:r>
                  <a:rPr lang="en-US" sz="2800" b="1" dirty="0">
                    <a:solidFill>
                      <a:sysClr val="windowText" lastClr="000000"/>
                    </a:solidFill>
                  </a:rPr>
                  <a:t> = </a:t>
                </a:r>
                <a:r>
                  <a:rPr lang="en-US" sz="2800" b="1" dirty="0" smtClean="0">
                    <a:solidFill>
                      <a:sysClr val="windowText" lastClr="000000"/>
                    </a:solidFill>
                  </a:rPr>
                  <a:t>3</a:t>
                </a:r>
                <a:r>
                  <a:rPr lang="en-US" sz="2800" b="1" dirty="0">
                    <a:solidFill>
                      <a:sysClr val="windowText" lastClr="000000"/>
                    </a:solidFill>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77158" y="1447801"/>
                <a:ext cx="7433442" cy="4343399"/>
              </a:xfrm>
              <a:blipFill>
                <a:blip r:embed="rId2"/>
                <a:stretch>
                  <a:fillRect t="-843"/>
                </a:stretch>
              </a:blipFill>
            </p:spPr>
            <p:txBody>
              <a:bodyPr/>
              <a:lstStyle/>
              <a:p>
                <a:r>
                  <a:rPr lang="en-US">
                    <a:noFill/>
                  </a:rPr>
                  <a:t> </a:t>
                </a:r>
              </a:p>
            </p:txBody>
          </p:sp>
        </mc:Fallback>
      </mc:AlternateContent>
      <p:pic>
        <p:nvPicPr>
          <p:cNvPr id="4" name="Google Shape;63;p14"/>
          <p:cNvPicPr preferRelativeResize="0"/>
          <p:nvPr/>
        </p:nvPicPr>
        <p:blipFill rotWithShape="1">
          <a:blip r:embed="rId3">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7453503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smtClean="0">
                <a:solidFill>
                  <a:schemeClr val="tx1"/>
                </a:solidFill>
              </a:rPr>
              <a:t>Illustration</a:t>
            </a:r>
            <a:endParaRPr lang="en-US" sz="3200" u="sng" dirty="0">
              <a:solidFill>
                <a:schemeClr val="tx1"/>
              </a:solidFill>
            </a:endParaRPr>
          </a:p>
        </p:txBody>
      </p:sp>
      <p:sp>
        <p:nvSpPr>
          <p:cNvPr id="3" name="Content Placeholder 2"/>
          <p:cNvSpPr>
            <a:spLocks noGrp="1"/>
          </p:cNvSpPr>
          <p:nvPr>
            <p:ph idx="1"/>
          </p:nvPr>
        </p:nvSpPr>
        <p:spPr>
          <a:xfrm>
            <a:off x="1066800" y="1162611"/>
            <a:ext cx="8458200" cy="3333190"/>
          </a:xfrm>
        </p:spPr>
        <p:txBody>
          <a:bodyPr>
            <a:noAutofit/>
          </a:bodyPr>
          <a:lstStyle/>
          <a:p>
            <a:pPr indent="0" algn="just">
              <a:buNone/>
            </a:pPr>
            <a:r>
              <a:rPr lang="en-US" sz="2800" b="1" dirty="0">
                <a:solidFill>
                  <a:schemeClr val="tx1"/>
                </a:solidFill>
              </a:rPr>
              <a:t>Calculate interest on drawing of </a:t>
            </a:r>
            <a:r>
              <a:rPr lang="en-US" sz="2800" b="1" dirty="0" err="1" smtClean="0">
                <a:solidFill>
                  <a:schemeClr val="tx1"/>
                </a:solidFill>
              </a:rPr>
              <a:t>Vimal</a:t>
            </a:r>
            <a:r>
              <a:rPr lang="en-US" sz="2800" b="1" dirty="0" smtClean="0">
                <a:solidFill>
                  <a:schemeClr val="tx1"/>
                </a:solidFill>
              </a:rPr>
              <a:t> @ 10 % </a:t>
            </a:r>
            <a:r>
              <a:rPr lang="en-US" sz="2800" b="1" dirty="0">
                <a:solidFill>
                  <a:schemeClr val="tx1"/>
                </a:solidFill>
              </a:rPr>
              <a:t>p.a. For monthly drawings for 6 months (Last 6 months</a:t>
            </a:r>
            <a:r>
              <a:rPr lang="en-US" sz="2800" b="1" dirty="0" smtClean="0">
                <a:solidFill>
                  <a:schemeClr val="tx1"/>
                </a:solidFill>
              </a:rPr>
              <a:t>) </a:t>
            </a:r>
            <a:r>
              <a:rPr lang="en-US" sz="2800" b="1" dirty="0" err="1" smtClean="0">
                <a:solidFill>
                  <a:schemeClr val="tx1"/>
                </a:solidFill>
              </a:rPr>
              <a:t>Rs</a:t>
            </a:r>
            <a:r>
              <a:rPr lang="en-US" sz="2800" b="1" dirty="0">
                <a:solidFill>
                  <a:schemeClr val="tx1"/>
                </a:solidFill>
              </a:rPr>
              <a:t>. </a:t>
            </a:r>
            <a:r>
              <a:rPr lang="en-US" sz="2800" b="1" dirty="0" smtClean="0">
                <a:solidFill>
                  <a:schemeClr val="tx1"/>
                </a:solidFill>
              </a:rPr>
              <a:t>10000 </a:t>
            </a:r>
          </a:p>
          <a:p>
            <a:pPr indent="0" algn="just">
              <a:buNone/>
            </a:pPr>
            <a:r>
              <a:rPr lang="en-US" sz="2800" b="1" dirty="0">
                <a:solidFill>
                  <a:schemeClr val="tx1"/>
                </a:solidFill>
              </a:rPr>
              <a:t> a) In the Beginning of each </a:t>
            </a:r>
            <a:r>
              <a:rPr lang="en-US" sz="2800" b="1" dirty="0" smtClean="0">
                <a:solidFill>
                  <a:schemeClr val="tx1"/>
                </a:solidFill>
              </a:rPr>
              <a:t>month</a:t>
            </a:r>
            <a:r>
              <a:rPr lang="en-US" sz="2800" b="1" dirty="0">
                <a:solidFill>
                  <a:schemeClr val="tx1"/>
                </a:solidFill>
              </a:rPr>
              <a:t>	</a:t>
            </a:r>
          </a:p>
          <a:p>
            <a:pPr indent="0" algn="just">
              <a:buNone/>
            </a:pPr>
            <a:r>
              <a:rPr lang="en-US" sz="2800" b="1" dirty="0">
                <a:solidFill>
                  <a:schemeClr val="tx1"/>
                </a:solidFill>
              </a:rPr>
              <a:t>b) In the End of each </a:t>
            </a:r>
            <a:r>
              <a:rPr lang="en-US" sz="2800" b="1" dirty="0" smtClean="0">
                <a:solidFill>
                  <a:schemeClr val="tx1"/>
                </a:solidFill>
              </a:rPr>
              <a:t>month</a:t>
            </a:r>
            <a:r>
              <a:rPr lang="en-US" sz="2800" b="1" dirty="0">
                <a:solidFill>
                  <a:schemeClr val="tx1"/>
                </a:solidFill>
              </a:rPr>
              <a:t>	</a:t>
            </a:r>
          </a:p>
          <a:p>
            <a:pPr indent="0" algn="just">
              <a:buNone/>
            </a:pPr>
            <a:r>
              <a:rPr lang="en-US" sz="2800" b="1" dirty="0">
                <a:solidFill>
                  <a:schemeClr val="tx1"/>
                </a:solidFill>
              </a:rPr>
              <a:t>c) In </a:t>
            </a:r>
            <a:r>
              <a:rPr lang="en-US" sz="2800" b="1" dirty="0" smtClean="0">
                <a:solidFill>
                  <a:schemeClr val="tx1"/>
                </a:solidFill>
              </a:rPr>
              <a:t>the Middle </a:t>
            </a:r>
            <a:r>
              <a:rPr lang="en-US" sz="2800" b="1" dirty="0">
                <a:solidFill>
                  <a:schemeClr val="tx1"/>
                </a:solidFill>
              </a:rPr>
              <a:t>of each month</a:t>
            </a:r>
          </a:p>
          <a:p>
            <a:pPr indent="0" algn="just">
              <a:buNone/>
            </a:pPr>
            <a:r>
              <a:rPr lang="en-US" sz="2800" b="1" dirty="0">
                <a:solidFill>
                  <a:schemeClr val="tx1"/>
                </a:solidFill>
              </a:rPr>
              <a:t>	</a:t>
            </a:r>
          </a:p>
          <a:p>
            <a:pPr indent="0" algn="just">
              <a:buNone/>
            </a:pPr>
            <a:endParaRPr lang="en-US" sz="2800" b="1" dirty="0">
              <a:solidFill>
                <a:schemeClr val="tx1"/>
              </a:solidFill>
            </a:endParaRPr>
          </a:p>
        </p:txBody>
      </p:sp>
      <p:pic>
        <p:nvPicPr>
          <p:cNvPr id="4" name="Google Shape;63;p14"/>
          <p:cNvPicPr preferRelativeResize="0"/>
          <p:nvPr/>
        </p:nvPicPr>
        <p:blipFill rotWithShape="1">
          <a:blip r:embed="rId2">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19981449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u="sng" dirty="0" smtClean="0">
                <a:solidFill>
                  <a:schemeClr val="tx1"/>
                </a:solidFill>
              </a:rPr>
              <a:t>Solution </a:t>
            </a:r>
            <a:endParaRPr lang="en-US" sz="2800" u="sng"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041839"/>
                <a:ext cx="8119242" cy="4343399"/>
              </a:xfrm>
            </p:spPr>
            <p:txBody>
              <a:bodyPr>
                <a:noAutofit/>
              </a:bodyPr>
              <a:lstStyle/>
              <a:p>
                <a:pPr indent="0" algn="just">
                  <a:lnSpc>
                    <a:spcPct val="100000"/>
                  </a:lnSpc>
                  <a:buNone/>
                </a:pPr>
                <a:r>
                  <a:rPr lang="en-US" sz="2800" b="1" dirty="0" smtClean="0">
                    <a:solidFill>
                      <a:sysClr val="windowText" lastClr="000000"/>
                    </a:solidFill>
                  </a:rPr>
                  <a:t>Total Drawings = 10000 </a:t>
                </a:r>
                <a:r>
                  <a:rPr lang="en-US" sz="2800" b="1" dirty="0">
                    <a:solidFill>
                      <a:schemeClr val="tx1"/>
                    </a:solidFill>
                  </a:rPr>
                  <a:t>× </a:t>
                </a:r>
                <a:r>
                  <a:rPr lang="en-US" sz="2800" b="1" dirty="0" smtClean="0">
                    <a:solidFill>
                      <a:schemeClr val="tx1"/>
                    </a:solidFill>
                  </a:rPr>
                  <a:t> 6 </a:t>
                </a:r>
                <a:r>
                  <a:rPr lang="en-US" sz="2800" b="1" smtClean="0">
                    <a:solidFill>
                      <a:schemeClr val="tx1"/>
                    </a:solidFill>
                  </a:rPr>
                  <a:t>= 60000</a:t>
                </a:r>
                <a:endParaRPr lang="en-US" sz="2800" b="1" dirty="0" smtClean="0">
                  <a:solidFill>
                    <a:sysClr val="windowText" lastClr="000000"/>
                  </a:solidFill>
                </a:endParaRPr>
              </a:p>
              <a:p>
                <a:pPr indent="0" algn="just">
                  <a:lnSpc>
                    <a:spcPct val="100000"/>
                  </a:lnSpc>
                  <a:buNone/>
                </a:pPr>
                <a:r>
                  <a:rPr lang="en-US" sz="2800" b="1" dirty="0" smtClean="0">
                    <a:solidFill>
                      <a:sysClr val="windowText" lastClr="000000"/>
                    </a:solidFill>
                  </a:rPr>
                  <a:t>a) In the Beginning of each month</a:t>
                </a:r>
              </a:p>
              <a:p>
                <a:pPr indent="0" algn="just">
                  <a:lnSpc>
                    <a:spcPct val="100000"/>
                  </a:lnSpc>
                  <a:buNone/>
                </a:pPr>
                <a:r>
                  <a:rPr lang="en-US" sz="2800" b="1" dirty="0" smtClean="0">
                    <a:solidFill>
                      <a:sysClr val="windowText" lastClr="000000"/>
                    </a:solidFill>
                  </a:rPr>
                  <a:t>	Interest on Drawings= </a:t>
                </a:r>
                <a14:m>
                  <m:oMath xmlns:m="http://schemas.openxmlformats.org/officeDocument/2006/math">
                    <m:f>
                      <m:fPr>
                        <m:ctrlPr>
                          <a:rPr lang="en-US" sz="2800" b="1" i="1" smtClean="0">
                            <a:solidFill>
                              <a:sysClr val="windowText" lastClr="000000"/>
                            </a:solidFill>
                            <a:latin typeface="Cambria Math"/>
                          </a:rPr>
                        </m:ctrlPr>
                      </m:fPr>
                      <m:num>
                        <m:r>
                          <a:rPr lang="en-US" sz="2800" b="1" i="1" smtClean="0">
                            <a:solidFill>
                              <a:sysClr val="windowText" lastClr="000000"/>
                            </a:solidFill>
                            <a:latin typeface="Cambria Math" panose="02040503050406030204" pitchFamily="18" charset="0"/>
                          </a:rPr>
                          <m:t>𝟔𝟎𝟎𝟎𝟎</m:t>
                        </m:r>
                        <m:r>
                          <m:rPr>
                            <m:nor/>
                          </m:rPr>
                          <a:rPr lang="en-US" sz="2800" b="1" i="0" smtClean="0">
                            <a:solidFill>
                              <a:sysClr val="windowText" lastClr="000000"/>
                            </a:solidFill>
                            <a:latin typeface="Cambria Math" panose="02040503050406030204" pitchFamily="18" charset="0"/>
                          </a:rPr>
                          <m:t> </m:t>
                        </m:r>
                        <m:r>
                          <m:rPr>
                            <m:nor/>
                          </m:rPr>
                          <a:rPr lang="en-US" sz="2800" b="1" dirty="0">
                            <a:solidFill>
                              <a:schemeClr val="tx1"/>
                            </a:solidFill>
                          </a:rPr>
                          <m:t>×</m:t>
                        </m:r>
                        <m:r>
                          <a:rPr lang="en-US" sz="2800" b="1" i="1" dirty="0" smtClean="0">
                            <a:solidFill>
                              <a:schemeClr val="tx1"/>
                            </a:solidFill>
                            <a:latin typeface="Cambria Math" panose="02040503050406030204" pitchFamily="18" charset="0"/>
                          </a:rPr>
                          <m:t> </m:t>
                        </m:r>
                        <m:r>
                          <a:rPr lang="en-US" sz="2800" b="1" i="1" smtClean="0">
                            <a:solidFill>
                              <a:sysClr val="windowText" lastClr="000000"/>
                            </a:solidFill>
                            <a:latin typeface="Cambria Math" panose="02040503050406030204" pitchFamily="18" charset="0"/>
                          </a:rPr>
                          <m:t>𝟏𝟎</m:t>
                        </m:r>
                        <m:r>
                          <a:rPr lang="en-US" sz="2800" b="1" i="1" smtClean="0">
                            <a:solidFill>
                              <a:sysClr val="windowText" lastClr="000000"/>
                            </a:solidFill>
                            <a:latin typeface="Cambria Math" panose="02040503050406030204" pitchFamily="18" charset="0"/>
                          </a:rPr>
                          <m:t> </m:t>
                        </m:r>
                        <m:r>
                          <m:rPr>
                            <m:nor/>
                          </m:rPr>
                          <a:rPr lang="en-US" sz="2800" b="1" dirty="0">
                            <a:solidFill>
                              <a:schemeClr val="tx1"/>
                            </a:solidFill>
                          </a:rPr>
                          <m:t>×</m:t>
                        </m:r>
                        <m:r>
                          <m:rPr>
                            <m:nor/>
                          </m:rPr>
                          <a:rPr lang="en-US" sz="2800" b="1" i="0" dirty="0" smtClean="0">
                            <a:solidFill>
                              <a:schemeClr val="tx1"/>
                            </a:solidFill>
                          </a:rPr>
                          <m:t> </m:t>
                        </m:r>
                        <m:r>
                          <m:rPr>
                            <m:nor/>
                          </m:rPr>
                          <a:rPr lang="en-US" sz="2800" b="1" dirty="0">
                            <a:solidFill>
                              <a:sysClr val="windowText" lastClr="000000"/>
                            </a:solidFill>
                          </a:rPr>
                          <m:t>3</m:t>
                        </m:r>
                        <m:f>
                          <m:fPr>
                            <m:ctrlPr>
                              <a:rPr lang="en-US" sz="2800" b="1" i="1">
                                <a:solidFill>
                                  <a:sysClr val="windowText" lastClr="000000"/>
                                </a:solidFill>
                                <a:latin typeface="Cambria Math"/>
                              </a:rPr>
                            </m:ctrlPr>
                          </m:fPr>
                          <m:num>
                            <m:r>
                              <a:rPr lang="en-US" sz="2800" b="1" i="1">
                                <a:solidFill>
                                  <a:sysClr val="windowText" lastClr="000000"/>
                                </a:solidFill>
                                <a:latin typeface="Cambria Math" panose="02040503050406030204" pitchFamily="18" charset="0"/>
                              </a:rPr>
                              <m:t>𝟏</m:t>
                            </m:r>
                          </m:num>
                          <m:den>
                            <m:r>
                              <a:rPr lang="en-US" sz="2800" b="1" i="1">
                                <a:solidFill>
                                  <a:sysClr val="windowText" lastClr="000000"/>
                                </a:solidFill>
                                <a:latin typeface="Cambria Math" panose="02040503050406030204" pitchFamily="18" charset="0"/>
                              </a:rPr>
                              <m:t>𝟐</m:t>
                            </m:r>
                          </m:den>
                        </m:f>
                      </m:num>
                      <m:den>
                        <m:r>
                          <a:rPr lang="en-US" sz="2800" b="1" i="1" smtClean="0">
                            <a:solidFill>
                              <a:sysClr val="windowText" lastClr="000000"/>
                            </a:solidFill>
                            <a:latin typeface="Cambria Math" panose="02040503050406030204" pitchFamily="18" charset="0"/>
                          </a:rPr>
                          <m:t>𝟏𝟎𝟎</m:t>
                        </m:r>
                        <m:r>
                          <m:rPr>
                            <m:nor/>
                          </m:rPr>
                          <a:rPr lang="en-US" sz="2800" b="1" i="0" smtClean="0">
                            <a:solidFill>
                              <a:sysClr val="windowText" lastClr="000000"/>
                            </a:solidFill>
                            <a:latin typeface="Cambria Math" panose="02040503050406030204" pitchFamily="18" charset="0"/>
                          </a:rPr>
                          <m:t> </m:t>
                        </m:r>
                        <m:r>
                          <m:rPr>
                            <m:nor/>
                          </m:rPr>
                          <a:rPr lang="en-US" sz="2800" b="1" dirty="0">
                            <a:solidFill>
                              <a:schemeClr val="tx1"/>
                            </a:solidFill>
                          </a:rPr>
                          <m:t>×</m:t>
                        </m:r>
                        <m:r>
                          <a:rPr lang="en-US" sz="2800" b="1" i="1" dirty="0" smtClean="0">
                            <a:solidFill>
                              <a:schemeClr val="tx1"/>
                            </a:solidFill>
                            <a:latin typeface="Cambria Math" panose="02040503050406030204" pitchFamily="18" charset="0"/>
                          </a:rPr>
                          <m:t> </m:t>
                        </m:r>
                        <m:r>
                          <a:rPr lang="en-US" sz="2800" b="1" i="1" dirty="0" smtClean="0">
                            <a:solidFill>
                              <a:schemeClr val="tx1"/>
                            </a:solidFill>
                            <a:latin typeface="Cambria Math" panose="02040503050406030204" pitchFamily="18" charset="0"/>
                          </a:rPr>
                          <m:t>𝟏𝟐</m:t>
                        </m:r>
                      </m:den>
                    </m:f>
                  </m:oMath>
                </a14:m>
                <a:r>
                  <a:rPr lang="en-US" sz="2800" b="1" dirty="0" smtClean="0">
                    <a:solidFill>
                      <a:sysClr val="windowText" lastClr="000000"/>
                    </a:solidFill>
                  </a:rPr>
                  <a:t> = 1750</a:t>
                </a:r>
                <a:r>
                  <a:rPr lang="en-US" sz="2800" b="1" dirty="0">
                    <a:solidFill>
                      <a:sysClr val="windowText" lastClr="000000"/>
                    </a:solidFill>
                  </a:rPr>
                  <a:t>	</a:t>
                </a:r>
                <a:endParaRPr lang="en-US" sz="2800" b="1" dirty="0" smtClean="0">
                  <a:solidFill>
                    <a:sysClr val="windowText" lastClr="000000"/>
                  </a:solidFill>
                </a:endParaRPr>
              </a:p>
              <a:p>
                <a:pPr indent="0" algn="just">
                  <a:lnSpc>
                    <a:spcPct val="100000"/>
                  </a:lnSpc>
                  <a:buNone/>
                </a:pPr>
                <a:r>
                  <a:rPr lang="en-US" sz="2800" b="1" dirty="0" smtClean="0">
                    <a:solidFill>
                      <a:sysClr val="windowText" lastClr="000000"/>
                    </a:solidFill>
                  </a:rPr>
                  <a:t>b) </a:t>
                </a:r>
                <a:r>
                  <a:rPr lang="en-US" sz="2800" b="1" dirty="0">
                    <a:solidFill>
                      <a:sysClr val="windowText" lastClr="000000"/>
                    </a:solidFill>
                  </a:rPr>
                  <a:t>In the </a:t>
                </a:r>
                <a:r>
                  <a:rPr lang="en-US" sz="2800" b="1" dirty="0" smtClean="0">
                    <a:solidFill>
                      <a:sysClr val="windowText" lastClr="000000"/>
                    </a:solidFill>
                  </a:rPr>
                  <a:t>End of </a:t>
                </a:r>
                <a:r>
                  <a:rPr lang="en-US" sz="2800" b="1" dirty="0">
                    <a:solidFill>
                      <a:sysClr val="windowText" lastClr="000000"/>
                    </a:solidFill>
                  </a:rPr>
                  <a:t>each month</a:t>
                </a:r>
              </a:p>
              <a:p>
                <a:pPr indent="0" algn="just">
                  <a:lnSpc>
                    <a:spcPct val="100000"/>
                  </a:lnSpc>
                  <a:buNone/>
                </a:pPr>
                <a:r>
                  <a:rPr lang="en-US" sz="2800" b="1" dirty="0">
                    <a:solidFill>
                      <a:sysClr val="windowText" lastClr="000000"/>
                    </a:solidFill>
                  </a:rPr>
                  <a:t>	 Interest on Drawings = </a:t>
                </a:r>
                <a14:m>
                  <m:oMath xmlns:m="http://schemas.openxmlformats.org/officeDocument/2006/math">
                    <m:f>
                      <m:fPr>
                        <m:ctrlPr>
                          <a:rPr lang="en-US" sz="2800" b="1" i="1">
                            <a:solidFill>
                              <a:sysClr val="windowText" lastClr="000000"/>
                            </a:solidFill>
                            <a:latin typeface="Cambria Math"/>
                          </a:rPr>
                        </m:ctrlPr>
                      </m:fPr>
                      <m:num>
                        <m:r>
                          <a:rPr lang="en-US" sz="2800" b="1" i="1">
                            <a:solidFill>
                              <a:sysClr val="windowText" lastClr="000000"/>
                            </a:solidFill>
                            <a:latin typeface="Cambria Math" panose="02040503050406030204" pitchFamily="18" charset="0"/>
                          </a:rPr>
                          <m:t>𝟔𝟎𝟎𝟎𝟎</m:t>
                        </m:r>
                        <m:r>
                          <m:rPr>
                            <m:nor/>
                          </m:rPr>
                          <a:rPr lang="en-US" sz="2800" b="1">
                            <a:solidFill>
                              <a:sysClr val="windowText" lastClr="000000"/>
                            </a:solidFill>
                            <a:latin typeface="Cambria Math" panose="02040503050406030204" pitchFamily="18" charset="0"/>
                          </a:rPr>
                          <m:t> </m:t>
                        </m:r>
                        <m:r>
                          <m:rPr>
                            <m:nor/>
                          </m:rPr>
                          <a:rPr lang="en-US" sz="2800" b="1" dirty="0">
                            <a:solidFill>
                              <a:schemeClr val="tx1"/>
                            </a:solidFill>
                          </a:rPr>
                          <m:t>×</m:t>
                        </m:r>
                        <m:r>
                          <a:rPr lang="en-US" sz="2800" b="1" i="1" dirty="0">
                            <a:solidFill>
                              <a:schemeClr val="tx1"/>
                            </a:solidFill>
                            <a:latin typeface="Cambria Math" panose="02040503050406030204" pitchFamily="18" charset="0"/>
                          </a:rPr>
                          <m:t> </m:t>
                        </m:r>
                        <m:r>
                          <a:rPr lang="en-US" sz="2800" b="1" i="1">
                            <a:solidFill>
                              <a:sysClr val="windowText" lastClr="000000"/>
                            </a:solidFill>
                            <a:latin typeface="Cambria Math" panose="02040503050406030204" pitchFamily="18" charset="0"/>
                          </a:rPr>
                          <m:t>𝟏𝟎</m:t>
                        </m:r>
                        <m:r>
                          <a:rPr lang="en-US" sz="2800" b="1" i="1">
                            <a:solidFill>
                              <a:sysClr val="windowText" lastClr="000000"/>
                            </a:solidFill>
                            <a:latin typeface="Cambria Math" panose="02040503050406030204" pitchFamily="18" charset="0"/>
                          </a:rPr>
                          <m:t> </m:t>
                        </m:r>
                        <m:r>
                          <m:rPr>
                            <m:nor/>
                          </m:rPr>
                          <a:rPr lang="en-US" sz="2800" b="1" dirty="0">
                            <a:solidFill>
                              <a:schemeClr val="tx1"/>
                            </a:solidFill>
                          </a:rPr>
                          <m:t>× </m:t>
                        </m:r>
                        <m:r>
                          <m:rPr>
                            <m:nor/>
                          </m:rPr>
                          <a:rPr lang="en-US" sz="2800" b="1" i="1" dirty="0" smtClean="0">
                            <a:solidFill>
                              <a:schemeClr val="tx1"/>
                            </a:solidFill>
                          </a:rPr>
                          <m:t>2</m:t>
                        </m:r>
                        <m:f>
                          <m:fPr>
                            <m:ctrlPr>
                              <a:rPr lang="en-US" sz="2800" b="1" i="1">
                                <a:solidFill>
                                  <a:sysClr val="windowText" lastClr="000000"/>
                                </a:solidFill>
                                <a:latin typeface="Cambria Math"/>
                              </a:rPr>
                            </m:ctrlPr>
                          </m:fPr>
                          <m:num>
                            <m:r>
                              <a:rPr lang="en-US" sz="2800" b="1" i="1">
                                <a:solidFill>
                                  <a:sysClr val="windowText" lastClr="000000"/>
                                </a:solidFill>
                                <a:latin typeface="Cambria Math" panose="02040503050406030204" pitchFamily="18" charset="0"/>
                              </a:rPr>
                              <m:t>𝟏</m:t>
                            </m:r>
                          </m:num>
                          <m:den>
                            <m:r>
                              <a:rPr lang="en-US" sz="2800" b="1" i="1">
                                <a:solidFill>
                                  <a:sysClr val="windowText" lastClr="000000"/>
                                </a:solidFill>
                                <a:latin typeface="Cambria Math" panose="02040503050406030204" pitchFamily="18" charset="0"/>
                              </a:rPr>
                              <m:t>𝟐</m:t>
                            </m:r>
                          </m:den>
                        </m:f>
                      </m:num>
                      <m:den>
                        <m:r>
                          <a:rPr lang="en-US" sz="2800" b="1" i="1">
                            <a:solidFill>
                              <a:sysClr val="windowText" lastClr="000000"/>
                            </a:solidFill>
                            <a:latin typeface="Cambria Math" panose="02040503050406030204" pitchFamily="18" charset="0"/>
                          </a:rPr>
                          <m:t>𝟏𝟎𝟎</m:t>
                        </m:r>
                        <m:r>
                          <m:rPr>
                            <m:nor/>
                          </m:rPr>
                          <a:rPr lang="en-US" sz="2800" b="1">
                            <a:solidFill>
                              <a:sysClr val="windowText" lastClr="000000"/>
                            </a:solidFill>
                            <a:latin typeface="Cambria Math" panose="02040503050406030204" pitchFamily="18" charset="0"/>
                          </a:rPr>
                          <m:t> </m:t>
                        </m:r>
                        <m:r>
                          <m:rPr>
                            <m:nor/>
                          </m:rPr>
                          <a:rPr lang="en-US" sz="2800" b="1" dirty="0">
                            <a:solidFill>
                              <a:schemeClr val="tx1"/>
                            </a:solidFill>
                          </a:rPr>
                          <m:t>×</m:t>
                        </m:r>
                        <m:r>
                          <a:rPr lang="en-US" sz="2800" b="1" i="1" dirty="0">
                            <a:solidFill>
                              <a:schemeClr val="tx1"/>
                            </a:solidFill>
                            <a:latin typeface="Cambria Math" panose="02040503050406030204" pitchFamily="18" charset="0"/>
                          </a:rPr>
                          <m:t> </m:t>
                        </m:r>
                        <m:r>
                          <a:rPr lang="en-US" sz="2800" b="1" i="1" dirty="0">
                            <a:solidFill>
                              <a:schemeClr val="tx1"/>
                            </a:solidFill>
                            <a:latin typeface="Cambria Math" panose="02040503050406030204" pitchFamily="18" charset="0"/>
                          </a:rPr>
                          <m:t>𝟏𝟐</m:t>
                        </m:r>
                      </m:den>
                    </m:f>
                  </m:oMath>
                </a14:m>
                <a:r>
                  <a:rPr lang="en-US" sz="2800" b="1" dirty="0">
                    <a:solidFill>
                      <a:sysClr val="windowText" lastClr="000000"/>
                    </a:solidFill>
                  </a:rPr>
                  <a:t> = </a:t>
                </a:r>
                <a:r>
                  <a:rPr lang="en-US" sz="2800" b="1" dirty="0" smtClean="0">
                    <a:solidFill>
                      <a:sysClr val="windowText" lastClr="000000"/>
                    </a:solidFill>
                  </a:rPr>
                  <a:t>1250</a:t>
                </a:r>
                <a:r>
                  <a:rPr lang="en-US" sz="2800" b="1" dirty="0">
                    <a:solidFill>
                      <a:sysClr val="windowText" lastClr="000000"/>
                    </a:solidFill>
                  </a:rPr>
                  <a:t>	</a:t>
                </a:r>
                <a:endParaRPr lang="en-US" sz="2800" b="1" dirty="0" smtClean="0">
                  <a:solidFill>
                    <a:sysClr val="windowText" lastClr="000000"/>
                  </a:solidFill>
                </a:endParaRPr>
              </a:p>
              <a:p>
                <a:pPr indent="0" algn="just">
                  <a:lnSpc>
                    <a:spcPct val="100000"/>
                  </a:lnSpc>
                  <a:buNone/>
                </a:pPr>
                <a:r>
                  <a:rPr lang="en-US" sz="2800" b="1" dirty="0" smtClean="0">
                    <a:solidFill>
                      <a:sysClr val="windowText" lastClr="000000"/>
                    </a:solidFill>
                  </a:rPr>
                  <a:t>c) </a:t>
                </a:r>
                <a:r>
                  <a:rPr lang="en-US" sz="2800" b="1" dirty="0">
                    <a:solidFill>
                      <a:sysClr val="windowText" lastClr="000000"/>
                    </a:solidFill>
                  </a:rPr>
                  <a:t>In </a:t>
                </a:r>
                <a:r>
                  <a:rPr lang="en-US" sz="2800" b="1" dirty="0" smtClean="0">
                    <a:solidFill>
                      <a:sysClr val="windowText" lastClr="000000"/>
                    </a:solidFill>
                  </a:rPr>
                  <a:t>the Middle of </a:t>
                </a:r>
                <a:r>
                  <a:rPr lang="en-US" sz="2800" b="1" dirty="0">
                    <a:solidFill>
                      <a:sysClr val="windowText" lastClr="000000"/>
                    </a:solidFill>
                  </a:rPr>
                  <a:t>each month</a:t>
                </a:r>
              </a:p>
              <a:p>
                <a:pPr indent="0" algn="just">
                  <a:lnSpc>
                    <a:spcPct val="100000"/>
                  </a:lnSpc>
                  <a:buNone/>
                </a:pPr>
                <a:r>
                  <a:rPr lang="en-US" sz="2800" b="1" dirty="0">
                    <a:solidFill>
                      <a:sysClr val="windowText" lastClr="000000"/>
                    </a:solidFill>
                  </a:rPr>
                  <a:t>	 Interest on Drawings = </a:t>
                </a:r>
                <a14:m>
                  <m:oMath xmlns:m="http://schemas.openxmlformats.org/officeDocument/2006/math">
                    <m:f>
                      <m:fPr>
                        <m:ctrlPr>
                          <a:rPr lang="en-US" sz="2800" b="1" i="1">
                            <a:solidFill>
                              <a:sysClr val="windowText" lastClr="000000"/>
                            </a:solidFill>
                            <a:latin typeface="Cambria Math"/>
                          </a:rPr>
                        </m:ctrlPr>
                      </m:fPr>
                      <m:num>
                        <m:r>
                          <a:rPr lang="en-US" sz="2800" b="1" i="1">
                            <a:solidFill>
                              <a:sysClr val="windowText" lastClr="000000"/>
                            </a:solidFill>
                            <a:latin typeface="Cambria Math" panose="02040503050406030204" pitchFamily="18" charset="0"/>
                          </a:rPr>
                          <m:t>𝟔𝟎𝟎𝟎𝟎</m:t>
                        </m:r>
                        <m:r>
                          <m:rPr>
                            <m:nor/>
                          </m:rPr>
                          <a:rPr lang="en-US" sz="2800" b="1">
                            <a:solidFill>
                              <a:sysClr val="windowText" lastClr="000000"/>
                            </a:solidFill>
                            <a:latin typeface="Cambria Math" panose="02040503050406030204" pitchFamily="18" charset="0"/>
                          </a:rPr>
                          <m:t> </m:t>
                        </m:r>
                        <m:r>
                          <m:rPr>
                            <m:nor/>
                          </m:rPr>
                          <a:rPr lang="en-US" sz="2800" b="1" dirty="0">
                            <a:solidFill>
                              <a:schemeClr val="tx1"/>
                            </a:solidFill>
                          </a:rPr>
                          <m:t>×</m:t>
                        </m:r>
                        <m:r>
                          <a:rPr lang="en-US" sz="2800" b="1" i="1" dirty="0">
                            <a:solidFill>
                              <a:schemeClr val="tx1"/>
                            </a:solidFill>
                            <a:latin typeface="Cambria Math" panose="02040503050406030204" pitchFamily="18" charset="0"/>
                          </a:rPr>
                          <m:t> </m:t>
                        </m:r>
                        <m:r>
                          <a:rPr lang="en-US" sz="2800" b="1" i="1">
                            <a:solidFill>
                              <a:sysClr val="windowText" lastClr="000000"/>
                            </a:solidFill>
                            <a:latin typeface="Cambria Math" panose="02040503050406030204" pitchFamily="18" charset="0"/>
                          </a:rPr>
                          <m:t>𝟏𝟎</m:t>
                        </m:r>
                        <m:r>
                          <a:rPr lang="en-US" sz="2800" b="1" i="1">
                            <a:solidFill>
                              <a:sysClr val="windowText" lastClr="000000"/>
                            </a:solidFill>
                            <a:latin typeface="Cambria Math" panose="02040503050406030204" pitchFamily="18" charset="0"/>
                          </a:rPr>
                          <m:t> </m:t>
                        </m:r>
                        <m:r>
                          <m:rPr>
                            <m:nor/>
                          </m:rPr>
                          <a:rPr lang="en-US" sz="2800" b="1" dirty="0">
                            <a:solidFill>
                              <a:schemeClr val="tx1"/>
                            </a:solidFill>
                          </a:rPr>
                          <m:t>× </m:t>
                        </m:r>
                        <m:r>
                          <m:rPr>
                            <m:nor/>
                          </m:rPr>
                          <a:rPr lang="en-US" sz="2800" b="1" i="1" dirty="0" smtClean="0">
                            <a:solidFill>
                              <a:schemeClr val="tx1"/>
                            </a:solidFill>
                          </a:rPr>
                          <m:t>3</m:t>
                        </m:r>
                      </m:num>
                      <m:den>
                        <m:r>
                          <a:rPr lang="en-US" sz="2800" b="1" i="1">
                            <a:solidFill>
                              <a:sysClr val="windowText" lastClr="000000"/>
                            </a:solidFill>
                            <a:latin typeface="Cambria Math" panose="02040503050406030204" pitchFamily="18" charset="0"/>
                          </a:rPr>
                          <m:t>𝟏𝟎𝟎</m:t>
                        </m:r>
                        <m:r>
                          <m:rPr>
                            <m:nor/>
                          </m:rPr>
                          <a:rPr lang="en-US" sz="2800" b="1">
                            <a:solidFill>
                              <a:sysClr val="windowText" lastClr="000000"/>
                            </a:solidFill>
                            <a:latin typeface="Cambria Math" panose="02040503050406030204" pitchFamily="18" charset="0"/>
                          </a:rPr>
                          <m:t> </m:t>
                        </m:r>
                        <m:r>
                          <m:rPr>
                            <m:nor/>
                          </m:rPr>
                          <a:rPr lang="en-US" sz="2800" b="1" dirty="0">
                            <a:solidFill>
                              <a:schemeClr val="tx1"/>
                            </a:solidFill>
                          </a:rPr>
                          <m:t>×</m:t>
                        </m:r>
                        <m:r>
                          <a:rPr lang="en-US" sz="2800" b="1" i="1" dirty="0">
                            <a:solidFill>
                              <a:schemeClr val="tx1"/>
                            </a:solidFill>
                            <a:latin typeface="Cambria Math" panose="02040503050406030204" pitchFamily="18" charset="0"/>
                          </a:rPr>
                          <m:t> </m:t>
                        </m:r>
                        <m:r>
                          <a:rPr lang="en-US" sz="2800" b="1" i="1" dirty="0">
                            <a:solidFill>
                              <a:schemeClr val="tx1"/>
                            </a:solidFill>
                            <a:latin typeface="Cambria Math" panose="02040503050406030204" pitchFamily="18" charset="0"/>
                          </a:rPr>
                          <m:t>𝟏𝟐</m:t>
                        </m:r>
                      </m:den>
                    </m:f>
                  </m:oMath>
                </a14:m>
                <a:r>
                  <a:rPr lang="en-US" sz="2800" b="1" dirty="0">
                    <a:solidFill>
                      <a:sysClr val="windowText" lastClr="000000"/>
                    </a:solidFill>
                  </a:rPr>
                  <a:t> = </a:t>
                </a:r>
                <a:r>
                  <a:rPr lang="en-US" sz="2800" b="1" dirty="0" smtClean="0">
                    <a:solidFill>
                      <a:sysClr val="windowText" lastClr="000000"/>
                    </a:solidFill>
                  </a:rPr>
                  <a:t>1500</a:t>
                </a:r>
                <a:r>
                  <a:rPr lang="en-US" sz="2800" b="1" dirty="0">
                    <a:solidFill>
                      <a:sysClr val="windowText" lastClr="000000"/>
                    </a:solidFill>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041839"/>
                <a:ext cx="8119242" cy="4343399"/>
              </a:xfrm>
              <a:blipFill>
                <a:blip r:embed="rId2"/>
                <a:stretch>
                  <a:fillRect t="-1545" r="-1578" b="-27809"/>
                </a:stretch>
              </a:blipFill>
            </p:spPr>
            <p:txBody>
              <a:bodyPr/>
              <a:lstStyle/>
              <a:p>
                <a:r>
                  <a:rPr lang="en-IN">
                    <a:noFill/>
                  </a:rPr>
                  <a:t> </a:t>
                </a:r>
              </a:p>
            </p:txBody>
          </p:sp>
        </mc:Fallback>
      </mc:AlternateContent>
      <p:pic>
        <p:nvPicPr>
          <p:cNvPr id="4" name="Google Shape;63;p14"/>
          <p:cNvPicPr preferRelativeResize="0"/>
          <p:nvPr/>
        </p:nvPicPr>
        <p:blipFill rotWithShape="1">
          <a:blip r:embed="rId3">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14303394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914400"/>
            <a:ext cx="8187071" cy="2507512"/>
          </a:xfrm>
        </p:spPr>
        <p:txBody>
          <a:bodyPr>
            <a:normAutofit/>
          </a:bodyPr>
          <a:lstStyle/>
          <a:p>
            <a:pPr algn="ctr"/>
            <a:r>
              <a:rPr lang="en-US" sz="5400" b="1" dirty="0">
                <a:ln>
                  <a:solidFill>
                    <a:sysClr val="windowText" lastClr="000000"/>
                  </a:solidFill>
                </a:ln>
                <a:solidFill>
                  <a:schemeClr val="tx1"/>
                </a:solidFill>
              </a:rPr>
              <a:t>Calculation Of Interest On Drawings</a:t>
            </a:r>
            <a:endParaRPr lang="en-US" sz="5400" dirty="0">
              <a:ln>
                <a:solidFill>
                  <a:sysClr val="windowText" lastClr="000000"/>
                </a:solidFill>
              </a:ln>
              <a:solidFill>
                <a:schemeClr val="tx1"/>
              </a:solidFill>
            </a:endParaRPr>
          </a:p>
        </p:txBody>
      </p:sp>
      <p:pic>
        <p:nvPicPr>
          <p:cNvPr id="3" name="Google Shape;63;p14"/>
          <p:cNvPicPr preferRelativeResize="0"/>
          <p:nvPr/>
        </p:nvPicPr>
        <p:blipFill rotWithShape="1">
          <a:blip r:embed="rId2">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14433892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b="1" dirty="0" smtClean="0">
                <a:solidFill>
                  <a:schemeClr val="tx1"/>
                </a:solidFill>
              </a:rPr>
              <a:t>H) When Drawings of Equal Amount are only </a:t>
            </a:r>
            <a:r>
              <a:rPr lang="en-US" sz="2800" b="1" u="sng" dirty="0" smtClean="0">
                <a:solidFill>
                  <a:schemeClr val="tx1"/>
                </a:solidFill>
              </a:rPr>
              <a:t>DURING a period of 9 month ending 31</a:t>
            </a:r>
            <a:r>
              <a:rPr lang="en-US" sz="2800" b="1" u="sng" baseline="30000" dirty="0" smtClean="0">
                <a:solidFill>
                  <a:schemeClr val="tx1"/>
                </a:solidFill>
              </a:rPr>
              <a:t>st</a:t>
            </a:r>
            <a:r>
              <a:rPr lang="en-US" sz="2800" b="1" u="sng" dirty="0" smtClean="0">
                <a:solidFill>
                  <a:schemeClr val="tx1"/>
                </a:solidFill>
              </a:rPr>
              <a:t> March </a:t>
            </a:r>
            <a:endParaRPr lang="en-US" sz="2800" u="sng"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77158" y="1447801"/>
                <a:ext cx="7433442" cy="4343399"/>
              </a:xfrm>
            </p:spPr>
            <p:txBody>
              <a:bodyPr>
                <a:noAutofit/>
              </a:bodyPr>
              <a:lstStyle/>
              <a:p>
                <a:pPr indent="0" algn="just">
                  <a:buNone/>
                </a:pPr>
                <a:r>
                  <a:rPr lang="en-US" sz="2800" b="1" dirty="0" smtClean="0">
                    <a:solidFill>
                      <a:sysClr val="windowText" lastClr="000000"/>
                    </a:solidFill>
                  </a:rPr>
                  <a:t>a) In the Beginning of each month</a:t>
                </a:r>
              </a:p>
              <a:p>
                <a:pPr indent="0" algn="just">
                  <a:buNone/>
                </a:pPr>
                <a:r>
                  <a:rPr lang="en-US" sz="2800" b="1" dirty="0" smtClean="0">
                    <a:solidFill>
                      <a:sysClr val="windowText" lastClr="000000"/>
                    </a:solidFill>
                  </a:rPr>
                  <a:t>	Average </a:t>
                </a:r>
                <a:r>
                  <a:rPr lang="en-US" sz="2800" b="1" dirty="0">
                    <a:solidFill>
                      <a:sysClr val="windowText" lastClr="000000"/>
                    </a:solidFill>
                  </a:rPr>
                  <a:t>period = </a:t>
                </a:r>
                <a14:m>
                  <m:oMath xmlns:m="http://schemas.openxmlformats.org/officeDocument/2006/math">
                    <m:f>
                      <m:fPr>
                        <m:ctrlPr>
                          <a:rPr lang="en-US" sz="2800" b="1" i="1" smtClean="0">
                            <a:solidFill>
                              <a:sysClr val="windowText" lastClr="000000"/>
                            </a:solidFill>
                            <a:latin typeface="Cambria Math"/>
                          </a:rPr>
                        </m:ctrlPr>
                      </m:fPr>
                      <m:num>
                        <m:r>
                          <a:rPr lang="en-US" sz="2800" b="1" i="1" smtClean="0">
                            <a:solidFill>
                              <a:sysClr val="windowText" lastClr="000000"/>
                            </a:solidFill>
                            <a:latin typeface="Cambria Math" panose="02040503050406030204" pitchFamily="18" charset="0"/>
                          </a:rPr>
                          <m:t>𝟗</m:t>
                        </m:r>
                        <m:r>
                          <a:rPr lang="en-US" sz="2800" b="1" i="1" smtClean="0">
                            <a:solidFill>
                              <a:sysClr val="windowText" lastClr="000000"/>
                            </a:solidFill>
                            <a:latin typeface="Cambria Math" panose="02040503050406030204" pitchFamily="18" charset="0"/>
                          </a:rPr>
                          <m:t>+</m:t>
                        </m:r>
                        <m:r>
                          <a:rPr lang="en-US" sz="2800" b="1" i="1" smtClean="0">
                            <a:solidFill>
                              <a:sysClr val="windowText" lastClr="000000"/>
                            </a:solidFill>
                            <a:latin typeface="Cambria Math" panose="02040503050406030204" pitchFamily="18" charset="0"/>
                          </a:rPr>
                          <m:t>𝟏</m:t>
                        </m:r>
                      </m:num>
                      <m:den>
                        <m:r>
                          <a:rPr lang="en-US" sz="2800" b="1" i="1" smtClean="0">
                            <a:solidFill>
                              <a:sysClr val="windowText" lastClr="000000"/>
                            </a:solidFill>
                            <a:latin typeface="Cambria Math" panose="02040503050406030204" pitchFamily="18" charset="0"/>
                          </a:rPr>
                          <m:t>𝟐</m:t>
                        </m:r>
                      </m:den>
                    </m:f>
                  </m:oMath>
                </a14:m>
                <a:r>
                  <a:rPr lang="en-US" sz="2800" b="1" dirty="0" smtClean="0">
                    <a:solidFill>
                      <a:sysClr val="windowText" lastClr="000000"/>
                    </a:solidFill>
                  </a:rPr>
                  <a:t> = 5</a:t>
                </a:r>
                <a:r>
                  <a:rPr lang="en-US" sz="2800" b="1" dirty="0">
                    <a:solidFill>
                      <a:sysClr val="windowText" lastClr="000000"/>
                    </a:solidFill>
                  </a:rPr>
                  <a:t>		</a:t>
                </a:r>
                <a:endParaRPr lang="en-US" sz="2800" b="1" dirty="0" smtClean="0">
                  <a:solidFill>
                    <a:sysClr val="windowText" lastClr="000000"/>
                  </a:solidFill>
                </a:endParaRPr>
              </a:p>
              <a:p>
                <a:pPr indent="0" algn="just">
                  <a:buNone/>
                </a:pPr>
                <a:r>
                  <a:rPr lang="en-US" sz="2800" b="1" dirty="0" smtClean="0">
                    <a:solidFill>
                      <a:sysClr val="windowText" lastClr="000000"/>
                    </a:solidFill>
                  </a:rPr>
                  <a:t>b) </a:t>
                </a:r>
                <a:r>
                  <a:rPr lang="en-US" sz="2800" b="1" dirty="0">
                    <a:solidFill>
                      <a:sysClr val="windowText" lastClr="000000"/>
                    </a:solidFill>
                  </a:rPr>
                  <a:t>In the </a:t>
                </a:r>
                <a:r>
                  <a:rPr lang="en-US" sz="2800" b="1" dirty="0" smtClean="0">
                    <a:solidFill>
                      <a:sysClr val="windowText" lastClr="000000"/>
                    </a:solidFill>
                  </a:rPr>
                  <a:t>End of </a:t>
                </a:r>
                <a:r>
                  <a:rPr lang="en-US" sz="2800" b="1" dirty="0">
                    <a:solidFill>
                      <a:sysClr val="windowText" lastClr="000000"/>
                    </a:solidFill>
                  </a:rPr>
                  <a:t>each month</a:t>
                </a:r>
              </a:p>
              <a:p>
                <a:pPr indent="0" algn="just">
                  <a:buNone/>
                </a:pPr>
                <a:r>
                  <a:rPr lang="en-US" sz="2800" b="1" dirty="0">
                    <a:solidFill>
                      <a:sysClr val="windowText" lastClr="000000"/>
                    </a:solidFill>
                  </a:rPr>
                  <a:t>	</a:t>
                </a:r>
                <a:r>
                  <a:rPr lang="en-US" sz="2800" b="1" dirty="0" smtClean="0">
                    <a:solidFill>
                      <a:sysClr val="windowText" lastClr="000000"/>
                    </a:solidFill>
                  </a:rPr>
                  <a:t>Average </a:t>
                </a:r>
                <a:r>
                  <a:rPr lang="en-US" sz="2800" b="1" dirty="0">
                    <a:solidFill>
                      <a:sysClr val="windowText" lastClr="000000"/>
                    </a:solidFill>
                  </a:rPr>
                  <a:t>period = </a:t>
                </a:r>
                <a14:m>
                  <m:oMath xmlns:m="http://schemas.openxmlformats.org/officeDocument/2006/math">
                    <m:f>
                      <m:fPr>
                        <m:ctrlPr>
                          <a:rPr lang="en-US" sz="2800" b="1" i="1">
                            <a:solidFill>
                              <a:sysClr val="windowText" lastClr="000000"/>
                            </a:solidFill>
                            <a:latin typeface="Cambria Math"/>
                          </a:rPr>
                        </m:ctrlPr>
                      </m:fPr>
                      <m:num>
                        <m:r>
                          <a:rPr lang="en-US" sz="2800" b="1" i="1" smtClean="0">
                            <a:solidFill>
                              <a:sysClr val="windowText" lastClr="000000"/>
                            </a:solidFill>
                            <a:latin typeface="Cambria Math" panose="02040503050406030204" pitchFamily="18" charset="0"/>
                          </a:rPr>
                          <m:t>𝟖</m:t>
                        </m:r>
                        <m:r>
                          <a:rPr lang="en-US" sz="2800" b="1" i="1">
                            <a:solidFill>
                              <a:sysClr val="windowText" lastClr="000000"/>
                            </a:solidFill>
                            <a:latin typeface="Cambria Math" panose="02040503050406030204" pitchFamily="18" charset="0"/>
                          </a:rPr>
                          <m:t>+</m:t>
                        </m:r>
                        <m:r>
                          <a:rPr lang="en-US" sz="2800" b="1" i="1" smtClean="0">
                            <a:solidFill>
                              <a:sysClr val="windowText" lastClr="000000"/>
                            </a:solidFill>
                            <a:latin typeface="Cambria Math" panose="02040503050406030204" pitchFamily="18" charset="0"/>
                          </a:rPr>
                          <m:t>𝟎</m:t>
                        </m:r>
                      </m:num>
                      <m:den>
                        <m:r>
                          <a:rPr lang="en-US" sz="2800" b="1" i="1">
                            <a:solidFill>
                              <a:sysClr val="windowText" lastClr="000000"/>
                            </a:solidFill>
                            <a:latin typeface="Cambria Math" panose="02040503050406030204" pitchFamily="18" charset="0"/>
                          </a:rPr>
                          <m:t>𝟐</m:t>
                        </m:r>
                      </m:den>
                    </m:f>
                  </m:oMath>
                </a14:m>
                <a:r>
                  <a:rPr lang="en-US" sz="2800" b="1" dirty="0">
                    <a:solidFill>
                      <a:sysClr val="windowText" lastClr="000000"/>
                    </a:solidFill>
                  </a:rPr>
                  <a:t> = </a:t>
                </a:r>
                <a:r>
                  <a:rPr lang="en-US" sz="2800" b="1" dirty="0" smtClean="0">
                    <a:solidFill>
                      <a:sysClr val="windowText" lastClr="000000"/>
                    </a:solidFill>
                  </a:rPr>
                  <a:t>4</a:t>
                </a:r>
                <a:r>
                  <a:rPr lang="en-US" sz="2800" b="1" dirty="0">
                    <a:solidFill>
                      <a:sysClr val="windowText" lastClr="000000"/>
                    </a:solidFill>
                  </a:rPr>
                  <a:t>	</a:t>
                </a:r>
                <a:endParaRPr lang="en-US" sz="2800" b="1" dirty="0" smtClean="0">
                  <a:solidFill>
                    <a:sysClr val="windowText" lastClr="000000"/>
                  </a:solidFill>
                </a:endParaRPr>
              </a:p>
              <a:p>
                <a:pPr indent="0" algn="just">
                  <a:buNone/>
                </a:pPr>
                <a:r>
                  <a:rPr lang="en-US" sz="2800" b="1" dirty="0" smtClean="0">
                    <a:solidFill>
                      <a:sysClr val="windowText" lastClr="000000"/>
                    </a:solidFill>
                  </a:rPr>
                  <a:t>c) </a:t>
                </a:r>
                <a:r>
                  <a:rPr lang="en-US" sz="2800" b="1" dirty="0">
                    <a:solidFill>
                      <a:sysClr val="windowText" lastClr="000000"/>
                    </a:solidFill>
                  </a:rPr>
                  <a:t>In </a:t>
                </a:r>
                <a:r>
                  <a:rPr lang="en-US" sz="2800" b="1" dirty="0" smtClean="0">
                    <a:solidFill>
                      <a:sysClr val="windowText" lastClr="000000"/>
                    </a:solidFill>
                  </a:rPr>
                  <a:t>the Middle of </a:t>
                </a:r>
                <a:r>
                  <a:rPr lang="en-US" sz="2800" b="1" dirty="0">
                    <a:solidFill>
                      <a:sysClr val="windowText" lastClr="000000"/>
                    </a:solidFill>
                  </a:rPr>
                  <a:t>each month</a:t>
                </a:r>
              </a:p>
              <a:p>
                <a:pPr indent="0" algn="just">
                  <a:buNone/>
                </a:pPr>
                <a:r>
                  <a:rPr lang="en-US" sz="2800" b="1" dirty="0">
                    <a:solidFill>
                      <a:sysClr val="windowText" lastClr="000000"/>
                    </a:solidFill>
                  </a:rPr>
                  <a:t>	Average period = </a:t>
                </a:r>
                <a14:m>
                  <m:oMath xmlns:m="http://schemas.openxmlformats.org/officeDocument/2006/math">
                    <m:f>
                      <m:fPr>
                        <m:ctrlPr>
                          <a:rPr lang="en-US" sz="2800" b="1" i="1">
                            <a:solidFill>
                              <a:sysClr val="windowText" lastClr="000000"/>
                            </a:solidFill>
                            <a:latin typeface="Cambria Math"/>
                          </a:rPr>
                        </m:ctrlPr>
                      </m:fPr>
                      <m:num>
                        <m:r>
                          <a:rPr lang="en-US" sz="2800" b="1" i="1" smtClean="0">
                            <a:solidFill>
                              <a:sysClr val="windowText" lastClr="000000"/>
                            </a:solidFill>
                            <a:latin typeface="Cambria Math" panose="02040503050406030204" pitchFamily="18" charset="0"/>
                          </a:rPr>
                          <m:t>𝟖</m:t>
                        </m:r>
                        <m:r>
                          <a:rPr lang="en-US" sz="2800" b="1" i="1" smtClean="0">
                            <a:solidFill>
                              <a:sysClr val="windowText" lastClr="000000"/>
                            </a:solidFill>
                            <a:latin typeface="Cambria Math" panose="02040503050406030204" pitchFamily="18" charset="0"/>
                          </a:rPr>
                          <m:t>.</m:t>
                        </m:r>
                        <m:r>
                          <a:rPr lang="en-US" sz="2800" b="1" i="1" smtClean="0">
                            <a:solidFill>
                              <a:sysClr val="windowText" lastClr="000000"/>
                            </a:solidFill>
                            <a:latin typeface="Cambria Math" panose="02040503050406030204" pitchFamily="18" charset="0"/>
                          </a:rPr>
                          <m:t>𝟓</m:t>
                        </m:r>
                        <m:r>
                          <a:rPr lang="en-US" sz="2800" b="1" i="1">
                            <a:solidFill>
                              <a:sysClr val="windowText" lastClr="000000"/>
                            </a:solidFill>
                            <a:latin typeface="Cambria Math" panose="02040503050406030204" pitchFamily="18" charset="0"/>
                          </a:rPr>
                          <m:t>+</m:t>
                        </m:r>
                        <m:r>
                          <a:rPr lang="en-US" sz="2800" b="1" i="1" smtClean="0">
                            <a:solidFill>
                              <a:sysClr val="windowText" lastClr="000000"/>
                            </a:solidFill>
                            <a:latin typeface="Cambria Math" panose="02040503050406030204" pitchFamily="18" charset="0"/>
                          </a:rPr>
                          <m:t>𝟎</m:t>
                        </m:r>
                        <m:r>
                          <a:rPr lang="en-US" sz="2800" b="1" i="1" smtClean="0">
                            <a:solidFill>
                              <a:sysClr val="windowText" lastClr="000000"/>
                            </a:solidFill>
                            <a:latin typeface="Cambria Math" panose="02040503050406030204" pitchFamily="18" charset="0"/>
                          </a:rPr>
                          <m:t>.</m:t>
                        </m:r>
                        <m:r>
                          <a:rPr lang="en-US" sz="2800" b="1" i="1" smtClean="0">
                            <a:solidFill>
                              <a:sysClr val="windowText" lastClr="000000"/>
                            </a:solidFill>
                            <a:latin typeface="Cambria Math" panose="02040503050406030204" pitchFamily="18" charset="0"/>
                          </a:rPr>
                          <m:t>𝟓</m:t>
                        </m:r>
                      </m:num>
                      <m:den>
                        <m:r>
                          <a:rPr lang="en-US" sz="2800" b="1" i="1">
                            <a:solidFill>
                              <a:sysClr val="windowText" lastClr="000000"/>
                            </a:solidFill>
                            <a:latin typeface="Cambria Math" panose="02040503050406030204" pitchFamily="18" charset="0"/>
                          </a:rPr>
                          <m:t>𝟐</m:t>
                        </m:r>
                      </m:den>
                    </m:f>
                  </m:oMath>
                </a14:m>
                <a:r>
                  <a:rPr lang="en-US" sz="2800" b="1" dirty="0">
                    <a:solidFill>
                      <a:sysClr val="windowText" lastClr="000000"/>
                    </a:solidFill>
                  </a:rPr>
                  <a:t> = </a:t>
                </a:r>
                <a:r>
                  <a:rPr lang="en-US" sz="2800" b="1" dirty="0" smtClean="0">
                    <a:solidFill>
                      <a:sysClr val="windowText" lastClr="000000"/>
                    </a:solidFill>
                  </a:rPr>
                  <a:t>4.5</a:t>
                </a:r>
                <a:r>
                  <a:rPr lang="en-US" sz="2800" b="1" dirty="0">
                    <a:solidFill>
                      <a:sysClr val="windowText" lastClr="000000"/>
                    </a:solidFill>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77158" y="1447801"/>
                <a:ext cx="7433442" cy="4343399"/>
              </a:xfrm>
              <a:blipFill>
                <a:blip r:embed="rId2"/>
                <a:stretch>
                  <a:fillRect t="-843"/>
                </a:stretch>
              </a:blipFill>
            </p:spPr>
            <p:txBody>
              <a:bodyPr/>
              <a:lstStyle/>
              <a:p>
                <a:r>
                  <a:rPr lang="en-IN">
                    <a:noFill/>
                  </a:rPr>
                  <a:t> </a:t>
                </a:r>
              </a:p>
            </p:txBody>
          </p:sp>
        </mc:Fallback>
      </mc:AlternateContent>
      <p:pic>
        <p:nvPicPr>
          <p:cNvPr id="4" name="Google Shape;63;p14"/>
          <p:cNvPicPr preferRelativeResize="0"/>
          <p:nvPr/>
        </p:nvPicPr>
        <p:blipFill rotWithShape="1">
          <a:blip r:embed="rId3">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21518305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smtClean="0">
                <a:solidFill>
                  <a:schemeClr val="tx1"/>
                </a:solidFill>
              </a:rPr>
              <a:t>Illustration</a:t>
            </a:r>
            <a:endParaRPr lang="en-US" sz="3200" u="sng" dirty="0">
              <a:solidFill>
                <a:schemeClr val="tx1"/>
              </a:solidFill>
            </a:endParaRPr>
          </a:p>
        </p:txBody>
      </p:sp>
      <p:sp>
        <p:nvSpPr>
          <p:cNvPr id="3" name="Content Placeholder 2"/>
          <p:cNvSpPr>
            <a:spLocks noGrp="1"/>
          </p:cNvSpPr>
          <p:nvPr>
            <p:ph idx="1"/>
          </p:nvPr>
        </p:nvSpPr>
        <p:spPr>
          <a:xfrm>
            <a:off x="1066800" y="1162611"/>
            <a:ext cx="8458200" cy="3333190"/>
          </a:xfrm>
        </p:spPr>
        <p:txBody>
          <a:bodyPr>
            <a:noAutofit/>
          </a:bodyPr>
          <a:lstStyle/>
          <a:p>
            <a:pPr indent="0" algn="just">
              <a:buNone/>
            </a:pPr>
            <a:r>
              <a:rPr lang="en-US" sz="2800" b="1" dirty="0">
                <a:solidFill>
                  <a:schemeClr val="tx1"/>
                </a:solidFill>
              </a:rPr>
              <a:t>Calculate interest on drawing of </a:t>
            </a:r>
            <a:r>
              <a:rPr lang="en-US" sz="2800" b="1" dirty="0" err="1" smtClean="0">
                <a:solidFill>
                  <a:schemeClr val="tx1"/>
                </a:solidFill>
              </a:rPr>
              <a:t>Amal</a:t>
            </a:r>
            <a:r>
              <a:rPr lang="en-US" sz="2800" b="1" dirty="0" smtClean="0">
                <a:solidFill>
                  <a:schemeClr val="tx1"/>
                </a:solidFill>
              </a:rPr>
              <a:t> @ 10 % </a:t>
            </a:r>
            <a:r>
              <a:rPr lang="en-US" sz="2800" b="1" dirty="0">
                <a:solidFill>
                  <a:schemeClr val="tx1"/>
                </a:solidFill>
              </a:rPr>
              <a:t>p.a. For monthly drawings for </a:t>
            </a:r>
            <a:r>
              <a:rPr lang="en-US" sz="2800" b="1" dirty="0" smtClean="0">
                <a:solidFill>
                  <a:schemeClr val="tx1"/>
                </a:solidFill>
              </a:rPr>
              <a:t>9 </a:t>
            </a:r>
            <a:r>
              <a:rPr lang="en-US" sz="2800" b="1" dirty="0">
                <a:solidFill>
                  <a:schemeClr val="tx1"/>
                </a:solidFill>
              </a:rPr>
              <a:t>months (Last </a:t>
            </a:r>
            <a:r>
              <a:rPr lang="en-US" sz="2800" b="1" dirty="0" smtClean="0">
                <a:solidFill>
                  <a:schemeClr val="tx1"/>
                </a:solidFill>
              </a:rPr>
              <a:t>9 </a:t>
            </a:r>
            <a:r>
              <a:rPr lang="en-US" sz="2800" b="1" dirty="0">
                <a:solidFill>
                  <a:schemeClr val="tx1"/>
                </a:solidFill>
              </a:rPr>
              <a:t>months</a:t>
            </a:r>
            <a:r>
              <a:rPr lang="en-US" sz="2800" b="1" dirty="0" smtClean="0">
                <a:solidFill>
                  <a:schemeClr val="tx1"/>
                </a:solidFill>
              </a:rPr>
              <a:t>) </a:t>
            </a:r>
            <a:r>
              <a:rPr lang="en-US" sz="2800" b="1" dirty="0" err="1" smtClean="0">
                <a:solidFill>
                  <a:schemeClr val="tx1"/>
                </a:solidFill>
              </a:rPr>
              <a:t>Rs</a:t>
            </a:r>
            <a:r>
              <a:rPr lang="en-US" sz="2800" b="1" dirty="0">
                <a:solidFill>
                  <a:schemeClr val="tx1"/>
                </a:solidFill>
              </a:rPr>
              <a:t>. </a:t>
            </a:r>
            <a:r>
              <a:rPr lang="en-US" sz="2800" b="1" dirty="0" smtClean="0">
                <a:solidFill>
                  <a:schemeClr val="tx1"/>
                </a:solidFill>
              </a:rPr>
              <a:t>5000 </a:t>
            </a:r>
          </a:p>
          <a:p>
            <a:pPr indent="0" algn="just">
              <a:buNone/>
            </a:pPr>
            <a:r>
              <a:rPr lang="en-US" sz="2800" b="1" dirty="0">
                <a:solidFill>
                  <a:schemeClr val="tx1"/>
                </a:solidFill>
              </a:rPr>
              <a:t> a) In the Beginning of each </a:t>
            </a:r>
            <a:r>
              <a:rPr lang="en-US" sz="2800" b="1" dirty="0" smtClean="0">
                <a:solidFill>
                  <a:schemeClr val="tx1"/>
                </a:solidFill>
              </a:rPr>
              <a:t>month</a:t>
            </a:r>
            <a:r>
              <a:rPr lang="en-US" sz="2800" b="1" dirty="0">
                <a:solidFill>
                  <a:schemeClr val="tx1"/>
                </a:solidFill>
              </a:rPr>
              <a:t>	</a:t>
            </a:r>
          </a:p>
          <a:p>
            <a:pPr indent="0" algn="just">
              <a:buNone/>
            </a:pPr>
            <a:r>
              <a:rPr lang="en-US" sz="2800" b="1" dirty="0">
                <a:solidFill>
                  <a:schemeClr val="tx1"/>
                </a:solidFill>
              </a:rPr>
              <a:t>b) In the End of each </a:t>
            </a:r>
            <a:r>
              <a:rPr lang="en-US" sz="2800" b="1" dirty="0" smtClean="0">
                <a:solidFill>
                  <a:schemeClr val="tx1"/>
                </a:solidFill>
              </a:rPr>
              <a:t>month</a:t>
            </a:r>
            <a:r>
              <a:rPr lang="en-US" sz="2800" b="1" dirty="0">
                <a:solidFill>
                  <a:schemeClr val="tx1"/>
                </a:solidFill>
              </a:rPr>
              <a:t>	</a:t>
            </a:r>
          </a:p>
          <a:p>
            <a:pPr indent="0" algn="just">
              <a:buNone/>
            </a:pPr>
            <a:r>
              <a:rPr lang="en-US" sz="2800" b="1" dirty="0">
                <a:solidFill>
                  <a:schemeClr val="tx1"/>
                </a:solidFill>
              </a:rPr>
              <a:t>c) In </a:t>
            </a:r>
            <a:r>
              <a:rPr lang="en-US" sz="2800" b="1" dirty="0" smtClean="0">
                <a:solidFill>
                  <a:schemeClr val="tx1"/>
                </a:solidFill>
              </a:rPr>
              <a:t>the Middle </a:t>
            </a:r>
            <a:r>
              <a:rPr lang="en-US" sz="2800" b="1" dirty="0">
                <a:solidFill>
                  <a:schemeClr val="tx1"/>
                </a:solidFill>
              </a:rPr>
              <a:t>of each month</a:t>
            </a:r>
          </a:p>
          <a:p>
            <a:pPr indent="0" algn="just">
              <a:buNone/>
            </a:pPr>
            <a:r>
              <a:rPr lang="en-US" sz="2800" b="1" dirty="0">
                <a:solidFill>
                  <a:schemeClr val="tx1"/>
                </a:solidFill>
              </a:rPr>
              <a:t>	</a:t>
            </a:r>
          </a:p>
          <a:p>
            <a:pPr indent="0" algn="just">
              <a:buNone/>
            </a:pPr>
            <a:endParaRPr lang="en-US" sz="2800" b="1" dirty="0">
              <a:solidFill>
                <a:schemeClr val="tx1"/>
              </a:solidFill>
            </a:endParaRPr>
          </a:p>
        </p:txBody>
      </p:sp>
      <p:pic>
        <p:nvPicPr>
          <p:cNvPr id="4" name="Google Shape;63;p14"/>
          <p:cNvPicPr preferRelativeResize="0"/>
          <p:nvPr/>
        </p:nvPicPr>
        <p:blipFill rotWithShape="1">
          <a:blip r:embed="rId2">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5756021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u="sng" dirty="0" smtClean="0">
                <a:solidFill>
                  <a:schemeClr val="tx1"/>
                </a:solidFill>
              </a:rPr>
              <a:t>Solution </a:t>
            </a:r>
            <a:endParaRPr lang="en-US" sz="2800" u="sng"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85517" y="980648"/>
                <a:ext cx="8119242" cy="4343399"/>
              </a:xfrm>
            </p:spPr>
            <p:txBody>
              <a:bodyPr>
                <a:noAutofit/>
              </a:bodyPr>
              <a:lstStyle/>
              <a:p>
                <a:pPr indent="0" algn="just">
                  <a:lnSpc>
                    <a:spcPct val="100000"/>
                  </a:lnSpc>
                  <a:buNone/>
                </a:pPr>
                <a:r>
                  <a:rPr lang="en-US" sz="2800" b="1" dirty="0" smtClean="0">
                    <a:solidFill>
                      <a:sysClr val="windowText" lastClr="000000"/>
                    </a:solidFill>
                  </a:rPr>
                  <a:t>Total Drawings = 5000 </a:t>
                </a:r>
                <a:r>
                  <a:rPr lang="en-US" sz="2800" b="1" dirty="0">
                    <a:solidFill>
                      <a:schemeClr val="tx1"/>
                    </a:solidFill>
                  </a:rPr>
                  <a:t>× </a:t>
                </a:r>
                <a:r>
                  <a:rPr lang="en-US" sz="2800" b="1" dirty="0" smtClean="0">
                    <a:solidFill>
                      <a:schemeClr val="tx1"/>
                    </a:solidFill>
                  </a:rPr>
                  <a:t>9= 45000</a:t>
                </a:r>
                <a:endParaRPr lang="en-US" sz="2800" b="1" dirty="0" smtClean="0">
                  <a:solidFill>
                    <a:sysClr val="windowText" lastClr="000000"/>
                  </a:solidFill>
                </a:endParaRPr>
              </a:p>
              <a:p>
                <a:pPr indent="0" algn="just">
                  <a:lnSpc>
                    <a:spcPct val="100000"/>
                  </a:lnSpc>
                  <a:buNone/>
                </a:pPr>
                <a:r>
                  <a:rPr lang="en-US" sz="2800" b="1" dirty="0" smtClean="0">
                    <a:solidFill>
                      <a:sysClr val="windowText" lastClr="000000"/>
                    </a:solidFill>
                  </a:rPr>
                  <a:t>a) In the Beginning of each month</a:t>
                </a:r>
              </a:p>
              <a:p>
                <a:pPr indent="0" algn="just">
                  <a:lnSpc>
                    <a:spcPct val="100000"/>
                  </a:lnSpc>
                  <a:buNone/>
                </a:pPr>
                <a:r>
                  <a:rPr lang="en-US" sz="2800" b="1" dirty="0" smtClean="0">
                    <a:solidFill>
                      <a:sysClr val="windowText" lastClr="000000"/>
                    </a:solidFill>
                  </a:rPr>
                  <a:t>	Interest on Drawings= </a:t>
                </a:r>
                <a14:m>
                  <m:oMath xmlns:m="http://schemas.openxmlformats.org/officeDocument/2006/math">
                    <m:f>
                      <m:fPr>
                        <m:ctrlPr>
                          <a:rPr lang="en-US" sz="2800" b="1" i="1" smtClean="0">
                            <a:solidFill>
                              <a:sysClr val="windowText" lastClr="000000"/>
                            </a:solidFill>
                            <a:latin typeface="Cambria Math"/>
                          </a:rPr>
                        </m:ctrlPr>
                      </m:fPr>
                      <m:num>
                        <m:r>
                          <a:rPr lang="en-US" sz="2800" b="1" i="1">
                            <a:solidFill>
                              <a:sysClr val="windowText" lastClr="000000"/>
                            </a:solidFill>
                            <a:latin typeface="Cambria Math" panose="02040503050406030204" pitchFamily="18" charset="0"/>
                          </a:rPr>
                          <m:t>𝟒𝟓𝟎𝟎𝟎</m:t>
                        </m:r>
                        <m:r>
                          <a:rPr lang="en-US" sz="2800" b="1" i="1">
                            <a:solidFill>
                              <a:sysClr val="windowText" lastClr="000000"/>
                            </a:solidFill>
                            <a:latin typeface="Cambria Math" panose="02040503050406030204" pitchFamily="18" charset="0"/>
                          </a:rPr>
                          <m:t> </m:t>
                        </m:r>
                        <m:r>
                          <m:rPr>
                            <m:nor/>
                          </m:rPr>
                          <a:rPr lang="en-US" sz="2800" b="1" dirty="0">
                            <a:solidFill>
                              <a:schemeClr val="tx1"/>
                            </a:solidFill>
                          </a:rPr>
                          <m:t>×</m:t>
                        </m:r>
                        <m:r>
                          <a:rPr lang="en-US" sz="2800" b="1" i="1" dirty="0" smtClean="0">
                            <a:solidFill>
                              <a:schemeClr val="tx1"/>
                            </a:solidFill>
                            <a:latin typeface="Cambria Math" panose="02040503050406030204" pitchFamily="18" charset="0"/>
                          </a:rPr>
                          <m:t> </m:t>
                        </m:r>
                        <m:r>
                          <a:rPr lang="en-US" sz="2800" b="1" i="1" smtClean="0">
                            <a:solidFill>
                              <a:sysClr val="windowText" lastClr="000000"/>
                            </a:solidFill>
                            <a:latin typeface="Cambria Math" panose="02040503050406030204" pitchFamily="18" charset="0"/>
                          </a:rPr>
                          <m:t>𝟏𝟎</m:t>
                        </m:r>
                        <m:r>
                          <a:rPr lang="en-US" sz="2800" b="1" i="1" smtClean="0">
                            <a:solidFill>
                              <a:sysClr val="windowText" lastClr="000000"/>
                            </a:solidFill>
                            <a:latin typeface="Cambria Math" panose="02040503050406030204" pitchFamily="18" charset="0"/>
                          </a:rPr>
                          <m:t> </m:t>
                        </m:r>
                        <m:r>
                          <m:rPr>
                            <m:nor/>
                          </m:rPr>
                          <a:rPr lang="en-US" sz="2800" b="1" dirty="0">
                            <a:solidFill>
                              <a:schemeClr val="tx1"/>
                            </a:solidFill>
                          </a:rPr>
                          <m:t>×</m:t>
                        </m:r>
                        <m:r>
                          <m:rPr>
                            <m:nor/>
                          </m:rPr>
                          <a:rPr lang="en-US" sz="2800" b="1" i="0" dirty="0" smtClean="0">
                            <a:solidFill>
                              <a:schemeClr val="tx1"/>
                            </a:solidFill>
                          </a:rPr>
                          <m:t> </m:t>
                        </m:r>
                        <m:r>
                          <a:rPr lang="en-US" sz="2800" b="1" i="1" dirty="0" smtClean="0">
                            <a:solidFill>
                              <a:sysClr val="windowText" lastClr="000000"/>
                            </a:solidFill>
                            <a:latin typeface="Cambria Math" panose="02040503050406030204" pitchFamily="18" charset="0"/>
                          </a:rPr>
                          <m:t>𝟓</m:t>
                        </m:r>
                      </m:num>
                      <m:den>
                        <m:r>
                          <a:rPr lang="en-US" sz="2800" b="1" i="1" smtClean="0">
                            <a:solidFill>
                              <a:sysClr val="windowText" lastClr="000000"/>
                            </a:solidFill>
                            <a:latin typeface="Cambria Math" panose="02040503050406030204" pitchFamily="18" charset="0"/>
                          </a:rPr>
                          <m:t>𝟏𝟎𝟎</m:t>
                        </m:r>
                        <m:r>
                          <m:rPr>
                            <m:nor/>
                          </m:rPr>
                          <a:rPr lang="en-US" sz="2800" b="1" i="0" smtClean="0">
                            <a:solidFill>
                              <a:sysClr val="windowText" lastClr="000000"/>
                            </a:solidFill>
                            <a:latin typeface="Cambria Math" panose="02040503050406030204" pitchFamily="18" charset="0"/>
                          </a:rPr>
                          <m:t> </m:t>
                        </m:r>
                        <m:r>
                          <m:rPr>
                            <m:nor/>
                          </m:rPr>
                          <a:rPr lang="en-US" sz="2800" b="1" dirty="0">
                            <a:solidFill>
                              <a:schemeClr val="tx1"/>
                            </a:solidFill>
                          </a:rPr>
                          <m:t>×</m:t>
                        </m:r>
                        <m:r>
                          <a:rPr lang="en-US" sz="2800" b="1" i="1" dirty="0" smtClean="0">
                            <a:solidFill>
                              <a:schemeClr val="tx1"/>
                            </a:solidFill>
                            <a:latin typeface="Cambria Math" panose="02040503050406030204" pitchFamily="18" charset="0"/>
                          </a:rPr>
                          <m:t> </m:t>
                        </m:r>
                        <m:r>
                          <a:rPr lang="en-US" sz="2800" b="1" i="1" dirty="0" smtClean="0">
                            <a:solidFill>
                              <a:schemeClr val="tx1"/>
                            </a:solidFill>
                            <a:latin typeface="Cambria Math" panose="02040503050406030204" pitchFamily="18" charset="0"/>
                          </a:rPr>
                          <m:t>𝟏𝟐</m:t>
                        </m:r>
                      </m:den>
                    </m:f>
                  </m:oMath>
                </a14:m>
                <a:r>
                  <a:rPr lang="en-US" sz="2800" b="1" dirty="0" smtClean="0">
                    <a:solidFill>
                      <a:sysClr val="windowText" lastClr="000000"/>
                    </a:solidFill>
                  </a:rPr>
                  <a:t> = 1875</a:t>
                </a:r>
                <a:r>
                  <a:rPr lang="en-US" sz="2800" b="1" dirty="0">
                    <a:solidFill>
                      <a:sysClr val="windowText" lastClr="000000"/>
                    </a:solidFill>
                  </a:rPr>
                  <a:t>	</a:t>
                </a:r>
                <a:endParaRPr lang="en-US" sz="2800" b="1" dirty="0" smtClean="0">
                  <a:solidFill>
                    <a:sysClr val="windowText" lastClr="000000"/>
                  </a:solidFill>
                </a:endParaRPr>
              </a:p>
              <a:p>
                <a:pPr indent="0" algn="just">
                  <a:lnSpc>
                    <a:spcPct val="100000"/>
                  </a:lnSpc>
                  <a:buNone/>
                </a:pPr>
                <a:r>
                  <a:rPr lang="en-US" sz="2800" b="1" dirty="0" smtClean="0">
                    <a:solidFill>
                      <a:sysClr val="windowText" lastClr="000000"/>
                    </a:solidFill>
                  </a:rPr>
                  <a:t>b) </a:t>
                </a:r>
                <a:r>
                  <a:rPr lang="en-US" sz="2800" b="1" dirty="0">
                    <a:solidFill>
                      <a:sysClr val="windowText" lastClr="000000"/>
                    </a:solidFill>
                  </a:rPr>
                  <a:t>In the </a:t>
                </a:r>
                <a:r>
                  <a:rPr lang="en-US" sz="2800" b="1" dirty="0" smtClean="0">
                    <a:solidFill>
                      <a:sysClr val="windowText" lastClr="000000"/>
                    </a:solidFill>
                  </a:rPr>
                  <a:t>End of </a:t>
                </a:r>
                <a:r>
                  <a:rPr lang="en-US" sz="2800" b="1" dirty="0">
                    <a:solidFill>
                      <a:sysClr val="windowText" lastClr="000000"/>
                    </a:solidFill>
                  </a:rPr>
                  <a:t>each month</a:t>
                </a:r>
              </a:p>
              <a:p>
                <a:pPr indent="0" algn="just">
                  <a:lnSpc>
                    <a:spcPct val="100000"/>
                  </a:lnSpc>
                  <a:buNone/>
                </a:pPr>
                <a:r>
                  <a:rPr lang="en-US" sz="2800" b="1" dirty="0">
                    <a:solidFill>
                      <a:sysClr val="windowText" lastClr="000000"/>
                    </a:solidFill>
                  </a:rPr>
                  <a:t>	 Interest on Drawings = </a:t>
                </a:r>
                <a14:m>
                  <m:oMath xmlns:m="http://schemas.openxmlformats.org/officeDocument/2006/math">
                    <m:f>
                      <m:fPr>
                        <m:ctrlPr>
                          <a:rPr lang="en-US" sz="2800" b="1" i="1">
                            <a:solidFill>
                              <a:sysClr val="windowText" lastClr="000000"/>
                            </a:solidFill>
                            <a:latin typeface="Cambria Math"/>
                          </a:rPr>
                        </m:ctrlPr>
                      </m:fPr>
                      <m:num>
                        <m:r>
                          <a:rPr lang="en-US" sz="2800" b="1" i="1" smtClean="0">
                            <a:solidFill>
                              <a:sysClr val="windowText" lastClr="000000"/>
                            </a:solidFill>
                            <a:latin typeface="Cambria Math" panose="02040503050406030204" pitchFamily="18" charset="0"/>
                          </a:rPr>
                          <m:t>𝟒𝟓</m:t>
                        </m:r>
                        <m:r>
                          <a:rPr lang="en-US" sz="2800" b="1" i="1">
                            <a:solidFill>
                              <a:sysClr val="windowText" lastClr="000000"/>
                            </a:solidFill>
                            <a:latin typeface="Cambria Math" panose="02040503050406030204" pitchFamily="18" charset="0"/>
                          </a:rPr>
                          <m:t>𝟎𝟎𝟎</m:t>
                        </m:r>
                        <m:r>
                          <m:rPr>
                            <m:nor/>
                          </m:rPr>
                          <a:rPr lang="en-US" sz="2800" b="1">
                            <a:solidFill>
                              <a:sysClr val="windowText" lastClr="000000"/>
                            </a:solidFill>
                            <a:latin typeface="Cambria Math" panose="02040503050406030204" pitchFamily="18" charset="0"/>
                          </a:rPr>
                          <m:t> </m:t>
                        </m:r>
                        <m:r>
                          <m:rPr>
                            <m:nor/>
                          </m:rPr>
                          <a:rPr lang="en-US" sz="2800" b="1" dirty="0">
                            <a:solidFill>
                              <a:schemeClr val="tx1"/>
                            </a:solidFill>
                          </a:rPr>
                          <m:t>×</m:t>
                        </m:r>
                        <m:r>
                          <a:rPr lang="en-US" sz="2800" b="1" i="1" dirty="0">
                            <a:solidFill>
                              <a:schemeClr val="tx1"/>
                            </a:solidFill>
                            <a:latin typeface="Cambria Math" panose="02040503050406030204" pitchFamily="18" charset="0"/>
                          </a:rPr>
                          <m:t> </m:t>
                        </m:r>
                        <m:r>
                          <a:rPr lang="en-US" sz="2800" b="1" i="1">
                            <a:solidFill>
                              <a:sysClr val="windowText" lastClr="000000"/>
                            </a:solidFill>
                            <a:latin typeface="Cambria Math" panose="02040503050406030204" pitchFamily="18" charset="0"/>
                          </a:rPr>
                          <m:t>𝟏𝟎</m:t>
                        </m:r>
                        <m:r>
                          <a:rPr lang="en-US" sz="2800" b="1" i="1">
                            <a:solidFill>
                              <a:sysClr val="windowText" lastClr="000000"/>
                            </a:solidFill>
                            <a:latin typeface="Cambria Math" panose="02040503050406030204" pitchFamily="18" charset="0"/>
                          </a:rPr>
                          <m:t> </m:t>
                        </m:r>
                        <m:r>
                          <m:rPr>
                            <m:nor/>
                          </m:rPr>
                          <a:rPr lang="en-US" sz="2800" b="1" dirty="0">
                            <a:solidFill>
                              <a:schemeClr val="tx1"/>
                            </a:solidFill>
                          </a:rPr>
                          <m:t>× </m:t>
                        </m:r>
                        <m:r>
                          <a:rPr lang="en-US" sz="2800" b="1" i="1" dirty="0" smtClean="0">
                            <a:solidFill>
                              <a:schemeClr val="tx1"/>
                            </a:solidFill>
                            <a:latin typeface="Cambria Math" panose="02040503050406030204" pitchFamily="18" charset="0"/>
                          </a:rPr>
                          <m:t>𝟒</m:t>
                        </m:r>
                      </m:num>
                      <m:den>
                        <m:r>
                          <a:rPr lang="en-US" sz="2800" b="1" i="1">
                            <a:solidFill>
                              <a:sysClr val="windowText" lastClr="000000"/>
                            </a:solidFill>
                            <a:latin typeface="Cambria Math" panose="02040503050406030204" pitchFamily="18" charset="0"/>
                          </a:rPr>
                          <m:t>𝟏𝟎𝟎</m:t>
                        </m:r>
                        <m:r>
                          <m:rPr>
                            <m:nor/>
                          </m:rPr>
                          <a:rPr lang="en-US" sz="2800" b="1">
                            <a:solidFill>
                              <a:sysClr val="windowText" lastClr="000000"/>
                            </a:solidFill>
                            <a:latin typeface="Cambria Math" panose="02040503050406030204" pitchFamily="18" charset="0"/>
                          </a:rPr>
                          <m:t> </m:t>
                        </m:r>
                        <m:r>
                          <m:rPr>
                            <m:nor/>
                          </m:rPr>
                          <a:rPr lang="en-US" sz="2800" b="1" dirty="0">
                            <a:solidFill>
                              <a:schemeClr val="tx1"/>
                            </a:solidFill>
                          </a:rPr>
                          <m:t>×</m:t>
                        </m:r>
                        <m:r>
                          <a:rPr lang="en-US" sz="2800" b="1" i="1" dirty="0">
                            <a:solidFill>
                              <a:schemeClr val="tx1"/>
                            </a:solidFill>
                            <a:latin typeface="Cambria Math" panose="02040503050406030204" pitchFamily="18" charset="0"/>
                          </a:rPr>
                          <m:t> </m:t>
                        </m:r>
                        <m:r>
                          <a:rPr lang="en-US" sz="2800" b="1" i="1" dirty="0">
                            <a:solidFill>
                              <a:schemeClr val="tx1"/>
                            </a:solidFill>
                            <a:latin typeface="Cambria Math" panose="02040503050406030204" pitchFamily="18" charset="0"/>
                          </a:rPr>
                          <m:t>𝟏𝟐</m:t>
                        </m:r>
                      </m:den>
                    </m:f>
                  </m:oMath>
                </a14:m>
                <a:r>
                  <a:rPr lang="en-US" sz="2800" b="1" dirty="0">
                    <a:solidFill>
                      <a:sysClr val="windowText" lastClr="000000"/>
                    </a:solidFill>
                  </a:rPr>
                  <a:t> = </a:t>
                </a:r>
                <a:r>
                  <a:rPr lang="en-US" sz="2800" b="1" dirty="0" smtClean="0">
                    <a:solidFill>
                      <a:sysClr val="windowText" lastClr="000000"/>
                    </a:solidFill>
                  </a:rPr>
                  <a:t>1500</a:t>
                </a:r>
                <a:r>
                  <a:rPr lang="en-US" sz="2800" b="1" dirty="0">
                    <a:solidFill>
                      <a:sysClr val="windowText" lastClr="000000"/>
                    </a:solidFill>
                  </a:rPr>
                  <a:t>	</a:t>
                </a:r>
                <a:endParaRPr lang="en-US" sz="2800" b="1" dirty="0" smtClean="0">
                  <a:solidFill>
                    <a:sysClr val="windowText" lastClr="000000"/>
                  </a:solidFill>
                </a:endParaRPr>
              </a:p>
              <a:p>
                <a:pPr indent="0" algn="just">
                  <a:lnSpc>
                    <a:spcPct val="100000"/>
                  </a:lnSpc>
                  <a:buNone/>
                </a:pPr>
                <a:r>
                  <a:rPr lang="en-US" sz="2800" b="1" dirty="0" smtClean="0">
                    <a:solidFill>
                      <a:sysClr val="windowText" lastClr="000000"/>
                    </a:solidFill>
                  </a:rPr>
                  <a:t>c) </a:t>
                </a:r>
                <a:r>
                  <a:rPr lang="en-US" sz="2800" b="1" dirty="0">
                    <a:solidFill>
                      <a:sysClr val="windowText" lastClr="000000"/>
                    </a:solidFill>
                  </a:rPr>
                  <a:t>In </a:t>
                </a:r>
                <a:r>
                  <a:rPr lang="en-US" sz="2800" b="1" dirty="0" smtClean="0">
                    <a:solidFill>
                      <a:sysClr val="windowText" lastClr="000000"/>
                    </a:solidFill>
                  </a:rPr>
                  <a:t>the Middle of </a:t>
                </a:r>
                <a:r>
                  <a:rPr lang="en-US" sz="2800" b="1" dirty="0">
                    <a:solidFill>
                      <a:sysClr val="windowText" lastClr="000000"/>
                    </a:solidFill>
                  </a:rPr>
                  <a:t>each month</a:t>
                </a:r>
              </a:p>
              <a:p>
                <a:pPr indent="0" algn="just">
                  <a:lnSpc>
                    <a:spcPct val="100000"/>
                  </a:lnSpc>
                  <a:buNone/>
                </a:pPr>
                <a:r>
                  <a:rPr lang="en-US" sz="2800" b="1" dirty="0">
                    <a:solidFill>
                      <a:sysClr val="windowText" lastClr="000000"/>
                    </a:solidFill>
                  </a:rPr>
                  <a:t>	 Interest on Drawings = </a:t>
                </a:r>
                <a14:m>
                  <m:oMath xmlns:m="http://schemas.openxmlformats.org/officeDocument/2006/math">
                    <m:f>
                      <m:fPr>
                        <m:ctrlPr>
                          <a:rPr lang="en-US" sz="2800" b="1" i="1">
                            <a:solidFill>
                              <a:sysClr val="windowText" lastClr="000000"/>
                            </a:solidFill>
                            <a:latin typeface="Cambria Math"/>
                          </a:rPr>
                        </m:ctrlPr>
                      </m:fPr>
                      <m:num>
                        <m:r>
                          <a:rPr lang="en-US" sz="2800" b="1" i="1" smtClean="0">
                            <a:solidFill>
                              <a:sysClr val="windowText" lastClr="000000"/>
                            </a:solidFill>
                            <a:latin typeface="Cambria Math" panose="02040503050406030204" pitchFamily="18" charset="0"/>
                          </a:rPr>
                          <m:t>𝟒𝟓</m:t>
                        </m:r>
                        <m:r>
                          <a:rPr lang="en-US" sz="2800" b="1" i="1">
                            <a:solidFill>
                              <a:sysClr val="windowText" lastClr="000000"/>
                            </a:solidFill>
                            <a:latin typeface="Cambria Math" panose="02040503050406030204" pitchFamily="18" charset="0"/>
                          </a:rPr>
                          <m:t>𝟎𝟎𝟎</m:t>
                        </m:r>
                        <m:r>
                          <m:rPr>
                            <m:nor/>
                          </m:rPr>
                          <a:rPr lang="en-US" sz="2800" b="1">
                            <a:solidFill>
                              <a:sysClr val="windowText" lastClr="000000"/>
                            </a:solidFill>
                            <a:latin typeface="Cambria Math" panose="02040503050406030204" pitchFamily="18" charset="0"/>
                          </a:rPr>
                          <m:t> </m:t>
                        </m:r>
                        <m:r>
                          <m:rPr>
                            <m:nor/>
                          </m:rPr>
                          <a:rPr lang="en-US" sz="2800" b="1" dirty="0">
                            <a:solidFill>
                              <a:schemeClr val="tx1"/>
                            </a:solidFill>
                          </a:rPr>
                          <m:t>×</m:t>
                        </m:r>
                        <m:r>
                          <a:rPr lang="en-US" sz="2800" b="1" i="1" dirty="0">
                            <a:solidFill>
                              <a:schemeClr val="tx1"/>
                            </a:solidFill>
                            <a:latin typeface="Cambria Math" panose="02040503050406030204" pitchFamily="18" charset="0"/>
                          </a:rPr>
                          <m:t> </m:t>
                        </m:r>
                        <m:r>
                          <a:rPr lang="en-US" sz="2800" b="1" i="1">
                            <a:solidFill>
                              <a:sysClr val="windowText" lastClr="000000"/>
                            </a:solidFill>
                            <a:latin typeface="Cambria Math" panose="02040503050406030204" pitchFamily="18" charset="0"/>
                          </a:rPr>
                          <m:t>𝟏𝟎</m:t>
                        </m:r>
                        <m:r>
                          <a:rPr lang="en-US" sz="2800" b="1" i="1">
                            <a:solidFill>
                              <a:sysClr val="windowText" lastClr="000000"/>
                            </a:solidFill>
                            <a:latin typeface="Cambria Math" panose="02040503050406030204" pitchFamily="18" charset="0"/>
                          </a:rPr>
                          <m:t> </m:t>
                        </m:r>
                        <m:r>
                          <m:rPr>
                            <m:nor/>
                          </m:rPr>
                          <a:rPr lang="en-US" sz="2800" b="1" dirty="0">
                            <a:solidFill>
                              <a:schemeClr val="tx1"/>
                            </a:solidFill>
                          </a:rPr>
                          <m:t>× </m:t>
                        </m:r>
                        <m:r>
                          <m:rPr>
                            <m:nor/>
                          </m:rPr>
                          <a:rPr lang="en-US" sz="2800" b="1" i="1" dirty="0" smtClean="0">
                            <a:solidFill>
                              <a:schemeClr val="tx1"/>
                            </a:solidFill>
                          </a:rPr>
                          <m:t>4.5</m:t>
                        </m:r>
                      </m:num>
                      <m:den>
                        <m:r>
                          <a:rPr lang="en-US" sz="2800" b="1" i="1">
                            <a:solidFill>
                              <a:sysClr val="windowText" lastClr="000000"/>
                            </a:solidFill>
                            <a:latin typeface="Cambria Math" panose="02040503050406030204" pitchFamily="18" charset="0"/>
                          </a:rPr>
                          <m:t>𝟏𝟎𝟎</m:t>
                        </m:r>
                        <m:r>
                          <m:rPr>
                            <m:nor/>
                          </m:rPr>
                          <a:rPr lang="en-US" sz="2800" b="1">
                            <a:solidFill>
                              <a:sysClr val="windowText" lastClr="000000"/>
                            </a:solidFill>
                            <a:latin typeface="Cambria Math" panose="02040503050406030204" pitchFamily="18" charset="0"/>
                          </a:rPr>
                          <m:t> </m:t>
                        </m:r>
                        <m:r>
                          <m:rPr>
                            <m:nor/>
                          </m:rPr>
                          <a:rPr lang="en-US" sz="2800" b="1" dirty="0">
                            <a:solidFill>
                              <a:schemeClr val="tx1"/>
                            </a:solidFill>
                          </a:rPr>
                          <m:t>×</m:t>
                        </m:r>
                        <m:r>
                          <a:rPr lang="en-US" sz="2800" b="1" i="1" dirty="0">
                            <a:solidFill>
                              <a:schemeClr val="tx1"/>
                            </a:solidFill>
                            <a:latin typeface="Cambria Math" panose="02040503050406030204" pitchFamily="18" charset="0"/>
                          </a:rPr>
                          <m:t> </m:t>
                        </m:r>
                        <m:r>
                          <a:rPr lang="en-US" sz="2800" b="1" i="1" dirty="0">
                            <a:solidFill>
                              <a:schemeClr val="tx1"/>
                            </a:solidFill>
                            <a:latin typeface="Cambria Math" panose="02040503050406030204" pitchFamily="18" charset="0"/>
                          </a:rPr>
                          <m:t>𝟏𝟐</m:t>
                        </m:r>
                      </m:den>
                    </m:f>
                  </m:oMath>
                </a14:m>
                <a:r>
                  <a:rPr lang="en-US" sz="2800" b="1" dirty="0">
                    <a:solidFill>
                      <a:sysClr val="windowText" lastClr="000000"/>
                    </a:solidFill>
                  </a:rPr>
                  <a:t> = </a:t>
                </a:r>
                <a:r>
                  <a:rPr lang="en-US" sz="2800" b="1" dirty="0" smtClean="0">
                    <a:solidFill>
                      <a:sysClr val="windowText" lastClr="000000"/>
                    </a:solidFill>
                  </a:rPr>
                  <a:t>1688</a:t>
                </a:r>
                <a:r>
                  <a:rPr lang="en-US" sz="2800" b="1" dirty="0">
                    <a:solidFill>
                      <a:sysClr val="windowText" lastClr="000000"/>
                    </a:solidFill>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85517" y="980648"/>
                <a:ext cx="8119242" cy="4343399"/>
              </a:xfrm>
              <a:blipFill>
                <a:blip r:embed="rId2"/>
                <a:stretch>
                  <a:fillRect t="-1545" r="-1577" b="-19944"/>
                </a:stretch>
              </a:blipFill>
            </p:spPr>
            <p:txBody>
              <a:bodyPr/>
              <a:lstStyle/>
              <a:p>
                <a:r>
                  <a:rPr lang="en-IN">
                    <a:noFill/>
                  </a:rPr>
                  <a:t> </a:t>
                </a:r>
              </a:p>
            </p:txBody>
          </p:sp>
        </mc:Fallback>
      </mc:AlternateContent>
      <p:pic>
        <p:nvPicPr>
          <p:cNvPr id="4" name="Google Shape;63;p14"/>
          <p:cNvPicPr preferRelativeResize="0"/>
          <p:nvPr/>
        </p:nvPicPr>
        <p:blipFill rotWithShape="1">
          <a:blip r:embed="rId3">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10186076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b="1" dirty="0" smtClean="0">
                <a:solidFill>
                  <a:schemeClr val="tx1"/>
                </a:solidFill>
              </a:rPr>
              <a:t>H) When the rate of interest is given with the word Per annum (P.A.)  &amp; without Per annum</a:t>
            </a:r>
            <a:endParaRPr lang="en-US" sz="2800" u="sng" dirty="0">
              <a:solidFill>
                <a:schemeClr val="tx1"/>
              </a:solidFill>
            </a:endParaRPr>
          </a:p>
        </p:txBody>
      </p:sp>
      <p:sp>
        <p:nvSpPr>
          <p:cNvPr id="3" name="Content Placeholder 2"/>
          <p:cNvSpPr>
            <a:spLocks noGrp="1"/>
          </p:cNvSpPr>
          <p:nvPr>
            <p:ph idx="1"/>
          </p:nvPr>
        </p:nvSpPr>
        <p:spPr>
          <a:xfrm>
            <a:off x="1177158" y="1447801"/>
            <a:ext cx="7433442" cy="4343399"/>
          </a:xfrm>
        </p:spPr>
        <p:txBody>
          <a:bodyPr>
            <a:noAutofit/>
          </a:bodyPr>
          <a:lstStyle/>
          <a:p>
            <a:pPr marL="685800" indent="-457200" algn="just">
              <a:buFont typeface="Wingdings" panose="05000000000000000000" pitchFamily="2" charset="2"/>
              <a:buChar char="ü"/>
            </a:pPr>
            <a:r>
              <a:rPr lang="en-US" sz="2800" b="1" dirty="0" smtClean="0">
                <a:solidFill>
                  <a:sysClr val="windowText" lastClr="000000"/>
                </a:solidFill>
              </a:rPr>
              <a:t>When </a:t>
            </a:r>
            <a:r>
              <a:rPr lang="en-US" sz="2800" b="1" dirty="0">
                <a:solidFill>
                  <a:sysClr val="windowText" lastClr="000000"/>
                </a:solidFill>
              </a:rPr>
              <a:t>the rate of interest is given </a:t>
            </a:r>
            <a:r>
              <a:rPr lang="en-US" sz="2800" b="1" dirty="0" smtClean="0">
                <a:solidFill>
                  <a:sysClr val="windowText" lastClr="000000"/>
                </a:solidFill>
              </a:rPr>
              <a:t>without </a:t>
            </a:r>
            <a:r>
              <a:rPr lang="en-US" sz="2800" b="1" dirty="0">
                <a:solidFill>
                  <a:sysClr val="windowText" lastClr="000000"/>
                </a:solidFill>
              </a:rPr>
              <a:t>the word Per annum (P.A</a:t>
            </a:r>
            <a:r>
              <a:rPr lang="en-US" sz="2800" b="1" dirty="0" smtClean="0">
                <a:solidFill>
                  <a:sysClr val="windowText" lastClr="000000"/>
                </a:solidFill>
              </a:rPr>
              <a:t>.), interest on drawings will be calculated with out considering the time and date of drawing. </a:t>
            </a:r>
          </a:p>
          <a:p>
            <a:pPr marL="685800" indent="-457200" algn="just">
              <a:buFont typeface="Wingdings" panose="05000000000000000000" pitchFamily="2" charset="2"/>
              <a:buChar char="ü"/>
            </a:pPr>
            <a:r>
              <a:rPr lang="en-US" sz="2800" b="1" dirty="0">
                <a:solidFill>
                  <a:sysClr val="windowText" lastClr="000000"/>
                </a:solidFill>
              </a:rPr>
              <a:t> When the rate of interest is given </a:t>
            </a:r>
            <a:r>
              <a:rPr lang="en-US" sz="2800" b="1" dirty="0" smtClean="0">
                <a:solidFill>
                  <a:sysClr val="windowText" lastClr="000000"/>
                </a:solidFill>
              </a:rPr>
              <a:t>with </a:t>
            </a:r>
            <a:r>
              <a:rPr lang="en-US" sz="2800" b="1" dirty="0">
                <a:solidFill>
                  <a:sysClr val="windowText" lastClr="000000"/>
                </a:solidFill>
              </a:rPr>
              <a:t>the word Per annum (P.A</a:t>
            </a:r>
            <a:r>
              <a:rPr lang="en-US" sz="2800" b="1" dirty="0" smtClean="0">
                <a:solidFill>
                  <a:sysClr val="windowText" lastClr="000000"/>
                </a:solidFill>
              </a:rPr>
              <a:t>.) but the time and date of drawing is not given, interest </a:t>
            </a:r>
            <a:r>
              <a:rPr lang="en-US" sz="2800" b="1" dirty="0">
                <a:solidFill>
                  <a:sysClr val="windowText" lastClr="000000"/>
                </a:solidFill>
              </a:rPr>
              <a:t>on drawings will be calculated </a:t>
            </a:r>
            <a:r>
              <a:rPr lang="en-US" sz="2800" b="1" dirty="0" smtClean="0">
                <a:solidFill>
                  <a:sysClr val="windowText" lastClr="000000"/>
                </a:solidFill>
              </a:rPr>
              <a:t>by taking 6 months as average period</a:t>
            </a:r>
            <a:endParaRPr lang="en-US" sz="2800" b="1" dirty="0">
              <a:solidFill>
                <a:sysClr val="windowText" lastClr="000000"/>
              </a:solidFill>
            </a:endParaRPr>
          </a:p>
        </p:txBody>
      </p:sp>
      <p:pic>
        <p:nvPicPr>
          <p:cNvPr id="4" name="Google Shape;63;p14"/>
          <p:cNvPicPr preferRelativeResize="0"/>
          <p:nvPr/>
        </p:nvPicPr>
        <p:blipFill rotWithShape="1">
          <a:blip r:embed="rId2">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14819792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lum bright="-10000" contrast="40000"/>
          </a:blip>
          <a:srcRect b="41883"/>
          <a:stretch>
            <a:fillRect/>
          </a:stretch>
        </p:blipFill>
        <p:spPr bwMode="auto">
          <a:xfrm>
            <a:off x="0" y="-1"/>
            <a:ext cx="12263133" cy="6858001"/>
          </a:xfrm>
          <a:prstGeom prst="rect">
            <a:avLst/>
          </a:prstGeom>
          <a:noFill/>
          <a:ln w="9525">
            <a:noFill/>
            <a:miter lim="800000"/>
            <a:headEnd/>
            <a:tailEnd/>
          </a:ln>
          <a:effectLst/>
        </p:spPr>
      </p:pic>
      <p:pic>
        <p:nvPicPr>
          <p:cNvPr id="3" name="Google Shape;63;p14"/>
          <p:cNvPicPr preferRelativeResize="0"/>
          <p:nvPr/>
        </p:nvPicPr>
        <p:blipFill rotWithShape="1">
          <a:blip r:embed="rId3">
            <a:alphaModFix/>
          </a:blip>
          <a:srcRect/>
          <a:stretch/>
        </p:blipFill>
        <p:spPr>
          <a:xfrm>
            <a:off x="10312399" y="6042168"/>
            <a:ext cx="1950732" cy="815833"/>
          </a:xfrm>
          <a:prstGeom prst="rect">
            <a:avLst/>
          </a:prstGeom>
          <a:noFill/>
          <a:ln>
            <a:noFill/>
          </a:ln>
        </p:spPr>
      </p:pic>
    </p:spTree>
    <p:extLst>
      <p:ext uri="{BB962C8B-B14F-4D97-AF65-F5344CB8AC3E}">
        <p14:creationId xmlns:p14="http://schemas.microsoft.com/office/powerpoint/2010/main" val="35875976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u="sng" dirty="0" smtClean="0">
                <a:solidFill>
                  <a:schemeClr val="tx1"/>
                </a:solidFill>
              </a:rPr>
              <a:t>Illustration </a:t>
            </a:r>
            <a:endParaRPr lang="en-US" sz="2800" u="sng" dirty="0">
              <a:solidFill>
                <a:schemeClr val="tx1"/>
              </a:solidFill>
            </a:endParaRPr>
          </a:p>
        </p:txBody>
      </p:sp>
      <p:sp>
        <p:nvSpPr>
          <p:cNvPr id="3" name="Content Placeholder 2"/>
          <p:cNvSpPr>
            <a:spLocks noGrp="1"/>
          </p:cNvSpPr>
          <p:nvPr>
            <p:ph idx="1"/>
          </p:nvPr>
        </p:nvSpPr>
        <p:spPr>
          <a:xfrm>
            <a:off x="1177158" y="1447801"/>
            <a:ext cx="7433442" cy="4343399"/>
          </a:xfrm>
        </p:spPr>
        <p:txBody>
          <a:bodyPr>
            <a:noAutofit/>
          </a:bodyPr>
          <a:lstStyle/>
          <a:p>
            <a:pPr indent="0" algn="just">
              <a:buNone/>
            </a:pPr>
            <a:r>
              <a:rPr lang="en-US" sz="2800" b="1" dirty="0" smtClean="0">
                <a:solidFill>
                  <a:sysClr val="windowText" lastClr="000000"/>
                </a:solidFill>
              </a:rPr>
              <a:t>Calculate interest on drawings for the following cases </a:t>
            </a:r>
          </a:p>
          <a:p>
            <a:pPr marL="742950" indent="-514350" algn="just">
              <a:buAutoNum type="alphaLcParenR"/>
            </a:pPr>
            <a:r>
              <a:rPr lang="en-US" sz="2800" b="1" dirty="0" smtClean="0">
                <a:solidFill>
                  <a:sysClr val="windowText" lastClr="000000"/>
                </a:solidFill>
              </a:rPr>
              <a:t>If </a:t>
            </a:r>
            <a:r>
              <a:rPr lang="en-US" sz="2800" b="1" dirty="0" err="1" smtClean="0">
                <a:solidFill>
                  <a:sysClr val="windowText" lastClr="000000"/>
                </a:solidFill>
              </a:rPr>
              <a:t>Remya</a:t>
            </a:r>
            <a:r>
              <a:rPr lang="en-US" sz="2800" b="1" dirty="0" smtClean="0">
                <a:solidFill>
                  <a:sysClr val="windowText" lastClr="000000"/>
                </a:solidFill>
              </a:rPr>
              <a:t> has withdrawn Rs.25000 during the year and interest charged @10% p.a.</a:t>
            </a:r>
          </a:p>
          <a:p>
            <a:pPr marL="742950" indent="-514350" algn="just">
              <a:buAutoNum type="alphaLcParenR"/>
            </a:pPr>
            <a:r>
              <a:rPr lang="en-US" sz="2800" b="1" dirty="0">
                <a:solidFill>
                  <a:sysClr val="windowText" lastClr="000000"/>
                </a:solidFill>
              </a:rPr>
              <a:t> If </a:t>
            </a:r>
            <a:r>
              <a:rPr lang="en-US" sz="2800" b="1" dirty="0" err="1" smtClean="0">
                <a:solidFill>
                  <a:sysClr val="windowText" lastClr="000000"/>
                </a:solidFill>
              </a:rPr>
              <a:t>Divya</a:t>
            </a:r>
            <a:r>
              <a:rPr lang="en-US" sz="2800" b="1" dirty="0" smtClean="0">
                <a:solidFill>
                  <a:sysClr val="windowText" lastClr="000000"/>
                </a:solidFill>
              </a:rPr>
              <a:t> </a:t>
            </a:r>
            <a:r>
              <a:rPr lang="en-US" sz="2800" b="1" dirty="0">
                <a:solidFill>
                  <a:sysClr val="windowText" lastClr="000000"/>
                </a:solidFill>
              </a:rPr>
              <a:t>has withdrawn Rs.25000 during the year and interest charged @10</a:t>
            </a:r>
            <a:r>
              <a:rPr lang="en-US" sz="2800" b="1" dirty="0" smtClean="0">
                <a:solidFill>
                  <a:sysClr val="windowText" lastClr="000000"/>
                </a:solidFill>
              </a:rPr>
              <a:t>%</a:t>
            </a:r>
            <a:endParaRPr lang="en-US" sz="2800" b="1" dirty="0">
              <a:solidFill>
                <a:sysClr val="windowText" lastClr="000000"/>
              </a:solidFill>
            </a:endParaRPr>
          </a:p>
        </p:txBody>
      </p:sp>
      <p:pic>
        <p:nvPicPr>
          <p:cNvPr id="4" name="Google Shape;63;p14"/>
          <p:cNvPicPr preferRelativeResize="0"/>
          <p:nvPr/>
        </p:nvPicPr>
        <p:blipFill rotWithShape="1">
          <a:blip r:embed="rId2">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5505461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61877"/>
            <a:ext cx="10178322" cy="1492132"/>
          </a:xfrm>
        </p:spPr>
        <p:txBody>
          <a:bodyPr>
            <a:noAutofit/>
          </a:bodyPr>
          <a:lstStyle/>
          <a:p>
            <a:r>
              <a:rPr lang="en-US" sz="2800" b="1" u="sng" dirty="0" smtClean="0">
                <a:solidFill>
                  <a:schemeClr val="tx1"/>
                </a:solidFill>
              </a:rPr>
              <a:t>Solution </a:t>
            </a:r>
            <a:endParaRPr lang="en-US" sz="2800" u="sng"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36930" y="1676400"/>
                <a:ext cx="8119242" cy="4343399"/>
              </a:xfrm>
            </p:spPr>
            <p:txBody>
              <a:bodyPr>
                <a:noAutofit/>
              </a:bodyPr>
              <a:lstStyle/>
              <a:p>
                <a:pPr marL="742950" indent="-514350" algn="just">
                  <a:lnSpc>
                    <a:spcPct val="100000"/>
                  </a:lnSpc>
                  <a:buAutoNum type="alphaLcParenR"/>
                </a:pPr>
                <a:r>
                  <a:rPr lang="en-US" sz="2800" b="1" dirty="0" smtClean="0">
                    <a:solidFill>
                      <a:sysClr val="windowText" lastClr="000000"/>
                    </a:solidFill>
                  </a:rPr>
                  <a:t>Interest on Drawings of </a:t>
                </a:r>
                <a:r>
                  <a:rPr lang="en-US" sz="2800" b="1" dirty="0" err="1" smtClean="0">
                    <a:solidFill>
                      <a:sysClr val="windowText" lastClr="000000"/>
                    </a:solidFill>
                  </a:rPr>
                  <a:t>Remya</a:t>
                </a:r>
                <a:r>
                  <a:rPr lang="en-US" sz="2800" b="1" dirty="0" smtClean="0">
                    <a:solidFill>
                      <a:sysClr val="windowText" lastClr="000000"/>
                    </a:solidFill>
                  </a:rPr>
                  <a:t>  </a:t>
                </a:r>
              </a:p>
              <a:p>
                <a:pPr indent="0" algn="just">
                  <a:lnSpc>
                    <a:spcPct val="100000"/>
                  </a:lnSpc>
                  <a:buNone/>
                </a:pPr>
                <a:r>
                  <a:rPr lang="en-US" sz="2800" b="1" dirty="0">
                    <a:solidFill>
                      <a:sysClr val="windowText" lastClr="000000"/>
                    </a:solidFill>
                  </a:rPr>
                  <a:t>	</a:t>
                </a:r>
                <a:r>
                  <a:rPr lang="en-US" sz="2800" b="1" dirty="0" smtClean="0">
                    <a:solidFill>
                      <a:sysClr val="windowText" lastClr="000000"/>
                    </a:solidFill>
                  </a:rPr>
                  <a:t>	= </a:t>
                </a:r>
                <a14:m>
                  <m:oMath xmlns:m="http://schemas.openxmlformats.org/officeDocument/2006/math">
                    <m:f>
                      <m:fPr>
                        <m:ctrlPr>
                          <a:rPr lang="en-US" sz="2800" b="1" i="1" smtClean="0">
                            <a:solidFill>
                              <a:sysClr val="windowText" lastClr="000000"/>
                            </a:solidFill>
                            <a:latin typeface="Cambria Math"/>
                          </a:rPr>
                        </m:ctrlPr>
                      </m:fPr>
                      <m:num>
                        <m:r>
                          <a:rPr lang="en-US" sz="2800" b="1" i="1" smtClean="0">
                            <a:solidFill>
                              <a:sysClr val="windowText" lastClr="000000"/>
                            </a:solidFill>
                            <a:latin typeface="Cambria Math" panose="02040503050406030204" pitchFamily="18" charset="0"/>
                          </a:rPr>
                          <m:t>𝟐</m:t>
                        </m:r>
                        <m:r>
                          <a:rPr lang="en-US" sz="2800" b="1" i="1">
                            <a:solidFill>
                              <a:sysClr val="windowText" lastClr="000000"/>
                            </a:solidFill>
                            <a:latin typeface="Cambria Math" panose="02040503050406030204" pitchFamily="18" charset="0"/>
                          </a:rPr>
                          <m:t>𝟓𝟎𝟎𝟎</m:t>
                        </m:r>
                        <m:r>
                          <a:rPr lang="en-US" sz="2800" b="1" i="1">
                            <a:solidFill>
                              <a:sysClr val="windowText" lastClr="000000"/>
                            </a:solidFill>
                            <a:latin typeface="Cambria Math" panose="02040503050406030204" pitchFamily="18" charset="0"/>
                          </a:rPr>
                          <m:t> </m:t>
                        </m:r>
                        <m:r>
                          <m:rPr>
                            <m:nor/>
                          </m:rPr>
                          <a:rPr lang="en-US" sz="2800" b="1" dirty="0">
                            <a:solidFill>
                              <a:schemeClr val="tx1"/>
                            </a:solidFill>
                          </a:rPr>
                          <m:t>×</m:t>
                        </m:r>
                        <m:r>
                          <a:rPr lang="en-US" sz="2800" b="1" i="1" dirty="0" smtClean="0">
                            <a:solidFill>
                              <a:schemeClr val="tx1"/>
                            </a:solidFill>
                            <a:latin typeface="Cambria Math" panose="02040503050406030204" pitchFamily="18" charset="0"/>
                          </a:rPr>
                          <m:t> </m:t>
                        </m:r>
                        <m:r>
                          <a:rPr lang="en-US" sz="2800" b="1" i="1" smtClean="0">
                            <a:solidFill>
                              <a:sysClr val="windowText" lastClr="000000"/>
                            </a:solidFill>
                            <a:latin typeface="Cambria Math" panose="02040503050406030204" pitchFamily="18" charset="0"/>
                          </a:rPr>
                          <m:t>𝟏𝟎</m:t>
                        </m:r>
                        <m:r>
                          <a:rPr lang="en-US" sz="2800" b="1" i="1" smtClean="0">
                            <a:solidFill>
                              <a:sysClr val="windowText" lastClr="000000"/>
                            </a:solidFill>
                            <a:latin typeface="Cambria Math" panose="02040503050406030204" pitchFamily="18" charset="0"/>
                          </a:rPr>
                          <m:t> </m:t>
                        </m:r>
                        <m:r>
                          <m:rPr>
                            <m:nor/>
                          </m:rPr>
                          <a:rPr lang="en-US" sz="2800" b="1" dirty="0" smtClean="0">
                            <a:solidFill>
                              <a:schemeClr val="tx1"/>
                            </a:solidFill>
                          </a:rPr>
                          <m:t>×</m:t>
                        </m:r>
                        <m:r>
                          <m:rPr>
                            <m:nor/>
                          </m:rPr>
                          <a:rPr lang="en-US" sz="2800" b="1" i="0" dirty="0" smtClean="0">
                            <a:solidFill>
                              <a:schemeClr val="tx1"/>
                            </a:solidFill>
                          </a:rPr>
                          <m:t> </m:t>
                        </m:r>
                        <m:r>
                          <a:rPr lang="en-US" sz="2800" b="1" i="1" dirty="0" smtClean="0">
                            <a:solidFill>
                              <a:sysClr val="windowText" lastClr="000000"/>
                            </a:solidFill>
                            <a:latin typeface="Cambria Math" panose="02040503050406030204" pitchFamily="18" charset="0"/>
                          </a:rPr>
                          <m:t>𝟔</m:t>
                        </m:r>
                      </m:num>
                      <m:den>
                        <m:r>
                          <a:rPr lang="en-US" sz="2800" b="1" i="1" smtClean="0">
                            <a:solidFill>
                              <a:sysClr val="windowText" lastClr="000000"/>
                            </a:solidFill>
                            <a:latin typeface="Cambria Math" panose="02040503050406030204" pitchFamily="18" charset="0"/>
                          </a:rPr>
                          <m:t>𝟏𝟎𝟎</m:t>
                        </m:r>
                        <m:r>
                          <m:rPr>
                            <m:nor/>
                          </m:rPr>
                          <a:rPr lang="en-US" sz="2800" b="1" i="0" smtClean="0">
                            <a:solidFill>
                              <a:sysClr val="windowText" lastClr="000000"/>
                            </a:solidFill>
                            <a:latin typeface="Cambria Math" panose="02040503050406030204" pitchFamily="18" charset="0"/>
                          </a:rPr>
                          <m:t> </m:t>
                        </m:r>
                        <m:r>
                          <m:rPr>
                            <m:nor/>
                          </m:rPr>
                          <a:rPr lang="en-US" sz="2800" b="1" dirty="0" smtClean="0">
                            <a:solidFill>
                              <a:schemeClr val="tx1"/>
                            </a:solidFill>
                          </a:rPr>
                          <m:t>×</m:t>
                        </m:r>
                        <m:r>
                          <a:rPr lang="en-US" sz="2800" b="1" i="1" dirty="0" smtClean="0">
                            <a:solidFill>
                              <a:schemeClr val="tx1"/>
                            </a:solidFill>
                            <a:latin typeface="Cambria Math" panose="02040503050406030204" pitchFamily="18" charset="0"/>
                          </a:rPr>
                          <m:t> </m:t>
                        </m:r>
                        <m:r>
                          <a:rPr lang="en-US" sz="2800" b="1" i="1" dirty="0" smtClean="0">
                            <a:solidFill>
                              <a:schemeClr val="tx1"/>
                            </a:solidFill>
                            <a:latin typeface="Cambria Math" panose="02040503050406030204" pitchFamily="18" charset="0"/>
                          </a:rPr>
                          <m:t>𝟏𝟐</m:t>
                        </m:r>
                      </m:den>
                    </m:f>
                  </m:oMath>
                </a14:m>
                <a:r>
                  <a:rPr lang="en-US" sz="2800" b="1" dirty="0" smtClean="0">
                    <a:solidFill>
                      <a:sysClr val="windowText" lastClr="000000"/>
                    </a:solidFill>
                  </a:rPr>
                  <a:t> = 1250</a:t>
                </a:r>
                <a:r>
                  <a:rPr lang="en-US" sz="2800" b="1" dirty="0">
                    <a:solidFill>
                      <a:sysClr val="windowText" lastClr="000000"/>
                    </a:solidFill>
                  </a:rPr>
                  <a:t>	</a:t>
                </a:r>
                <a:endParaRPr lang="en-US" sz="2800" b="1" dirty="0" smtClean="0">
                  <a:solidFill>
                    <a:sysClr val="windowText" lastClr="000000"/>
                  </a:solidFill>
                </a:endParaRPr>
              </a:p>
              <a:p>
                <a:pPr indent="0" algn="just">
                  <a:lnSpc>
                    <a:spcPct val="100000"/>
                  </a:lnSpc>
                  <a:buNone/>
                </a:pPr>
                <a:endParaRPr lang="en-US" sz="2800" b="1" dirty="0" smtClean="0">
                  <a:solidFill>
                    <a:sysClr val="windowText" lastClr="000000"/>
                  </a:solidFill>
                </a:endParaRPr>
              </a:p>
              <a:p>
                <a:pPr marL="742950" indent="-514350" algn="just">
                  <a:lnSpc>
                    <a:spcPct val="100000"/>
                  </a:lnSpc>
                  <a:buAutoNum type="alphaLcParenR" startAt="2"/>
                </a:pPr>
                <a:r>
                  <a:rPr lang="en-US" sz="2800" b="1" dirty="0" smtClean="0">
                    <a:solidFill>
                      <a:sysClr val="windowText" lastClr="000000"/>
                    </a:solidFill>
                  </a:rPr>
                  <a:t>Interest </a:t>
                </a:r>
                <a:r>
                  <a:rPr lang="en-US" sz="2800" b="1" dirty="0">
                    <a:solidFill>
                      <a:sysClr val="windowText" lastClr="000000"/>
                    </a:solidFill>
                  </a:rPr>
                  <a:t>on </a:t>
                </a:r>
                <a:r>
                  <a:rPr lang="en-US" sz="2800" b="1" dirty="0" smtClean="0">
                    <a:solidFill>
                      <a:sysClr val="windowText" lastClr="000000"/>
                    </a:solidFill>
                  </a:rPr>
                  <a:t>Drawings of </a:t>
                </a:r>
                <a:r>
                  <a:rPr lang="en-US" sz="2800" b="1" dirty="0" err="1" smtClean="0">
                    <a:solidFill>
                      <a:sysClr val="windowText" lastClr="000000"/>
                    </a:solidFill>
                  </a:rPr>
                  <a:t>Divya</a:t>
                </a:r>
                <a:endParaRPr lang="en-US" sz="2800" b="1" dirty="0" smtClean="0">
                  <a:solidFill>
                    <a:sysClr val="windowText" lastClr="000000"/>
                  </a:solidFill>
                </a:endParaRPr>
              </a:p>
              <a:p>
                <a:pPr indent="0" algn="just">
                  <a:lnSpc>
                    <a:spcPct val="100000"/>
                  </a:lnSpc>
                  <a:buNone/>
                </a:pPr>
                <a:r>
                  <a:rPr lang="en-US" sz="2800" b="1" dirty="0">
                    <a:solidFill>
                      <a:sysClr val="windowText" lastClr="000000"/>
                    </a:solidFill>
                  </a:rPr>
                  <a:t>	</a:t>
                </a:r>
                <a:r>
                  <a:rPr lang="en-US" sz="2800" b="1" dirty="0" smtClean="0">
                    <a:solidFill>
                      <a:sysClr val="windowText" lastClr="000000"/>
                    </a:solidFill>
                  </a:rPr>
                  <a:t>	 </a:t>
                </a:r>
                <a:r>
                  <a:rPr lang="en-US" sz="2800" b="1" dirty="0">
                    <a:solidFill>
                      <a:sysClr val="windowText" lastClr="000000"/>
                    </a:solidFill>
                  </a:rPr>
                  <a:t>= </a:t>
                </a:r>
                <a14:m>
                  <m:oMath xmlns:m="http://schemas.openxmlformats.org/officeDocument/2006/math">
                    <m:f>
                      <m:fPr>
                        <m:ctrlPr>
                          <a:rPr lang="en-US" sz="2800" b="1" i="1">
                            <a:solidFill>
                              <a:sysClr val="windowText" lastClr="000000"/>
                            </a:solidFill>
                            <a:latin typeface="Cambria Math"/>
                          </a:rPr>
                        </m:ctrlPr>
                      </m:fPr>
                      <m:num>
                        <m:r>
                          <a:rPr lang="en-US" sz="2800" b="1" i="1" smtClean="0">
                            <a:solidFill>
                              <a:sysClr val="windowText" lastClr="000000"/>
                            </a:solidFill>
                            <a:latin typeface="Cambria Math" panose="02040503050406030204" pitchFamily="18" charset="0"/>
                          </a:rPr>
                          <m:t>𝟐𝟓</m:t>
                        </m:r>
                        <m:r>
                          <a:rPr lang="en-US" sz="2800" b="1" i="1">
                            <a:solidFill>
                              <a:sysClr val="windowText" lastClr="000000"/>
                            </a:solidFill>
                            <a:latin typeface="Cambria Math" panose="02040503050406030204" pitchFamily="18" charset="0"/>
                          </a:rPr>
                          <m:t>𝟎𝟎𝟎</m:t>
                        </m:r>
                        <m:r>
                          <m:rPr>
                            <m:nor/>
                          </m:rPr>
                          <a:rPr lang="en-US" sz="2800" b="1">
                            <a:solidFill>
                              <a:sysClr val="windowText" lastClr="000000"/>
                            </a:solidFill>
                            <a:latin typeface="Cambria Math" panose="02040503050406030204" pitchFamily="18" charset="0"/>
                          </a:rPr>
                          <m:t> </m:t>
                        </m:r>
                        <m:r>
                          <m:rPr>
                            <m:nor/>
                          </m:rPr>
                          <a:rPr lang="en-US" sz="2800" b="1" dirty="0">
                            <a:solidFill>
                              <a:schemeClr val="tx1"/>
                            </a:solidFill>
                          </a:rPr>
                          <m:t>×</m:t>
                        </m:r>
                        <m:r>
                          <a:rPr lang="en-US" sz="2800" b="1" i="1" dirty="0">
                            <a:solidFill>
                              <a:schemeClr val="tx1"/>
                            </a:solidFill>
                            <a:latin typeface="Cambria Math" panose="02040503050406030204" pitchFamily="18" charset="0"/>
                          </a:rPr>
                          <m:t> </m:t>
                        </m:r>
                        <m:r>
                          <a:rPr lang="en-US" sz="2800" b="1" i="1">
                            <a:solidFill>
                              <a:sysClr val="windowText" lastClr="000000"/>
                            </a:solidFill>
                            <a:latin typeface="Cambria Math" panose="02040503050406030204" pitchFamily="18" charset="0"/>
                          </a:rPr>
                          <m:t>𝟏𝟎</m:t>
                        </m:r>
                        <m:r>
                          <a:rPr lang="en-US" sz="2800" b="1" i="1">
                            <a:solidFill>
                              <a:sysClr val="windowText" lastClr="000000"/>
                            </a:solidFill>
                            <a:latin typeface="Cambria Math" panose="02040503050406030204" pitchFamily="18" charset="0"/>
                          </a:rPr>
                          <m:t> </m:t>
                        </m:r>
                      </m:num>
                      <m:den>
                        <m:r>
                          <a:rPr lang="en-US" sz="2800" b="1" i="1">
                            <a:solidFill>
                              <a:sysClr val="windowText" lastClr="000000"/>
                            </a:solidFill>
                            <a:latin typeface="Cambria Math" panose="02040503050406030204" pitchFamily="18" charset="0"/>
                          </a:rPr>
                          <m:t>𝟏𝟎𝟎</m:t>
                        </m:r>
                        <m:r>
                          <m:rPr>
                            <m:nor/>
                          </m:rPr>
                          <a:rPr lang="en-US" sz="2800" b="1">
                            <a:solidFill>
                              <a:sysClr val="windowText" lastClr="000000"/>
                            </a:solidFill>
                            <a:latin typeface="Cambria Math" panose="02040503050406030204" pitchFamily="18" charset="0"/>
                          </a:rPr>
                          <m:t> </m:t>
                        </m:r>
                      </m:den>
                    </m:f>
                  </m:oMath>
                </a14:m>
                <a:r>
                  <a:rPr lang="en-US" sz="2800" b="1" dirty="0">
                    <a:solidFill>
                      <a:sysClr val="windowText" lastClr="000000"/>
                    </a:solidFill>
                  </a:rPr>
                  <a:t> = </a:t>
                </a:r>
                <a:r>
                  <a:rPr lang="en-US" sz="2800" b="1" dirty="0" smtClean="0">
                    <a:solidFill>
                      <a:sysClr val="windowText" lastClr="000000"/>
                    </a:solidFill>
                  </a:rPr>
                  <a:t>2500</a:t>
                </a:r>
                <a:r>
                  <a:rPr lang="en-US" sz="2800" b="1" dirty="0">
                    <a:solidFill>
                      <a:sysClr val="windowText" lastClr="000000"/>
                    </a:solidFill>
                  </a:rPr>
                  <a:t>	</a:t>
                </a:r>
                <a:endParaRPr lang="en-US" sz="2800" b="1" dirty="0" smtClean="0">
                  <a:solidFill>
                    <a:sysClr val="windowText" lastClr="000000"/>
                  </a:solidFill>
                </a:endParaRPr>
              </a:p>
              <a:p>
                <a:pPr indent="0" algn="just">
                  <a:lnSpc>
                    <a:spcPct val="100000"/>
                  </a:lnSpc>
                  <a:buNone/>
                </a:pPr>
                <a:r>
                  <a:rPr lang="en-US" sz="2800" b="1" dirty="0">
                    <a:solidFill>
                      <a:sysClr val="windowText" lastClr="000000"/>
                    </a:solidFill>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36930" y="1676400"/>
                <a:ext cx="8119242" cy="4343399"/>
              </a:xfrm>
              <a:blipFill>
                <a:blip r:embed="rId2"/>
                <a:stretch>
                  <a:fillRect t="-1404"/>
                </a:stretch>
              </a:blipFill>
            </p:spPr>
            <p:txBody>
              <a:bodyPr/>
              <a:lstStyle/>
              <a:p>
                <a:r>
                  <a:rPr lang="en-IN">
                    <a:noFill/>
                  </a:rPr>
                  <a:t> </a:t>
                </a:r>
              </a:p>
            </p:txBody>
          </p:sp>
        </mc:Fallback>
      </mc:AlternateContent>
      <p:pic>
        <p:nvPicPr>
          <p:cNvPr id="4" name="Google Shape;63;p14"/>
          <p:cNvPicPr preferRelativeResize="0"/>
          <p:nvPr/>
        </p:nvPicPr>
        <p:blipFill rotWithShape="1">
          <a:blip r:embed="rId3">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7305005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ysClr val="windowText" lastClr="000000"/>
                </a:solidFill>
                <a:effectLst/>
              </a:rPr>
              <a:t>Manager’s Commission on Net Profits </a:t>
            </a:r>
            <a:endParaRPr lang="en-US" sz="3200" dirty="0">
              <a:solidFill>
                <a:sysClr val="windowText" lastClr="000000"/>
              </a:solidFill>
              <a:effectLst/>
            </a:endParaRPr>
          </a:p>
        </p:txBody>
      </p:sp>
      <p:sp>
        <p:nvSpPr>
          <p:cNvPr id="3" name="Content Placeholder 2"/>
          <p:cNvSpPr>
            <a:spLocks noGrp="1"/>
          </p:cNvSpPr>
          <p:nvPr>
            <p:ph idx="1"/>
          </p:nvPr>
        </p:nvSpPr>
        <p:spPr>
          <a:xfrm>
            <a:off x="1149442" y="1447800"/>
            <a:ext cx="10178322" cy="3593591"/>
          </a:xfrm>
        </p:spPr>
        <p:txBody>
          <a:bodyPr>
            <a:normAutofit/>
          </a:bodyPr>
          <a:lstStyle/>
          <a:p>
            <a:pPr indent="0" algn="just">
              <a:buNone/>
            </a:pPr>
            <a:r>
              <a:rPr lang="en-US" sz="2800" b="1" dirty="0">
                <a:solidFill>
                  <a:sysClr val="windowText" lastClr="000000"/>
                </a:solidFill>
              </a:rPr>
              <a:t>	Some times the manager is to be allowed a certain percentage of net profits as his commission . The amount is to be calculated on two ways ;</a:t>
            </a:r>
          </a:p>
          <a:p>
            <a:pPr marL="320040" indent="-320040" algn="just"/>
            <a:r>
              <a:rPr lang="en-US" sz="2800" b="1" dirty="0">
                <a:solidFill>
                  <a:sysClr val="windowText" lastClr="000000"/>
                </a:solidFill>
              </a:rPr>
              <a:t>On profits before charging such commission </a:t>
            </a:r>
          </a:p>
          <a:p>
            <a:pPr marL="320040" indent="-320040" algn="just"/>
            <a:r>
              <a:rPr lang="en-US" sz="2800" b="1" dirty="0">
                <a:solidFill>
                  <a:sysClr val="windowText" lastClr="000000"/>
                </a:solidFill>
              </a:rPr>
              <a:t>On Profits after charging such commission </a:t>
            </a:r>
          </a:p>
          <a:p>
            <a:pPr indent="0">
              <a:buNone/>
            </a:pPr>
            <a:endParaRPr lang="en-US" sz="2800" dirty="0">
              <a:solidFill>
                <a:sysClr val="windowText" lastClr="000000"/>
              </a:solidFill>
            </a:endParaRPr>
          </a:p>
          <a:p>
            <a:pPr indent="0">
              <a:buNone/>
            </a:pPr>
            <a:endParaRPr lang="en-US" sz="2800" dirty="0">
              <a:solidFill>
                <a:sysClr val="windowText" lastClr="000000"/>
              </a:solidFill>
            </a:endParaRPr>
          </a:p>
        </p:txBody>
      </p:sp>
      <p:pic>
        <p:nvPicPr>
          <p:cNvPr id="4" name="Google Shape;63;p14"/>
          <p:cNvPicPr preferRelativeResize="0"/>
          <p:nvPr/>
        </p:nvPicPr>
        <p:blipFill rotWithShape="1">
          <a:blip r:embed="rId2">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6096057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6706" y="381000"/>
            <a:ext cx="6400800" cy="685800"/>
          </a:xfrm>
        </p:spPr>
        <p:txBody>
          <a:bodyPr>
            <a:noAutofit/>
          </a:bodyPr>
          <a:lstStyle/>
          <a:p>
            <a:pPr lvl="0" algn="ctr">
              <a:lnSpc>
                <a:spcPct val="100000"/>
              </a:lnSpc>
            </a:pPr>
            <a:r>
              <a:rPr lang="en-US" sz="2800" b="1" dirty="0">
                <a:solidFill>
                  <a:sysClr val="windowText" lastClr="000000"/>
                </a:solidFill>
                <a:effectLst/>
              </a:rPr>
              <a:t>On profits before charging </a:t>
            </a:r>
            <a:r>
              <a:rPr lang="en-US" sz="2800" b="1" u="sng" dirty="0">
                <a:solidFill>
                  <a:sysClr val="windowText" lastClr="000000"/>
                </a:solidFill>
                <a:effectLst/>
              </a:rPr>
              <a:t>such commission </a:t>
            </a:r>
            <a:endParaRPr lang="en-US" sz="2800" u="sng" dirty="0">
              <a:solidFill>
                <a:sysClr val="windowText" lastClr="000000"/>
              </a:solidFill>
              <a:effectLs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66648" y="1600200"/>
                <a:ext cx="8053552" cy="3886200"/>
              </a:xfrm>
            </p:spPr>
            <p:txBody>
              <a:bodyPr>
                <a:normAutofit fontScale="92500" lnSpcReduction="10000"/>
              </a:bodyPr>
              <a:lstStyle/>
              <a:p>
                <a:pPr indent="0" algn="just">
                  <a:lnSpc>
                    <a:spcPct val="150000"/>
                  </a:lnSpc>
                  <a:buNone/>
                </a:pPr>
                <a:r>
                  <a:rPr lang="en-US" sz="2400" b="1" dirty="0" smtClean="0">
                    <a:solidFill>
                      <a:schemeClr val="tx1"/>
                    </a:solidFill>
                  </a:rPr>
                  <a:t>For example , if the profit before charging his commission is Rs.44000 and the manager is to be allowed a commission of 10% on profit before charging such commission  and the amount will be ;  </a:t>
                </a:r>
              </a:p>
              <a:p>
                <a:pPr indent="0" algn="just">
                  <a:lnSpc>
                    <a:spcPct val="150000"/>
                  </a:lnSpc>
                  <a:buNone/>
                </a:pPr>
                <a:r>
                  <a:rPr lang="en-US" sz="2400" b="1" dirty="0" smtClean="0">
                    <a:solidFill>
                      <a:schemeClr val="tx1"/>
                    </a:solidFill>
                  </a:rPr>
                  <a:t>      	</a:t>
                </a:r>
                <a:r>
                  <a:rPr lang="en-US" sz="3500" b="1" dirty="0" smtClean="0">
                    <a:solidFill>
                      <a:schemeClr val="tx1"/>
                    </a:solidFill>
                  </a:rPr>
                  <a:t>	 </a:t>
                </a:r>
                <a14:m>
                  <m:oMath xmlns:m="http://schemas.openxmlformats.org/officeDocument/2006/math">
                    <m:f>
                      <m:fPr>
                        <m:ctrlPr>
                          <a:rPr lang="en-US" sz="3500" b="1" i="1">
                            <a:solidFill>
                              <a:schemeClr val="tx1"/>
                            </a:solidFill>
                            <a:latin typeface="Cambria Math"/>
                          </a:rPr>
                        </m:ctrlPr>
                      </m:fPr>
                      <m:num>
                        <m:r>
                          <a:rPr lang="en-US" sz="3500" b="1" i="1" smtClean="0">
                            <a:solidFill>
                              <a:schemeClr val="tx1"/>
                            </a:solidFill>
                            <a:latin typeface="Cambria Math" panose="02040503050406030204" pitchFamily="18" charset="0"/>
                          </a:rPr>
                          <m:t>𝟒𝟒</m:t>
                        </m:r>
                        <m:r>
                          <a:rPr lang="en-US" sz="3500" b="1" i="1">
                            <a:solidFill>
                              <a:schemeClr val="tx1"/>
                            </a:solidFill>
                            <a:latin typeface="Cambria Math" panose="02040503050406030204" pitchFamily="18" charset="0"/>
                          </a:rPr>
                          <m:t>𝟎𝟎𝟎</m:t>
                        </m:r>
                        <m:r>
                          <m:rPr>
                            <m:nor/>
                          </m:rPr>
                          <a:rPr lang="en-US" sz="3500" b="1">
                            <a:solidFill>
                              <a:schemeClr val="tx1"/>
                            </a:solidFill>
                            <a:latin typeface="Cambria Math" panose="02040503050406030204" pitchFamily="18" charset="0"/>
                          </a:rPr>
                          <m:t> </m:t>
                        </m:r>
                        <m:r>
                          <m:rPr>
                            <m:nor/>
                          </m:rPr>
                          <a:rPr lang="en-US" sz="3500" b="1" dirty="0">
                            <a:solidFill>
                              <a:schemeClr val="tx1"/>
                            </a:solidFill>
                          </a:rPr>
                          <m:t>×</m:t>
                        </m:r>
                        <m:r>
                          <a:rPr lang="en-US" sz="3500" b="1" i="1" dirty="0">
                            <a:solidFill>
                              <a:schemeClr val="tx1"/>
                            </a:solidFill>
                            <a:latin typeface="Cambria Math" panose="02040503050406030204" pitchFamily="18" charset="0"/>
                          </a:rPr>
                          <m:t> </m:t>
                        </m:r>
                        <m:r>
                          <a:rPr lang="en-US" sz="3500" b="1" i="1">
                            <a:solidFill>
                              <a:schemeClr val="tx1"/>
                            </a:solidFill>
                            <a:latin typeface="Cambria Math" panose="02040503050406030204" pitchFamily="18" charset="0"/>
                          </a:rPr>
                          <m:t>𝟏𝟎</m:t>
                        </m:r>
                        <m:r>
                          <a:rPr lang="en-US" sz="3500" b="1" i="1">
                            <a:solidFill>
                              <a:schemeClr val="tx1"/>
                            </a:solidFill>
                            <a:latin typeface="Cambria Math" panose="02040503050406030204" pitchFamily="18" charset="0"/>
                          </a:rPr>
                          <m:t> </m:t>
                        </m:r>
                      </m:num>
                      <m:den>
                        <m:r>
                          <a:rPr lang="en-US" sz="3500" b="1" i="1">
                            <a:solidFill>
                              <a:schemeClr val="tx1"/>
                            </a:solidFill>
                            <a:latin typeface="Cambria Math" panose="02040503050406030204" pitchFamily="18" charset="0"/>
                          </a:rPr>
                          <m:t>𝟏𝟎𝟎</m:t>
                        </m:r>
                        <m:r>
                          <m:rPr>
                            <m:nor/>
                          </m:rPr>
                          <a:rPr lang="en-US" sz="3500" b="1">
                            <a:solidFill>
                              <a:schemeClr val="tx1"/>
                            </a:solidFill>
                            <a:latin typeface="Cambria Math" panose="02040503050406030204" pitchFamily="18" charset="0"/>
                          </a:rPr>
                          <m:t> </m:t>
                        </m:r>
                      </m:den>
                    </m:f>
                  </m:oMath>
                </a14:m>
                <a:r>
                  <a:rPr lang="en-US" sz="3500" b="1" dirty="0">
                    <a:solidFill>
                      <a:schemeClr val="tx1"/>
                    </a:solidFill>
                  </a:rPr>
                  <a:t> = </a:t>
                </a:r>
                <a:r>
                  <a:rPr lang="en-US" sz="3500" b="1" dirty="0" smtClean="0">
                    <a:solidFill>
                      <a:schemeClr val="tx1"/>
                    </a:solidFill>
                  </a:rPr>
                  <a:t>4400   </a:t>
                </a:r>
                <a:r>
                  <a:rPr lang="en-US" sz="3500" b="1" dirty="0">
                    <a:solidFill>
                      <a:schemeClr val="tx1"/>
                    </a:solidFill>
                  </a:rPr>
                  <a:t>	</a:t>
                </a:r>
                <a:endParaRPr lang="en-US" sz="3500" b="1" dirty="0" smtClean="0">
                  <a:solidFill>
                    <a:schemeClr val="tx1"/>
                  </a:solidFill>
                </a:endParaRPr>
              </a:p>
              <a:p>
                <a:pPr indent="0" algn="just">
                  <a:lnSpc>
                    <a:spcPct val="150000"/>
                  </a:lnSpc>
                  <a:buNone/>
                </a:pPr>
                <a:r>
                  <a:rPr lang="en-US" sz="2400" b="1" dirty="0">
                    <a:solidFill>
                      <a:schemeClr val="tx1"/>
                    </a:solidFill>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66648" y="1600200"/>
                <a:ext cx="8053552" cy="3886200"/>
              </a:xfrm>
              <a:blipFill>
                <a:blip r:embed="rId2"/>
                <a:stretch>
                  <a:fillRect r="-908"/>
                </a:stretch>
              </a:blipFill>
            </p:spPr>
            <p:txBody>
              <a:bodyPr/>
              <a:lstStyle/>
              <a:p>
                <a:r>
                  <a:rPr lang="en-IN">
                    <a:noFill/>
                  </a:rPr>
                  <a:t> </a:t>
                </a:r>
              </a:p>
            </p:txBody>
          </p:sp>
        </mc:Fallback>
      </mc:AlternateContent>
      <p:pic>
        <p:nvPicPr>
          <p:cNvPr id="4" name="Google Shape;63;p14"/>
          <p:cNvPicPr preferRelativeResize="0"/>
          <p:nvPr/>
        </p:nvPicPr>
        <p:blipFill rotWithShape="1">
          <a:blip r:embed="rId3">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34179255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ctr"/>
            <a:r>
              <a:rPr lang="en-US" sz="2800" b="1" dirty="0">
                <a:solidFill>
                  <a:sysClr val="windowText" lastClr="000000"/>
                </a:solidFill>
                <a:effectLst/>
              </a:rPr>
              <a:t>On Profits after charging such commission </a:t>
            </a:r>
            <a:endParaRPr lang="en-US" sz="2800" dirty="0">
              <a:solidFill>
                <a:sysClr val="windowText" lastClr="000000"/>
              </a:solidFill>
              <a:effectLs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73801" y="1165322"/>
                <a:ext cx="8578122" cy="3593591"/>
              </a:xfrm>
            </p:spPr>
            <p:txBody>
              <a:bodyPr>
                <a:normAutofit/>
              </a:bodyPr>
              <a:lstStyle/>
              <a:p>
                <a:pPr indent="0" algn="just">
                  <a:buNone/>
                </a:pPr>
                <a:r>
                  <a:rPr lang="en-US" sz="2800" b="1" dirty="0" smtClean="0">
                    <a:solidFill>
                      <a:sysClr val="windowText" lastClr="000000"/>
                    </a:solidFill>
                  </a:rPr>
                  <a:t>For example , if the profit before </a:t>
                </a:r>
                <a:r>
                  <a:rPr lang="en-US" sz="2800" b="1" dirty="0">
                    <a:solidFill>
                      <a:sysClr val="windowText" lastClr="000000"/>
                    </a:solidFill>
                  </a:rPr>
                  <a:t>charging his commission is Rs.44000 and the manager is to be allowed a commission of 10% on profit after charging such commission  and the amount will be ;</a:t>
                </a:r>
              </a:p>
              <a:p>
                <a:pPr indent="0" algn="ctr">
                  <a:buNone/>
                </a:pPr>
                <a:r>
                  <a:rPr lang="en-US" sz="2800" b="1" dirty="0">
                    <a:solidFill>
                      <a:schemeClr val="tx1"/>
                    </a:solidFill>
                  </a:rPr>
                  <a:t> </a:t>
                </a:r>
                <a14:m>
                  <m:oMath xmlns:m="http://schemas.openxmlformats.org/officeDocument/2006/math">
                    <m:f>
                      <m:fPr>
                        <m:ctrlPr>
                          <a:rPr lang="en-US" sz="2800" b="1" i="1">
                            <a:solidFill>
                              <a:schemeClr val="tx1"/>
                            </a:solidFill>
                            <a:latin typeface="Cambria Math"/>
                          </a:rPr>
                        </m:ctrlPr>
                      </m:fPr>
                      <m:num>
                        <m:r>
                          <a:rPr lang="en-US" sz="2800" b="1" i="1">
                            <a:solidFill>
                              <a:schemeClr val="tx1"/>
                            </a:solidFill>
                            <a:latin typeface="Cambria Math" panose="02040503050406030204" pitchFamily="18" charset="0"/>
                          </a:rPr>
                          <m:t>𝟒𝟒𝟎𝟎𝟎</m:t>
                        </m:r>
                        <m:r>
                          <m:rPr>
                            <m:nor/>
                          </m:rPr>
                          <a:rPr lang="en-US" sz="2800" b="1">
                            <a:solidFill>
                              <a:schemeClr val="tx1"/>
                            </a:solidFill>
                            <a:latin typeface="Cambria Math" panose="02040503050406030204" pitchFamily="18" charset="0"/>
                          </a:rPr>
                          <m:t> </m:t>
                        </m:r>
                        <m:r>
                          <m:rPr>
                            <m:nor/>
                          </m:rPr>
                          <a:rPr lang="en-US" sz="2800" b="1" dirty="0">
                            <a:solidFill>
                              <a:schemeClr val="tx1"/>
                            </a:solidFill>
                          </a:rPr>
                          <m:t>×</m:t>
                        </m:r>
                        <m:r>
                          <a:rPr lang="en-US" sz="2800" b="1" i="1" dirty="0">
                            <a:solidFill>
                              <a:schemeClr val="tx1"/>
                            </a:solidFill>
                            <a:latin typeface="Cambria Math" panose="02040503050406030204" pitchFamily="18" charset="0"/>
                          </a:rPr>
                          <m:t> </m:t>
                        </m:r>
                        <m:r>
                          <a:rPr lang="en-US" sz="2800" b="1" i="1">
                            <a:solidFill>
                              <a:schemeClr val="tx1"/>
                            </a:solidFill>
                            <a:latin typeface="Cambria Math" panose="02040503050406030204" pitchFamily="18" charset="0"/>
                          </a:rPr>
                          <m:t>𝟏𝟎</m:t>
                        </m:r>
                        <m:r>
                          <a:rPr lang="en-US" sz="2800" b="1" i="1">
                            <a:solidFill>
                              <a:schemeClr val="tx1"/>
                            </a:solidFill>
                            <a:latin typeface="Cambria Math" panose="02040503050406030204" pitchFamily="18" charset="0"/>
                          </a:rPr>
                          <m:t> </m:t>
                        </m:r>
                      </m:num>
                      <m:den>
                        <m:r>
                          <a:rPr lang="en-US" sz="2800" b="1" i="1">
                            <a:solidFill>
                              <a:schemeClr val="tx1"/>
                            </a:solidFill>
                            <a:latin typeface="Cambria Math" panose="02040503050406030204" pitchFamily="18" charset="0"/>
                          </a:rPr>
                          <m:t>𝟏</m:t>
                        </m:r>
                        <m:r>
                          <a:rPr lang="en-US" sz="2800" b="1" i="1" smtClean="0">
                            <a:solidFill>
                              <a:schemeClr val="tx1"/>
                            </a:solidFill>
                            <a:latin typeface="Cambria Math" panose="02040503050406030204" pitchFamily="18" charset="0"/>
                          </a:rPr>
                          <m:t>𝟏</m:t>
                        </m:r>
                        <m:r>
                          <a:rPr lang="en-US" sz="2800" b="1" i="1">
                            <a:solidFill>
                              <a:schemeClr val="tx1"/>
                            </a:solidFill>
                            <a:latin typeface="Cambria Math" panose="02040503050406030204" pitchFamily="18" charset="0"/>
                          </a:rPr>
                          <m:t>𝟎</m:t>
                        </m:r>
                        <m:r>
                          <m:rPr>
                            <m:nor/>
                          </m:rPr>
                          <a:rPr lang="en-US" sz="2800" b="1">
                            <a:solidFill>
                              <a:schemeClr val="tx1"/>
                            </a:solidFill>
                            <a:latin typeface="Cambria Math" panose="02040503050406030204" pitchFamily="18" charset="0"/>
                          </a:rPr>
                          <m:t> </m:t>
                        </m:r>
                      </m:den>
                    </m:f>
                  </m:oMath>
                </a14:m>
                <a:r>
                  <a:rPr lang="en-US" sz="2800" b="1" dirty="0">
                    <a:solidFill>
                      <a:schemeClr val="tx1"/>
                    </a:solidFill>
                  </a:rPr>
                  <a:t> = </a:t>
                </a:r>
                <a:r>
                  <a:rPr lang="en-US" sz="2800" b="1" dirty="0" smtClean="0">
                    <a:solidFill>
                      <a:schemeClr val="tx1"/>
                    </a:solidFill>
                  </a:rPr>
                  <a:t>4000 </a:t>
                </a:r>
                <a:endParaRPr lang="en-US" sz="2800" b="1" dirty="0">
                  <a:solidFill>
                    <a:sysClr val="windowText" lastClr="0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73801" y="1165322"/>
                <a:ext cx="8578122" cy="3593591"/>
              </a:xfrm>
              <a:blipFill>
                <a:blip r:embed="rId2"/>
                <a:stretch>
                  <a:fillRect t="-847" r="-1421"/>
                </a:stretch>
              </a:blipFill>
            </p:spPr>
            <p:txBody>
              <a:bodyPr/>
              <a:lstStyle/>
              <a:p>
                <a:r>
                  <a:rPr lang="en-IN">
                    <a:noFill/>
                  </a:rPr>
                  <a:t> </a:t>
                </a:r>
              </a:p>
            </p:txBody>
          </p:sp>
        </mc:Fallback>
      </mc:AlternateContent>
      <p:pic>
        <p:nvPicPr>
          <p:cNvPr id="4" name="Google Shape;63;p14"/>
          <p:cNvPicPr preferRelativeResize="0"/>
          <p:nvPr/>
        </p:nvPicPr>
        <p:blipFill rotWithShape="1">
          <a:blip r:embed="rId3">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27761923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smtClean="0">
                <a:solidFill>
                  <a:sysClr val="windowText" lastClr="000000"/>
                </a:solidFill>
                <a:effectLst/>
              </a:rPr>
              <a:t>Adjustments Related to interest on </a:t>
            </a:r>
            <a:r>
              <a:rPr lang="en-US" sz="3200" b="1" u="sng" dirty="0" smtClean="0">
                <a:solidFill>
                  <a:sysClr val="windowText" lastClr="000000"/>
                </a:solidFill>
                <a:effectLst/>
              </a:rPr>
              <a:t>partners loan</a:t>
            </a:r>
            <a:endParaRPr lang="en-US" sz="3200" u="sng" dirty="0">
              <a:solidFill>
                <a:sysClr val="windowText" lastClr="000000"/>
              </a:solidFill>
              <a:effectLst/>
            </a:endParaRPr>
          </a:p>
        </p:txBody>
      </p:sp>
      <p:sp>
        <p:nvSpPr>
          <p:cNvPr id="3" name="Content Placeholder 2"/>
          <p:cNvSpPr>
            <a:spLocks noGrp="1"/>
          </p:cNvSpPr>
          <p:nvPr>
            <p:ph idx="1"/>
          </p:nvPr>
        </p:nvSpPr>
        <p:spPr>
          <a:xfrm>
            <a:off x="1149442" y="1447800"/>
            <a:ext cx="10280558" cy="4191000"/>
          </a:xfrm>
        </p:spPr>
        <p:txBody>
          <a:bodyPr>
            <a:normAutofit fontScale="77500" lnSpcReduction="20000"/>
          </a:bodyPr>
          <a:lstStyle/>
          <a:p>
            <a:pPr indent="0" algn="just">
              <a:buNone/>
            </a:pPr>
            <a:r>
              <a:rPr lang="en-US" sz="2800" dirty="0" smtClean="0">
                <a:solidFill>
                  <a:sysClr val="windowText" lastClr="000000"/>
                </a:solidFill>
              </a:rPr>
              <a:t> </a:t>
            </a:r>
            <a:r>
              <a:rPr lang="en-US" sz="2800" dirty="0">
                <a:solidFill>
                  <a:sysClr val="windowText" lastClr="000000"/>
                </a:solidFill>
              </a:rPr>
              <a:t>It is a charge against profits. It is provided irrespective of profits or loss. It will also be provided in the absence of Partnership Deed @ 6% per annum. The following entries are passed to record the interest on partner’s loan</a:t>
            </a:r>
            <a:r>
              <a:rPr lang="en-US" sz="2800" dirty="0" smtClean="0">
                <a:solidFill>
                  <a:sysClr val="windowText" lastClr="000000"/>
                </a:solidFill>
              </a:rPr>
              <a:t>:</a:t>
            </a:r>
            <a:endParaRPr lang="en-US" sz="2800" dirty="0">
              <a:solidFill>
                <a:sysClr val="windowText" lastClr="000000"/>
              </a:solidFill>
            </a:endParaRPr>
          </a:p>
          <a:p>
            <a:pPr indent="0" algn="just">
              <a:buNone/>
            </a:pPr>
            <a:r>
              <a:rPr lang="en-US" sz="2800" dirty="0">
                <a:solidFill>
                  <a:srgbClr val="002060"/>
                </a:solidFill>
              </a:rPr>
              <a:t>For allowing Interest on loan: </a:t>
            </a:r>
            <a:endParaRPr lang="en-US" sz="2800" dirty="0" smtClean="0">
              <a:solidFill>
                <a:srgbClr val="002060"/>
              </a:solidFill>
            </a:endParaRPr>
          </a:p>
          <a:p>
            <a:pPr indent="0" algn="just">
              <a:buNone/>
            </a:pPr>
            <a:r>
              <a:rPr lang="en-US" sz="2800" dirty="0" smtClean="0">
                <a:solidFill>
                  <a:srgbClr val="C00000"/>
                </a:solidFill>
              </a:rPr>
              <a:t>Interest </a:t>
            </a:r>
            <a:r>
              <a:rPr lang="en-US" sz="2800" dirty="0">
                <a:solidFill>
                  <a:srgbClr val="C00000"/>
                </a:solidFill>
              </a:rPr>
              <a:t>on Partner’s Loan A/c Dr. </a:t>
            </a:r>
            <a:endParaRPr lang="en-US" sz="2800" dirty="0" smtClean="0">
              <a:solidFill>
                <a:srgbClr val="C00000"/>
              </a:solidFill>
            </a:endParaRPr>
          </a:p>
          <a:p>
            <a:pPr indent="0" algn="just">
              <a:buNone/>
            </a:pPr>
            <a:r>
              <a:rPr lang="en-US" sz="2800" dirty="0">
                <a:solidFill>
                  <a:srgbClr val="C00000"/>
                </a:solidFill>
              </a:rPr>
              <a:t>	</a:t>
            </a:r>
            <a:r>
              <a:rPr lang="en-US" sz="2800" dirty="0" smtClean="0">
                <a:solidFill>
                  <a:srgbClr val="C00000"/>
                </a:solidFill>
              </a:rPr>
              <a:t>To </a:t>
            </a:r>
            <a:r>
              <a:rPr lang="en-US" sz="2800" dirty="0">
                <a:solidFill>
                  <a:srgbClr val="C00000"/>
                </a:solidFill>
              </a:rPr>
              <a:t>Partner’s Loan A/c </a:t>
            </a:r>
            <a:endParaRPr lang="en-US" sz="2800" dirty="0" smtClean="0">
              <a:solidFill>
                <a:srgbClr val="C00000"/>
              </a:solidFill>
            </a:endParaRPr>
          </a:p>
          <a:p>
            <a:pPr indent="0" algn="just">
              <a:buNone/>
            </a:pPr>
            <a:r>
              <a:rPr lang="en-US" sz="2800" dirty="0" smtClean="0">
                <a:solidFill>
                  <a:sysClr val="windowText" lastClr="000000"/>
                </a:solidFill>
              </a:rPr>
              <a:t>(</a:t>
            </a:r>
            <a:r>
              <a:rPr lang="en-US" sz="2800" dirty="0">
                <a:solidFill>
                  <a:sysClr val="windowText" lastClr="000000"/>
                </a:solidFill>
              </a:rPr>
              <a:t>Being interest on loan allowed @___% p.a.)</a:t>
            </a:r>
          </a:p>
          <a:p>
            <a:pPr indent="0" algn="just">
              <a:buNone/>
            </a:pPr>
            <a:r>
              <a:rPr lang="en-US" sz="2800" dirty="0">
                <a:solidFill>
                  <a:srgbClr val="002060"/>
                </a:solidFill>
              </a:rPr>
              <a:t>For transferring Interest on Loan to Profit and Loss A/c</a:t>
            </a:r>
            <a:r>
              <a:rPr lang="en-US" sz="2800" dirty="0" smtClean="0">
                <a:solidFill>
                  <a:srgbClr val="002060"/>
                </a:solidFill>
              </a:rPr>
              <a:t>:</a:t>
            </a:r>
          </a:p>
          <a:p>
            <a:pPr indent="0" algn="just">
              <a:buNone/>
            </a:pPr>
            <a:r>
              <a:rPr lang="en-US" sz="2800" dirty="0" smtClean="0">
                <a:solidFill>
                  <a:srgbClr val="C00000"/>
                </a:solidFill>
              </a:rPr>
              <a:t> </a:t>
            </a:r>
            <a:r>
              <a:rPr lang="en-US" sz="2800" dirty="0">
                <a:solidFill>
                  <a:srgbClr val="C00000"/>
                </a:solidFill>
              </a:rPr>
              <a:t>Profit and Loss A/c Dr. </a:t>
            </a:r>
            <a:endParaRPr lang="en-US" sz="2800" dirty="0" smtClean="0">
              <a:solidFill>
                <a:srgbClr val="C00000"/>
              </a:solidFill>
            </a:endParaRPr>
          </a:p>
          <a:p>
            <a:pPr indent="0" algn="just">
              <a:buNone/>
            </a:pPr>
            <a:r>
              <a:rPr lang="en-US" sz="2800" dirty="0" smtClean="0">
                <a:solidFill>
                  <a:srgbClr val="C00000"/>
                </a:solidFill>
              </a:rPr>
              <a:t>	To </a:t>
            </a:r>
            <a:r>
              <a:rPr lang="en-US" sz="2800" dirty="0">
                <a:solidFill>
                  <a:srgbClr val="C00000"/>
                </a:solidFill>
              </a:rPr>
              <a:t>Interest on Loan A/c </a:t>
            </a:r>
            <a:endParaRPr lang="en-US" sz="2800" dirty="0" smtClean="0">
              <a:solidFill>
                <a:srgbClr val="C00000"/>
              </a:solidFill>
            </a:endParaRPr>
          </a:p>
          <a:p>
            <a:pPr indent="0" algn="just">
              <a:buNone/>
            </a:pPr>
            <a:r>
              <a:rPr lang="en-US" sz="2800" dirty="0" smtClean="0">
                <a:solidFill>
                  <a:sysClr val="windowText" lastClr="000000"/>
                </a:solidFill>
              </a:rPr>
              <a:t>(</a:t>
            </a:r>
            <a:r>
              <a:rPr lang="en-US" sz="2800" dirty="0">
                <a:solidFill>
                  <a:sysClr val="windowText" lastClr="000000"/>
                </a:solidFill>
              </a:rPr>
              <a:t>Being interest on loan transferred to P &amp; L A/c) </a:t>
            </a:r>
          </a:p>
        </p:txBody>
      </p:sp>
      <p:pic>
        <p:nvPicPr>
          <p:cNvPr id="4" name="Google Shape;63;p14"/>
          <p:cNvPicPr preferRelativeResize="0"/>
          <p:nvPr/>
        </p:nvPicPr>
        <p:blipFill rotWithShape="1">
          <a:blip r:embed="rId2">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25877597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2385"/>
            <a:ext cx="10515600" cy="1492132"/>
          </a:xfrm>
        </p:spPr>
        <p:txBody>
          <a:bodyPr>
            <a:noAutofit/>
          </a:bodyPr>
          <a:lstStyle/>
          <a:p>
            <a:pPr algn="ctr"/>
            <a:r>
              <a:rPr lang="en-US" sz="3200" b="1" u="sng" dirty="0" smtClean="0">
                <a:solidFill>
                  <a:sysClr val="windowText" lastClr="000000"/>
                </a:solidFill>
                <a:effectLst/>
              </a:rPr>
              <a:t>Adjustments Related to rent to a partner</a:t>
            </a:r>
            <a:endParaRPr lang="en-US" sz="3200" u="sng" dirty="0">
              <a:solidFill>
                <a:sysClr val="windowText" lastClr="000000"/>
              </a:solidFill>
              <a:effectLst/>
            </a:endParaRPr>
          </a:p>
        </p:txBody>
      </p:sp>
      <p:sp>
        <p:nvSpPr>
          <p:cNvPr id="3" name="Content Placeholder 2"/>
          <p:cNvSpPr>
            <a:spLocks noGrp="1"/>
          </p:cNvSpPr>
          <p:nvPr>
            <p:ph idx="1"/>
          </p:nvPr>
        </p:nvSpPr>
        <p:spPr>
          <a:xfrm>
            <a:off x="1031921" y="1113703"/>
            <a:ext cx="10280558" cy="4191000"/>
          </a:xfrm>
        </p:spPr>
        <p:txBody>
          <a:bodyPr>
            <a:normAutofit/>
          </a:bodyPr>
          <a:lstStyle/>
          <a:p>
            <a:pPr indent="0" algn="just">
              <a:buNone/>
            </a:pPr>
            <a:r>
              <a:rPr lang="en-US" sz="2800" dirty="0" smtClean="0">
                <a:solidFill>
                  <a:sysClr val="windowText" lastClr="000000"/>
                </a:solidFill>
              </a:rPr>
              <a:t> </a:t>
            </a:r>
            <a:r>
              <a:rPr lang="en-US" sz="2800" dirty="0">
                <a:solidFill>
                  <a:sysClr val="windowText" lastClr="000000"/>
                </a:solidFill>
              </a:rPr>
              <a:t>It is a charge against profits. </a:t>
            </a:r>
            <a:r>
              <a:rPr lang="en-US" sz="2800" dirty="0" smtClean="0">
                <a:solidFill>
                  <a:sysClr val="windowText" lastClr="000000"/>
                </a:solidFill>
              </a:rPr>
              <a:t>It is not debited in Profit and loss appropriation account, instead of that it is debited to Profit &amp; Loss account </a:t>
            </a:r>
          </a:p>
          <a:p>
            <a:pPr indent="0" algn="just">
              <a:buNone/>
            </a:pPr>
            <a:r>
              <a:rPr lang="en-US" sz="2800" dirty="0" smtClean="0">
                <a:solidFill>
                  <a:srgbClr val="002060"/>
                </a:solidFill>
              </a:rPr>
              <a:t>For </a:t>
            </a:r>
            <a:r>
              <a:rPr lang="en-US" sz="2800" dirty="0">
                <a:solidFill>
                  <a:srgbClr val="002060"/>
                </a:solidFill>
              </a:rPr>
              <a:t>transferring Partner’s Rent  to Profit and Loss A/c</a:t>
            </a:r>
            <a:r>
              <a:rPr lang="en-US" sz="2800" dirty="0" smtClean="0">
                <a:solidFill>
                  <a:srgbClr val="002060"/>
                </a:solidFill>
              </a:rPr>
              <a:t>:</a:t>
            </a:r>
          </a:p>
          <a:p>
            <a:pPr indent="0" algn="just">
              <a:buNone/>
            </a:pPr>
            <a:r>
              <a:rPr lang="en-US" sz="2800" dirty="0" smtClean="0">
                <a:solidFill>
                  <a:srgbClr val="C00000"/>
                </a:solidFill>
              </a:rPr>
              <a:t> </a:t>
            </a:r>
            <a:r>
              <a:rPr lang="en-US" sz="2800" dirty="0">
                <a:solidFill>
                  <a:srgbClr val="C00000"/>
                </a:solidFill>
              </a:rPr>
              <a:t>Profit and Loss A/c Dr. </a:t>
            </a:r>
            <a:endParaRPr lang="en-US" sz="2800" dirty="0" smtClean="0">
              <a:solidFill>
                <a:srgbClr val="C00000"/>
              </a:solidFill>
            </a:endParaRPr>
          </a:p>
          <a:p>
            <a:pPr indent="0" algn="just">
              <a:buNone/>
            </a:pPr>
            <a:r>
              <a:rPr lang="en-US" sz="2800" dirty="0" smtClean="0">
                <a:solidFill>
                  <a:srgbClr val="C00000"/>
                </a:solidFill>
              </a:rPr>
              <a:t>	To Partner’s Rent A/c </a:t>
            </a:r>
          </a:p>
          <a:p>
            <a:pPr indent="0" algn="just">
              <a:buNone/>
            </a:pPr>
            <a:r>
              <a:rPr lang="en-US" sz="2800" dirty="0" smtClean="0">
                <a:solidFill>
                  <a:sysClr val="windowText" lastClr="000000"/>
                </a:solidFill>
              </a:rPr>
              <a:t>(</a:t>
            </a:r>
            <a:r>
              <a:rPr lang="en-US" sz="2800" dirty="0">
                <a:solidFill>
                  <a:sysClr val="windowText" lastClr="000000"/>
                </a:solidFill>
              </a:rPr>
              <a:t>Being </a:t>
            </a:r>
            <a:r>
              <a:rPr lang="en-US" sz="2800" dirty="0" smtClean="0">
                <a:solidFill>
                  <a:sysClr val="windowText" lastClr="000000"/>
                </a:solidFill>
              </a:rPr>
              <a:t>Partner’s Rent transferred </a:t>
            </a:r>
            <a:r>
              <a:rPr lang="en-US" sz="2800" dirty="0">
                <a:solidFill>
                  <a:sysClr val="windowText" lastClr="000000"/>
                </a:solidFill>
              </a:rPr>
              <a:t>to P &amp; L A/c) </a:t>
            </a:r>
          </a:p>
        </p:txBody>
      </p:sp>
      <p:pic>
        <p:nvPicPr>
          <p:cNvPr id="4" name="Google Shape;63;p14"/>
          <p:cNvPicPr preferRelativeResize="0"/>
          <p:nvPr/>
        </p:nvPicPr>
        <p:blipFill rotWithShape="1">
          <a:blip r:embed="rId2">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8238044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MAGES\Animated\0179.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90876" y="1335674"/>
            <a:ext cx="4458891" cy="4789601"/>
          </a:xfrm>
          <a:prstGeom prst="rect">
            <a:avLst/>
          </a:prstGeom>
          <a:noFill/>
          <a:extLst>
            <a:ext uri="{909E8E84-426E-40DD-AFC4-6F175D3DCCD1}">
              <a14:hiddenFill xmlns:a14="http://schemas.microsoft.com/office/drawing/2010/main">
                <a:solidFill>
                  <a:srgbClr val="FFFFFF"/>
                </a:solidFill>
              </a14:hiddenFill>
            </a:ext>
          </a:extLst>
        </p:spPr>
      </p:pic>
      <p:pic>
        <p:nvPicPr>
          <p:cNvPr id="3" name="Google Shape;63;p14"/>
          <p:cNvPicPr preferRelativeResize="0"/>
          <p:nvPr/>
        </p:nvPicPr>
        <p:blipFill rotWithShape="1">
          <a:blip r:embed="rId3">
            <a:alphaModFix/>
          </a:blip>
          <a:srcRect/>
          <a:stretch/>
        </p:blipFill>
        <p:spPr>
          <a:xfrm>
            <a:off x="10515600" y="6096000"/>
            <a:ext cx="1232526" cy="611875"/>
          </a:xfrm>
          <a:prstGeom prst="rect">
            <a:avLst/>
          </a:prstGeom>
          <a:noFill/>
          <a:ln>
            <a:noFill/>
          </a:ln>
        </p:spPr>
      </p:pic>
    </p:spTree>
    <p:extLst>
      <p:ext uri="{BB962C8B-B14F-4D97-AF65-F5344CB8AC3E}">
        <p14:creationId xmlns:p14="http://schemas.microsoft.com/office/powerpoint/2010/main" val="8207909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Google Shape;77;p16"/>
          <p:cNvSpPr txBox="1"/>
          <p:nvPr/>
        </p:nvSpPr>
        <p:spPr>
          <a:xfrm>
            <a:off x="828567" y="991333"/>
            <a:ext cx="10401600" cy="4749600"/>
          </a:xfrm>
          <a:prstGeom prst="rect">
            <a:avLst/>
          </a:prstGeom>
          <a:noFill/>
          <a:ln>
            <a:noFill/>
          </a:ln>
        </p:spPr>
        <p:txBody>
          <a:bodyPr spcFirstLastPara="1" wrap="square" lIns="121897" tIns="121897" rIns="121897" bIns="121897" anchor="ctr" anchorCtr="0">
            <a:noAutofit/>
          </a:bodyPr>
          <a:lstStyle/>
          <a:p>
            <a:pPr marL="609585" algn="ctr">
              <a:lnSpc>
                <a:spcPct val="115000"/>
              </a:lnSpc>
              <a:buClr>
                <a:srgbClr val="000000"/>
              </a:buClr>
              <a:buSzPts val="4000"/>
            </a:pPr>
            <a:r>
              <a:rPr lang="en" sz="5300" b="1">
                <a:solidFill>
                  <a:srgbClr val="000000"/>
                </a:solidFill>
                <a:latin typeface="Arial"/>
                <a:ea typeface="Arial"/>
                <a:cs typeface="Arial"/>
                <a:sym typeface="Arial"/>
              </a:rPr>
              <a:t>THANKING YOU</a:t>
            </a:r>
            <a:endParaRPr sz="5300" b="1">
              <a:solidFill>
                <a:srgbClr val="000000"/>
              </a:solidFill>
              <a:latin typeface="Arial"/>
              <a:ea typeface="Arial"/>
              <a:cs typeface="Arial"/>
              <a:sym typeface="Arial"/>
            </a:endParaRPr>
          </a:p>
          <a:p>
            <a:pPr marL="609585" algn="ctr">
              <a:lnSpc>
                <a:spcPct val="115000"/>
              </a:lnSpc>
              <a:buClr>
                <a:srgbClr val="000000"/>
              </a:buClr>
              <a:buSzPts val="4000"/>
            </a:pPr>
            <a:r>
              <a:rPr lang="en" sz="5300" b="1">
                <a:solidFill>
                  <a:srgbClr val="FF0000"/>
                </a:solidFill>
                <a:latin typeface="Arial"/>
                <a:ea typeface="Arial"/>
                <a:cs typeface="Arial"/>
                <a:sym typeface="Arial"/>
              </a:rPr>
              <a:t>ODM EDUCATIONAL GROUP</a:t>
            </a:r>
            <a:endParaRPr sz="5300" b="1">
              <a:solidFill>
                <a:srgbClr val="FF0000"/>
              </a:solidFill>
              <a:latin typeface="Arial"/>
              <a:ea typeface="Arial"/>
              <a:cs typeface="Arial"/>
              <a:sym typeface="Arial"/>
            </a:endParaRPr>
          </a:p>
          <a:p>
            <a:pPr>
              <a:buClr>
                <a:srgbClr val="000000"/>
              </a:buClr>
              <a:buSzPts val="1400"/>
            </a:pPr>
            <a:endParaRPr sz="1900">
              <a:solidFill>
                <a:srgbClr val="000000"/>
              </a:solidFill>
              <a:latin typeface="Arial"/>
              <a:ea typeface="Arial"/>
              <a:cs typeface="Arial"/>
              <a:sym typeface="Arial"/>
            </a:endParaRPr>
          </a:p>
        </p:txBody>
      </p:sp>
      <p:pic>
        <p:nvPicPr>
          <p:cNvPr id="4" name="Google Shape;63;p14"/>
          <p:cNvPicPr preferRelativeResize="0"/>
          <p:nvPr/>
        </p:nvPicPr>
        <p:blipFill rotWithShape="1">
          <a:blip r:embed="rId3">
            <a:alphaModFix/>
          </a:blip>
          <a:srcRect/>
          <a:stretch/>
        </p:blipFill>
        <p:spPr>
          <a:xfrm>
            <a:off x="10325101" y="5976684"/>
            <a:ext cx="1866900" cy="815833"/>
          </a:xfrm>
          <a:prstGeom prst="rect">
            <a:avLst/>
          </a:prstGeom>
          <a:noFill/>
          <a:ln>
            <a:noFill/>
          </a:ln>
        </p:spPr>
      </p:pic>
    </p:spTree>
    <p:extLst>
      <p:ext uri="{BB962C8B-B14F-4D97-AF65-F5344CB8AC3E}">
        <p14:creationId xmlns:p14="http://schemas.microsoft.com/office/powerpoint/2010/main" val="16504134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lum bright="-10000" contrast="40000"/>
          </a:blip>
          <a:srcRect t="58117"/>
          <a:stretch>
            <a:fillRect/>
          </a:stretch>
        </p:blipFill>
        <p:spPr bwMode="auto">
          <a:xfrm>
            <a:off x="1" y="0"/>
            <a:ext cx="12191999" cy="6858000"/>
          </a:xfrm>
          <a:prstGeom prst="rect">
            <a:avLst/>
          </a:prstGeom>
          <a:noFill/>
          <a:ln w="9525">
            <a:noFill/>
            <a:miter lim="800000"/>
            <a:headEnd/>
            <a:tailEnd/>
          </a:ln>
          <a:effectLst/>
        </p:spPr>
      </p:pic>
      <p:pic>
        <p:nvPicPr>
          <p:cNvPr id="3" name="Google Shape;63;p14"/>
          <p:cNvPicPr preferRelativeResize="0"/>
          <p:nvPr/>
        </p:nvPicPr>
        <p:blipFill rotWithShape="1">
          <a:blip r:embed="rId3">
            <a:alphaModFix/>
          </a:blip>
          <a:srcRect/>
          <a:stretch/>
        </p:blipFill>
        <p:spPr>
          <a:xfrm>
            <a:off x="10526948" y="6042168"/>
            <a:ext cx="1643368" cy="815833"/>
          </a:xfrm>
          <a:prstGeom prst="rect">
            <a:avLst/>
          </a:prstGeom>
          <a:noFill/>
          <a:ln>
            <a:noFill/>
          </a:ln>
        </p:spPr>
      </p:pic>
    </p:spTree>
    <p:extLst>
      <p:ext uri="{BB962C8B-B14F-4D97-AF65-F5344CB8AC3E}">
        <p14:creationId xmlns:p14="http://schemas.microsoft.com/office/powerpoint/2010/main" val="13807121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lum bright="-10000" contrast="40000"/>
          </a:blip>
          <a:srcRect b="54068"/>
          <a:stretch>
            <a:fillRect/>
          </a:stretch>
        </p:blipFill>
        <p:spPr bwMode="auto">
          <a:xfrm>
            <a:off x="1" y="0"/>
            <a:ext cx="12191999" cy="6858000"/>
          </a:xfrm>
          <a:prstGeom prst="rect">
            <a:avLst/>
          </a:prstGeom>
          <a:noFill/>
          <a:ln w="9525">
            <a:noFill/>
            <a:miter lim="800000"/>
            <a:headEnd/>
            <a:tailEnd/>
          </a:ln>
          <a:effectLst/>
        </p:spPr>
      </p:pic>
      <p:pic>
        <p:nvPicPr>
          <p:cNvPr id="3" name="Google Shape;63;p14"/>
          <p:cNvPicPr preferRelativeResize="0"/>
          <p:nvPr/>
        </p:nvPicPr>
        <p:blipFill rotWithShape="1">
          <a:blip r:embed="rId3">
            <a:alphaModFix/>
          </a:blip>
          <a:srcRect/>
          <a:stretch/>
        </p:blipFill>
        <p:spPr>
          <a:xfrm>
            <a:off x="10548631" y="6065584"/>
            <a:ext cx="1643368" cy="815833"/>
          </a:xfrm>
          <a:prstGeom prst="rect">
            <a:avLst/>
          </a:prstGeom>
          <a:noFill/>
          <a:ln>
            <a:noFill/>
          </a:ln>
        </p:spPr>
      </p:pic>
    </p:spTree>
    <p:extLst>
      <p:ext uri="{BB962C8B-B14F-4D97-AF65-F5344CB8AC3E}">
        <p14:creationId xmlns:p14="http://schemas.microsoft.com/office/powerpoint/2010/main" val="16272389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lum bright="-10000" contrast="40000"/>
          </a:blip>
          <a:srcRect t="73807"/>
          <a:stretch>
            <a:fillRect/>
          </a:stretch>
        </p:blipFill>
        <p:spPr bwMode="auto">
          <a:xfrm>
            <a:off x="1" y="0"/>
            <a:ext cx="12191999" cy="6858000"/>
          </a:xfrm>
          <a:prstGeom prst="rect">
            <a:avLst/>
          </a:prstGeom>
          <a:noFill/>
          <a:ln w="9525">
            <a:noFill/>
            <a:miter lim="800000"/>
            <a:headEnd/>
            <a:tailEnd/>
          </a:ln>
          <a:effectLst/>
        </p:spPr>
      </p:pic>
      <p:pic>
        <p:nvPicPr>
          <p:cNvPr id="3" name="Google Shape;63;p14"/>
          <p:cNvPicPr preferRelativeResize="0"/>
          <p:nvPr/>
        </p:nvPicPr>
        <p:blipFill rotWithShape="1">
          <a:blip r:embed="rId3">
            <a:alphaModFix/>
          </a:blip>
          <a:srcRect/>
          <a:stretch/>
        </p:blipFill>
        <p:spPr>
          <a:xfrm>
            <a:off x="10548631" y="6042168"/>
            <a:ext cx="1643368" cy="815833"/>
          </a:xfrm>
          <a:prstGeom prst="rect">
            <a:avLst/>
          </a:prstGeom>
          <a:noFill/>
          <a:ln>
            <a:noFill/>
          </a:ln>
        </p:spPr>
      </p:pic>
    </p:spTree>
    <p:extLst>
      <p:ext uri="{BB962C8B-B14F-4D97-AF65-F5344CB8AC3E}">
        <p14:creationId xmlns:p14="http://schemas.microsoft.com/office/powerpoint/2010/main" val="10796112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35637" y="1813279"/>
            <a:ext cx="8071775" cy="2157521"/>
          </a:xfrm>
        </p:spPr>
        <p:txBody>
          <a:bodyPr>
            <a:noAutofit/>
          </a:bodyPr>
          <a:lstStyle/>
          <a:p>
            <a:r>
              <a:rPr lang="en-US" sz="4000" b="1" dirty="0">
                <a:ln>
                  <a:solidFill>
                    <a:sysClr val="windowText" lastClr="000000"/>
                  </a:solidFill>
                </a:ln>
                <a:solidFill>
                  <a:schemeClr val="tx1"/>
                </a:solidFill>
              </a:rPr>
              <a:t>Calculation of interest on capital </a:t>
            </a:r>
            <a:r>
              <a:rPr lang="en-US" sz="4000" b="1" dirty="0" smtClean="0">
                <a:ln>
                  <a:solidFill>
                    <a:sysClr val="windowText" lastClr="000000"/>
                  </a:solidFill>
                </a:ln>
                <a:solidFill>
                  <a:schemeClr val="tx1"/>
                </a:solidFill>
              </a:rPr>
              <a:t>&amp; Interest on Drawings</a:t>
            </a:r>
            <a:endParaRPr lang="en-US" sz="4000" b="1" dirty="0">
              <a:ln>
                <a:solidFill>
                  <a:sysClr val="windowText" lastClr="000000"/>
                </a:solidFill>
              </a:ln>
              <a:solidFill>
                <a:schemeClr val="tx1"/>
              </a:solidFill>
            </a:endParaRPr>
          </a:p>
        </p:txBody>
      </p:sp>
      <p:sp>
        <p:nvSpPr>
          <p:cNvPr id="5" name="Subtitle 4"/>
          <p:cNvSpPr txBox="1">
            <a:spLocks/>
          </p:cNvSpPr>
          <p:nvPr/>
        </p:nvSpPr>
        <p:spPr>
          <a:xfrm>
            <a:off x="3008888" y="4193297"/>
            <a:ext cx="6053488" cy="603028"/>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100000"/>
              </a:lnSpc>
              <a:spcBef>
                <a:spcPts val="700"/>
              </a:spcBef>
              <a:buClr>
                <a:schemeClr val="tx2"/>
              </a:buClr>
              <a:buFont typeface="Arial" panose="020B0604020202020204" pitchFamily="34" charset="0"/>
              <a:buNone/>
              <a:defRPr sz="2000" b="1" i="0" kern="1200" cap="all" spc="400" baseline="0">
                <a:solidFill>
                  <a:schemeClr val="tx2"/>
                </a:solidFill>
                <a:latin typeface="+mn-lt"/>
                <a:ea typeface="+mn-ea"/>
                <a:cs typeface="+mn-cs"/>
              </a:defRPr>
            </a:lvl1pPr>
            <a:lvl2pPr marL="457200" indent="0" algn="ctr" defTabSz="914400" rtl="0" eaLnBrk="1" latinLnBrk="0" hangingPunct="1">
              <a:lnSpc>
                <a:spcPct val="110000"/>
              </a:lnSpc>
              <a:spcBef>
                <a:spcPts val="700"/>
              </a:spcBef>
              <a:buClr>
                <a:schemeClr val="tx2"/>
              </a:buClr>
              <a:buFont typeface="Gill Sans MT" panose="020B0502020104020203" pitchFamily="34" charset="0"/>
              <a:buNone/>
              <a:defRPr sz="2000" kern="1200">
                <a:solidFill>
                  <a:schemeClr val="tx1">
                    <a:lumMod val="65000"/>
                    <a:lumOff val="35000"/>
                  </a:schemeClr>
                </a:solidFill>
                <a:latin typeface="+mn-lt"/>
                <a:ea typeface="+mn-ea"/>
                <a:cs typeface="+mn-cs"/>
              </a:defRPr>
            </a:lvl2pPr>
            <a:lvl3pPr marL="914400" indent="0" algn="ctr" defTabSz="914400" rtl="0" eaLnBrk="1" latinLnBrk="0" hangingPunct="1">
              <a:lnSpc>
                <a:spcPct val="110000"/>
              </a:lnSpc>
              <a:spcBef>
                <a:spcPts val="700"/>
              </a:spcBef>
              <a:buClr>
                <a:schemeClr val="tx2"/>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13716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4pPr>
            <a:lvl5pPr marL="18288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5pPr>
            <a:lvl6pPr marL="22860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6pPr>
            <a:lvl7pPr marL="27432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7pPr>
            <a:lvl8pPr marL="32004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lumMod val="65000"/>
                    <a:lumOff val="35000"/>
                  </a:schemeClr>
                </a:solidFill>
                <a:latin typeface="+mn-lt"/>
                <a:ea typeface="+mn-ea"/>
                <a:cs typeface="+mn-cs"/>
              </a:defRPr>
            </a:lvl8pPr>
            <a:lvl9pPr marL="3657600" indent="0" algn="ctr"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lumMod val="65000"/>
                    <a:lumOff val="35000"/>
                  </a:schemeClr>
                </a:solidFill>
                <a:latin typeface="+mn-lt"/>
                <a:ea typeface="+mn-ea"/>
                <a:cs typeface="+mn-cs"/>
              </a:defRPr>
            </a:lvl9pPr>
          </a:lstStyle>
          <a:p>
            <a:endParaRPr lang="en-US" sz="3600" dirty="0">
              <a:solidFill>
                <a:srgbClr val="800000"/>
              </a:solidFill>
              <a:latin typeface="+mj-lt"/>
            </a:endParaRPr>
          </a:p>
        </p:txBody>
      </p:sp>
    </p:spTree>
    <p:extLst>
      <p:ext uri="{BB962C8B-B14F-4D97-AF65-F5344CB8AC3E}">
        <p14:creationId xmlns:p14="http://schemas.microsoft.com/office/powerpoint/2010/main" val="30935146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4.16667E-7 -3.7037E-6 L 4.16667E-7 -0.07222 " pathEditMode="relative" rAng="0" ptsTypes="AA">
                                      <p:cBhvr>
                                        <p:cTn id="6" dur="250" accel="50000" decel="50000" autoRev="1" fill="hold">
                                          <p:stCondLst>
                                            <p:cond delay="0"/>
                                          </p:stCondLst>
                                        </p:cTn>
                                        <p:tgtEl>
                                          <p:spTgt spid="2"/>
                                        </p:tgtEl>
                                        <p:attrNameLst>
                                          <p:attrName>ppt_x</p:attrName>
                                          <p:attrName>ppt_y</p:attrName>
                                        </p:attrNameLst>
                                      </p:cBhvr>
                                      <p:rCtr x="0" y="-361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adg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ustom 2">
      <a:majorFont>
        <a:latin typeface="Berlin Sans FB Demi"/>
        <a:ea typeface=""/>
        <a:cs typeface=""/>
      </a:majorFont>
      <a:minorFont>
        <a:latin typeface="Tekton Pro"/>
        <a:ea typeface=""/>
        <a:cs typeface=""/>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733</TotalTime>
  <Words>1511</Words>
  <Application>Microsoft Office PowerPoint</Application>
  <PresentationFormat>Custom</PresentationFormat>
  <Paragraphs>298</Paragraphs>
  <Slides>58</Slides>
  <Notes>2</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Badge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Calculation of interest on capital &amp; Interest on Drawings</vt:lpstr>
      <vt:lpstr>Calculation of interest on capital </vt:lpstr>
      <vt:lpstr>Situation – 1 When There Is  No Addition To Or Withdrawal From Capital During The Year.</vt:lpstr>
      <vt:lpstr>Situation – 2  When There Is Additional Capital Contribution During The Accounting Year</vt:lpstr>
      <vt:lpstr>Solution </vt:lpstr>
      <vt:lpstr>Situation - 3 If opening balance is not given</vt:lpstr>
      <vt:lpstr>Illustration</vt:lpstr>
      <vt:lpstr>PowerPoint Presentation</vt:lpstr>
      <vt:lpstr>PowerPoint Presentation</vt:lpstr>
      <vt:lpstr>Calculation Of Interest On Drawings</vt:lpstr>
      <vt:lpstr>Calculation Of Interest On Drawings</vt:lpstr>
      <vt:lpstr>1. Amount of withdrawal , rate of interest and date of withdrawal given</vt:lpstr>
      <vt:lpstr>2.Date of withdrawal not given , amount and rate of interest given.</vt:lpstr>
      <vt:lpstr>3.When different amount withdrawn at different intervals</vt:lpstr>
      <vt:lpstr>A) Simple Method </vt:lpstr>
      <vt:lpstr>PowerPoint Presentation</vt:lpstr>
      <vt:lpstr>PowerPoint Presentation</vt:lpstr>
      <vt:lpstr>b) Product Method</vt:lpstr>
      <vt:lpstr>PowerPoint Presentation</vt:lpstr>
      <vt:lpstr>PowerPoint Presentation</vt:lpstr>
      <vt:lpstr>4. Fixed amount withdrawn every month</vt:lpstr>
      <vt:lpstr>a) Fixed amount withdrawn on the first day of the month.</vt:lpstr>
      <vt:lpstr>Illustration</vt:lpstr>
      <vt:lpstr>b)  Fixed amount withdrawn on the last day of the month.</vt:lpstr>
      <vt:lpstr>illustration</vt:lpstr>
      <vt:lpstr>c) Fixed amount withdrawn in the middle of the month.</vt:lpstr>
      <vt:lpstr>Illustration</vt:lpstr>
      <vt:lpstr>D) When Drawings of Equal Amount are made in the beginning of Each Quarter</vt:lpstr>
      <vt:lpstr>Illustration</vt:lpstr>
      <vt:lpstr>E) When Drawings of Equal Amount are made AT THE END of Each Quarter</vt:lpstr>
      <vt:lpstr>Illustration</vt:lpstr>
      <vt:lpstr>F) When Drawings of Equal Amount are made DURING MIDDLE of Each Quarter</vt:lpstr>
      <vt:lpstr>Illustration</vt:lpstr>
      <vt:lpstr>G) When Drawings of Equal Amount are only DURING a period of 6 month ending 31st March </vt:lpstr>
      <vt:lpstr>Illustration</vt:lpstr>
      <vt:lpstr>Solution </vt:lpstr>
      <vt:lpstr>Calculation Of Interest On Drawings</vt:lpstr>
      <vt:lpstr>H) When Drawings of Equal Amount are only DURING a period of 9 month ending 31st March </vt:lpstr>
      <vt:lpstr>Illustration</vt:lpstr>
      <vt:lpstr>Solution </vt:lpstr>
      <vt:lpstr>H) When the rate of interest is given with the word Per annum (P.A.)  &amp; without Per annum</vt:lpstr>
      <vt:lpstr>Illustration </vt:lpstr>
      <vt:lpstr>Solution </vt:lpstr>
      <vt:lpstr>Manager’s Commission on Net Profits </vt:lpstr>
      <vt:lpstr>On profits before charging such commission </vt:lpstr>
      <vt:lpstr>On Profits after charging such commission </vt:lpstr>
      <vt:lpstr>Adjustments Related to interest on partners loan</vt:lpstr>
      <vt:lpstr>Adjustments Related to rent to a partner</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ADJUSTMENTS ON PARTNRER’S CAPITAL ACCOUNTS</dc:title>
  <dc:creator>PRASANTH</dc:creator>
  <cp:lastModifiedBy>DELL</cp:lastModifiedBy>
  <cp:revision>138</cp:revision>
  <dcterms:created xsi:type="dcterms:W3CDTF">2016-05-31T03:54:07Z</dcterms:created>
  <dcterms:modified xsi:type="dcterms:W3CDTF">2022-04-12T12:22:23Z</dcterms:modified>
</cp:coreProperties>
</file>