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304" r:id="rId2"/>
    <p:sldId id="256" r:id="rId3"/>
    <p:sldId id="258" r:id="rId4"/>
    <p:sldId id="257"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3" r:id="rId18"/>
    <p:sldId id="275" r:id="rId19"/>
    <p:sldId id="274" r:id="rId20"/>
    <p:sldId id="276" r:id="rId21"/>
    <p:sldId id="277" r:id="rId22"/>
    <p:sldId id="278" r:id="rId23"/>
    <p:sldId id="280" r:id="rId24"/>
    <p:sldId id="281" r:id="rId25"/>
    <p:sldId id="282" r:id="rId26"/>
    <p:sldId id="283" r:id="rId27"/>
    <p:sldId id="285" r:id="rId28"/>
    <p:sldId id="303" r:id="rId29"/>
    <p:sldId id="302" r:id="rId30"/>
    <p:sldId id="286" r:id="rId31"/>
    <p:sldId id="287" r:id="rId32"/>
    <p:sldId id="288" r:id="rId33"/>
    <p:sldId id="289" r:id="rId34"/>
    <p:sldId id="290" r:id="rId35"/>
    <p:sldId id="292" r:id="rId36"/>
    <p:sldId id="291" r:id="rId37"/>
    <p:sldId id="295" r:id="rId38"/>
    <p:sldId id="293" r:id="rId39"/>
    <p:sldId id="294" r:id="rId40"/>
    <p:sldId id="296" r:id="rId41"/>
    <p:sldId id="298" r:id="rId42"/>
    <p:sldId id="297" r:id="rId43"/>
    <p:sldId id="299" r:id="rId44"/>
    <p:sldId id="300"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8B4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FA21C-103D-415F-8103-EAFFDC556071}" type="datetimeFigureOut">
              <a:rPr lang="en-IN" smtClean="0"/>
              <a:t>29-03-2022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5699D-F7F0-4406-A243-73BD7FD82B89}" type="slidenum">
              <a:rPr lang="en-IN" smtClean="0"/>
              <a:t>‹#›</a:t>
            </a:fld>
            <a:endParaRPr lang="en-IN"/>
          </a:p>
        </p:txBody>
      </p:sp>
    </p:spTree>
    <p:extLst>
      <p:ext uri="{BB962C8B-B14F-4D97-AF65-F5344CB8AC3E}">
        <p14:creationId xmlns:p14="http://schemas.microsoft.com/office/powerpoint/2010/main" val="3465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BDF68E2-58F2-4D09-BE8B-E3BD06533059}"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78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2634168-6481-44B2-A359-CB0546D4EA4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88342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2634168-6481-44B2-A359-CB0546D4EA4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229459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2634168-6481-44B2-A359-CB0546D4EA4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372018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407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2634168-6481-44B2-A359-CB0546D4EA4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275494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2634168-6481-44B2-A359-CB0546D4EA46}"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9637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2634168-6481-44B2-A359-CB0546D4EA46}"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192449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34168-6481-44B2-A359-CB0546D4EA46}"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2573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34168-6481-44B2-A359-CB0546D4EA4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147488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34168-6481-44B2-A359-CB0546D4EA4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A934-11F7-4EAE-9E32-BBE64AFD9890}" type="slidenum">
              <a:rPr lang="en-US" smtClean="0"/>
              <a:t>‹#›</a:t>
            </a:fld>
            <a:endParaRPr lang="en-US"/>
          </a:p>
        </p:txBody>
      </p:sp>
    </p:spTree>
    <p:extLst>
      <p:ext uri="{BB962C8B-B14F-4D97-AF65-F5344CB8AC3E}">
        <p14:creationId xmlns:p14="http://schemas.microsoft.com/office/powerpoint/2010/main" val="534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34168-6481-44B2-A359-CB0546D4EA46}" type="datetimeFigureOut">
              <a:rPr lang="en-US" smtClean="0"/>
              <a:t>3/29/2022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CA934-11F7-4EAE-9E32-BBE64AFD9890}" type="slidenum">
              <a:rPr lang="en-US" smtClean="0"/>
              <a:t>‹#›</a:t>
            </a:fld>
            <a:endParaRPr lang="en-US"/>
          </a:p>
        </p:txBody>
      </p:sp>
    </p:spTree>
    <p:extLst>
      <p:ext uri="{BB962C8B-B14F-4D97-AF65-F5344CB8AC3E}">
        <p14:creationId xmlns:p14="http://schemas.microsoft.com/office/powerpoint/2010/main" val="23714234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p:cNvPicPr preferRelativeResize="0"/>
          <p:nvPr/>
        </p:nvPicPr>
        <p:blipFill rotWithShape="1">
          <a:blip r:embed="rId3">
            <a:alphaModFix/>
          </a:blip>
          <a:srcRect/>
          <a:stretch/>
        </p:blipFill>
        <p:spPr>
          <a:xfrm>
            <a:off x="0" y="5036830"/>
            <a:ext cx="12192000" cy="1821172"/>
          </a:xfrm>
          <a:prstGeom prst="rect">
            <a:avLst/>
          </a:prstGeom>
          <a:noFill/>
          <a:ln>
            <a:noFill/>
          </a:ln>
        </p:spPr>
      </p:pic>
      <p:sp>
        <p:nvSpPr>
          <p:cNvPr id="102" name="Google Shape;102;p1"/>
          <p:cNvSpPr txBox="1"/>
          <p:nvPr/>
        </p:nvSpPr>
        <p:spPr>
          <a:xfrm>
            <a:off x="296900" y="2141800"/>
            <a:ext cx="11684000" cy="2574400"/>
          </a:xfrm>
          <a:prstGeom prst="rect">
            <a:avLst/>
          </a:prstGeom>
          <a:noFill/>
          <a:ln>
            <a:noFill/>
          </a:ln>
        </p:spPr>
        <p:txBody>
          <a:bodyPr spcFirstLastPara="1" wrap="square" lIns="121897" tIns="121897" rIns="121897" bIns="121897" anchor="t" anchorCtr="0">
            <a:noAutofit/>
          </a:bodyPr>
          <a:lstStyle/>
          <a:p>
            <a:pPr algn="ctr">
              <a:buClr>
                <a:srgbClr val="000000"/>
              </a:buClr>
              <a:buSzPts val="3100"/>
            </a:pPr>
            <a:r>
              <a:rPr lang="en-US" sz="3900" b="1" dirty="0" smtClean="0">
                <a:solidFill>
                  <a:srgbClr val="FF0000"/>
                </a:solidFill>
                <a:latin typeface="Calibri"/>
                <a:ea typeface="Calibri"/>
                <a:cs typeface="Calibri"/>
                <a:sym typeface="Calibri"/>
              </a:rPr>
              <a:t>ACCOUNTING FOR NOT-FOR-PROFIT ORGANISATION</a:t>
            </a:r>
            <a:endParaRPr dirty="0"/>
          </a:p>
        </p:txBody>
      </p:sp>
      <p:sp>
        <p:nvSpPr>
          <p:cNvPr id="103" name="Google Shape;103;p1"/>
          <p:cNvSpPr txBox="1"/>
          <p:nvPr/>
        </p:nvSpPr>
        <p:spPr>
          <a:xfrm>
            <a:off x="2962902" y="3428984"/>
            <a:ext cx="7392383" cy="1289200"/>
          </a:xfrm>
          <a:prstGeom prst="rect">
            <a:avLst/>
          </a:prstGeom>
          <a:noFill/>
          <a:ln>
            <a:noFill/>
          </a:ln>
        </p:spPr>
        <p:txBody>
          <a:bodyPr spcFirstLastPara="1" wrap="square" lIns="121897" tIns="121897" rIns="121897" bIns="121897" anchor="t" anchorCtr="0">
            <a:noAutofit/>
          </a:bodyPr>
          <a:lstStyle/>
          <a:p>
            <a:pPr>
              <a:buClr>
                <a:srgbClr val="000000"/>
              </a:buClr>
              <a:buSzPts val="1400"/>
            </a:pPr>
            <a:r>
              <a:rPr lang="en-US" sz="1900" b="1" dirty="0">
                <a:solidFill>
                  <a:srgbClr val="000000"/>
                </a:solidFill>
                <a:latin typeface="Arial"/>
                <a:ea typeface="Arial"/>
                <a:cs typeface="Arial"/>
                <a:sym typeface="Arial"/>
              </a:rPr>
              <a:t>SUBJECT : ACCOUNTANCY(XII)</a:t>
            </a:r>
            <a:endParaRPr dirty="0"/>
          </a:p>
          <a:p>
            <a:pPr>
              <a:buClr>
                <a:srgbClr val="000000"/>
              </a:buClr>
              <a:buSzPts val="1400"/>
            </a:pPr>
            <a:endParaRPr sz="1900" b="1" dirty="0">
              <a:solidFill>
                <a:srgbClr val="000000"/>
              </a:solidFill>
              <a:latin typeface="Arial"/>
              <a:ea typeface="Arial"/>
              <a:cs typeface="Arial"/>
              <a:sym typeface="Arial"/>
            </a:endParaRPr>
          </a:p>
          <a:p>
            <a:pPr>
              <a:buClr>
                <a:srgbClr val="000000"/>
              </a:buClr>
              <a:buSzPts val="1400"/>
            </a:pPr>
            <a:r>
              <a:rPr lang="en-US" sz="1900" b="1" dirty="0">
                <a:solidFill>
                  <a:srgbClr val="000000"/>
                </a:solidFill>
                <a:latin typeface="Arial"/>
                <a:ea typeface="Arial"/>
                <a:cs typeface="Arial"/>
                <a:sym typeface="Arial"/>
              </a:rPr>
              <a:t>CHAPTER </a:t>
            </a:r>
            <a:r>
              <a:rPr lang="en-US" sz="1900" b="1" dirty="0" smtClean="0">
                <a:solidFill>
                  <a:srgbClr val="000000"/>
                </a:solidFill>
                <a:latin typeface="Arial"/>
                <a:ea typeface="Arial"/>
                <a:cs typeface="Arial"/>
                <a:sym typeface="Arial"/>
              </a:rPr>
              <a:t>NUMBER:01</a:t>
            </a:r>
            <a:endParaRPr dirty="0"/>
          </a:p>
          <a:p>
            <a:pPr>
              <a:buClr>
                <a:srgbClr val="000000"/>
              </a:buClr>
              <a:buSzPts val="1400"/>
            </a:pPr>
            <a:endParaRPr sz="1900" b="1" dirty="0">
              <a:solidFill>
                <a:srgbClr val="000000"/>
              </a:solidFill>
              <a:latin typeface="Arial"/>
              <a:ea typeface="Arial"/>
              <a:cs typeface="Arial"/>
              <a:sym typeface="Arial"/>
            </a:endParaRPr>
          </a:p>
          <a:p>
            <a:r>
              <a:rPr lang="en-US" sz="1900" b="1" dirty="0">
                <a:solidFill>
                  <a:srgbClr val="000000"/>
                </a:solidFill>
                <a:latin typeface="Arial"/>
                <a:ea typeface="Arial"/>
                <a:cs typeface="Arial"/>
                <a:sym typeface="Arial"/>
              </a:rPr>
              <a:t>CHAPTER NAME </a:t>
            </a:r>
            <a:r>
              <a:rPr lang="en-US" sz="1900" b="1" dirty="0" smtClean="0">
                <a:solidFill>
                  <a:srgbClr val="000000"/>
                </a:solidFill>
                <a:latin typeface="Arial"/>
                <a:ea typeface="Arial"/>
                <a:cs typeface="Arial"/>
                <a:sym typeface="Arial"/>
              </a:rPr>
              <a:t>:NOT-FOR-PROFIT ORGANISATION</a:t>
            </a:r>
            <a:endParaRPr dirty="0"/>
          </a:p>
          <a:p>
            <a:endParaRPr sz="1900" dirty="0">
              <a:solidFill>
                <a:srgbClr val="000000"/>
              </a:solidFill>
              <a:latin typeface="Arial"/>
              <a:ea typeface="Arial"/>
              <a:cs typeface="Arial"/>
              <a:sym typeface="Arial"/>
            </a:endParaRPr>
          </a:p>
          <a:p>
            <a:pPr>
              <a:buClr>
                <a:srgbClr val="000000"/>
              </a:buClr>
              <a:buSzPts val="1400"/>
            </a:pPr>
            <a:endParaRPr sz="1900" b="1" dirty="0">
              <a:solidFill>
                <a:srgbClr val="000000"/>
              </a:solidFill>
              <a:latin typeface="Arial"/>
              <a:ea typeface="Arial"/>
              <a:cs typeface="Arial"/>
              <a:sym typeface="Arial"/>
            </a:endParaRPr>
          </a:p>
        </p:txBody>
      </p:sp>
      <p:pic>
        <p:nvPicPr>
          <p:cNvPr id="6" name="Google Shape;63;p14"/>
          <p:cNvPicPr preferRelativeResize="0"/>
          <p:nvPr/>
        </p:nvPicPr>
        <p:blipFill rotWithShape="1">
          <a:blip r:embed="rId4">
            <a:alphaModFix/>
          </a:blip>
          <a:srcRect/>
          <a:stretch/>
        </p:blipFill>
        <p:spPr>
          <a:xfrm>
            <a:off x="126125" y="100900"/>
            <a:ext cx="1774147" cy="706295"/>
          </a:xfrm>
          <a:prstGeom prst="rect">
            <a:avLst/>
          </a:prstGeom>
          <a:noFill/>
          <a:ln>
            <a:noFill/>
          </a:ln>
        </p:spPr>
      </p:pic>
    </p:spTree>
    <p:extLst>
      <p:ext uri="{BB962C8B-B14F-4D97-AF65-F5344CB8AC3E}">
        <p14:creationId xmlns:p14="http://schemas.microsoft.com/office/powerpoint/2010/main" val="3661530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966"/>
            <a:ext cx="9144000" cy="644961"/>
          </a:xfrm>
        </p:spPr>
        <p:txBody>
          <a:bodyPr>
            <a:normAutofit fontScale="90000"/>
          </a:bodyPr>
          <a:lstStyle/>
          <a:p>
            <a:pPr algn="ctr"/>
            <a:r>
              <a:rPr lang="en-IN" sz="4000" dirty="0">
                <a:solidFill>
                  <a:srgbClr val="002060"/>
                </a:solidFill>
              </a:rPr>
              <a:t>Income and Expenditure Account</a:t>
            </a:r>
          </a:p>
        </p:txBody>
      </p:sp>
      <p:sp>
        <p:nvSpPr>
          <p:cNvPr id="3" name="Content Placeholder 2"/>
          <p:cNvSpPr>
            <a:spLocks noGrp="1"/>
          </p:cNvSpPr>
          <p:nvPr>
            <p:ph idx="1"/>
          </p:nvPr>
        </p:nvSpPr>
        <p:spPr>
          <a:xfrm>
            <a:off x="362858" y="2105045"/>
            <a:ext cx="8098971" cy="4165125"/>
          </a:xfrm>
        </p:spPr>
        <p:txBody>
          <a:bodyPr>
            <a:normAutofit fontScale="92500" lnSpcReduction="10000"/>
          </a:bodyPr>
          <a:lstStyle/>
          <a:p>
            <a:pPr marL="45720" indent="0" algn="just">
              <a:lnSpc>
                <a:spcPct val="150000"/>
              </a:lnSpc>
              <a:buNone/>
            </a:pPr>
            <a:r>
              <a:rPr lang="en-US" sz="3200" b="1" dirty="0">
                <a:solidFill>
                  <a:schemeClr val="tx1"/>
                </a:solidFill>
              </a:rPr>
              <a:t>	It is the summary of income and expenditure for the accounting year. It is just like a profit and loss account prepared on accrual basis in case of the business </a:t>
            </a:r>
            <a:r>
              <a:rPr lang="en-US" sz="3200" b="1" dirty="0" err="1">
                <a:solidFill>
                  <a:schemeClr val="tx1"/>
                </a:solidFill>
              </a:rPr>
              <a:t>organisations</a:t>
            </a:r>
            <a:r>
              <a:rPr lang="en-US" sz="3200" b="1" dirty="0">
                <a:solidFill>
                  <a:schemeClr val="tx1"/>
                </a:solidFill>
              </a:rPr>
              <a:t>. It includes only revenue items and the balance at the end </a:t>
            </a:r>
            <a:r>
              <a:rPr lang="en-IN" sz="3200" b="1" dirty="0">
                <a:solidFill>
                  <a:schemeClr val="tx1"/>
                </a:solidFill>
              </a:rPr>
              <a:t>represents surplus or deficit.</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9609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PO Important Adjustments with Treatment and Comprehensive Formats for 2020 Examination Extracted from Textbook ACCOUNTANCY XII PART-A (Shree Radhey Publications) by SUBHASH DEY.pdf (SECURED) - Adobe Reade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0238" t="13237" r="35119" b="4723"/>
          <a:stretch/>
        </p:blipFill>
        <p:spPr>
          <a:xfrm>
            <a:off x="928914" y="0"/>
            <a:ext cx="6850743" cy="6777670"/>
          </a:xfrm>
          <a:prstGeom prst="rect">
            <a:avLst/>
          </a:prstGeom>
        </p:spPr>
      </p:pic>
      <p:pic>
        <p:nvPicPr>
          <p:cNvPr id="5" name="Google Shape;63;p14"/>
          <p:cNvPicPr preferRelativeResize="0"/>
          <p:nvPr/>
        </p:nvPicPr>
        <p:blipFill rotWithShape="1">
          <a:blip r:embed="rId4">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40425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002060"/>
                </a:solidFill>
              </a:rPr>
              <a:t>Balance Sheet</a:t>
            </a:r>
          </a:p>
        </p:txBody>
      </p:sp>
      <p:sp>
        <p:nvSpPr>
          <p:cNvPr id="3" name="Content Placeholder 2"/>
          <p:cNvSpPr>
            <a:spLocks noGrp="1"/>
          </p:cNvSpPr>
          <p:nvPr>
            <p:ph idx="1"/>
          </p:nvPr>
        </p:nvSpPr>
        <p:spPr>
          <a:xfrm>
            <a:off x="1097280" y="1845733"/>
            <a:ext cx="7335520" cy="4221237"/>
          </a:xfrm>
        </p:spPr>
        <p:txBody>
          <a:bodyPr>
            <a:normAutofit/>
          </a:bodyPr>
          <a:lstStyle/>
          <a:p>
            <a:pPr marL="45720" indent="0" algn="just">
              <a:lnSpc>
                <a:spcPct val="150000"/>
              </a:lnSpc>
              <a:buNone/>
            </a:pPr>
            <a:r>
              <a:rPr lang="en-US" sz="2800" b="1" dirty="0">
                <a:solidFill>
                  <a:schemeClr val="tx1"/>
                </a:solidFill>
              </a:rPr>
              <a:t>	Not-for-Profit Organisations prepare Balance Sheet for ascertaining the financial position of the </a:t>
            </a:r>
            <a:r>
              <a:rPr lang="en-US" sz="2800" b="1" dirty="0" err="1">
                <a:solidFill>
                  <a:schemeClr val="tx1"/>
                </a:solidFill>
              </a:rPr>
              <a:t>organisation</a:t>
            </a:r>
            <a:r>
              <a:rPr lang="en-US" sz="2800" b="1" dirty="0">
                <a:solidFill>
                  <a:schemeClr val="tx1"/>
                </a:solidFill>
              </a:rPr>
              <a:t>. The preparation of their Balance Sheet is on the same pattern as that of the business entities. It shows assets and liabilities as at the end </a:t>
            </a:r>
            <a:r>
              <a:rPr lang="en-IN" sz="2800" b="1" dirty="0">
                <a:solidFill>
                  <a:schemeClr val="tx1"/>
                </a:solidFill>
              </a:rPr>
              <a:t>of the year.</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76723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PO Important Adjustments with Treatment and Comprehensive Formats for 2020 Examination Extracted from Textbook ACCOUNTANCY XII PART-A (Shree Radhey Publications) by SUBHASH DEY.pdf (SECURED) - Adobe Reade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3214" t="11689" r="28095" b="1406"/>
          <a:stretch/>
        </p:blipFill>
        <p:spPr>
          <a:xfrm>
            <a:off x="246744" y="0"/>
            <a:ext cx="8603037" cy="6858000"/>
          </a:xfrm>
          <a:prstGeom prst="rect">
            <a:avLst/>
          </a:prstGeom>
        </p:spPr>
      </p:pic>
      <p:pic>
        <p:nvPicPr>
          <p:cNvPr id="5" name="Google Shape;63;p14"/>
          <p:cNvPicPr preferRelativeResize="0"/>
          <p:nvPr/>
        </p:nvPicPr>
        <p:blipFill rotWithShape="1">
          <a:blip r:embed="rId4">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18957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685" y="594682"/>
            <a:ext cx="5225143" cy="1088976"/>
          </a:xfrm>
        </p:spPr>
        <p:txBody>
          <a:bodyPr>
            <a:normAutofit/>
          </a:bodyPr>
          <a:lstStyle/>
          <a:p>
            <a:r>
              <a:rPr lang="en-US" sz="4000" dirty="0">
                <a:solidFill>
                  <a:schemeClr val="tx1"/>
                </a:solidFill>
              </a:rPr>
              <a:t>Entrance Fees</a:t>
            </a:r>
          </a:p>
        </p:txBody>
      </p:sp>
      <p:sp>
        <p:nvSpPr>
          <p:cNvPr id="3" name="Content Placeholder 2"/>
          <p:cNvSpPr>
            <a:spLocks noGrp="1"/>
          </p:cNvSpPr>
          <p:nvPr>
            <p:ph idx="1"/>
          </p:nvPr>
        </p:nvSpPr>
        <p:spPr>
          <a:xfrm>
            <a:off x="805542" y="1857280"/>
            <a:ext cx="7358743" cy="3759749"/>
          </a:xfrm>
        </p:spPr>
        <p:txBody>
          <a:bodyPr>
            <a:normAutofit/>
          </a:bodyPr>
          <a:lstStyle/>
          <a:p>
            <a:pPr marL="45720" indent="0" algn="just">
              <a:lnSpc>
                <a:spcPct val="150000"/>
              </a:lnSpc>
              <a:buNone/>
            </a:pPr>
            <a:r>
              <a:rPr lang="en-US" sz="2800" dirty="0">
                <a:solidFill>
                  <a:schemeClr val="tx1"/>
                </a:solidFill>
              </a:rPr>
              <a:t>Entrance fee is called Admission fee. It is a fee paid by members at the</a:t>
            </a:r>
          </a:p>
          <a:p>
            <a:pPr marL="45720" indent="0" algn="just">
              <a:lnSpc>
                <a:spcPct val="150000"/>
              </a:lnSpc>
              <a:buNone/>
            </a:pPr>
            <a:r>
              <a:rPr lang="en-US" sz="2800" dirty="0">
                <a:solidFill>
                  <a:schemeClr val="tx1"/>
                </a:solidFill>
              </a:rPr>
              <a:t>time of joining a not-for-profit organization.</a:t>
            </a:r>
          </a:p>
          <a:p>
            <a:pPr marL="45720" indent="0" algn="just">
              <a:lnSpc>
                <a:spcPct val="150000"/>
              </a:lnSpc>
              <a:buNone/>
            </a:pPr>
            <a:r>
              <a:rPr lang="en-US" sz="2800" dirty="0">
                <a:solidFill>
                  <a:schemeClr val="tx1"/>
                </a:solidFill>
              </a:rPr>
              <a:t>1. It is an item of recurring nature.</a:t>
            </a:r>
          </a:p>
          <a:p>
            <a:pPr marL="45720" indent="0" algn="just">
              <a:lnSpc>
                <a:spcPct val="150000"/>
              </a:lnSpc>
              <a:buNone/>
            </a:pPr>
            <a:r>
              <a:rPr lang="en-US" sz="2800" dirty="0">
                <a:solidFill>
                  <a:schemeClr val="tx1"/>
                </a:solidFill>
              </a:rPr>
              <a:t>2. Generally Entrance fees is treated as income.</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4264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315" y="419961"/>
            <a:ext cx="5225143" cy="1088976"/>
          </a:xfrm>
        </p:spPr>
        <p:txBody>
          <a:bodyPr>
            <a:normAutofit/>
          </a:bodyPr>
          <a:lstStyle/>
          <a:p>
            <a:r>
              <a:rPr lang="en-US" sz="4400" dirty="0">
                <a:solidFill>
                  <a:schemeClr val="tx1"/>
                </a:solidFill>
              </a:rPr>
              <a:t>Legacy</a:t>
            </a:r>
          </a:p>
        </p:txBody>
      </p:sp>
      <p:sp>
        <p:nvSpPr>
          <p:cNvPr id="3" name="Content Placeholder 2"/>
          <p:cNvSpPr>
            <a:spLocks noGrp="1"/>
          </p:cNvSpPr>
          <p:nvPr>
            <p:ph idx="1"/>
          </p:nvPr>
        </p:nvSpPr>
        <p:spPr>
          <a:xfrm>
            <a:off x="841828" y="2045966"/>
            <a:ext cx="7358743" cy="3759749"/>
          </a:xfrm>
        </p:spPr>
        <p:txBody>
          <a:bodyPr>
            <a:normAutofit/>
          </a:bodyPr>
          <a:lstStyle/>
          <a:p>
            <a:pPr marL="45720" indent="0" algn="just">
              <a:lnSpc>
                <a:spcPct val="150000"/>
              </a:lnSpc>
              <a:buNone/>
            </a:pPr>
            <a:r>
              <a:rPr lang="en-US" sz="2800" dirty="0">
                <a:solidFill>
                  <a:schemeClr val="tx1"/>
                </a:solidFill>
              </a:rPr>
              <a:t>	Legacy represents the amount of property received by organization under a will on death of the contribution. In other words we can say that legacies are the donations made by a person at his own will, so the donation is called legacy.</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36266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2" y="623710"/>
            <a:ext cx="5225143" cy="1088976"/>
          </a:xfrm>
        </p:spPr>
        <p:txBody>
          <a:bodyPr>
            <a:normAutofit/>
          </a:bodyPr>
          <a:lstStyle/>
          <a:p>
            <a:r>
              <a:rPr lang="en-US" sz="4000" dirty="0">
                <a:solidFill>
                  <a:schemeClr val="tx1"/>
                </a:solidFill>
              </a:rPr>
              <a:t>Grant</a:t>
            </a:r>
          </a:p>
        </p:txBody>
      </p:sp>
      <p:sp>
        <p:nvSpPr>
          <p:cNvPr id="3" name="Content Placeholder 2"/>
          <p:cNvSpPr>
            <a:spLocks noGrp="1"/>
          </p:cNvSpPr>
          <p:nvPr>
            <p:ph idx="1"/>
          </p:nvPr>
        </p:nvSpPr>
        <p:spPr>
          <a:xfrm>
            <a:off x="805542" y="1900822"/>
            <a:ext cx="7358743" cy="3759749"/>
          </a:xfrm>
        </p:spPr>
        <p:txBody>
          <a:bodyPr>
            <a:normAutofit lnSpcReduction="10000"/>
          </a:bodyPr>
          <a:lstStyle/>
          <a:p>
            <a:pPr marL="45720" indent="0" algn="just">
              <a:lnSpc>
                <a:spcPct val="150000"/>
              </a:lnSpc>
              <a:buNone/>
            </a:pPr>
            <a:r>
              <a:rPr lang="en-US" sz="2800" dirty="0">
                <a:solidFill>
                  <a:schemeClr val="tx1"/>
                </a:solidFill>
              </a:rPr>
              <a:t>	Grant is an aid issued by a </a:t>
            </a:r>
            <a:r>
              <a:rPr lang="en-US" sz="2800" dirty="0" err="1">
                <a:solidFill>
                  <a:schemeClr val="tx1"/>
                </a:solidFill>
              </a:rPr>
              <a:t>Govt</a:t>
            </a:r>
            <a:r>
              <a:rPr lang="en-US" sz="2800" dirty="0">
                <a:solidFill>
                  <a:schemeClr val="tx1"/>
                </a:solidFill>
              </a:rPr>
              <a:t> agency to any Not-for- profit organization for specific purpose or general purpose. Specific Grant should be capitalized &amp; General grant may be treated as Revenue income and shown on credit side of Income &amp; Expenditure Account.</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18343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628" y="667658"/>
            <a:ext cx="5225143" cy="1088976"/>
          </a:xfrm>
        </p:spPr>
        <p:txBody>
          <a:bodyPr>
            <a:normAutofit/>
          </a:bodyPr>
          <a:lstStyle/>
          <a:p>
            <a:r>
              <a:rPr lang="en-US" sz="4000" dirty="0">
                <a:solidFill>
                  <a:schemeClr val="tx1"/>
                </a:solidFill>
              </a:rPr>
              <a:t>Donation</a:t>
            </a:r>
          </a:p>
        </p:txBody>
      </p:sp>
      <p:sp>
        <p:nvSpPr>
          <p:cNvPr id="3" name="Content Placeholder 2"/>
          <p:cNvSpPr>
            <a:spLocks noGrp="1"/>
          </p:cNvSpPr>
          <p:nvPr>
            <p:ph idx="1"/>
          </p:nvPr>
        </p:nvSpPr>
        <p:spPr>
          <a:xfrm>
            <a:off x="362858" y="1756634"/>
            <a:ext cx="8490858" cy="5500510"/>
          </a:xfrm>
        </p:spPr>
        <p:txBody>
          <a:bodyPr>
            <a:normAutofit/>
          </a:bodyPr>
          <a:lstStyle/>
          <a:p>
            <a:pPr marL="45720" indent="0" algn="just">
              <a:lnSpc>
                <a:spcPct val="100000"/>
              </a:lnSpc>
              <a:buNone/>
            </a:pPr>
            <a:r>
              <a:rPr lang="en-US" sz="2800" dirty="0">
                <a:solidFill>
                  <a:schemeClr val="tx1"/>
                </a:solidFill>
              </a:rPr>
              <a:t>Donation is the amount received by Not-for-profit Organization from any person or institution without any consideration and not periodically.</a:t>
            </a:r>
          </a:p>
          <a:p>
            <a:pPr marL="45720" indent="0" algn="just">
              <a:lnSpc>
                <a:spcPct val="100000"/>
              </a:lnSpc>
              <a:buNone/>
            </a:pPr>
            <a:r>
              <a:rPr lang="en-US" sz="2800" b="1" dirty="0">
                <a:solidFill>
                  <a:schemeClr val="tx1"/>
                </a:solidFill>
                <a:latin typeface="+mj-lt"/>
              </a:rPr>
              <a:t>General: </a:t>
            </a:r>
            <a:r>
              <a:rPr lang="en-US" sz="2800" dirty="0">
                <a:solidFill>
                  <a:schemeClr val="tx1"/>
                </a:solidFill>
              </a:rPr>
              <a:t>If donation received is not for a specific purpose and can be utilized for any purpose, it is known as general donation.</a:t>
            </a:r>
          </a:p>
          <a:p>
            <a:pPr marL="45720" indent="0" algn="just">
              <a:lnSpc>
                <a:spcPct val="100000"/>
              </a:lnSpc>
              <a:buNone/>
            </a:pPr>
            <a:r>
              <a:rPr lang="en-US" sz="2800" dirty="0">
                <a:solidFill>
                  <a:schemeClr val="tx1"/>
                </a:solidFill>
                <a:latin typeface="+mj-lt"/>
              </a:rPr>
              <a:t>Specific : </a:t>
            </a:r>
            <a:r>
              <a:rPr lang="en-US" sz="2800" dirty="0">
                <a:solidFill>
                  <a:schemeClr val="tx1"/>
                </a:solidFill>
              </a:rPr>
              <a:t>If donation is received for a particular purpose and can be utilized for the same purpose only it is known as specific donation such as Donation for Building.</a:t>
            </a:r>
          </a:p>
          <a:p>
            <a:pPr marL="45720" indent="0" algn="just">
              <a:lnSpc>
                <a:spcPct val="100000"/>
              </a:lnSpc>
              <a:buNone/>
            </a:pPr>
            <a:endParaRPr lang="en-US" dirty="0">
              <a:solidFill>
                <a:schemeClr val="tx1"/>
              </a:solidFill>
            </a:endParaRP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36822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a:solidFill>
                  <a:schemeClr val="tx1"/>
                </a:solidFill>
              </a:rPr>
              <a:t>Life Membership Fee</a:t>
            </a:r>
            <a:endParaRPr lang="en-US" u="sng" dirty="0">
              <a:solidFill>
                <a:schemeClr val="tx1"/>
              </a:solidFill>
            </a:endParaRPr>
          </a:p>
        </p:txBody>
      </p:sp>
      <p:sp>
        <p:nvSpPr>
          <p:cNvPr id="3" name="Content Placeholder 2"/>
          <p:cNvSpPr>
            <a:spLocks noGrp="1"/>
          </p:cNvSpPr>
          <p:nvPr>
            <p:ph idx="1"/>
          </p:nvPr>
        </p:nvSpPr>
        <p:spPr>
          <a:xfrm>
            <a:off x="377372" y="1958880"/>
            <a:ext cx="7837714" cy="4114800"/>
          </a:xfrm>
        </p:spPr>
        <p:txBody>
          <a:bodyPr>
            <a:normAutofit/>
          </a:bodyPr>
          <a:lstStyle/>
          <a:p>
            <a:pPr marL="45720" indent="0" algn="just">
              <a:lnSpc>
                <a:spcPct val="150000"/>
              </a:lnSpc>
              <a:buNone/>
            </a:pPr>
            <a:r>
              <a:rPr lang="en-US" sz="2800" dirty="0">
                <a:solidFill>
                  <a:schemeClr val="tx1"/>
                </a:solidFill>
              </a:rPr>
              <a:t>	Life Membership Fee is the fee received from those members who do not pay periodic fee or subscription but pay a lump sum amount to become life time members. It can be shown by adding to capital fund or separately on the liabilities side of Balance sheet.</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3703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a:solidFill>
                  <a:schemeClr val="tx1"/>
                </a:solidFill>
              </a:rPr>
              <a:t>Honorarium</a:t>
            </a:r>
            <a:endParaRPr lang="en-US" u="sng" dirty="0">
              <a:solidFill>
                <a:schemeClr val="tx1"/>
              </a:solidFill>
            </a:endParaRPr>
          </a:p>
        </p:txBody>
      </p:sp>
      <p:sp>
        <p:nvSpPr>
          <p:cNvPr id="3" name="Content Placeholder 2"/>
          <p:cNvSpPr>
            <a:spLocks noGrp="1"/>
          </p:cNvSpPr>
          <p:nvPr>
            <p:ph idx="1"/>
          </p:nvPr>
        </p:nvSpPr>
        <p:spPr>
          <a:xfrm>
            <a:off x="551543" y="1958880"/>
            <a:ext cx="7837714" cy="4114800"/>
          </a:xfrm>
        </p:spPr>
        <p:txBody>
          <a:bodyPr>
            <a:normAutofit/>
          </a:bodyPr>
          <a:lstStyle/>
          <a:p>
            <a:pPr marL="45720" indent="0" algn="just">
              <a:lnSpc>
                <a:spcPct val="150000"/>
              </a:lnSpc>
              <a:buNone/>
            </a:pPr>
            <a:r>
              <a:rPr lang="en-US" sz="2800" dirty="0">
                <a:solidFill>
                  <a:schemeClr val="tx1"/>
                </a:solidFill>
              </a:rPr>
              <a:t>Honorarium is an amount paid to a person (other than employee) for rendering some special services for Not-for-profit organization. It is treated as an expense of Not-for-profit organization.</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400513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923151"/>
            <a:ext cx="8841631" cy="1687133"/>
          </a:xfrm>
        </p:spPr>
        <p:txBody>
          <a:bodyPr>
            <a:normAutofit fontScale="90000"/>
          </a:bodyPr>
          <a:lstStyle/>
          <a:p>
            <a:pPr algn="ctr"/>
            <a:r>
              <a:rPr lang="en-US" sz="6000" dirty="0">
                <a:ln>
                  <a:solidFill>
                    <a:sysClr val="windowText" lastClr="000000"/>
                  </a:solidFill>
                </a:ln>
                <a:solidFill>
                  <a:srgbClr val="FF0000"/>
                </a:solidFill>
              </a:rPr>
              <a:t>Accounting for </a:t>
            </a:r>
            <a:br>
              <a:rPr lang="en-US" sz="6000" dirty="0">
                <a:ln>
                  <a:solidFill>
                    <a:sysClr val="windowText" lastClr="000000"/>
                  </a:solidFill>
                </a:ln>
                <a:solidFill>
                  <a:srgbClr val="FF0000"/>
                </a:solidFill>
              </a:rPr>
            </a:br>
            <a:r>
              <a:rPr lang="en-US" sz="6000" dirty="0">
                <a:ln>
                  <a:solidFill>
                    <a:sysClr val="windowText" lastClr="000000"/>
                  </a:solidFill>
                </a:ln>
                <a:solidFill>
                  <a:srgbClr val="FF0000"/>
                </a:solidFill>
              </a:rPr>
              <a:t>Not-for-Profit </a:t>
            </a:r>
            <a:r>
              <a:rPr lang="en-US" sz="6000" dirty="0" smtClean="0">
                <a:ln>
                  <a:solidFill>
                    <a:sysClr val="windowText" lastClr="000000"/>
                  </a:solidFill>
                </a:ln>
                <a:solidFill>
                  <a:srgbClr val="FF0000"/>
                </a:solidFill>
              </a:rPr>
              <a:t>Organisation-Introduction</a:t>
            </a:r>
            <a:endParaRPr lang="en-US" sz="6000" dirty="0">
              <a:ln>
                <a:solidFill>
                  <a:sysClr val="windowText" lastClr="000000"/>
                </a:solidFill>
              </a:ln>
              <a:solidFill>
                <a:srgbClr val="FF0000"/>
              </a:solidFill>
            </a:endParaRPr>
          </a:p>
        </p:txBody>
      </p:sp>
      <p:pic>
        <p:nvPicPr>
          <p:cNvPr id="8"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71650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Subscription</a:t>
            </a:r>
            <a:endParaRPr lang="en-US" dirty="0">
              <a:solidFill>
                <a:schemeClr val="tx1"/>
              </a:solidFill>
            </a:endParaRPr>
          </a:p>
        </p:txBody>
      </p:sp>
      <p:sp>
        <p:nvSpPr>
          <p:cNvPr id="3" name="Content Placeholder 2"/>
          <p:cNvSpPr>
            <a:spLocks noGrp="1"/>
          </p:cNvSpPr>
          <p:nvPr>
            <p:ph idx="1"/>
          </p:nvPr>
        </p:nvSpPr>
        <p:spPr>
          <a:xfrm>
            <a:off x="798285" y="1915337"/>
            <a:ext cx="7837714" cy="4114800"/>
          </a:xfrm>
        </p:spPr>
        <p:txBody>
          <a:bodyPr>
            <a:normAutofit/>
          </a:bodyPr>
          <a:lstStyle/>
          <a:p>
            <a:pPr marL="45720" indent="0">
              <a:lnSpc>
                <a:spcPct val="150000"/>
              </a:lnSpc>
              <a:buNone/>
            </a:pPr>
            <a:r>
              <a:rPr lang="en-US" sz="2800" dirty="0">
                <a:solidFill>
                  <a:schemeClr val="tx1"/>
                </a:solidFill>
              </a:rPr>
              <a:t>Subscription is the amount payable by members of Not- for- profit Organization for renewal of membership periodically.</a:t>
            </a:r>
          </a:p>
          <a:p>
            <a:pPr marL="45720" indent="0">
              <a:lnSpc>
                <a:spcPct val="150000"/>
              </a:lnSpc>
              <a:buNone/>
            </a:pPr>
            <a:r>
              <a:rPr lang="en-US" sz="2800" dirty="0">
                <a:solidFill>
                  <a:schemeClr val="tx1"/>
                </a:solidFill>
              </a:rPr>
              <a:t>1. It is recurring in nature.</a:t>
            </a:r>
          </a:p>
          <a:p>
            <a:pPr marL="45720" indent="0">
              <a:lnSpc>
                <a:spcPct val="150000"/>
              </a:lnSpc>
              <a:buNone/>
            </a:pPr>
            <a:r>
              <a:rPr lang="en-US" sz="2800" dirty="0">
                <a:solidFill>
                  <a:schemeClr val="tx1"/>
                </a:solidFill>
              </a:rPr>
              <a:t>2. It is treated as Revenue Receipt.</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62279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5" y="493081"/>
            <a:ext cx="8098971" cy="1143000"/>
          </a:xfrm>
        </p:spPr>
        <p:txBody>
          <a:bodyPr>
            <a:noAutofit/>
          </a:bodyPr>
          <a:lstStyle/>
          <a:p>
            <a:r>
              <a:rPr lang="en-US" sz="3200" dirty="0">
                <a:solidFill>
                  <a:schemeClr val="tx1"/>
                </a:solidFill>
              </a:rPr>
              <a:t>Calculation of Subscription to be shown in the</a:t>
            </a:r>
            <a:br>
              <a:rPr lang="en-US" sz="3200" dirty="0">
                <a:solidFill>
                  <a:schemeClr val="tx1"/>
                </a:solidFill>
              </a:rPr>
            </a:br>
            <a:r>
              <a:rPr lang="en-US" sz="3200" dirty="0">
                <a:solidFill>
                  <a:schemeClr val="tx1"/>
                </a:solidFill>
              </a:rPr>
              <a:t> Income and Expenditure Account for current year.</a:t>
            </a:r>
          </a:p>
        </p:txBody>
      </p:sp>
      <p:graphicFrame>
        <p:nvGraphicFramePr>
          <p:cNvPr id="4" name="Table 3"/>
          <p:cNvGraphicFramePr>
            <a:graphicFrameLocks noGrp="1"/>
          </p:cNvGraphicFramePr>
          <p:nvPr>
            <p:extLst>
              <p:ext uri="{D42A27DB-BD31-4B8C-83A1-F6EECF244321}">
                <p14:modId xmlns:p14="http://schemas.microsoft.com/office/powerpoint/2010/main" val="869755986"/>
              </p:ext>
            </p:extLst>
          </p:nvPr>
        </p:nvGraphicFramePr>
        <p:xfrm>
          <a:off x="587375" y="2027968"/>
          <a:ext cx="9645197" cy="3670365"/>
        </p:xfrm>
        <a:graphic>
          <a:graphicData uri="http://schemas.openxmlformats.org/drawingml/2006/table">
            <a:tbl>
              <a:tblPr firstRow="1" firstCol="1" bandRow="1">
                <a:tableStyleId>{F5AB1C69-6EDB-4FF4-983F-18BD219EF322}</a:tableStyleId>
              </a:tblPr>
              <a:tblGrid>
                <a:gridCol w="8350574">
                  <a:extLst>
                    <a:ext uri="{9D8B030D-6E8A-4147-A177-3AD203B41FA5}">
                      <a16:colId xmlns="" xmlns:a16="http://schemas.microsoft.com/office/drawing/2014/main" val="1608502348"/>
                    </a:ext>
                  </a:extLst>
                </a:gridCol>
                <a:gridCol w="1294623">
                  <a:extLst>
                    <a:ext uri="{9D8B030D-6E8A-4147-A177-3AD203B41FA5}">
                      <a16:colId xmlns="" xmlns:a16="http://schemas.microsoft.com/office/drawing/2014/main" val="3215114573"/>
                    </a:ext>
                  </a:extLst>
                </a:gridCol>
              </a:tblGrid>
              <a:tr h="0">
                <a:tc>
                  <a:txBody>
                    <a:bodyPr/>
                    <a:lstStyle/>
                    <a:p>
                      <a:pPr marL="0" marR="0" algn="ctr">
                        <a:lnSpc>
                          <a:spcPct val="150000"/>
                        </a:lnSpc>
                        <a:spcBef>
                          <a:spcPts val="0"/>
                        </a:spcBef>
                        <a:spcAft>
                          <a:spcPts val="0"/>
                        </a:spcAft>
                      </a:pPr>
                      <a:r>
                        <a:rPr lang="en-US" sz="2400" dirty="0">
                          <a:solidFill>
                            <a:schemeClr val="tx1"/>
                          </a:solidFill>
                          <a:effectLst/>
                        </a:rPr>
                        <a:t>Particulars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400">
                          <a:solidFill>
                            <a:schemeClr val="tx1"/>
                          </a:solidFill>
                          <a:effectLst/>
                        </a:rPr>
                        <a:t>Amount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2544508"/>
                  </a:ext>
                </a:extLst>
              </a:tr>
              <a:tr h="0">
                <a:tc>
                  <a:txBody>
                    <a:bodyPr/>
                    <a:lstStyle/>
                    <a:p>
                      <a:pPr marL="0" marR="0" algn="just">
                        <a:lnSpc>
                          <a:spcPct val="150000"/>
                        </a:lnSpc>
                        <a:spcBef>
                          <a:spcPts val="0"/>
                        </a:spcBef>
                        <a:spcAft>
                          <a:spcPts val="0"/>
                        </a:spcAft>
                      </a:pPr>
                      <a:r>
                        <a:rPr lang="en-US" sz="2400" dirty="0">
                          <a:solidFill>
                            <a:schemeClr val="tx1"/>
                          </a:solidFill>
                          <a:effectLst/>
                        </a:rPr>
                        <a:t>Subscription received during the year</a:t>
                      </a:r>
                      <a:endParaRPr lang="en-US" sz="1800" dirty="0">
                        <a:solidFill>
                          <a:schemeClr val="tx1"/>
                        </a:solidFill>
                        <a:effectLst/>
                      </a:endParaRPr>
                    </a:p>
                    <a:p>
                      <a:pPr marL="0" marR="0" algn="just">
                        <a:lnSpc>
                          <a:spcPct val="150000"/>
                        </a:lnSpc>
                        <a:spcBef>
                          <a:spcPts val="0"/>
                        </a:spcBef>
                        <a:spcAft>
                          <a:spcPts val="0"/>
                        </a:spcAft>
                      </a:pPr>
                      <a:r>
                        <a:rPr lang="en-US" sz="2400" dirty="0">
                          <a:solidFill>
                            <a:schemeClr val="tx1"/>
                          </a:solidFill>
                          <a:effectLst/>
                        </a:rPr>
                        <a:t>Add: Outstanding Subscription (at the end of Current Year)</a:t>
                      </a:r>
                      <a:endParaRPr lang="en-US" sz="1800" dirty="0">
                        <a:solidFill>
                          <a:schemeClr val="tx1"/>
                        </a:solidFill>
                        <a:effectLst/>
                      </a:endParaRPr>
                    </a:p>
                    <a:p>
                      <a:pPr marL="0" marR="0" algn="just">
                        <a:lnSpc>
                          <a:spcPct val="150000"/>
                        </a:lnSpc>
                        <a:spcBef>
                          <a:spcPts val="0"/>
                        </a:spcBef>
                        <a:spcAft>
                          <a:spcPts val="0"/>
                        </a:spcAft>
                      </a:pPr>
                      <a:r>
                        <a:rPr lang="en-US" sz="2400" dirty="0">
                          <a:solidFill>
                            <a:schemeClr val="tx1"/>
                          </a:solidFill>
                          <a:effectLst/>
                        </a:rPr>
                        <a:t>Prepaid or advance (at the beginning Of previous year)</a:t>
                      </a:r>
                      <a:endParaRPr lang="en-US" sz="1800" dirty="0">
                        <a:solidFill>
                          <a:schemeClr val="tx1"/>
                        </a:solidFill>
                        <a:effectLst/>
                      </a:endParaRPr>
                    </a:p>
                    <a:p>
                      <a:pPr marL="0" marR="0" algn="just">
                        <a:lnSpc>
                          <a:spcPct val="150000"/>
                        </a:lnSpc>
                        <a:spcBef>
                          <a:spcPts val="0"/>
                        </a:spcBef>
                        <a:spcAft>
                          <a:spcPts val="0"/>
                        </a:spcAft>
                      </a:pPr>
                      <a:r>
                        <a:rPr lang="en-US" sz="2400" dirty="0">
                          <a:solidFill>
                            <a:schemeClr val="tx1"/>
                          </a:solidFill>
                          <a:effectLst/>
                        </a:rPr>
                        <a:t>Less: Outstanding Subscription (at the beginning of Current Year)</a:t>
                      </a:r>
                      <a:endParaRPr lang="en-US" sz="1800" dirty="0">
                        <a:solidFill>
                          <a:schemeClr val="tx1"/>
                        </a:solidFill>
                        <a:effectLst/>
                      </a:endParaRPr>
                    </a:p>
                    <a:p>
                      <a:pPr marL="0" marR="0" algn="just">
                        <a:lnSpc>
                          <a:spcPct val="150000"/>
                        </a:lnSpc>
                        <a:spcBef>
                          <a:spcPts val="0"/>
                        </a:spcBef>
                        <a:spcAft>
                          <a:spcPts val="0"/>
                        </a:spcAft>
                      </a:pPr>
                      <a:r>
                        <a:rPr lang="en-US" sz="2400" dirty="0">
                          <a:solidFill>
                            <a:schemeClr val="tx1"/>
                          </a:solidFill>
                          <a:effectLst/>
                        </a:rPr>
                        <a:t>Prepaid or Advance (at the end of current year)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699204444"/>
                  </a:ext>
                </a:extLst>
              </a:tr>
              <a:tr h="0">
                <a:tc>
                  <a:txBody>
                    <a:bodyPr/>
                    <a:lstStyle/>
                    <a:p>
                      <a:pPr marL="0" marR="0" algn="just">
                        <a:lnSpc>
                          <a:spcPct val="150000"/>
                        </a:lnSpc>
                        <a:spcBef>
                          <a:spcPts val="0"/>
                        </a:spcBef>
                        <a:spcAft>
                          <a:spcPts val="0"/>
                        </a:spcAft>
                      </a:pPr>
                      <a:r>
                        <a:rPr lang="en-US" sz="2400" dirty="0">
                          <a:solidFill>
                            <a:schemeClr val="tx1"/>
                          </a:solidFill>
                          <a:effectLst/>
                        </a:rPr>
                        <a:t>Amount of subscription to be shown in Income &amp; Exp. A/C</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4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259169213"/>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1513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29" y="0"/>
            <a:ext cx="9144000" cy="1143000"/>
          </a:xfrm>
        </p:spPr>
        <p:txBody>
          <a:bodyPr>
            <a:noAutofit/>
          </a:bodyPr>
          <a:lstStyle/>
          <a:p>
            <a:r>
              <a:rPr lang="en-US" sz="2400" dirty="0">
                <a:solidFill>
                  <a:schemeClr val="tx1"/>
                </a:solidFill>
              </a:rPr>
              <a:t>Calculation of Subscription to be shown in the</a:t>
            </a:r>
            <a:br>
              <a:rPr lang="en-US" sz="2400" dirty="0">
                <a:solidFill>
                  <a:schemeClr val="tx1"/>
                </a:solidFill>
              </a:rPr>
            </a:br>
            <a:r>
              <a:rPr lang="en-US" sz="2400" dirty="0">
                <a:solidFill>
                  <a:schemeClr val="tx1"/>
                </a:solidFill>
              </a:rPr>
              <a:t> Income and Expenditure Account for current year.</a:t>
            </a:r>
          </a:p>
        </p:txBody>
      </p:sp>
      <p:graphicFrame>
        <p:nvGraphicFramePr>
          <p:cNvPr id="3" name="Table 2"/>
          <p:cNvGraphicFramePr>
            <a:graphicFrameLocks noGrp="1"/>
          </p:cNvGraphicFramePr>
          <p:nvPr>
            <p:extLst>
              <p:ext uri="{D42A27DB-BD31-4B8C-83A1-F6EECF244321}">
                <p14:modId xmlns:p14="http://schemas.microsoft.com/office/powerpoint/2010/main" val="3339585859"/>
              </p:ext>
            </p:extLst>
          </p:nvPr>
        </p:nvGraphicFramePr>
        <p:xfrm>
          <a:off x="1066345" y="1945082"/>
          <a:ext cx="8730797" cy="3299920"/>
        </p:xfrm>
        <a:graphic>
          <a:graphicData uri="http://schemas.openxmlformats.org/drawingml/2006/table">
            <a:tbl>
              <a:tblPr firstRow="1" firstCol="1" bandRow="1">
                <a:tableStyleId>{5C22544A-7EE6-4342-B048-85BDC9FD1C3A}</a:tableStyleId>
              </a:tblPr>
              <a:tblGrid>
                <a:gridCol w="3272882">
                  <a:extLst>
                    <a:ext uri="{9D8B030D-6E8A-4147-A177-3AD203B41FA5}">
                      <a16:colId xmlns="" xmlns:a16="http://schemas.microsoft.com/office/drawing/2014/main" val="208390815"/>
                    </a:ext>
                  </a:extLst>
                </a:gridCol>
                <a:gridCol w="1091583">
                  <a:extLst>
                    <a:ext uri="{9D8B030D-6E8A-4147-A177-3AD203B41FA5}">
                      <a16:colId xmlns="" xmlns:a16="http://schemas.microsoft.com/office/drawing/2014/main" val="3956124232"/>
                    </a:ext>
                  </a:extLst>
                </a:gridCol>
                <a:gridCol w="3278484">
                  <a:extLst>
                    <a:ext uri="{9D8B030D-6E8A-4147-A177-3AD203B41FA5}">
                      <a16:colId xmlns="" xmlns:a16="http://schemas.microsoft.com/office/drawing/2014/main" val="1176925856"/>
                    </a:ext>
                  </a:extLst>
                </a:gridCol>
                <a:gridCol w="1087848">
                  <a:extLst>
                    <a:ext uri="{9D8B030D-6E8A-4147-A177-3AD203B41FA5}">
                      <a16:colId xmlns="" xmlns:a16="http://schemas.microsoft.com/office/drawing/2014/main" val="715149136"/>
                    </a:ext>
                  </a:extLst>
                </a:gridCol>
              </a:tblGrid>
              <a:tr h="229051">
                <a:tc>
                  <a:txBody>
                    <a:bodyPr/>
                    <a:lstStyle/>
                    <a:p>
                      <a:pPr marL="0" marR="0">
                        <a:lnSpc>
                          <a:spcPct val="115000"/>
                        </a:lnSpc>
                        <a:spcBef>
                          <a:spcPts val="0"/>
                        </a:spcBef>
                        <a:spcAft>
                          <a:spcPts val="0"/>
                        </a:spcAft>
                      </a:pPr>
                      <a:r>
                        <a:rPr lang="en-US" sz="1400">
                          <a:solidFill>
                            <a:schemeClr val="tx1"/>
                          </a:solidFill>
                          <a:effectLst/>
                        </a:rPr>
                        <a:t>Particulars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400">
                          <a:solidFill>
                            <a:schemeClr val="tx1"/>
                          </a:solidFill>
                          <a:effectLst/>
                        </a:rPr>
                        <a:t>Amount</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400">
                          <a:solidFill>
                            <a:schemeClr val="tx1"/>
                          </a:solidFill>
                          <a:effectLst/>
                        </a:rPr>
                        <a:t>Particulars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400">
                          <a:solidFill>
                            <a:schemeClr val="tx1"/>
                          </a:solidFill>
                          <a:effectLst/>
                        </a:rPr>
                        <a:t>Amount</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340227284"/>
                  </a:ext>
                </a:extLst>
              </a:tr>
              <a:tr h="2644028">
                <a:tc>
                  <a:txBody>
                    <a:bodyPr/>
                    <a:lstStyle/>
                    <a:p>
                      <a:pPr marL="0" marR="0" algn="just">
                        <a:lnSpc>
                          <a:spcPct val="150000"/>
                        </a:lnSpc>
                        <a:spcBef>
                          <a:spcPts val="0"/>
                        </a:spcBef>
                        <a:spcAft>
                          <a:spcPts val="0"/>
                        </a:spcAft>
                      </a:pPr>
                      <a:r>
                        <a:rPr lang="en-US" sz="1800" dirty="0">
                          <a:solidFill>
                            <a:schemeClr val="tx1"/>
                          </a:solidFill>
                          <a:effectLst/>
                        </a:rPr>
                        <a:t>To Bal. b/d (outstanding Subscription at the Beginning)</a:t>
                      </a:r>
                      <a:endParaRPr lang="en-US" sz="12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To Income &amp; Expenditure A/C</a:t>
                      </a:r>
                      <a:endParaRPr lang="en-US" sz="12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(Balancing Figure)</a:t>
                      </a:r>
                      <a:endParaRPr lang="en-US" sz="12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To Bal. c/d ((Prepaid</a:t>
                      </a:r>
                      <a:endParaRPr lang="en-US" sz="12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Subscription at the end)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8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800" dirty="0">
                          <a:solidFill>
                            <a:schemeClr val="tx1"/>
                          </a:solidFill>
                          <a:effectLst/>
                        </a:rPr>
                        <a:t>By Bal. b/d (Prepaid Subscription at the Beginning)</a:t>
                      </a:r>
                      <a:endParaRPr lang="en-US" sz="12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By Receipts &amp; Payment A/C By Bal. c/d</a:t>
                      </a:r>
                      <a:endParaRPr lang="en-US" sz="12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(Outstanding subscription at the end)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8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946343245"/>
                  </a:ext>
                </a:extLst>
              </a:tr>
              <a:tr h="305382">
                <a:tc>
                  <a:txBody>
                    <a:bodyPr/>
                    <a:lstStyle/>
                    <a:p>
                      <a:pPr marL="0" marR="0" algn="just">
                        <a:lnSpc>
                          <a:spcPct val="150000"/>
                        </a:lnSpc>
                        <a:spcBef>
                          <a:spcPts val="0"/>
                        </a:spcBef>
                        <a:spcAft>
                          <a:spcPts val="0"/>
                        </a:spcAft>
                      </a:pPr>
                      <a:r>
                        <a:rPr lang="en-US" sz="18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8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8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8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577952191"/>
                  </a:ext>
                </a:extLst>
              </a:tr>
            </a:tbl>
          </a:graphicData>
        </a:graphic>
      </p:graphicFrame>
      <p:sp>
        <p:nvSpPr>
          <p:cNvPr id="5" name="Rectangle 1"/>
          <p:cNvSpPr>
            <a:spLocks noChangeArrowheads="1"/>
          </p:cNvSpPr>
          <p:nvPr/>
        </p:nvSpPr>
        <p:spPr bwMode="auto">
          <a:xfrm>
            <a:off x="943429" y="1427946"/>
            <a:ext cx="8853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Dr</a:t>
            </a:r>
            <a:r>
              <a:rPr kumimoji="0" lang="en-US" altLang="en-US" sz="2400" b="1"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Subscription Account			Cr</a:t>
            </a:r>
            <a:endParaRPr kumimoji="0" lang="en-US" altLang="en-US" sz="2800" b="0" i="0" u="none" strike="noStrike" cap="none" normalizeH="0" baseline="0" dirty="0">
              <a:ln>
                <a:noFill/>
              </a:ln>
              <a:solidFill>
                <a:srgbClr val="002060"/>
              </a:solidFill>
              <a:effectLst/>
              <a:latin typeface="Arial" panose="020B0604020202020204" pitchFamily="34" charset="0"/>
            </a:endParaRPr>
          </a:p>
        </p:txBody>
      </p:sp>
      <p:pic>
        <p:nvPicPr>
          <p:cNvPr id="8"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30621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rmAutofit fontScale="90000"/>
          </a:bodyPr>
          <a:lstStyle/>
          <a:p>
            <a:r>
              <a:rPr lang="en-US" sz="3600" u="sng" dirty="0">
                <a:solidFill>
                  <a:schemeClr val="tx1"/>
                </a:solidFill>
              </a:rPr>
              <a:t>Illustration -1 </a:t>
            </a:r>
          </a:p>
        </p:txBody>
      </p:sp>
      <p:sp>
        <p:nvSpPr>
          <p:cNvPr id="3" name="Content Placeholder 2"/>
          <p:cNvSpPr>
            <a:spLocks noGrp="1"/>
          </p:cNvSpPr>
          <p:nvPr>
            <p:ph idx="1"/>
          </p:nvPr>
        </p:nvSpPr>
        <p:spPr>
          <a:xfrm>
            <a:off x="1097280" y="1845734"/>
            <a:ext cx="7988663" cy="4023360"/>
          </a:xfrm>
        </p:spPr>
        <p:txBody>
          <a:bodyPr>
            <a:normAutofit/>
          </a:bodyPr>
          <a:lstStyle/>
          <a:p>
            <a:r>
              <a:rPr lang="en-US" sz="2400" dirty="0">
                <a:solidFill>
                  <a:schemeClr val="tx1"/>
                </a:solidFill>
              </a:rPr>
              <a:t>Calculate the amount of subscription to be credited to Income &amp; Expenditure a/c for the yr. 2007-08.</a:t>
            </a:r>
          </a:p>
          <a:p>
            <a:r>
              <a:rPr lang="en-US" sz="2400" dirty="0">
                <a:solidFill>
                  <a:schemeClr val="tx1"/>
                </a:solidFill>
              </a:rPr>
              <a:t>Subscription received during 2007-08 50,000</a:t>
            </a:r>
          </a:p>
          <a:p>
            <a:r>
              <a:rPr lang="en-US" sz="2400" dirty="0">
                <a:solidFill>
                  <a:schemeClr val="tx1"/>
                </a:solidFill>
              </a:rPr>
              <a:t>Subscription outstanding on 31-3-08 8,000</a:t>
            </a:r>
          </a:p>
          <a:p>
            <a:r>
              <a:rPr lang="en-US" sz="2400" dirty="0">
                <a:solidFill>
                  <a:schemeClr val="tx1"/>
                </a:solidFill>
              </a:rPr>
              <a:t>Subscription outstanding on 1-04-07 6,000</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67230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Autofit/>
          </a:bodyPr>
          <a:lstStyle/>
          <a:p>
            <a:r>
              <a:rPr lang="en-US" sz="4000" dirty="0">
                <a:solidFill>
                  <a:schemeClr val="tx1"/>
                </a:solidFill>
              </a:rPr>
              <a:t>Solution </a:t>
            </a:r>
          </a:p>
        </p:txBody>
      </p:sp>
      <p:graphicFrame>
        <p:nvGraphicFramePr>
          <p:cNvPr id="7" name="Table 6"/>
          <p:cNvGraphicFramePr>
            <a:graphicFrameLocks noGrp="1"/>
          </p:cNvGraphicFramePr>
          <p:nvPr>
            <p:extLst>
              <p:ext uri="{D42A27DB-BD31-4B8C-83A1-F6EECF244321}">
                <p14:modId xmlns:p14="http://schemas.microsoft.com/office/powerpoint/2010/main" val="1340260336"/>
              </p:ext>
            </p:extLst>
          </p:nvPr>
        </p:nvGraphicFramePr>
        <p:xfrm>
          <a:off x="587376" y="2027968"/>
          <a:ext cx="8222796" cy="2268261"/>
        </p:xfrm>
        <a:graphic>
          <a:graphicData uri="http://schemas.openxmlformats.org/drawingml/2006/table">
            <a:tbl>
              <a:tblPr firstRow="1" firstCol="1" bandRow="1">
                <a:tableStyleId>{F5AB1C69-6EDB-4FF4-983F-18BD219EF322}</a:tableStyleId>
              </a:tblPr>
              <a:tblGrid>
                <a:gridCol w="7119094">
                  <a:extLst>
                    <a:ext uri="{9D8B030D-6E8A-4147-A177-3AD203B41FA5}">
                      <a16:colId xmlns="" xmlns:a16="http://schemas.microsoft.com/office/drawing/2014/main" val="1608502348"/>
                    </a:ext>
                  </a:extLst>
                </a:gridCol>
                <a:gridCol w="1103702">
                  <a:extLst>
                    <a:ext uri="{9D8B030D-6E8A-4147-A177-3AD203B41FA5}">
                      <a16:colId xmlns="" xmlns:a16="http://schemas.microsoft.com/office/drawing/2014/main" val="3215114573"/>
                    </a:ext>
                  </a:extLst>
                </a:gridCol>
              </a:tblGrid>
              <a:tr h="436771">
                <a:tc>
                  <a:txBody>
                    <a:bodyPr/>
                    <a:lstStyle/>
                    <a:p>
                      <a:pPr marL="0" marR="0" algn="ctr">
                        <a:lnSpc>
                          <a:spcPct val="150000"/>
                        </a:lnSpc>
                        <a:spcBef>
                          <a:spcPts val="0"/>
                        </a:spcBef>
                        <a:spcAft>
                          <a:spcPts val="0"/>
                        </a:spcAft>
                      </a:pPr>
                      <a:r>
                        <a:rPr lang="en-US" sz="2000" dirty="0">
                          <a:solidFill>
                            <a:schemeClr val="tx1"/>
                          </a:solidFill>
                          <a:effectLst/>
                        </a:rPr>
                        <a:t>Particulars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000">
                          <a:solidFill>
                            <a:schemeClr val="tx1"/>
                          </a:solidFill>
                          <a:effectLst/>
                        </a:rPr>
                        <a:t>Amount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2544508"/>
                  </a:ext>
                </a:extLst>
              </a:tr>
              <a:tr h="1393525">
                <a:tc>
                  <a:txBody>
                    <a:bodyPr/>
                    <a:lstStyle/>
                    <a:p>
                      <a:pPr marL="0" marR="0" algn="just">
                        <a:lnSpc>
                          <a:spcPct val="150000"/>
                        </a:lnSpc>
                        <a:spcBef>
                          <a:spcPts val="0"/>
                        </a:spcBef>
                        <a:spcAft>
                          <a:spcPts val="0"/>
                        </a:spcAft>
                      </a:pPr>
                      <a:r>
                        <a:rPr lang="en-US" sz="2000" dirty="0">
                          <a:solidFill>
                            <a:schemeClr val="tx1"/>
                          </a:solidFill>
                          <a:effectLst/>
                        </a:rPr>
                        <a:t>Subscription received during the year</a:t>
                      </a:r>
                      <a:endParaRPr lang="en-US" sz="1600" dirty="0">
                        <a:solidFill>
                          <a:schemeClr val="tx1"/>
                        </a:solidFill>
                        <a:effectLst/>
                      </a:endParaRPr>
                    </a:p>
                    <a:p>
                      <a:pPr marL="0" marR="0" algn="just">
                        <a:lnSpc>
                          <a:spcPct val="150000"/>
                        </a:lnSpc>
                        <a:spcBef>
                          <a:spcPts val="0"/>
                        </a:spcBef>
                        <a:spcAft>
                          <a:spcPts val="0"/>
                        </a:spcAft>
                      </a:pPr>
                      <a:r>
                        <a:rPr lang="en-US" sz="2000" dirty="0">
                          <a:solidFill>
                            <a:schemeClr val="tx1"/>
                          </a:solidFill>
                          <a:effectLst/>
                        </a:rPr>
                        <a:t>Add: Outstanding Subscription (at the end of Current Year)</a:t>
                      </a:r>
                      <a:endParaRPr lang="en-US" sz="1600" dirty="0">
                        <a:solidFill>
                          <a:schemeClr val="tx1"/>
                        </a:solidFill>
                        <a:effectLst/>
                      </a:endParaRPr>
                    </a:p>
                    <a:p>
                      <a:pPr marL="0" marR="0" algn="just">
                        <a:lnSpc>
                          <a:spcPct val="150000"/>
                        </a:lnSpc>
                        <a:spcBef>
                          <a:spcPts val="0"/>
                        </a:spcBef>
                        <a:spcAft>
                          <a:spcPts val="0"/>
                        </a:spcAft>
                      </a:pPr>
                      <a:r>
                        <a:rPr lang="en-US" sz="2000" dirty="0">
                          <a:solidFill>
                            <a:schemeClr val="tx1"/>
                          </a:solidFill>
                          <a:effectLst/>
                        </a:rPr>
                        <a:t>Less: Outstanding Subscription (at the beginning of Current Year)</a:t>
                      </a:r>
                      <a:endParaRPr lang="en-US" sz="1600" dirty="0">
                        <a:solidFill>
                          <a:schemeClr val="tx1"/>
                        </a:solidFill>
                        <a:effectLst/>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2000" dirty="0">
                          <a:solidFill>
                            <a:schemeClr val="tx1"/>
                          </a:solidFill>
                          <a:effectLst/>
                          <a:latin typeface="+mn-lt"/>
                        </a:rPr>
                        <a:t> 50000</a:t>
                      </a:r>
                    </a:p>
                    <a:p>
                      <a:pPr marL="0" marR="0" algn="r">
                        <a:lnSpc>
                          <a:spcPct val="15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8000 </a:t>
                      </a:r>
                    </a:p>
                    <a:p>
                      <a:pPr marL="0" marR="0" algn="r">
                        <a:lnSpc>
                          <a:spcPct val="15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6000</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699204444"/>
                  </a:ext>
                </a:extLst>
              </a:tr>
              <a:tr h="437965">
                <a:tc>
                  <a:txBody>
                    <a:bodyPr/>
                    <a:lstStyle/>
                    <a:p>
                      <a:pPr marL="0" marR="0" algn="just">
                        <a:lnSpc>
                          <a:spcPct val="150000"/>
                        </a:lnSpc>
                        <a:spcBef>
                          <a:spcPts val="0"/>
                        </a:spcBef>
                        <a:spcAft>
                          <a:spcPts val="0"/>
                        </a:spcAft>
                      </a:pPr>
                      <a:r>
                        <a:rPr lang="en-US" sz="2000" dirty="0">
                          <a:solidFill>
                            <a:schemeClr val="tx1"/>
                          </a:solidFill>
                          <a:effectLst/>
                        </a:rPr>
                        <a:t>Amount of subscription to be shown in Income &amp; Exp. A/C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2000" dirty="0">
                          <a:solidFill>
                            <a:schemeClr val="tx1"/>
                          </a:solidFill>
                          <a:effectLst/>
                          <a:latin typeface="+mn-lt"/>
                        </a:rPr>
                        <a:t> 52000</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259169213"/>
                  </a:ext>
                </a:extLst>
              </a:tr>
            </a:tbl>
          </a:graphicData>
        </a:graphic>
      </p:graphicFrame>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9649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rmAutofit fontScale="90000"/>
          </a:bodyPr>
          <a:lstStyle/>
          <a:p>
            <a:r>
              <a:rPr lang="en-US" sz="3600" u="sng" dirty="0">
                <a:solidFill>
                  <a:schemeClr val="tx1"/>
                </a:solidFill>
              </a:rPr>
              <a:t>Illustration -2 </a:t>
            </a:r>
          </a:p>
        </p:txBody>
      </p:sp>
      <p:sp>
        <p:nvSpPr>
          <p:cNvPr id="3" name="Content Placeholder 2"/>
          <p:cNvSpPr>
            <a:spLocks noGrp="1"/>
          </p:cNvSpPr>
          <p:nvPr>
            <p:ph idx="1"/>
          </p:nvPr>
        </p:nvSpPr>
        <p:spPr>
          <a:xfrm>
            <a:off x="449943" y="1845734"/>
            <a:ext cx="9724571" cy="4023360"/>
          </a:xfrm>
        </p:spPr>
        <p:txBody>
          <a:bodyPr>
            <a:normAutofit/>
          </a:bodyPr>
          <a:lstStyle/>
          <a:p>
            <a:pPr algn="just"/>
            <a:r>
              <a:rPr lang="en-US" sz="2400" dirty="0">
                <a:solidFill>
                  <a:schemeClr val="tx1"/>
                </a:solidFill>
              </a:rPr>
              <a:t>Mumbai Club received subscription during the yr. 2005-06 1,50,000</a:t>
            </a:r>
          </a:p>
          <a:p>
            <a:pPr algn="just"/>
            <a:r>
              <a:rPr lang="en-US" sz="2400" dirty="0">
                <a:solidFill>
                  <a:schemeClr val="tx1"/>
                </a:solidFill>
              </a:rPr>
              <a:t>Subscription received on 31-3-05 4,500</a:t>
            </a:r>
          </a:p>
          <a:p>
            <a:pPr algn="just"/>
            <a:r>
              <a:rPr lang="en-US" sz="2400" dirty="0">
                <a:solidFill>
                  <a:schemeClr val="tx1"/>
                </a:solidFill>
              </a:rPr>
              <a:t>Subscription received on 31-3-06 -  5,100</a:t>
            </a:r>
          </a:p>
          <a:p>
            <a:pPr algn="just"/>
            <a:r>
              <a:rPr lang="en-US" sz="2400" dirty="0">
                <a:solidFill>
                  <a:schemeClr val="tx1"/>
                </a:solidFill>
              </a:rPr>
              <a:t>Subscription outstanding on 31-3-06 for 2005-06 - 3,800</a:t>
            </a:r>
          </a:p>
          <a:p>
            <a:pPr algn="just"/>
            <a:r>
              <a:rPr lang="en-US" sz="2400" dirty="0">
                <a:solidFill>
                  <a:schemeClr val="tx1"/>
                </a:solidFill>
              </a:rPr>
              <a:t>Subscription outstanding 2004-05  - 6,000</a:t>
            </a:r>
          </a:p>
          <a:p>
            <a:pPr algn="just"/>
            <a:r>
              <a:rPr lang="en-US" sz="2400" dirty="0">
                <a:solidFill>
                  <a:schemeClr val="tx1"/>
                </a:solidFill>
              </a:rPr>
              <a:t>Calculate the subscription to be taken to Income &amp; Exp. a/c for 2005 06.</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3202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Autofit/>
          </a:bodyPr>
          <a:lstStyle/>
          <a:p>
            <a:r>
              <a:rPr lang="en-US" sz="4000" dirty="0">
                <a:solidFill>
                  <a:schemeClr val="tx1"/>
                </a:solidFill>
              </a:rPr>
              <a:t>Solution </a:t>
            </a:r>
          </a:p>
        </p:txBody>
      </p:sp>
      <p:graphicFrame>
        <p:nvGraphicFramePr>
          <p:cNvPr id="6" name="Table 5"/>
          <p:cNvGraphicFramePr>
            <a:graphicFrameLocks noGrp="1"/>
          </p:cNvGraphicFramePr>
          <p:nvPr>
            <p:extLst>
              <p:ext uri="{D42A27DB-BD31-4B8C-83A1-F6EECF244321}">
                <p14:modId xmlns:p14="http://schemas.microsoft.com/office/powerpoint/2010/main" val="2734717543"/>
              </p:ext>
            </p:extLst>
          </p:nvPr>
        </p:nvGraphicFramePr>
        <p:xfrm>
          <a:off x="587375" y="1996820"/>
          <a:ext cx="7830911" cy="2921402"/>
        </p:xfrm>
        <a:graphic>
          <a:graphicData uri="http://schemas.openxmlformats.org/drawingml/2006/table">
            <a:tbl>
              <a:tblPr firstRow="1" firstCol="1" bandRow="1">
                <a:tableStyleId>{F5AB1C69-6EDB-4FF4-983F-18BD219EF322}</a:tableStyleId>
              </a:tblPr>
              <a:tblGrid>
                <a:gridCol w="6543391">
                  <a:extLst>
                    <a:ext uri="{9D8B030D-6E8A-4147-A177-3AD203B41FA5}">
                      <a16:colId xmlns="" xmlns:a16="http://schemas.microsoft.com/office/drawing/2014/main" val="1608502348"/>
                    </a:ext>
                  </a:extLst>
                </a:gridCol>
                <a:gridCol w="1287520">
                  <a:extLst>
                    <a:ext uri="{9D8B030D-6E8A-4147-A177-3AD203B41FA5}">
                      <a16:colId xmlns="" xmlns:a16="http://schemas.microsoft.com/office/drawing/2014/main" val="3215114573"/>
                    </a:ext>
                  </a:extLst>
                </a:gridCol>
              </a:tblGrid>
              <a:tr h="395906">
                <a:tc>
                  <a:txBody>
                    <a:bodyPr/>
                    <a:lstStyle/>
                    <a:p>
                      <a:pPr marL="0" marR="0" algn="ctr">
                        <a:lnSpc>
                          <a:spcPct val="150000"/>
                        </a:lnSpc>
                        <a:spcBef>
                          <a:spcPts val="0"/>
                        </a:spcBef>
                        <a:spcAft>
                          <a:spcPts val="0"/>
                        </a:spcAft>
                      </a:pPr>
                      <a:r>
                        <a:rPr lang="en-US" sz="1800" dirty="0">
                          <a:solidFill>
                            <a:schemeClr val="tx1"/>
                          </a:solidFill>
                          <a:effectLst/>
                        </a:rPr>
                        <a:t>Particulars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1800">
                          <a:solidFill>
                            <a:schemeClr val="tx1"/>
                          </a:solidFill>
                          <a:effectLst/>
                        </a:rPr>
                        <a:t>Amount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2544508"/>
                  </a:ext>
                </a:extLst>
              </a:tr>
              <a:tr h="2129590">
                <a:tc>
                  <a:txBody>
                    <a:bodyPr/>
                    <a:lstStyle/>
                    <a:p>
                      <a:pPr marL="0" marR="0" algn="just">
                        <a:lnSpc>
                          <a:spcPct val="150000"/>
                        </a:lnSpc>
                        <a:spcBef>
                          <a:spcPts val="0"/>
                        </a:spcBef>
                        <a:spcAft>
                          <a:spcPts val="0"/>
                        </a:spcAft>
                      </a:pPr>
                      <a:r>
                        <a:rPr lang="en-US" sz="1800" dirty="0">
                          <a:solidFill>
                            <a:schemeClr val="tx1"/>
                          </a:solidFill>
                          <a:effectLst/>
                        </a:rPr>
                        <a:t>Subscription received during the year</a:t>
                      </a:r>
                      <a:endParaRPr lang="en-US" sz="14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Add: Outstanding Subscription (at the end of Current Year)</a:t>
                      </a:r>
                      <a:endParaRPr lang="en-US" sz="14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Prepaid or advance (at the beginning Of previous year)</a:t>
                      </a:r>
                      <a:endParaRPr lang="en-US" sz="14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Less: Outstanding Subscription (at the beginning of Current Year)</a:t>
                      </a:r>
                      <a:endParaRPr lang="en-US" sz="1400" dirty="0">
                        <a:solidFill>
                          <a:schemeClr val="tx1"/>
                        </a:solidFill>
                        <a:effectLst/>
                      </a:endParaRPr>
                    </a:p>
                    <a:p>
                      <a:pPr marL="0" marR="0" algn="just">
                        <a:lnSpc>
                          <a:spcPct val="150000"/>
                        </a:lnSpc>
                        <a:spcBef>
                          <a:spcPts val="0"/>
                        </a:spcBef>
                        <a:spcAft>
                          <a:spcPts val="0"/>
                        </a:spcAft>
                      </a:pPr>
                      <a:r>
                        <a:rPr lang="en-US" sz="1800" dirty="0">
                          <a:solidFill>
                            <a:schemeClr val="tx1"/>
                          </a:solidFill>
                          <a:effectLst/>
                        </a:rPr>
                        <a:t>Prepaid or Advance (at the end of current year)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1800" dirty="0">
                          <a:solidFill>
                            <a:schemeClr val="tx1"/>
                          </a:solidFill>
                          <a:effectLst/>
                        </a:rPr>
                        <a:t> 150000</a:t>
                      </a:r>
                    </a:p>
                    <a:p>
                      <a:pPr marL="0" marR="0" algn="r">
                        <a:lnSpc>
                          <a:spcPct val="150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3800</a:t>
                      </a:r>
                    </a:p>
                    <a:p>
                      <a:pPr marL="0" marR="0" algn="r">
                        <a:lnSpc>
                          <a:spcPct val="150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4500</a:t>
                      </a:r>
                    </a:p>
                    <a:p>
                      <a:pPr marL="0" marR="0" algn="r">
                        <a:lnSpc>
                          <a:spcPct val="150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6000</a:t>
                      </a:r>
                    </a:p>
                    <a:p>
                      <a:pPr marL="0" marR="0" algn="r">
                        <a:lnSpc>
                          <a:spcPct val="150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5100</a:t>
                      </a:r>
                    </a:p>
                  </a:txBody>
                  <a:tcPr marL="68580" marR="68580" marT="0" marB="0">
                    <a:solidFill>
                      <a:schemeClr val="accent1">
                        <a:lumMod val="20000"/>
                        <a:lumOff val="80000"/>
                      </a:schemeClr>
                    </a:solidFill>
                  </a:tcPr>
                </a:tc>
                <a:extLst>
                  <a:ext uri="{0D108BD9-81ED-4DB2-BD59-A6C34878D82A}">
                    <a16:rowId xmlns="" xmlns:a16="http://schemas.microsoft.com/office/drawing/2014/main" val="1699204444"/>
                  </a:ext>
                </a:extLst>
              </a:tr>
              <a:tr h="395906">
                <a:tc>
                  <a:txBody>
                    <a:bodyPr/>
                    <a:lstStyle/>
                    <a:p>
                      <a:pPr marL="0" marR="0" algn="just">
                        <a:lnSpc>
                          <a:spcPct val="150000"/>
                        </a:lnSpc>
                        <a:spcBef>
                          <a:spcPts val="0"/>
                        </a:spcBef>
                        <a:spcAft>
                          <a:spcPts val="0"/>
                        </a:spcAft>
                      </a:pPr>
                      <a:r>
                        <a:rPr lang="en-US" sz="1800" dirty="0">
                          <a:solidFill>
                            <a:schemeClr val="tx1"/>
                          </a:solidFill>
                          <a:effectLst/>
                        </a:rPr>
                        <a:t>Amount of subscription to be shown in Income &amp; Exp. A/C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1800" dirty="0">
                          <a:solidFill>
                            <a:schemeClr val="tx1"/>
                          </a:solidFill>
                          <a:effectLst/>
                        </a:rPr>
                        <a:t> 147200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259169213"/>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8735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Autofit/>
          </a:bodyPr>
          <a:lstStyle/>
          <a:p>
            <a:r>
              <a:rPr lang="en-US" sz="4000" dirty="0">
                <a:solidFill>
                  <a:schemeClr val="tx1"/>
                </a:solidFill>
              </a:rPr>
              <a:t>Illustration</a:t>
            </a:r>
          </a:p>
        </p:txBody>
      </p:sp>
      <p:graphicFrame>
        <p:nvGraphicFramePr>
          <p:cNvPr id="6" name="Table 5"/>
          <p:cNvGraphicFramePr>
            <a:graphicFrameLocks noGrp="1"/>
          </p:cNvGraphicFramePr>
          <p:nvPr>
            <p:extLst>
              <p:ext uri="{D42A27DB-BD31-4B8C-83A1-F6EECF244321}">
                <p14:modId xmlns:p14="http://schemas.microsoft.com/office/powerpoint/2010/main" val="3710864939"/>
              </p:ext>
            </p:extLst>
          </p:nvPr>
        </p:nvGraphicFramePr>
        <p:xfrm>
          <a:off x="587375" y="2027968"/>
          <a:ext cx="7366454" cy="3300272"/>
        </p:xfrm>
        <a:graphic>
          <a:graphicData uri="http://schemas.openxmlformats.org/drawingml/2006/table">
            <a:tbl>
              <a:tblPr firstRow="1" firstCol="1" bandRow="1">
                <a:tableStyleId>{F5AB1C69-6EDB-4FF4-983F-18BD219EF322}</a:tableStyleId>
              </a:tblPr>
              <a:tblGrid>
                <a:gridCol w="6155298">
                  <a:extLst>
                    <a:ext uri="{9D8B030D-6E8A-4147-A177-3AD203B41FA5}">
                      <a16:colId xmlns="" xmlns:a16="http://schemas.microsoft.com/office/drawing/2014/main" val="1608502348"/>
                    </a:ext>
                  </a:extLst>
                </a:gridCol>
                <a:gridCol w="1211156">
                  <a:extLst>
                    <a:ext uri="{9D8B030D-6E8A-4147-A177-3AD203B41FA5}">
                      <a16:colId xmlns="" xmlns:a16="http://schemas.microsoft.com/office/drawing/2014/main" val="3215114573"/>
                    </a:ext>
                  </a:extLst>
                </a:gridCol>
              </a:tblGrid>
              <a:tr h="550045">
                <a:tc>
                  <a:txBody>
                    <a:bodyPr/>
                    <a:lstStyle/>
                    <a:p>
                      <a:pPr marL="0" marR="0" algn="ctr">
                        <a:lnSpc>
                          <a:spcPct val="150000"/>
                        </a:lnSpc>
                        <a:spcBef>
                          <a:spcPts val="0"/>
                        </a:spcBef>
                        <a:spcAft>
                          <a:spcPts val="0"/>
                        </a:spcAft>
                      </a:pPr>
                      <a:r>
                        <a:rPr lang="en-US" sz="2400" dirty="0">
                          <a:solidFill>
                            <a:schemeClr val="tx1"/>
                          </a:solidFill>
                          <a:effectLst/>
                        </a:rPr>
                        <a:t>Particulars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400">
                          <a:solidFill>
                            <a:schemeClr val="tx1"/>
                          </a:solidFill>
                          <a:effectLst/>
                        </a:rPr>
                        <a:t>Amount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2544508"/>
                  </a:ext>
                </a:extLst>
              </a:tr>
              <a:tr h="2750227">
                <a:tc>
                  <a:txBody>
                    <a:bodyPr/>
                    <a:lstStyle/>
                    <a:p>
                      <a:pPr marL="0" marR="0" algn="just">
                        <a:lnSpc>
                          <a:spcPct val="150000"/>
                        </a:lnSpc>
                        <a:spcBef>
                          <a:spcPts val="0"/>
                        </a:spcBef>
                        <a:spcAft>
                          <a:spcPts val="0"/>
                        </a:spcAft>
                      </a:pPr>
                      <a:r>
                        <a:rPr lang="en-US" sz="2400" dirty="0">
                          <a:solidFill>
                            <a:schemeClr val="tx1"/>
                          </a:solidFill>
                          <a:effectLst/>
                        </a:rPr>
                        <a:t>Total Salaries paid in 2006-07</a:t>
                      </a:r>
                    </a:p>
                    <a:p>
                      <a:pPr marL="0" marR="0" algn="just">
                        <a:lnSpc>
                          <a:spcPct val="150000"/>
                        </a:lnSpc>
                        <a:spcBef>
                          <a:spcPts val="0"/>
                        </a:spcBef>
                        <a:spcAft>
                          <a:spcPts val="0"/>
                        </a:spcAft>
                      </a:pPr>
                      <a:r>
                        <a:rPr lang="en-US" sz="2400" dirty="0">
                          <a:solidFill>
                            <a:schemeClr val="tx1"/>
                          </a:solidFill>
                          <a:effectLst/>
                        </a:rPr>
                        <a:t>Outstanding salaries on 31-3-07 </a:t>
                      </a:r>
                    </a:p>
                    <a:p>
                      <a:pPr marL="0" marR="0" algn="just">
                        <a:lnSpc>
                          <a:spcPct val="150000"/>
                        </a:lnSpc>
                        <a:spcBef>
                          <a:spcPts val="0"/>
                        </a:spcBef>
                        <a:spcAft>
                          <a:spcPts val="0"/>
                        </a:spcAft>
                      </a:pPr>
                      <a:r>
                        <a:rPr lang="en-US" sz="2400" dirty="0">
                          <a:solidFill>
                            <a:schemeClr val="tx1"/>
                          </a:solidFill>
                          <a:effectLst/>
                        </a:rPr>
                        <a:t>Prepaid salary on 31-3-06</a:t>
                      </a:r>
                    </a:p>
                    <a:p>
                      <a:pPr marL="0" marR="0" algn="just">
                        <a:lnSpc>
                          <a:spcPct val="150000"/>
                        </a:lnSpc>
                        <a:spcBef>
                          <a:spcPts val="0"/>
                        </a:spcBef>
                        <a:spcAft>
                          <a:spcPts val="0"/>
                        </a:spcAft>
                      </a:pPr>
                      <a:r>
                        <a:rPr lang="en-US" sz="2400" dirty="0">
                          <a:solidFill>
                            <a:schemeClr val="tx1"/>
                          </a:solidFill>
                          <a:effectLst/>
                        </a:rPr>
                        <a:t>Outstanding on 31-3-06  </a:t>
                      </a:r>
                    </a:p>
                    <a:p>
                      <a:pPr marL="0" marR="0" algn="just">
                        <a:lnSpc>
                          <a:spcPct val="150000"/>
                        </a:lnSpc>
                        <a:spcBef>
                          <a:spcPts val="0"/>
                        </a:spcBef>
                        <a:spcAft>
                          <a:spcPts val="0"/>
                        </a:spcAft>
                      </a:pPr>
                      <a:r>
                        <a:rPr lang="en-US" sz="2400" dirty="0">
                          <a:solidFill>
                            <a:schemeClr val="tx1"/>
                          </a:solidFill>
                          <a:effectLst/>
                        </a:rPr>
                        <a:t>Prepaid on 31-3-07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2400" dirty="0">
                          <a:solidFill>
                            <a:schemeClr val="tx1"/>
                          </a:solidFill>
                          <a:effectLst/>
                        </a:rPr>
                        <a:t> 10200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750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1200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900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600</a:t>
                      </a:r>
                    </a:p>
                  </a:txBody>
                  <a:tcPr marL="68580" marR="68580" marT="0" marB="0">
                    <a:solidFill>
                      <a:schemeClr val="accent1">
                        <a:lumMod val="20000"/>
                        <a:lumOff val="80000"/>
                      </a:schemeClr>
                    </a:solidFill>
                  </a:tcPr>
                </a:tc>
                <a:extLst>
                  <a:ext uri="{0D108BD9-81ED-4DB2-BD59-A6C34878D82A}">
                    <a16:rowId xmlns="" xmlns:a16="http://schemas.microsoft.com/office/drawing/2014/main" val="1699204444"/>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19872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Autofit/>
          </a:bodyPr>
          <a:lstStyle/>
          <a:p>
            <a:r>
              <a:rPr lang="en-US" sz="4000" dirty="0">
                <a:solidFill>
                  <a:schemeClr val="tx1"/>
                </a:solidFill>
              </a:rPr>
              <a:t>Solution </a:t>
            </a:r>
          </a:p>
        </p:txBody>
      </p:sp>
      <p:graphicFrame>
        <p:nvGraphicFramePr>
          <p:cNvPr id="6" name="Table 5"/>
          <p:cNvGraphicFramePr>
            <a:graphicFrameLocks noGrp="1"/>
          </p:cNvGraphicFramePr>
          <p:nvPr>
            <p:extLst>
              <p:ext uri="{D42A27DB-BD31-4B8C-83A1-F6EECF244321}">
                <p14:modId xmlns:p14="http://schemas.microsoft.com/office/powerpoint/2010/main" val="2370426145"/>
              </p:ext>
            </p:extLst>
          </p:nvPr>
        </p:nvGraphicFramePr>
        <p:xfrm>
          <a:off x="587375" y="2027968"/>
          <a:ext cx="7366454" cy="3850317"/>
        </p:xfrm>
        <a:graphic>
          <a:graphicData uri="http://schemas.openxmlformats.org/drawingml/2006/table">
            <a:tbl>
              <a:tblPr firstRow="1" firstCol="1" bandRow="1">
                <a:tableStyleId>{F5AB1C69-6EDB-4FF4-983F-18BD219EF322}</a:tableStyleId>
              </a:tblPr>
              <a:tblGrid>
                <a:gridCol w="6155298">
                  <a:extLst>
                    <a:ext uri="{9D8B030D-6E8A-4147-A177-3AD203B41FA5}">
                      <a16:colId xmlns="" xmlns:a16="http://schemas.microsoft.com/office/drawing/2014/main" val="1608502348"/>
                    </a:ext>
                  </a:extLst>
                </a:gridCol>
                <a:gridCol w="1211156">
                  <a:extLst>
                    <a:ext uri="{9D8B030D-6E8A-4147-A177-3AD203B41FA5}">
                      <a16:colId xmlns="" xmlns:a16="http://schemas.microsoft.com/office/drawing/2014/main" val="3215114573"/>
                    </a:ext>
                  </a:extLst>
                </a:gridCol>
              </a:tblGrid>
              <a:tr h="550045">
                <a:tc>
                  <a:txBody>
                    <a:bodyPr/>
                    <a:lstStyle/>
                    <a:p>
                      <a:pPr marL="0" marR="0" algn="ctr">
                        <a:lnSpc>
                          <a:spcPct val="150000"/>
                        </a:lnSpc>
                        <a:spcBef>
                          <a:spcPts val="0"/>
                        </a:spcBef>
                        <a:spcAft>
                          <a:spcPts val="0"/>
                        </a:spcAft>
                      </a:pPr>
                      <a:r>
                        <a:rPr lang="en-US" sz="2400" dirty="0">
                          <a:solidFill>
                            <a:schemeClr val="tx1"/>
                          </a:solidFill>
                          <a:effectLst/>
                        </a:rPr>
                        <a:t>Particulars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400">
                          <a:solidFill>
                            <a:schemeClr val="tx1"/>
                          </a:solidFill>
                          <a:effectLst/>
                        </a:rPr>
                        <a:t>Amount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2544508"/>
                  </a:ext>
                </a:extLst>
              </a:tr>
              <a:tr h="2750227">
                <a:tc>
                  <a:txBody>
                    <a:bodyPr/>
                    <a:lstStyle/>
                    <a:p>
                      <a:pPr marL="0" marR="0" algn="just">
                        <a:lnSpc>
                          <a:spcPct val="150000"/>
                        </a:lnSpc>
                        <a:spcBef>
                          <a:spcPts val="0"/>
                        </a:spcBef>
                        <a:spcAft>
                          <a:spcPts val="0"/>
                        </a:spcAft>
                      </a:pPr>
                      <a:r>
                        <a:rPr lang="en-US" sz="2400" dirty="0">
                          <a:solidFill>
                            <a:schemeClr val="tx1"/>
                          </a:solidFill>
                          <a:effectLst/>
                        </a:rPr>
                        <a:t>Total Salaries paid in 2006-07</a:t>
                      </a:r>
                    </a:p>
                    <a:p>
                      <a:pPr marL="0" marR="0" algn="just">
                        <a:lnSpc>
                          <a:spcPct val="150000"/>
                        </a:lnSpc>
                        <a:spcBef>
                          <a:spcPts val="0"/>
                        </a:spcBef>
                        <a:spcAft>
                          <a:spcPts val="0"/>
                        </a:spcAft>
                      </a:pPr>
                      <a:r>
                        <a:rPr lang="en-US" sz="2400" dirty="0">
                          <a:solidFill>
                            <a:schemeClr val="tx1"/>
                          </a:solidFill>
                          <a:effectLst/>
                        </a:rPr>
                        <a:t>Add: - Outstanding salaries on 31-3-07 </a:t>
                      </a:r>
                    </a:p>
                    <a:p>
                      <a:pPr marL="0" marR="0" algn="just">
                        <a:lnSpc>
                          <a:spcPct val="150000"/>
                        </a:lnSpc>
                        <a:spcBef>
                          <a:spcPts val="0"/>
                        </a:spcBef>
                        <a:spcAft>
                          <a:spcPts val="0"/>
                        </a:spcAft>
                      </a:pPr>
                      <a:r>
                        <a:rPr lang="en-US" sz="2400" dirty="0">
                          <a:solidFill>
                            <a:schemeClr val="tx1"/>
                          </a:solidFill>
                          <a:effectLst/>
                        </a:rPr>
                        <a:t>               Prepaid salary on 31-3-06</a:t>
                      </a:r>
                    </a:p>
                    <a:p>
                      <a:pPr marL="0" marR="0" algn="just">
                        <a:lnSpc>
                          <a:spcPct val="150000"/>
                        </a:lnSpc>
                        <a:spcBef>
                          <a:spcPts val="0"/>
                        </a:spcBef>
                        <a:spcAft>
                          <a:spcPts val="0"/>
                        </a:spcAft>
                      </a:pPr>
                      <a:r>
                        <a:rPr lang="en-US" sz="2400" dirty="0">
                          <a:solidFill>
                            <a:schemeClr val="tx1"/>
                          </a:solidFill>
                          <a:effectLst/>
                        </a:rPr>
                        <a:t>Less:- Outstanding on 31-3-06  </a:t>
                      </a:r>
                    </a:p>
                    <a:p>
                      <a:pPr marL="0" marR="0" algn="just">
                        <a:lnSpc>
                          <a:spcPct val="150000"/>
                        </a:lnSpc>
                        <a:spcBef>
                          <a:spcPts val="0"/>
                        </a:spcBef>
                        <a:spcAft>
                          <a:spcPts val="0"/>
                        </a:spcAft>
                      </a:pPr>
                      <a:r>
                        <a:rPr lang="en-US" sz="2400" dirty="0">
                          <a:solidFill>
                            <a:schemeClr val="tx1"/>
                          </a:solidFill>
                          <a:effectLst/>
                        </a:rPr>
                        <a:t>             Prepaid on 31-3-07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2400" dirty="0">
                          <a:solidFill>
                            <a:schemeClr val="tx1"/>
                          </a:solidFill>
                          <a:effectLst/>
                        </a:rPr>
                        <a:t> 10200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750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1200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900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600</a:t>
                      </a:r>
                    </a:p>
                  </a:txBody>
                  <a:tcPr marL="68580" marR="68580" marT="0" marB="0">
                    <a:solidFill>
                      <a:schemeClr val="accent1">
                        <a:lumMod val="20000"/>
                        <a:lumOff val="80000"/>
                      </a:schemeClr>
                    </a:solidFill>
                  </a:tcPr>
                </a:tc>
                <a:extLst>
                  <a:ext uri="{0D108BD9-81ED-4DB2-BD59-A6C34878D82A}">
                    <a16:rowId xmlns="" xmlns:a16="http://schemas.microsoft.com/office/drawing/2014/main" val="1699204444"/>
                  </a:ext>
                </a:extLst>
              </a:tr>
              <a:tr h="550045">
                <a:tc>
                  <a:txBody>
                    <a:bodyPr/>
                    <a:lstStyle/>
                    <a:p>
                      <a:pPr marL="0" marR="0" algn="just">
                        <a:lnSpc>
                          <a:spcPct val="150000"/>
                        </a:lnSpc>
                        <a:spcBef>
                          <a:spcPts val="0"/>
                        </a:spcBef>
                        <a:spcAft>
                          <a:spcPts val="0"/>
                        </a:spcAft>
                      </a:pPr>
                      <a:r>
                        <a:rPr lang="en-US" sz="2400" dirty="0">
                          <a:solidFill>
                            <a:schemeClr val="tx1"/>
                          </a:solidFill>
                          <a:effectLst/>
                        </a:rPr>
                        <a:t>Salaries dr. to Income &amp; Exp. A/c for 2006-07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2400" dirty="0">
                          <a:solidFill>
                            <a:schemeClr val="tx1"/>
                          </a:solidFill>
                          <a:effectLst/>
                        </a:rPr>
                        <a:t> 10650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259169213"/>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65662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29" y="0"/>
            <a:ext cx="7170057" cy="1143000"/>
          </a:xfrm>
        </p:spPr>
        <p:txBody>
          <a:bodyPr>
            <a:normAutofit/>
          </a:bodyPr>
          <a:lstStyle/>
          <a:p>
            <a:r>
              <a:rPr lang="en-US" sz="3200" dirty="0">
                <a:solidFill>
                  <a:schemeClr val="tx1"/>
                </a:solidFill>
              </a:rPr>
              <a:t>Calculation Of Stationary To Be Shown In Income And Expenditure Account</a:t>
            </a:r>
          </a:p>
        </p:txBody>
      </p:sp>
      <p:graphicFrame>
        <p:nvGraphicFramePr>
          <p:cNvPr id="4" name="Table 3"/>
          <p:cNvGraphicFramePr>
            <a:graphicFrameLocks noGrp="1"/>
          </p:cNvGraphicFramePr>
          <p:nvPr/>
        </p:nvGraphicFramePr>
        <p:xfrm>
          <a:off x="1138917" y="1283744"/>
          <a:ext cx="8948511" cy="3973068"/>
        </p:xfrm>
        <a:graphic>
          <a:graphicData uri="http://schemas.openxmlformats.org/drawingml/2006/table">
            <a:tbl>
              <a:tblPr firstRow="1" firstCol="1" bandRow="1">
                <a:tableStyleId>{5C22544A-7EE6-4342-B048-85BDC9FD1C3A}</a:tableStyleId>
              </a:tblPr>
              <a:tblGrid>
                <a:gridCol w="7747401">
                  <a:extLst>
                    <a:ext uri="{9D8B030D-6E8A-4147-A177-3AD203B41FA5}">
                      <a16:colId xmlns="" xmlns:a16="http://schemas.microsoft.com/office/drawing/2014/main" val="543865444"/>
                    </a:ext>
                  </a:extLst>
                </a:gridCol>
                <a:gridCol w="1201110">
                  <a:extLst>
                    <a:ext uri="{9D8B030D-6E8A-4147-A177-3AD203B41FA5}">
                      <a16:colId xmlns="" xmlns:a16="http://schemas.microsoft.com/office/drawing/2014/main" val="4224058453"/>
                    </a:ext>
                  </a:extLst>
                </a:gridCol>
              </a:tblGrid>
              <a:tr h="0">
                <a:tc>
                  <a:txBody>
                    <a:bodyPr/>
                    <a:lstStyle/>
                    <a:p>
                      <a:pPr marL="0" marR="0" algn="ctr">
                        <a:lnSpc>
                          <a:spcPct val="150000"/>
                        </a:lnSpc>
                        <a:spcBef>
                          <a:spcPts val="0"/>
                        </a:spcBef>
                        <a:spcAft>
                          <a:spcPts val="0"/>
                        </a:spcAft>
                      </a:pPr>
                      <a:r>
                        <a:rPr lang="en-US" sz="2000">
                          <a:solidFill>
                            <a:sysClr val="windowText" lastClr="000000"/>
                          </a:solidFill>
                          <a:effectLst/>
                        </a:rPr>
                        <a:t>Particulars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000">
                          <a:solidFill>
                            <a:sysClr val="windowText" lastClr="000000"/>
                          </a:solidFill>
                          <a:effectLst/>
                        </a:rPr>
                        <a:t>Amount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398107185"/>
                  </a:ext>
                </a:extLst>
              </a:tr>
              <a:tr h="0">
                <a:tc>
                  <a:txBody>
                    <a:bodyPr/>
                    <a:lstStyle/>
                    <a:p>
                      <a:pPr marL="0" marR="0" algn="just">
                        <a:lnSpc>
                          <a:spcPct val="150000"/>
                        </a:lnSpc>
                        <a:spcBef>
                          <a:spcPts val="0"/>
                        </a:spcBef>
                        <a:spcAft>
                          <a:spcPts val="0"/>
                        </a:spcAft>
                      </a:pPr>
                      <a:r>
                        <a:rPr lang="en-US" sz="2000" dirty="0">
                          <a:solidFill>
                            <a:sysClr val="windowText" lastClr="000000"/>
                          </a:solidFill>
                          <a:effectLst/>
                        </a:rPr>
                        <a:t>Amount paid to creditors for stationary during current year</a:t>
                      </a:r>
                      <a:endParaRPr lang="en-US" sz="1600" dirty="0">
                        <a:solidFill>
                          <a:sysClr val="windowText" lastClr="000000"/>
                        </a:solidFill>
                        <a:effectLst/>
                      </a:endParaRPr>
                    </a:p>
                    <a:p>
                      <a:pPr marL="0" marR="0" algn="just">
                        <a:lnSpc>
                          <a:spcPct val="150000"/>
                        </a:lnSpc>
                        <a:spcBef>
                          <a:spcPts val="0"/>
                        </a:spcBef>
                        <a:spcAft>
                          <a:spcPts val="0"/>
                        </a:spcAft>
                      </a:pPr>
                      <a:r>
                        <a:rPr lang="en-US" sz="2000" dirty="0">
                          <a:solidFill>
                            <a:sysClr val="windowText" lastClr="000000"/>
                          </a:solidFill>
                          <a:effectLst/>
                        </a:rPr>
                        <a:t>Add: Opening Stock of stationary</a:t>
                      </a:r>
                      <a:endParaRPr lang="en-US" sz="1600" dirty="0">
                        <a:solidFill>
                          <a:sysClr val="windowText" lastClr="000000"/>
                        </a:solidFill>
                        <a:effectLst/>
                      </a:endParaRPr>
                    </a:p>
                    <a:p>
                      <a:pPr marL="0" marR="0" algn="just">
                        <a:lnSpc>
                          <a:spcPct val="150000"/>
                        </a:lnSpc>
                        <a:spcBef>
                          <a:spcPts val="0"/>
                        </a:spcBef>
                        <a:spcAft>
                          <a:spcPts val="0"/>
                        </a:spcAft>
                      </a:pPr>
                      <a:r>
                        <a:rPr lang="en-US" sz="2000" dirty="0">
                          <a:solidFill>
                            <a:sysClr val="windowText" lastClr="000000"/>
                          </a:solidFill>
                          <a:effectLst/>
                        </a:rPr>
                        <a:t>         Closing Creditors of Stationary</a:t>
                      </a:r>
                      <a:endParaRPr lang="en-US" sz="1600" dirty="0">
                        <a:solidFill>
                          <a:sysClr val="windowText" lastClr="000000"/>
                        </a:solidFill>
                        <a:effectLst/>
                      </a:endParaRPr>
                    </a:p>
                    <a:p>
                      <a:pPr marL="0" marR="0" algn="just">
                        <a:lnSpc>
                          <a:spcPct val="150000"/>
                        </a:lnSpc>
                        <a:spcBef>
                          <a:spcPts val="0"/>
                        </a:spcBef>
                        <a:spcAft>
                          <a:spcPts val="0"/>
                        </a:spcAft>
                      </a:pPr>
                      <a:r>
                        <a:rPr lang="en-US" sz="2000" dirty="0">
                          <a:solidFill>
                            <a:sysClr val="windowText" lastClr="000000"/>
                          </a:solidFill>
                          <a:effectLst/>
                        </a:rPr>
                        <a:t>         Prepaid or advance (Beginning of previous year) </a:t>
                      </a:r>
                      <a:endParaRPr lang="en-US" sz="1600" dirty="0">
                        <a:solidFill>
                          <a:sysClr val="windowText" lastClr="000000"/>
                        </a:solidFill>
                        <a:effectLst/>
                      </a:endParaRPr>
                    </a:p>
                    <a:p>
                      <a:pPr marL="0" marR="0" algn="just">
                        <a:lnSpc>
                          <a:spcPct val="150000"/>
                        </a:lnSpc>
                        <a:spcBef>
                          <a:spcPts val="0"/>
                        </a:spcBef>
                        <a:spcAft>
                          <a:spcPts val="0"/>
                        </a:spcAft>
                      </a:pPr>
                      <a:r>
                        <a:rPr lang="en-US" sz="2000" dirty="0">
                          <a:solidFill>
                            <a:sysClr val="windowText" lastClr="000000"/>
                          </a:solidFill>
                          <a:effectLst/>
                        </a:rPr>
                        <a:t>Less: Closing Stock of stationary</a:t>
                      </a:r>
                      <a:endParaRPr lang="en-US" sz="1600" dirty="0">
                        <a:solidFill>
                          <a:sysClr val="windowText" lastClr="000000"/>
                        </a:solidFill>
                        <a:effectLst/>
                      </a:endParaRPr>
                    </a:p>
                    <a:p>
                      <a:pPr marL="0" marR="0" algn="just">
                        <a:lnSpc>
                          <a:spcPct val="150000"/>
                        </a:lnSpc>
                        <a:spcBef>
                          <a:spcPts val="0"/>
                        </a:spcBef>
                        <a:spcAft>
                          <a:spcPts val="0"/>
                        </a:spcAft>
                      </a:pPr>
                      <a:r>
                        <a:rPr lang="en-US" sz="2000" dirty="0">
                          <a:solidFill>
                            <a:sysClr val="windowText" lastClr="000000"/>
                          </a:solidFill>
                          <a:effectLst/>
                        </a:rPr>
                        <a:t>          Opening Creditors of Stationary</a:t>
                      </a:r>
                      <a:endParaRPr lang="en-US" sz="1600" dirty="0">
                        <a:solidFill>
                          <a:sysClr val="windowText" lastClr="000000"/>
                        </a:solidFill>
                        <a:effectLst/>
                      </a:endParaRPr>
                    </a:p>
                    <a:p>
                      <a:pPr marL="0" marR="0" algn="just">
                        <a:lnSpc>
                          <a:spcPct val="150000"/>
                        </a:lnSpc>
                        <a:spcBef>
                          <a:spcPts val="0"/>
                        </a:spcBef>
                        <a:spcAft>
                          <a:spcPts val="0"/>
                        </a:spcAft>
                      </a:pPr>
                      <a:r>
                        <a:rPr lang="en-US" sz="2000" dirty="0">
                          <a:solidFill>
                            <a:sysClr val="windowText" lastClr="000000"/>
                          </a:solidFill>
                          <a:effectLst/>
                        </a:rPr>
                        <a:t>          Prepaid or Advance (End of current year)</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0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71958656"/>
                  </a:ext>
                </a:extLst>
              </a:tr>
              <a:tr h="0">
                <a:tc>
                  <a:txBody>
                    <a:bodyPr/>
                    <a:lstStyle/>
                    <a:p>
                      <a:pPr marL="0" marR="0" algn="just">
                        <a:lnSpc>
                          <a:spcPct val="150000"/>
                        </a:lnSpc>
                        <a:spcBef>
                          <a:spcPts val="0"/>
                        </a:spcBef>
                        <a:spcAft>
                          <a:spcPts val="0"/>
                        </a:spcAft>
                      </a:pPr>
                      <a:r>
                        <a:rPr lang="en-US" sz="1800" dirty="0">
                          <a:solidFill>
                            <a:sysClr val="windowText" lastClr="000000"/>
                          </a:solidFill>
                          <a:effectLst/>
                        </a:rPr>
                        <a:t>Amount </a:t>
                      </a:r>
                      <a:r>
                        <a:rPr lang="en-US" sz="1800">
                          <a:solidFill>
                            <a:sysClr val="windowText" lastClr="000000"/>
                          </a:solidFill>
                          <a:effectLst/>
                        </a:rPr>
                        <a:t>of Stationary to </a:t>
                      </a:r>
                      <a:r>
                        <a:rPr lang="en-US" sz="1800" dirty="0">
                          <a:solidFill>
                            <a:sysClr val="windowText" lastClr="000000"/>
                          </a:solidFill>
                          <a:effectLst/>
                        </a:rPr>
                        <a:t>be shown in Income &amp; Exp. A/C</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0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27104090"/>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01788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7" y="901810"/>
            <a:ext cx="11614401" cy="5820961"/>
          </a:xfrm>
          <a:prstGeom prst="rect">
            <a:avLst/>
          </a:prstGeom>
        </p:spPr>
      </p:pic>
      <p:sp>
        <p:nvSpPr>
          <p:cNvPr id="3" name="Title 2"/>
          <p:cNvSpPr>
            <a:spLocks noGrp="1"/>
          </p:cNvSpPr>
          <p:nvPr>
            <p:ph type="title"/>
          </p:nvPr>
        </p:nvSpPr>
        <p:spPr>
          <a:xfrm>
            <a:off x="2020812" y="133707"/>
            <a:ext cx="8113690" cy="626148"/>
          </a:xfrm>
        </p:spPr>
        <p:txBody>
          <a:bodyPr>
            <a:noAutofit/>
          </a:bodyPr>
          <a:lstStyle/>
          <a:p>
            <a:r>
              <a:rPr lang="en-US" sz="4000" dirty="0">
                <a:ln>
                  <a:solidFill>
                    <a:sysClr val="windowText" lastClr="000000"/>
                  </a:solidFill>
                </a:ln>
                <a:solidFill>
                  <a:schemeClr val="tx2"/>
                </a:solidFill>
                <a:latin typeface="Berlin Sans FB" panose="020E0602020502020306" pitchFamily="34" charset="0"/>
              </a:rPr>
              <a:t>List of Not-for-Profit Organisations</a:t>
            </a:r>
            <a:endParaRPr lang="en-US" sz="4000" dirty="0">
              <a:solidFill>
                <a:schemeClr val="tx2"/>
              </a:solidFill>
              <a:latin typeface="Berlin Sans FB" panose="020E0602020502020306" pitchFamily="34" charset="0"/>
            </a:endParaRPr>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732" y="-6293"/>
            <a:ext cx="837126" cy="837126"/>
          </a:xfrm>
          <a:prstGeom prst="rect">
            <a:avLst/>
          </a:prstGeom>
        </p:spPr>
      </p:pic>
    </p:spTree>
    <p:extLst>
      <p:ext uri="{BB962C8B-B14F-4D97-AF65-F5344CB8AC3E}">
        <p14:creationId xmlns:p14="http://schemas.microsoft.com/office/powerpoint/2010/main" val="41853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rmAutofit fontScale="90000"/>
          </a:bodyPr>
          <a:lstStyle/>
          <a:p>
            <a:r>
              <a:rPr lang="en-US" sz="3600" u="sng" dirty="0">
                <a:solidFill>
                  <a:schemeClr val="tx1"/>
                </a:solidFill>
              </a:rPr>
              <a:t>Illustration -4 </a:t>
            </a:r>
          </a:p>
        </p:txBody>
      </p:sp>
      <p:sp>
        <p:nvSpPr>
          <p:cNvPr id="3" name="Content Placeholder 2"/>
          <p:cNvSpPr>
            <a:spLocks noGrp="1"/>
          </p:cNvSpPr>
          <p:nvPr>
            <p:ph idx="1"/>
          </p:nvPr>
        </p:nvSpPr>
        <p:spPr>
          <a:xfrm>
            <a:off x="449943" y="1845734"/>
            <a:ext cx="9724571" cy="4023360"/>
          </a:xfrm>
        </p:spPr>
        <p:txBody>
          <a:bodyPr>
            <a:normAutofit/>
          </a:bodyPr>
          <a:lstStyle/>
          <a:p>
            <a:pPr algn="just">
              <a:lnSpc>
                <a:spcPct val="150000"/>
              </a:lnSpc>
            </a:pPr>
            <a:r>
              <a:rPr lang="en-US" sz="2400" dirty="0">
                <a:solidFill>
                  <a:schemeClr val="tx1"/>
                </a:solidFill>
              </a:rPr>
              <a:t>Calculate Cricket Material Consumed during the yr. 2008.</a:t>
            </a:r>
          </a:p>
          <a:p>
            <a:pPr marL="855663" indent="-855663" algn="just">
              <a:lnSpc>
                <a:spcPct val="150000"/>
              </a:lnSpc>
            </a:pPr>
            <a:r>
              <a:rPr lang="en-US" sz="2400" dirty="0">
                <a:solidFill>
                  <a:schemeClr val="tx1"/>
                </a:solidFill>
              </a:rPr>
              <a:t>Stock of Cricket equipments on 1.1.2008 		</a:t>
            </a:r>
            <a:r>
              <a:rPr lang="en-US" sz="2400" dirty="0" err="1">
                <a:solidFill>
                  <a:schemeClr val="tx1"/>
                </a:solidFill>
              </a:rPr>
              <a:t>Rs</a:t>
            </a:r>
            <a:r>
              <a:rPr lang="en-US" sz="2400" dirty="0">
                <a:solidFill>
                  <a:schemeClr val="tx1"/>
                </a:solidFill>
              </a:rPr>
              <a:t>. 1,000</a:t>
            </a:r>
          </a:p>
          <a:p>
            <a:pPr marL="855663" indent="-855663" algn="just">
              <a:lnSpc>
                <a:spcPct val="150000"/>
              </a:lnSpc>
            </a:pPr>
            <a:r>
              <a:rPr lang="en-US" sz="2400" dirty="0">
                <a:solidFill>
                  <a:schemeClr val="tx1"/>
                </a:solidFill>
              </a:rPr>
              <a:t>Stock of Cricket equipments on 31.12.2008 	</a:t>
            </a:r>
            <a:r>
              <a:rPr lang="en-US" sz="2400" dirty="0" err="1">
                <a:solidFill>
                  <a:schemeClr val="tx1"/>
                </a:solidFill>
              </a:rPr>
              <a:t>Rs</a:t>
            </a:r>
            <a:r>
              <a:rPr lang="en-US" sz="2400" dirty="0">
                <a:solidFill>
                  <a:schemeClr val="tx1"/>
                </a:solidFill>
              </a:rPr>
              <a:t>. 1,500</a:t>
            </a:r>
          </a:p>
          <a:p>
            <a:pPr marL="855663" indent="-855663" algn="just">
              <a:lnSpc>
                <a:spcPct val="150000"/>
              </a:lnSpc>
            </a:pPr>
            <a:r>
              <a:rPr lang="en-US" sz="2400" dirty="0">
                <a:solidFill>
                  <a:schemeClr val="tx1"/>
                </a:solidFill>
              </a:rPr>
              <a:t>Cricket equipments purchased during the yr. 		</a:t>
            </a:r>
            <a:r>
              <a:rPr lang="en-US" sz="2400" dirty="0" err="1">
                <a:solidFill>
                  <a:schemeClr val="tx1"/>
                </a:solidFill>
              </a:rPr>
              <a:t>Rs</a:t>
            </a:r>
            <a:r>
              <a:rPr lang="en-US" sz="2400" dirty="0">
                <a:solidFill>
                  <a:schemeClr val="tx1"/>
                </a:solidFill>
              </a:rPr>
              <a:t>. 4,150</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29449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Autofit/>
          </a:bodyPr>
          <a:lstStyle/>
          <a:p>
            <a:r>
              <a:rPr lang="en-US" sz="4000" dirty="0">
                <a:solidFill>
                  <a:schemeClr val="tx1"/>
                </a:solidFill>
              </a:rPr>
              <a:t>Solution </a:t>
            </a:r>
          </a:p>
        </p:txBody>
      </p:sp>
      <p:graphicFrame>
        <p:nvGraphicFramePr>
          <p:cNvPr id="6" name="Table 5"/>
          <p:cNvGraphicFramePr>
            <a:graphicFrameLocks noGrp="1"/>
          </p:cNvGraphicFramePr>
          <p:nvPr>
            <p:extLst>
              <p:ext uri="{D42A27DB-BD31-4B8C-83A1-F6EECF244321}">
                <p14:modId xmlns:p14="http://schemas.microsoft.com/office/powerpoint/2010/main" val="3565787689"/>
              </p:ext>
            </p:extLst>
          </p:nvPr>
        </p:nvGraphicFramePr>
        <p:xfrm>
          <a:off x="587375" y="2027968"/>
          <a:ext cx="7380968" cy="3545518"/>
        </p:xfrm>
        <a:graphic>
          <a:graphicData uri="http://schemas.openxmlformats.org/drawingml/2006/table">
            <a:tbl>
              <a:tblPr firstRow="1" firstCol="1" bandRow="1">
                <a:tableStyleId>{F5AB1C69-6EDB-4FF4-983F-18BD219EF322}</a:tableStyleId>
              </a:tblPr>
              <a:tblGrid>
                <a:gridCol w="6167425">
                  <a:extLst>
                    <a:ext uri="{9D8B030D-6E8A-4147-A177-3AD203B41FA5}">
                      <a16:colId xmlns="" xmlns:a16="http://schemas.microsoft.com/office/drawing/2014/main" val="1608502348"/>
                    </a:ext>
                  </a:extLst>
                </a:gridCol>
                <a:gridCol w="1213543">
                  <a:extLst>
                    <a:ext uri="{9D8B030D-6E8A-4147-A177-3AD203B41FA5}">
                      <a16:colId xmlns="" xmlns:a16="http://schemas.microsoft.com/office/drawing/2014/main" val="3215114573"/>
                    </a:ext>
                  </a:extLst>
                </a:gridCol>
              </a:tblGrid>
              <a:tr h="565302">
                <a:tc>
                  <a:txBody>
                    <a:bodyPr/>
                    <a:lstStyle/>
                    <a:p>
                      <a:pPr marL="0" marR="0" algn="ctr">
                        <a:lnSpc>
                          <a:spcPct val="150000"/>
                        </a:lnSpc>
                        <a:spcBef>
                          <a:spcPts val="0"/>
                        </a:spcBef>
                        <a:spcAft>
                          <a:spcPts val="0"/>
                        </a:spcAft>
                      </a:pPr>
                      <a:r>
                        <a:rPr lang="en-US" sz="2400" dirty="0">
                          <a:solidFill>
                            <a:schemeClr val="tx1"/>
                          </a:solidFill>
                          <a:effectLst/>
                        </a:rPr>
                        <a:t>Particulars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just">
                        <a:lnSpc>
                          <a:spcPct val="150000"/>
                        </a:lnSpc>
                        <a:spcBef>
                          <a:spcPts val="0"/>
                        </a:spcBef>
                        <a:spcAft>
                          <a:spcPts val="0"/>
                        </a:spcAft>
                      </a:pPr>
                      <a:r>
                        <a:rPr lang="en-US" sz="2400">
                          <a:solidFill>
                            <a:schemeClr val="tx1"/>
                          </a:solidFill>
                          <a:effectLst/>
                        </a:rPr>
                        <a:t>Amount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32544508"/>
                  </a:ext>
                </a:extLst>
              </a:tr>
              <a:tr h="1173642">
                <a:tc rowSpan="2">
                  <a:txBody>
                    <a:bodyPr/>
                    <a:lstStyle/>
                    <a:p>
                      <a:pPr marL="0" marR="0" algn="just">
                        <a:lnSpc>
                          <a:spcPct val="150000"/>
                        </a:lnSpc>
                        <a:spcBef>
                          <a:spcPts val="0"/>
                        </a:spcBef>
                        <a:spcAft>
                          <a:spcPts val="0"/>
                        </a:spcAft>
                      </a:pPr>
                      <a:r>
                        <a:rPr lang="en-US" sz="2400" dirty="0">
                          <a:solidFill>
                            <a:schemeClr val="tx1"/>
                          </a:solidFill>
                          <a:effectLst/>
                        </a:rPr>
                        <a:t>Opening Stock on 1.1.2008</a:t>
                      </a:r>
                    </a:p>
                    <a:p>
                      <a:pPr marL="0" marR="0" algn="just">
                        <a:lnSpc>
                          <a:spcPct val="150000"/>
                        </a:lnSpc>
                        <a:spcBef>
                          <a:spcPts val="0"/>
                        </a:spcBef>
                        <a:spcAft>
                          <a:spcPts val="0"/>
                        </a:spcAft>
                      </a:pPr>
                      <a:r>
                        <a:rPr lang="en-US" sz="2400" dirty="0">
                          <a:solidFill>
                            <a:schemeClr val="tx1"/>
                          </a:solidFill>
                          <a:effectLst/>
                        </a:rPr>
                        <a:t>Add: Purchases during the yr.</a:t>
                      </a:r>
                    </a:p>
                    <a:p>
                      <a:pPr marL="0" marR="0" algn="just">
                        <a:lnSpc>
                          <a:spcPct val="150000"/>
                        </a:lnSpc>
                        <a:spcBef>
                          <a:spcPts val="0"/>
                        </a:spcBef>
                        <a:spcAft>
                          <a:spcPts val="0"/>
                        </a:spcAft>
                      </a:pPr>
                      <a:r>
                        <a:rPr lang="en-US" sz="2400" dirty="0">
                          <a:solidFill>
                            <a:schemeClr val="tx1"/>
                          </a:solidFill>
                          <a:effectLst/>
                        </a:rPr>
                        <a:t>Total Cricket Equipment</a:t>
                      </a:r>
                    </a:p>
                    <a:p>
                      <a:pPr marL="0" marR="0" algn="just">
                        <a:lnSpc>
                          <a:spcPct val="150000"/>
                        </a:lnSpc>
                        <a:spcBef>
                          <a:spcPts val="0"/>
                        </a:spcBef>
                        <a:spcAft>
                          <a:spcPts val="0"/>
                        </a:spcAft>
                      </a:pPr>
                      <a:r>
                        <a:rPr lang="en-US" sz="2400" dirty="0">
                          <a:solidFill>
                            <a:schemeClr val="tx1"/>
                          </a:solidFill>
                          <a:effectLst/>
                        </a:rPr>
                        <a:t>Less: Closing Stock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1,000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4,150</a:t>
                      </a: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699204444"/>
                  </a:ext>
                </a:extLst>
              </a:tr>
              <a:tr h="1241272">
                <a:tc vMerge="1">
                  <a:txBody>
                    <a:bodyPr/>
                    <a:lstStyle/>
                    <a:p>
                      <a:endParaRPr lang="en-US"/>
                    </a:p>
                  </a:txBody>
                  <a:tcPr/>
                </a:tc>
                <a:tc>
                  <a:txBody>
                    <a:bodyPr/>
                    <a:lstStyle/>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5,150</a:t>
                      </a:r>
                    </a:p>
                    <a:p>
                      <a:pPr marL="0" marR="0" algn="r">
                        <a:lnSpc>
                          <a:spcPct val="150000"/>
                        </a:lnSpc>
                        <a:spcBef>
                          <a:spcPts val="0"/>
                        </a:spcBef>
                        <a:spcAft>
                          <a:spcPts val="0"/>
                        </a:spcAft>
                      </a:pPr>
                      <a:r>
                        <a:rPr lang="en-US" sz="2400" dirty="0">
                          <a:solidFill>
                            <a:schemeClr val="tx1"/>
                          </a:solidFill>
                          <a:effectLst/>
                          <a:latin typeface="+mn-lt"/>
                          <a:ea typeface="Calibri" panose="020F0502020204030204" pitchFamily="34" charset="0"/>
                          <a:cs typeface="Times New Roman" panose="02020603050405020304" pitchFamily="18" charset="0"/>
                        </a:rPr>
                        <a:t>1,500</a:t>
                      </a:r>
                    </a:p>
                  </a:txBody>
                  <a:tcPr marL="68580" marR="68580" marT="0" marB="0">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 xmlns:a16="http://schemas.microsoft.com/office/drawing/2014/main" val="3005961040"/>
                  </a:ext>
                </a:extLst>
              </a:tr>
              <a:tr h="565302">
                <a:tc>
                  <a:txBody>
                    <a:bodyPr/>
                    <a:lstStyle/>
                    <a:p>
                      <a:pPr marL="0" marR="0" algn="just">
                        <a:lnSpc>
                          <a:spcPct val="150000"/>
                        </a:lnSpc>
                        <a:spcBef>
                          <a:spcPts val="0"/>
                        </a:spcBef>
                        <a:spcAft>
                          <a:spcPts val="0"/>
                        </a:spcAft>
                      </a:pPr>
                      <a:r>
                        <a:rPr lang="en-US" sz="2400" dirty="0">
                          <a:solidFill>
                            <a:schemeClr val="tx1"/>
                          </a:solidFill>
                          <a:effectLst/>
                        </a:rPr>
                        <a:t>Cricket equipment consumed</a:t>
                      </a:r>
                      <a:r>
                        <a:rPr lang="en-US" sz="2400" baseline="0" dirty="0">
                          <a:solidFill>
                            <a:schemeClr val="tx1"/>
                          </a:solidFill>
                          <a:effectLst/>
                        </a:rPr>
                        <a:t> </a:t>
                      </a:r>
                      <a:r>
                        <a:rPr lang="en-US" sz="2400" dirty="0">
                          <a:solidFill>
                            <a:schemeClr val="tx1"/>
                          </a:solidFill>
                          <a:effectLst/>
                        </a:rPr>
                        <a:t>During the yr.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lgn="r">
                        <a:lnSpc>
                          <a:spcPct val="150000"/>
                        </a:lnSpc>
                        <a:spcBef>
                          <a:spcPts val="0"/>
                        </a:spcBef>
                        <a:spcAft>
                          <a:spcPts val="0"/>
                        </a:spcAft>
                      </a:pPr>
                      <a:r>
                        <a:rPr lang="en-US" sz="2400" dirty="0">
                          <a:solidFill>
                            <a:schemeClr val="tx1"/>
                          </a:solidFill>
                          <a:effectLst/>
                        </a:rPr>
                        <a:t> </a:t>
                      </a:r>
                      <a:r>
                        <a:rPr lang="en-US" sz="2400" b="0" i="0" u="none" strike="noStrike" kern="1200" baseline="0" dirty="0">
                          <a:solidFill>
                            <a:schemeClr val="dk1"/>
                          </a:solidFill>
                          <a:latin typeface="+mn-lt"/>
                          <a:ea typeface="+mn-ea"/>
                          <a:cs typeface="+mn-cs"/>
                        </a:rPr>
                        <a:t>3,650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2259169213"/>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26483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rmAutofit fontScale="90000"/>
          </a:bodyPr>
          <a:lstStyle/>
          <a:p>
            <a:r>
              <a:rPr lang="en-US" sz="3600" u="sng" dirty="0">
                <a:solidFill>
                  <a:schemeClr val="tx1"/>
                </a:solidFill>
              </a:rPr>
              <a:t>Illustration -5 </a:t>
            </a:r>
          </a:p>
        </p:txBody>
      </p:sp>
      <p:sp>
        <p:nvSpPr>
          <p:cNvPr id="3" name="Content Placeholder 2"/>
          <p:cNvSpPr>
            <a:spLocks noGrp="1"/>
          </p:cNvSpPr>
          <p:nvPr>
            <p:ph idx="1"/>
          </p:nvPr>
        </p:nvSpPr>
        <p:spPr>
          <a:xfrm>
            <a:off x="449943" y="1845734"/>
            <a:ext cx="9724571" cy="4023360"/>
          </a:xfrm>
        </p:spPr>
        <p:txBody>
          <a:bodyPr>
            <a:normAutofit/>
          </a:bodyPr>
          <a:lstStyle/>
          <a:p>
            <a:pPr algn="just">
              <a:lnSpc>
                <a:spcPct val="150000"/>
              </a:lnSpc>
            </a:pPr>
            <a:r>
              <a:rPr lang="en-US" sz="2400" dirty="0">
                <a:solidFill>
                  <a:schemeClr val="tx1"/>
                </a:solidFill>
              </a:rPr>
              <a:t>Calculate the sports material to be debited to Income &amp; Expenditure a/c. For the yr. ended 31-3-2007 on the basis of the following information:</a:t>
            </a:r>
          </a:p>
          <a:p>
            <a:pPr algn="just">
              <a:lnSpc>
                <a:spcPct val="150000"/>
              </a:lnSpc>
            </a:pPr>
            <a:r>
              <a:rPr lang="en-US" sz="2400" dirty="0">
                <a:solidFill>
                  <a:schemeClr val="tx1"/>
                </a:solidFill>
              </a:rPr>
              <a:t>Amount paid for sports material during the yr. was Rs.19,000</a:t>
            </a:r>
          </a:p>
          <a:p>
            <a:pPr algn="just">
              <a:lnSpc>
                <a:spcPct val="150000"/>
              </a:lnSpc>
            </a:pPr>
            <a:endParaRPr lang="en-US" sz="2400" dirty="0">
              <a:solidFill>
                <a:schemeClr val="tx1"/>
              </a:solidFill>
            </a:endParaRPr>
          </a:p>
        </p:txBody>
      </p:sp>
      <p:pic>
        <p:nvPicPr>
          <p:cNvPr id="6" name="Picture 5" descr="11_accountancy_notes_ch09_financial_statement_for_non_profit_organizations_02.pdf - Adobe Reade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857" t="40215" r="11190" b="35903"/>
          <a:stretch/>
        </p:blipFill>
        <p:spPr>
          <a:xfrm>
            <a:off x="562834" y="3860800"/>
            <a:ext cx="9611680" cy="1741714"/>
          </a:xfrm>
          <a:prstGeom prst="rect">
            <a:avLst/>
          </a:prstGeom>
        </p:spPr>
      </p:pic>
      <p:pic>
        <p:nvPicPr>
          <p:cNvPr id="7" name="Google Shape;63;p14"/>
          <p:cNvPicPr preferRelativeResize="0"/>
          <p:nvPr/>
        </p:nvPicPr>
        <p:blipFill rotWithShape="1">
          <a:blip r:embed="rId4">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71147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063"/>
            <a:ext cx="3227388" cy="533400"/>
          </a:xfrm>
        </p:spPr>
        <p:txBody>
          <a:bodyPr>
            <a:noAutofit/>
          </a:bodyPr>
          <a:lstStyle/>
          <a:p>
            <a:r>
              <a:rPr lang="en-US" sz="4000" dirty="0">
                <a:solidFill>
                  <a:schemeClr val="tx1"/>
                </a:solidFill>
              </a:rPr>
              <a:t>Solution </a:t>
            </a:r>
          </a:p>
        </p:txBody>
      </p:sp>
      <p:pic>
        <p:nvPicPr>
          <p:cNvPr id="10" name="Picture 9" descr="11_accountancy_notes_ch09_financial_statement_for_non_profit_organizations_02.pdf - Adobe Reade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7143" t="21418" r="30238" b="1848"/>
          <a:stretch/>
        </p:blipFill>
        <p:spPr>
          <a:xfrm>
            <a:off x="476362" y="733067"/>
            <a:ext cx="7547430" cy="5925244"/>
          </a:xfrm>
          <a:prstGeom prst="rect">
            <a:avLst/>
          </a:prstGeom>
        </p:spPr>
      </p:pic>
      <p:pic>
        <p:nvPicPr>
          <p:cNvPr id="6" name="Google Shape;63;p14"/>
          <p:cNvPicPr preferRelativeResize="0"/>
          <p:nvPr/>
        </p:nvPicPr>
        <p:blipFill rotWithShape="1">
          <a:blip r:embed="rId4">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8166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rmAutofit fontScale="90000"/>
          </a:bodyPr>
          <a:lstStyle/>
          <a:p>
            <a:r>
              <a:rPr lang="en-US" sz="3600" u="sng" dirty="0">
                <a:solidFill>
                  <a:schemeClr val="tx1"/>
                </a:solidFill>
              </a:rPr>
              <a:t>Illustration -6 </a:t>
            </a:r>
          </a:p>
        </p:txBody>
      </p:sp>
      <p:sp>
        <p:nvSpPr>
          <p:cNvPr id="3" name="Content Placeholder 2"/>
          <p:cNvSpPr>
            <a:spLocks noGrp="1"/>
          </p:cNvSpPr>
          <p:nvPr>
            <p:ph idx="1"/>
          </p:nvPr>
        </p:nvSpPr>
        <p:spPr>
          <a:xfrm>
            <a:off x="449943" y="1845734"/>
            <a:ext cx="9724571" cy="4023360"/>
          </a:xfrm>
        </p:spPr>
        <p:txBody>
          <a:bodyPr>
            <a:normAutofit/>
          </a:bodyPr>
          <a:lstStyle/>
          <a:p>
            <a:pPr algn="just">
              <a:lnSpc>
                <a:spcPct val="150000"/>
              </a:lnSpc>
            </a:pPr>
            <a:r>
              <a:rPr lang="en-US" sz="2400" dirty="0">
                <a:solidFill>
                  <a:schemeClr val="tx1"/>
                </a:solidFill>
              </a:rPr>
              <a:t>From the following particulars of M/s. </a:t>
            </a:r>
            <a:r>
              <a:rPr lang="en-US" sz="2400" dirty="0" err="1">
                <a:solidFill>
                  <a:schemeClr val="tx1"/>
                </a:solidFill>
              </a:rPr>
              <a:t>Jalaram</a:t>
            </a:r>
            <a:r>
              <a:rPr lang="en-US" sz="2400" dirty="0">
                <a:solidFill>
                  <a:schemeClr val="tx1"/>
                </a:solidFill>
              </a:rPr>
              <a:t> Charity Hospital, prepare Income &amp; Expenditure a/c &amp; the balance sheet as on 31st March 2007. </a:t>
            </a:r>
          </a:p>
        </p:txBody>
      </p:sp>
      <p:graphicFrame>
        <p:nvGraphicFramePr>
          <p:cNvPr id="7" name="Table 6"/>
          <p:cNvGraphicFramePr>
            <a:graphicFrameLocks noGrp="1"/>
          </p:cNvGraphicFramePr>
          <p:nvPr>
            <p:extLst>
              <p:ext uri="{D42A27DB-BD31-4B8C-83A1-F6EECF244321}">
                <p14:modId xmlns:p14="http://schemas.microsoft.com/office/powerpoint/2010/main" val="1668503436"/>
              </p:ext>
            </p:extLst>
          </p:nvPr>
        </p:nvGraphicFramePr>
        <p:xfrm>
          <a:off x="580572" y="3044544"/>
          <a:ext cx="8403772" cy="3427033"/>
        </p:xfrm>
        <a:graphic>
          <a:graphicData uri="http://schemas.openxmlformats.org/drawingml/2006/table">
            <a:tbl>
              <a:tblPr firstRow="1" firstCol="1" bandRow="1">
                <a:tableStyleId>{5C22544A-7EE6-4342-B048-85BDC9FD1C3A}</a:tableStyleId>
              </a:tblPr>
              <a:tblGrid>
                <a:gridCol w="2859314">
                  <a:extLst>
                    <a:ext uri="{9D8B030D-6E8A-4147-A177-3AD203B41FA5}">
                      <a16:colId xmlns="" xmlns:a16="http://schemas.microsoft.com/office/drawing/2014/main" val="929045559"/>
                    </a:ext>
                  </a:extLst>
                </a:gridCol>
                <a:gridCol w="1117600">
                  <a:extLst>
                    <a:ext uri="{9D8B030D-6E8A-4147-A177-3AD203B41FA5}">
                      <a16:colId xmlns="" xmlns:a16="http://schemas.microsoft.com/office/drawing/2014/main" val="100411839"/>
                    </a:ext>
                  </a:extLst>
                </a:gridCol>
                <a:gridCol w="3294743">
                  <a:extLst>
                    <a:ext uri="{9D8B030D-6E8A-4147-A177-3AD203B41FA5}">
                      <a16:colId xmlns="" xmlns:a16="http://schemas.microsoft.com/office/drawing/2014/main" val="1814672334"/>
                    </a:ext>
                  </a:extLst>
                </a:gridCol>
                <a:gridCol w="1132115">
                  <a:extLst>
                    <a:ext uri="{9D8B030D-6E8A-4147-A177-3AD203B41FA5}">
                      <a16:colId xmlns="" xmlns:a16="http://schemas.microsoft.com/office/drawing/2014/main" val="2956422367"/>
                    </a:ext>
                  </a:extLst>
                </a:gridCol>
              </a:tblGrid>
              <a:tr h="198378">
                <a:tc>
                  <a:txBody>
                    <a:bodyPr/>
                    <a:lstStyle/>
                    <a:p>
                      <a:pPr marL="0" marR="0" indent="0" algn="ctr">
                        <a:lnSpc>
                          <a:spcPct val="107000"/>
                        </a:lnSpc>
                        <a:spcBef>
                          <a:spcPts val="0"/>
                        </a:spcBef>
                        <a:spcAft>
                          <a:spcPts val="0"/>
                        </a:spcAft>
                      </a:pPr>
                      <a:r>
                        <a:rPr lang="en-US" sz="2000">
                          <a:solidFill>
                            <a:schemeClr val="tx1"/>
                          </a:solidFill>
                          <a:effectLst/>
                        </a:rPr>
                        <a:t>Receipts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gn="ctr">
                        <a:lnSpc>
                          <a:spcPct val="107000"/>
                        </a:lnSpc>
                        <a:spcBef>
                          <a:spcPts val="0"/>
                        </a:spcBef>
                        <a:spcAft>
                          <a:spcPts val="0"/>
                        </a:spcAft>
                      </a:pPr>
                      <a:r>
                        <a:rPr lang="en-US" sz="2000">
                          <a:solidFill>
                            <a:schemeClr val="tx1"/>
                          </a:solidFill>
                          <a:effectLst/>
                        </a:rPr>
                        <a:t>       Rs.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gn="ctr">
                        <a:lnSpc>
                          <a:spcPct val="107000"/>
                        </a:lnSpc>
                        <a:spcBef>
                          <a:spcPts val="0"/>
                        </a:spcBef>
                        <a:spcAft>
                          <a:spcPts val="0"/>
                        </a:spcAft>
                      </a:pPr>
                      <a:r>
                        <a:rPr lang="en-US" sz="2000">
                          <a:solidFill>
                            <a:schemeClr val="tx1"/>
                          </a:solidFill>
                          <a:effectLst/>
                        </a:rPr>
                        <a:t>Payments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gn="ctr">
                        <a:lnSpc>
                          <a:spcPct val="107000"/>
                        </a:lnSpc>
                        <a:spcBef>
                          <a:spcPts val="0"/>
                        </a:spcBef>
                        <a:spcAft>
                          <a:spcPts val="0"/>
                        </a:spcAft>
                      </a:pPr>
                      <a:r>
                        <a:rPr lang="en-US" sz="2000" dirty="0">
                          <a:solidFill>
                            <a:schemeClr val="tx1"/>
                          </a:solidFill>
                          <a:effectLst/>
                        </a:rPr>
                        <a:t>     </a:t>
                      </a:r>
                      <a:r>
                        <a:rPr lang="en-US" sz="2000" dirty="0" err="1">
                          <a:solidFill>
                            <a:schemeClr val="tx1"/>
                          </a:solidFill>
                          <a:effectLst/>
                        </a:rPr>
                        <a:t>Rs</a:t>
                      </a: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2806716087"/>
                  </a:ext>
                </a:extLst>
              </a:tr>
              <a:tr h="370949">
                <a:tc>
                  <a:txBody>
                    <a:bodyPr/>
                    <a:lstStyle/>
                    <a:p>
                      <a:pPr marL="0" marR="0" indent="0">
                        <a:lnSpc>
                          <a:spcPct val="107000"/>
                        </a:lnSpc>
                        <a:spcBef>
                          <a:spcPts val="0"/>
                        </a:spcBef>
                        <a:spcAft>
                          <a:spcPts val="0"/>
                        </a:spcAft>
                        <a:tabLst>
                          <a:tab pos="1829435" algn="ctr"/>
                        </a:tabLst>
                      </a:pPr>
                      <a:r>
                        <a:rPr lang="en-US" sz="1600" dirty="0">
                          <a:solidFill>
                            <a:schemeClr val="tx1"/>
                          </a:solidFill>
                          <a:effectLst/>
                        </a:rPr>
                        <a:t>To Cash in hand 1/4/06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7,130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By Medicines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30,590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1603624391"/>
                  </a:ext>
                </a:extLst>
              </a:tr>
              <a:tr h="370949">
                <a:tc>
                  <a:txBody>
                    <a:bodyPr/>
                    <a:lstStyle/>
                    <a:p>
                      <a:pPr marL="0" marR="0" indent="0">
                        <a:lnSpc>
                          <a:spcPct val="107000"/>
                        </a:lnSpc>
                        <a:spcBef>
                          <a:spcPts val="0"/>
                        </a:spcBef>
                        <a:spcAft>
                          <a:spcPts val="0"/>
                        </a:spcAft>
                      </a:pPr>
                      <a:r>
                        <a:rPr lang="en-US" sz="1600">
                          <a:solidFill>
                            <a:schemeClr val="tx1"/>
                          </a:solidFill>
                          <a:effectLst/>
                        </a:rPr>
                        <a:t>To Subscriptions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47,996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By Doctor‟s Honorarium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  9,000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2458242089"/>
                  </a:ext>
                </a:extLst>
              </a:tr>
              <a:tr h="370949">
                <a:tc>
                  <a:txBody>
                    <a:bodyPr/>
                    <a:lstStyle/>
                    <a:p>
                      <a:pPr marL="0" marR="0" indent="0">
                        <a:lnSpc>
                          <a:spcPct val="107000"/>
                        </a:lnSpc>
                        <a:spcBef>
                          <a:spcPts val="0"/>
                        </a:spcBef>
                        <a:spcAft>
                          <a:spcPts val="0"/>
                        </a:spcAft>
                      </a:pPr>
                      <a:r>
                        <a:rPr lang="en-US" sz="1600">
                          <a:solidFill>
                            <a:schemeClr val="tx1"/>
                          </a:solidFill>
                          <a:effectLst/>
                        </a:rPr>
                        <a:t>To Donations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14,500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By salaries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27,500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1042672447"/>
                  </a:ext>
                </a:extLst>
              </a:tr>
              <a:tr h="198378">
                <a:tc>
                  <a:txBody>
                    <a:bodyPr/>
                    <a:lstStyle/>
                    <a:p>
                      <a:pPr marL="0" marR="0" indent="0">
                        <a:lnSpc>
                          <a:spcPct val="107000"/>
                        </a:lnSpc>
                        <a:spcBef>
                          <a:spcPts val="0"/>
                        </a:spcBef>
                        <a:spcAft>
                          <a:spcPts val="0"/>
                        </a:spcAft>
                      </a:pPr>
                      <a:r>
                        <a:rPr lang="en-US" sz="1600">
                          <a:solidFill>
                            <a:schemeClr val="tx1"/>
                          </a:solidFill>
                          <a:effectLst/>
                        </a:rPr>
                        <a:t>To Interest on Bank Fixed Deposit For full yr.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7,000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dirty="0">
                          <a:solidFill>
                            <a:schemeClr val="tx1"/>
                          </a:solidFill>
                          <a:effectLst/>
                        </a:rPr>
                        <a:t>By Petty expenses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     461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1021527438"/>
                  </a:ext>
                </a:extLst>
              </a:tr>
              <a:tr h="370949">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By Equipments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15,000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2408715947"/>
                  </a:ext>
                </a:extLst>
              </a:tr>
              <a:tr h="370949">
                <a:tc>
                  <a:txBody>
                    <a:bodyPr/>
                    <a:lstStyle/>
                    <a:p>
                      <a:pPr marL="0" marR="0" indent="0">
                        <a:lnSpc>
                          <a:spcPct val="107000"/>
                        </a:lnSpc>
                        <a:spcBef>
                          <a:spcPts val="0"/>
                        </a:spcBef>
                        <a:spcAft>
                          <a:spcPts val="0"/>
                        </a:spcAft>
                      </a:pPr>
                      <a:r>
                        <a:rPr lang="en-US" sz="1600">
                          <a:solidFill>
                            <a:schemeClr val="tx1"/>
                          </a:solidFill>
                          <a:effectLst/>
                        </a:rPr>
                        <a:t>To charity show proceeds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10,450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By charity show expenses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     750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1835097994"/>
                  </a:ext>
                </a:extLst>
              </a:tr>
              <a:tr h="370949">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Cash in hand 31/3/2007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  3,775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851120183"/>
                  </a:ext>
                </a:extLst>
              </a:tr>
              <a:tr h="370949">
                <a:tc>
                  <a:txBody>
                    <a:bodyPr/>
                    <a:lstStyle/>
                    <a:p>
                      <a:pPr marL="0" marR="0" indent="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87,076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1600" dirty="0">
                          <a:solidFill>
                            <a:schemeClr val="tx1"/>
                          </a:solidFill>
                          <a:effectLst/>
                        </a:rPr>
                        <a:t>87,076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1874990509"/>
                  </a:ext>
                </a:extLst>
              </a:tr>
            </a:tbl>
          </a:graphicData>
        </a:graphic>
      </p:graphicFrame>
      <p:pic>
        <p:nvPicPr>
          <p:cNvPr id="8"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6538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138" y="1132114"/>
            <a:ext cx="3227977" cy="532674"/>
          </a:xfrm>
        </p:spPr>
        <p:txBody>
          <a:bodyPr>
            <a:normAutofit fontScale="90000"/>
          </a:bodyPr>
          <a:lstStyle/>
          <a:p>
            <a:r>
              <a:rPr lang="en-US" sz="3600" u="sng" dirty="0">
                <a:solidFill>
                  <a:schemeClr val="tx1"/>
                </a:solidFill>
              </a:rPr>
              <a:t>Illustration -6 </a:t>
            </a:r>
          </a:p>
        </p:txBody>
      </p:sp>
      <p:graphicFrame>
        <p:nvGraphicFramePr>
          <p:cNvPr id="8" name="Table 7"/>
          <p:cNvGraphicFramePr>
            <a:graphicFrameLocks noGrp="1"/>
          </p:cNvGraphicFramePr>
          <p:nvPr>
            <p:extLst>
              <p:ext uri="{D42A27DB-BD31-4B8C-83A1-F6EECF244321}">
                <p14:modId xmlns:p14="http://schemas.microsoft.com/office/powerpoint/2010/main" val="570960232"/>
              </p:ext>
            </p:extLst>
          </p:nvPr>
        </p:nvGraphicFramePr>
        <p:xfrm>
          <a:off x="713445" y="2401588"/>
          <a:ext cx="6933340" cy="2729998"/>
        </p:xfrm>
        <a:graphic>
          <a:graphicData uri="http://schemas.openxmlformats.org/drawingml/2006/table">
            <a:tbl>
              <a:tblPr firstRow="1" firstCol="1" bandRow="1">
                <a:tableStyleId>{5C22544A-7EE6-4342-B048-85BDC9FD1C3A}</a:tableStyleId>
              </a:tblPr>
              <a:tblGrid>
                <a:gridCol w="3702581">
                  <a:extLst>
                    <a:ext uri="{9D8B030D-6E8A-4147-A177-3AD203B41FA5}">
                      <a16:colId xmlns="" xmlns:a16="http://schemas.microsoft.com/office/drawing/2014/main" val="1146925878"/>
                    </a:ext>
                  </a:extLst>
                </a:gridCol>
                <a:gridCol w="1563271">
                  <a:extLst>
                    <a:ext uri="{9D8B030D-6E8A-4147-A177-3AD203B41FA5}">
                      <a16:colId xmlns="" xmlns:a16="http://schemas.microsoft.com/office/drawing/2014/main" val="2053747276"/>
                    </a:ext>
                  </a:extLst>
                </a:gridCol>
                <a:gridCol w="1667488">
                  <a:extLst>
                    <a:ext uri="{9D8B030D-6E8A-4147-A177-3AD203B41FA5}">
                      <a16:colId xmlns="" xmlns:a16="http://schemas.microsoft.com/office/drawing/2014/main" val="1189356394"/>
                    </a:ext>
                  </a:extLst>
                </a:gridCol>
              </a:tblGrid>
              <a:tr h="547254">
                <a:tc>
                  <a:txBody>
                    <a:bodyPr/>
                    <a:lstStyle/>
                    <a:p>
                      <a:pPr marL="0" marR="0" indent="0">
                        <a:lnSpc>
                          <a:spcPct val="107000"/>
                        </a:lnSpc>
                        <a:spcBef>
                          <a:spcPts val="0"/>
                        </a:spcBef>
                        <a:spcAft>
                          <a:spcPts val="80"/>
                        </a:spcAft>
                      </a:pPr>
                      <a:r>
                        <a:rPr lang="en-US" sz="2800" dirty="0">
                          <a:solidFill>
                            <a:schemeClr val="tx1"/>
                          </a:solidFill>
                          <a:effectLst/>
                        </a:rPr>
                        <a:t>Additional information:  </a:t>
                      </a:r>
                    </a:p>
                    <a:p>
                      <a:pPr marL="0" marR="0" indent="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1/4/2006  Rs.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31.3.2007  Rs.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extLst>
                  <a:ext uri="{0D108BD9-81ED-4DB2-BD59-A6C34878D82A}">
                    <a16:rowId xmlns="" xmlns:a16="http://schemas.microsoft.com/office/drawing/2014/main" val="2533332004"/>
                  </a:ext>
                </a:extLst>
              </a:tr>
              <a:tr h="197472">
                <a:tc>
                  <a:txBody>
                    <a:bodyPr/>
                    <a:lstStyle/>
                    <a:p>
                      <a:pPr marL="0" marR="0" indent="0">
                        <a:lnSpc>
                          <a:spcPct val="107000"/>
                        </a:lnSpc>
                        <a:spcBef>
                          <a:spcPts val="0"/>
                        </a:spcBef>
                        <a:spcAft>
                          <a:spcPts val="0"/>
                        </a:spcAft>
                      </a:pPr>
                      <a:r>
                        <a:rPr lang="en-US" sz="1800">
                          <a:solidFill>
                            <a:schemeClr val="tx1"/>
                          </a:solidFill>
                          <a:effectLst/>
                        </a:rPr>
                        <a:t>Subscription due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     240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    280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extLst>
                  <a:ext uri="{0D108BD9-81ED-4DB2-BD59-A6C34878D82A}">
                    <a16:rowId xmlns="" xmlns:a16="http://schemas.microsoft.com/office/drawing/2014/main" val="1948762919"/>
                  </a:ext>
                </a:extLst>
              </a:tr>
              <a:tr h="251560">
                <a:tc>
                  <a:txBody>
                    <a:bodyPr/>
                    <a:lstStyle/>
                    <a:p>
                      <a:pPr marL="0" marR="0" indent="0">
                        <a:lnSpc>
                          <a:spcPct val="107000"/>
                        </a:lnSpc>
                        <a:spcBef>
                          <a:spcPts val="0"/>
                        </a:spcBef>
                        <a:spcAft>
                          <a:spcPts val="0"/>
                        </a:spcAft>
                      </a:pPr>
                      <a:r>
                        <a:rPr lang="en-US" sz="1800">
                          <a:solidFill>
                            <a:schemeClr val="tx1"/>
                          </a:solidFill>
                          <a:effectLst/>
                        </a:rPr>
                        <a:t>Subscription received in advance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       64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    100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extLst>
                  <a:ext uri="{0D108BD9-81ED-4DB2-BD59-A6C34878D82A}">
                    <a16:rowId xmlns="" xmlns:a16="http://schemas.microsoft.com/office/drawing/2014/main" val="1579629140"/>
                  </a:ext>
                </a:extLst>
              </a:tr>
              <a:tr h="197472">
                <a:tc>
                  <a:txBody>
                    <a:bodyPr/>
                    <a:lstStyle/>
                    <a:p>
                      <a:pPr marL="0" marR="0" indent="0">
                        <a:lnSpc>
                          <a:spcPct val="107000"/>
                        </a:lnSpc>
                        <a:spcBef>
                          <a:spcPts val="0"/>
                        </a:spcBef>
                        <a:spcAft>
                          <a:spcPts val="0"/>
                        </a:spcAft>
                      </a:pPr>
                      <a:r>
                        <a:rPr lang="en-US" sz="1800">
                          <a:solidFill>
                            <a:schemeClr val="tx1"/>
                          </a:solidFill>
                          <a:effectLst/>
                        </a:rPr>
                        <a:t>Stock of medicines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  8810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  9740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extLst>
                  <a:ext uri="{0D108BD9-81ED-4DB2-BD59-A6C34878D82A}">
                    <a16:rowId xmlns="" xmlns:a16="http://schemas.microsoft.com/office/drawing/2014/main" val="1653164789"/>
                  </a:ext>
                </a:extLst>
              </a:tr>
              <a:tr h="1121797">
                <a:tc>
                  <a:txBody>
                    <a:bodyPr/>
                    <a:lstStyle/>
                    <a:p>
                      <a:pPr marL="0" marR="0" indent="0">
                        <a:lnSpc>
                          <a:spcPct val="107000"/>
                        </a:lnSpc>
                        <a:spcBef>
                          <a:spcPts val="0"/>
                        </a:spcBef>
                        <a:spcAft>
                          <a:spcPts val="80"/>
                        </a:spcAft>
                      </a:pPr>
                      <a:r>
                        <a:rPr lang="en-US" sz="1800" dirty="0">
                          <a:solidFill>
                            <a:schemeClr val="tx1"/>
                          </a:solidFill>
                          <a:effectLst/>
                        </a:rPr>
                        <a:t>Estimated value of equipment </a:t>
                      </a:r>
                    </a:p>
                    <a:p>
                      <a:pPr marL="0" marR="0" indent="0">
                        <a:lnSpc>
                          <a:spcPct val="107000"/>
                        </a:lnSpc>
                        <a:spcBef>
                          <a:spcPts val="0"/>
                        </a:spcBef>
                        <a:spcAft>
                          <a:spcPts val="0"/>
                        </a:spcAft>
                      </a:pPr>
                      <a:r>
                        <a:rPr lang="en-US" sz="1800" dirty="0">
                          <a:solidFill>
                            <a:schemeClr val="tx1"/>
                          </a:solidFill>
                          <a:effectLst/>
                        </a:rPr>
                        <a:t>Building (Cost less depreciation)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80"/>
                        </a:spcAft>
                      </a:pPr>
                      <a:r>
                        <a:rPr lang="en-US" sz="1800" dirty="0">
                          <a:solidFill>
                            <a:schemeClr val="tx1"/>
                          </a:solidFill>
                          <a:effectLst/>
                        </a:rPr>
                        <a:t>21200 </a:t>
                      </a:r>
                    </a:p>
                    <a:p>
                      <a:pPr marL="0" marR="0" indent="0">
                        <a:lnSpc>
                          <a:spcPct val="107000"/>
                        </a:lnSpc>
                        <a:spcBef>
                          <a:spcPts val="0"/>
                        </a:spcBef>
                        <a:spcAft>
                          <a:spcPts val="80"/>
                        </a:spcAft>
                      </a:pPr>
                      <a:r>
                        <a:rPr lang="en-US" sz="1800" dirty="0">
                          <a:solidFill>
                            <a:schemeClr val="tx1"/>
                          </a:solidFill>
                          <a:effectLst/>
                        </a:rPr>
                        <a:t> 40000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80"/>
                        </a:spcAft>
                      </a:pPr>
                      <a:r>
                        <a:rPr lang="en-US" sz="1800" dirty="0">
                          <a:solidFill>
                            <a:schemeClr val="tx1"/>
                          </a:solidFill>
                          <a:effectLst/>
                        </a:rPr>
                        <a:t>31600 </a:t>
                      </a:r>
                    </a:p>
                    <a:p>
                      <a:pPr marL="0" marR="0" indent="0">
                        <a:lnSpc>
                          <a:spcPct val="107000"/>
                        </a:lnSpc>
                        <a:spcBef>
                          <a:spcPts val="0"/>
                        </a:spcBef>
                        <a:spcAft>
                          <a:spcPts val="80"/>
                        </a:spcAft>
                      </a:pPr>
                      <a:r>
                        <a:rPr lang="en-US" sz="1800" dirty="0">
                          <a:solidFill>
                            <a:schemeClr val="tx1"/>
                          </a:solidFill>
                          <a:effectLst/>
                        </a:rPr>
                        <a:t> 38000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extLst>
                  <a:ext uri="{0D108BD9-81ED-4DB2-BD59-A6C34878D82A}">
                    <a16:rowId xmlns="" xmlns:a16="http://schemas.microsoft.com/office/drawing/2014/main" val="2520683022"/>
                  </a:ext>
                </a:extLst>
              </a:tr>
            </a:tbl>
          </a:graphicData>
        </a:graphic>
      </p:graphicFrame>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3155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063"/>
            <a:ext cx="3227388" cy="533400"/>
          </a:xfrm>
        </p:spPr>
        <p:txBody>
          <a:bodyPr>
            <a:noAutofit/>
          </a:bodyPr>
          <a:lstStyle/>
          <a:p>
            <a:r>
              <a:rPr lang="en-US" sz="4000" dirty="0">
                <a:solidFill>
                  <a:schemeClr val="tx1"/>
                </a:solidFill>
              </a:rPr>
              <a:t>Solution </a:t>
            </a:r>
          </a:p>
        </p:txBody>
      </p:sp>
      <p:sp>
        <p:nvSpPr>
          <p:cNvPr id="3" name="Rectangle 2"/>
          <p:cNvSpPr/>
          <p:nvPr/>
        </p:nvSpPr>
        <p:spPr>
          <a:xfrm>
            <a:off x="304800" y="946552"/>
            <a:ext cx="7808686" cy="481094"/>
          </a:xfrm>
          <a:prstGeom prst="rect">
            <a:avLst/>
          </a:prstGeom>
        </p:spPr>
        <p:txBody>
          <a:bodyPr wrap="square">
            <a:spAutoFit/>
          </a:bodyPr>
          <a:lstStyle/>
          <a:p>
            <a:pPr marL="81915" marR="0" indent="-6350" algn="ctr">
              <a:lnSpc>
                <a:spcPct val="107000"/>
              </a:lnSpc>
              <a:spcBef>
                <a:spcPts val="0"/>
              </a:spcBef>
              <a:spcAft>
                <a:spcPts val="190"/>
              </a:spcAft>
            </a:pPr>
            <a:r>
              <a:rPr lang="en-US" sz="2400" b="1" u="sng" kern="0" dirty="0">
                <a:solidFill>
                  <a:srgbClr val="000000"/>
                </a:solidFill>
                <a:uFill>
                  <a:solidFill>
                    <a:srgbClr val="000000"/>
                  </a:solidFill>
                </a:uFill>
                <a:ea typeface="Times New Roman" panose="02020603050405020304" pitchFamily="18" charset="0"/>
              </a:rPr>
              <a:t>Income &amp; Expenditure A/c</a:t>
            </a:r>
            <a:r>
              <a:rPr lang="en-US" sz="2400" b="1" kern="0" dirty="0">
                <a:solidFill>
                  <a:srgbClr val="000000"/>
                </a:solidFill>
                <a:uFill>
                  <a:solidFill>
                    <a:srgbClr val="000000"/>
                  </a:solidFill>
                </a:uFill>
                <a:ea typeface="Times New Roman" panose="02020603050405020304" pitchFamily="18" charset="0"/>
              </a:rPr>
              <a:t> </a:t>
            </a:r>
            <a:r>
              <a:rPr lang="en-US" sz="2400" b="1" u="sng" kern="0" dirty="0">
                <a:solidFill>
                  <a:srgbClr val="000000"/>
                </a:solidFill>
                <a:uFill>
                  <a:solidFill>
                    <a:srgbClr val="000000"/>
                  </a:solidFill>
                </a:uFill>
                <a:ea typeface="Times New Roman" panose="02020603050405020304" pitchFamily="18" charset="0"/>
              </a:rPr>
              <a:t>(Year ended on 31</a:t>
            </a:r>
            <a:r>
              <a:rPr lang="en-US" sz="2400" b="1" kern="0" baseline="30000" dirty="0">
                <a:solidFill>
                  <a:srgbClr val="000000"/>
                </a:solidFill>
                <a:uFill>
                  <a:solidFill>
                    <a:srgbClr val="000000"/>
                  </a:solidFill>
                </a:uFill>
                <a:ea typeface="Times New Roman" panose="02020603050405020304" pitchFamily="18" charset="0"/>
              </a:rPr>
              <a:t>st</a:t>
            </a:r>
            <a:r>
              <a:rPr lang="en-US" sz="2400" b="1" u="sng" kern="0" dirty="0">
                <a:solidFill>
                  <a:srgbClr val="000000"/>
                </a:solidFill>
                <a:uFill>
                  <a:solidFill>
                    <a:srgbClr val="000000"/>
                  </a:solidFill>
                </a:uFill>
                <a:ea typeface="Times New Roman" panose="02020603050405020304" pitchFamily="18" charset="0"/>
              </a:rPr>
              <a:t> March 2007)</a:t>
            </a:r>
            <a:r>
              <a:rPr lang="en-US" sz="2400" b="1" kern="0" dirty="0">
                <a:solidFill>
                  <a:srgbClr val="000000"/>
                </a:solidFill>
                <a:uFill>
                  <a:solidFill>
                    <a:srgbClr val="000000"/>
                  </a:solidFill>
                </a:uFill>
                <a:ea typeface="Times New Roman" panose="02020603050405020304" pitchFamily="18" charset="0"/>
              </a:rPr>
              <a:t> </a:t>
            </a:r>
            <a:endParaRPr lang="en-US" sz="2400" b="1" u="sng" kern="0" dirty="0">
              <a:solidFill>
                <a:srgbClr val="000000"/>
              </a:solidFill>
              <a:uFill>
                <a:solidFill>
                  <a:srgbClr val="000000"/>
                </a:solidFill>
              </a:uFill>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53370356"/>
              </p:ext>
            </p:extLst>
          </p:nvPr>
        </p:nvGraphicFramePr>
        <p:xfrm>
          <a:off x="493482" y="1427647"/>
          <a:ext cx="7721603" cy="5047759"/>
        </p:xfrm>
        <a:graphic>
          <a:graphicData uri="http://schemas.openxmlformats.org/drawingml/2006/table">
            <a:tbl>
              <a:tblPr firstRow="1" firstCol="1" bandRow="1">
                <a:tableStyleId>{5C22544A-7EE6-4342-B048-85BDC9FD1C3A}</a:tableStyleId>
              </a:tblPr>
              <a:tblGrid>
                <a:gridCol w="2772232">
                  <a:extLst>
                    <a:ext uri="{9D8B030D-6E8A-4147-A177-3AD203B41FA5}">
                      <a16:colId xmlns="" xmlns:a16="http://schemas.microsoft.com/office/drawing/2014/main" val="3378877877"/>
                    </a:ext>
                  </a:extLst>
                </a:gridCol>
                <a:gridCol w="1117600">
                  <a:extLst>
                    <a:ext uri="{9D8B030D-6E8A-4147-A177-3AD203B41FA5}">
                      <a16:colId xmlns="" xmlns:a16="http://schemas.microsoft.com/office/drawing/2014/main" val="2891334553"/>
                    </a:ext>
                  </a:extLst>
                </a:gridCol>
                <a:gridCol w="3003007">
                  <a:extLst>
                    <a:ext uri="{9D8B030D-6E8A-4147-A177-3AD203B41FA5}">
                      <a16:colId xmlns="" xmlns:a16="http://schemas.microsoft.com/office/drawing/2014/main" val="1698426456"/>
                    </a:ext>
                  </a:extLst>
                </a:gridCol>
                <a:gridCol w="828764">
                  <a:extLst>
                    <a:ext uri="{9D8B030D-6E8A-4147-A177-3AD203B41FA5}">
                      <a16:colId xmlns="" xmlns:a16="http://schemas.microsoft.com/office/drawing/2014/main" val="47680676"/>
                    </a:ext>
                  </a:extLst>
                </a:gridCol>
              </a:tblGrid>
              <a:tr h="192719">
                <a:tc>
                  <a:txBody>
                    <a:bodyPr/>
                    <a:lstStyle/>
                    <a:p>
                      <a:pPr marL="0" marR="0" indent="0">
                        <a:lnSpc>
                          <a:spcPct val="107000"/>
                        </a:lnSpc>
                        <a:spcBef>
                          <a:spcPts val="0"/>
                        </a:spcBef>
                        <a:spcAft>
                          <a:spcPts val="0"/>
                        </a:spcAft>
                        <a:tabLst>
                          <a:tab pos="1311910" algn="ctr"/>
                        </a:tabLst>
                      </a:pPr>
                      <a:r>
                        <a:rPr lang="en-US" sz="1800">
                          <a:solidFill>
                            <a:schemeClr val="tx1"/>
                          </a:solidFill>
                          <a:effectLst/>
                        </a:rPr>
                        <a:t>Expenditure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Rs.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Income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Rs.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2919863431"/>
                  </a:ext>
                </a:extLst>
              </a:tr>
              <a:tr h="1660726">
                <a:tc>
                  <a:txBody>
                    <a:bodyPr/>
                    <a:lstStyle/>
                    <a:p>
                      <a:pPr marL="68580" marR="0" indent="0">
                        <a:lnSpc>
                          <a:spcPct val="107000"/>
                        </a:lnSpc>
                        <a:spcBef>
                          <a:spcPts val="0"/>
                        </a:spcBef>
                        <a:spcAft>
                          <a:spcPts val="80"/>
                        </a:spcAft>
                      </a:pPr>
                      <a:r>
                        <a:rPr lang="en-US" sz="1800">
                          <a:solidFill>
                            <a:schemeClr val="tx1"/>
                          </a:solidFill>
                          <a:effectLst/>
                        </a:rPr>
                        <a:t>To Medicines consumed </a:t>
                      </a:r>
                    </a:p>
                    <a:p>
                      <a:pPr marL="68580" marR="0" indent="0">
                        <a:lnSpc>
                          <a:spcPct val="107000"/>
                        </a:lnSpc>
                        <a:spcBef>
                          <a:spcPts val="0"/>
                        </a:spcBef>
                        <a:spcAft>
                          <a:spcPts val="85"/>
                        </a:spcAft>
                      </a:pPr>
                      <a:r>
                        <a:rPr lang="en-US" sz="1800">
                          <a:solidFill>
                            <a:schemeClr val="tx1"/>
                          </a:solidFill>
                          <a:effectLst/>
                        </a:rPr>
                        <a:t>Opening stock              8810 </a:t>
                      </a:r>
                    </a:p>
                    <a:p>
                      <a:pPr marL="68580" marR="0" indent="0">
                        <a:lnSpc>
                          <a:spcPct val="107000"/>
                        </a:lnSpc>
                        <a:spcBef>
                          <a:spcPts val="0"/>
                        </a:spcBef>
                        <a:spcAft>
                          <a:spcPts val="95"/>
                        </a:spcAft>
                      </a:pPr>
                      <a:r>
                        <a:rPr lang="en-US" sz="1800">
                          <a:solidFill>
                            <a:schemeClr val="tx1"/>
                          </a:solidFill>
                          <a:effectLst/>
                        </a:rPr>
                        <a:t>Add: Purchases          30590 </a:t>
                      </a:r>
                    </a:p>
                    <a:p>
                      <a:pPr marL="68580" marR="0" indent="0">
                        <a:lnSpc>
                          <a:spcPct val="107000"/>
                        </a:lnSpc>
                        <a:spcBef>
                          <a:spcPts val="0"/>
                        </a:spcBef>
                        <a:spcAft>
                          <a:spcPts val="0"/>
                        </a:spcAft>
                      </a:pPr>
                      <a:r>
                        <a:rPr lang="en-US" sz="1800">
                          <a:solidFill>
                            <a:schemeClr val="tx1"/>
                          </a:solidFill>
                          <a:effectLst/>
                        </a:rPr>
                        <a:t>Less: Closing. stock     9740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80"/>
                        </a:spcAft>
                      </a:pPr>
                      <a:r>
                        <a:rPr lang="en-US" sz="1800" dirty="0">
                          <a:solidFill>
                            <a:schemeClr val="tx1"/>
                          </a:solidFill>
                          <a:effectLst/>
                        </a:rPr>
                        <a:t> </a:t>
                      </a:r>
                    </a:p>
                    <a:p>
                      <a:pPr marL="68580" marR="0" indent="0">
                        <a:lnSpc>
                          <a:spcPct val="107000"/>
                        </a:lnSpc>
                        <a:spcBef>
                          <a:spcPts val="0"/>
                        </a:spcBef>
                        <a:spcAft>
                          <a:spcPts val="85"/>
                        </a:spcAft>
                      </a:pPr>
                      <a:r>
                        <a:rPr lang="en-US" sz="1800" dirty="0">
                          <a:solidFill>
                            <a:schemeClr val="tx1"/>
                          </a:solidFill>
                          <a:effectLst/>
                        </a:rPr>
                        <a:t> </a:t>
                      </a:r>
                    </a:p>
                    <a:p>
                      <a:pPr marL="68580" marR="0" indent="0">
                        <a:lnSpc>
                          <a:spcPct val="107000"/>
                        </a:lnSpc>
                        <a:spcBef>
                          <a:spcPts val="0"/>
                        </a:spcBef>
                        <a:spcAft>
                          <a:spcPts val="70"/>
                        </a:spcAft>
                      </a:pPr>
                      <a:r>
                        <a:rPr lang="en-US" sz="1800" dirty="0">
                          <a:solidFill>
                            <a:schemeClr val="tx1"/>
                          </a:solidFill>
                          <a:effectLst/>
                        </a:rPr>
                        <a:t> </a:t>
                      </a:r>
                    </a:p>
                    <a:p>
                      <a:pPr marL="349250" marR="0" indent="0" algn="just">
                        <a:lnSpc>
                          <a:spcPct val="107000"/>
                        </a:lnSpc>
                        <a:spcBef>
                          <a:spcPts val="0"/>
                        </a:spcBef>
                        <a:spcAft>
                          <a:spcPts val="0"/>
                        </a:spcAft>
                      </a:pPr>
                      <a:r>
                        <a:rPr lang="en-US" sz="1800" dirty="0">
                          <a:solidFill>
                            <a:schemeClr val="tx1"/>
                          </a:solidFill>
                          <a:effectLst/>
                        </a:rPr>
                        <a:t> 29660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80"/>
                        </a:spcAft>
                      </a:pPr>
                      <a:r>
                        <a:rPr lang="en-US" sz="1800">
                          <a:solidFill>
                            <a:schemeClr val="tx1"/>
                          </a:solidFill>
                          <a:effectLst/>
                        </a:rPr>
                        <a:t>By Subscriptions         47996 </a:t>
                      </a:r>
                    </a:p>
                    <a:p>
                      <a:pPr marL="68580" marR="0" indent="0">
                        <a:lnSpc>
                          <a:spcPct val="107000"/>
                        </a:lnSpc>
                        <a:spcBef>
                          <a:spcPts val="0"/>
                        </a:spcBef>
                        <a:spcAft>
                          <a:spcPts val="85"/>
                        </a:spcAft>
                      </a:pPr>
                      <a:r>
                        <a:rPr lang="en-US" sz="1800">
                          <a:solidFill>
                            <a:schemeClr val="tx1"/>
                          </a:solidFill>
                          <a:effectLst/>
                        </a:rPr>
                        <a:t>Add: O/S ( of 2007 )       280 </a:t>
                      </a:r>
                    </a:p>
                    <a:p>
                      <a:pPr marL="68580" marR="0" indent="0">
                        <a:lnSpc>
                          <a:spcPct val="107000"/>
                        </a:lnSpc>
                        <a:spcBef>
                          <a:spcPts val="0"/>
                        </a:spcBef>
                        <a:spcAft>
                          <a:spcPts val="95"/>
                        </a:spcAft>
                      </a:pPr>
                      <a:r>
                        <a:rPr lang="en-US" sz="1800">
                          <a:solidFill>
                            <a:schemeClr val="tx1"/>
                          </a:solidFill>
                          <a:effectLst/>
                        </a:rPr>
                        <a:t>         Adv in 2006             64 </a:t>
                      </a:r>
                    </a:p>
                    <a:p>
                      <a:pPr marL="68580" marR="0" indent="0">
                        <a:lnSpc>
                          <a:spcPct val="107000"/>
                        </a:lnSpc>
                        <a:spcBef>
                          <a:spcPts val="0"/>
                        </a:spcBef>
                        <a:spcAft>
                          <a:spcPts val="80"/>
                        </a:spcAft>
                      </a:pPr>
                      <a:r>
                        <a:rPr lang="en-US" sz="1800">
                          <a:solidFill>
                            <a:schemeClr val="tx1"/>
                          </a:solidFill>
                          <a:effectLst/>
                        </a:rPr>
                        <a:t>Less: O/S ( of 2006 )       240 </a:t>
                      </a:r>
                    </a:p>
                    <a:p>
                      <a:pPr marL="68580" marR="0" indent="0">
                        <a:lnSpc>
                          <a:spcPct val="107000"/>
                        </a:lnSpc>
                        <a:spcBef>
                          <a:spcPts val="0"/>
                        </a:spcBef>
                        <a:spcAft>
                          <a:spcPts val="0"/>
                        </a:spcAft>
                      </a:pPr>
                      <a:r>
                        <a:rPr lang="en-US" sz="1800">
                          <a:solidFill>
                            <a:schemeClr val="tx1"/>
                          </a:solidFill>
                          <a:effectLst/>
                        </a:rPr>
                        <a:t>          Adv of 2008          100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80"/>
                        </a:spcAft>
                      </a:pPr>
                      <a:r>
                        <a:rPr lang="en-US" sz="1800">
                          <a:solidFill>
                            <a:schemeClr val="tx1"/>
                          </a:solidFill>
                          <a:effectLst/>
                        </a:rPr>
                        <a:t> </a:t>
                      </a:r>
                    </a:p>
                    <a:p>
                      <a:pPr marL="68580" marR="0" indent="0">
                        <a:lnSpc>
                          <a:spcPct val="107000"/>
                        </a:lnSpc>
                        <a:spcBef>
                          <a:spcPts val="0"/>
                        </a:spcBef>
                        <a:spcAft>
                          <a:spcPts val="85"/>
                        </a:spcAft>
                      </a:pPr>
                      <a:r>
                        <a:rPr lang="en-US" sz="1800">
                          <a:solidFill>
                            <a:schemeClr val="tx1"/>
                          </a:solidFill>
                          <a:effectLst/>
                        </a:rPr>
                        <a:t> </a:t>
                      </a:r>
                    </a:p>
                    <a:p>
                      <a:pPr marL="68580" marR="0" indent="0">
                        <a:lnSpc>
                          <a:spcPct val="107000"/>
                        </a:lnSpc>
                        <a:spcBef>
                          <a:spcPts val="0"/>
                        </a:spcBef>
                        <a:spcAft>
                          <a:spcPts val="95"/>
                        </a:spcAft>
                      </a:pPr>
                      <a:r>
                        <a:rPr lang="en-US" sz="1800">
                          <a:solidFill>
                            <a:schemeClr val="tx1"/>
                          </a:solidFill>
                          <a:effectLst/>
                        </a:rPr>
                        <a:t> </a:t>
                      </a:r>
                    </a:p>
                    <a:p>
                      <a:pPr marL="68580" marR="0" indent="0">
                        <a:lnSpc>
                          <a:spcPct val="107000"/>
                        </a:lnSpc>
                        <a:spcBef>
                          <a:spcPts val="0"/>
                        </a:spcBef>
                        <a:spcAft>
                          <a:spcPts val="80"/>
                        </a:spcAft>
                      </a:pPr>
                      <a:r>
                        <a:rPr lang="en-US" sz="1800">
                          <a:solidFill>
                            <a:schemeClr val="tx1"/>
                          </a:solidFill>
                          <a:effectLst/>
                        </a:rPr>
                        <a:t> </a:t>
                      </a:r>
                    </a:p>
                    <a:p>
                      <a:pPr marL="68580" marR="0" indent="0" algn="just">
                        <a:lnSpc>
                          <a:spcPct val="107000"/>
                        </a:lnSpc>
                        <a:spcBef>
                          <a:spcPts val="0"/>
                        </a:spcBef>
                        <a:spcAft>
                          <a:spcPts val="0"/>
                        </a:spcAft>
                      </a:pPr>
                      <a:r>
                        <a:rPr lang="en-US" sz="1800">
                          <a:solidFill>
                            <a:schemeClr val="tx1"/>
                          </a:solidFill>
                          <a:effectLst/>
                        </a:rPr>
                        <a:t>48000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3763118548"/>
                  </a:ext>
                </a:extLst>
              </a:tr>
              <a:tr h="361833">
                <a:tc>
                  <a:txBody>
                    <a:bodyPr/>
                    <a:lstStyle/>
                    <a:p>
                      <a:pPr marL="68580" marR="0" indent="0">
                        <a:lnSpc>
                          <a:spcPct val="107000"/>
                        </a:lnSpc>
                        <a:spcBef>
                          <a:spcPts val="0"/>
                        </a:spcBef>
                        <a:spcAft>
                          <a:spcPts val="0"/>
                        </a:spcAft>
                      </a:pPr>
                      <a:r>
                        <a:rPr lang="en-US" sz="1800">
                          <a:solidFill>
                            <a:schemeClr val="tx1"/>
                          </a:solidFill>
                          <a:effectLst/>
                        </a:rPr>
                        <a:t>To Doctor‟s honorarium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9000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By Donations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gn="just">
                        <a:lnSpc>
                          <a:spcPct val="107000"/>
                        </a:lnSpc>
                        <a:spcBef>
                          <a:spcPts val="0"/>
                        </a:spcBef>
                        <a:spcAft>
                          <a:spcPts val="0"/>
                        </a:spcAft>
                      </a:pPr>
                      <a:r>
                        <a:rPr lang="en-US" sz="1800">
                          <a:solidFill>
                            <a:schemeClr val="tx1"/>
                          </a:solidFill>
                          <a:effectLst/>
                        </a:rPr>
                        <a:t>14500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1682686084"/>
                  </a:ext>
                </a:extLst>
              </a:tr>
              <a:tr h="361833">
                <a:tc>
                  <a:txBody>
                    <a:bodyPr/>
                    <a:lstStyle/>
                    <a:p>
                      <a:pPr marL="0" marR="0" indent="0">
                        <a:lnSpc>
                          <a:spcPct val="107000"/>
                        </a:lnSpc>
                        <a:spcBef>
                          <a:spcPts val="0"/>
                        </a:spcBef>
                        <a:spcAft>
                          <a:spcPts val="0"/>
                        </a:spcAft>
                        <a:tabLst>
                          <a:tab pos="1068070" algn="ctr"/>
                        </a:tabLst>
                      </a:pPr>
                      <a:r>
                        <a:rPr lang="en-US" sz="1800">
                          <a:solidFill>
                            <a:schemeClr val="tx1"/>
                          </a:solidFill>
                          <a:effectLst/>
                        </a:rPr>
                        <a:t>To salaries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gn="just">
                        <a:lnSpc>
                          <a:spcPct val="107000"/>
                        </a:lnSpc>
                        <a:spcBef>
                          <a:spcPts val="0"/>
                        </a:spcBef>
                        <a:spcAft>
                          <a:spcPts val="0"/>
                        </a:spcAft>
                      </a:pPr>
                      <a:r>
                        <a:rPr lang="en-US" sz="1800">
                          <a:solidFill>
                            <a:schemeClr val="tx1"/>
                          </a:solidFill>
                          <a:effectLst/>
                        </a:rPr>
                        <a:t>27500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By Interest on Bank FD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7000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3889878647"/>
                  </a:ext>
                </a:extLst>
              </a:tr>
              <a:tr h="361833">
                <a:tc>
                  <a:txBody>
                    <a:bodyPr/>
                    <a:lstStyle/>
                    <a:p>
                      <a:pPr marL="68580" marR="0" indent="0">
                        <a:lnSpc>
                          <a:spcPct val="107000"/>
                        </a:lnSpc>
                        <a:spcBef>
                          <a:spcPts val="0"/>
                        </a:spcBef>
                        <a:spcAft>
                          <a:spcPts val="0"/>
                        </a:spcAft>
                      </a:pPr>
                      <a:r>
                        <a:rPr lang="en-US" sz="1800">
                          <a:solidFill>
                            <a:schemeClr val="tx1"/>
                          </a:solidFill>
                          <a:effectLst/>
                        </a:rPr>
                        <a:t>To petty expenses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461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By charity show proceeds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gn="just">
                        <a:lnSpc>
                          <a:spcPct val="107000"/>
                        </a:lnSpc>
                        <a:spcBef>
                          <a:spcPts val="0"/>
                        </a:spcBef>
                        <a:spcAft>
                          <a:spcPts val="0"/>
                        </a:spcAft>
                      </a:pPr>
                      <a:r>
                        <a:rPr lang="en-US" sz="1800">
                          <a:solidFill>
                            <a:schemeClr val="tx1"/>
                          </a:solidFill>
                          <a:effectLst/>
                        </a:rPr>
                        <a:t>10450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165477923"/>
                  </a:ext>
                </a:extLst>
              </a:tr>
              <a:tr h="192719">
                <a:tc>
                  <a:txBody>
                    <a:bodyPr/>
                    <a:lstStyle/>
                    <a:p>
                      <a:pPr marL="68580" marR="0" indent="0">
                        <a:lnSpc>
                          <a:spcPct val="107000"/>
                        </a:lnSpc>
                        <a:spcBef>
                          <a:spcPts val="0"/>
                        </a:spcBef>
                        <a:spcAft>
                          <a:spcPts val="0"/>
                        </a:spcAft>
                      </a:pPr>
                      <a:r>
                        <a:rPr lang="en-US" sz="1800">
                          <a:solidFill>
                            <a:schemeClr val="tx1"/>
                          </a:solidFill>
                          <a:effectLst/>
                        </a:rPr>
                        <a:t>To expenses charity show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750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1004862190"/>
                  </a:ext>
                </a:extLst>
              </a:tr>
              <a:tr h="361833">
                <a:tc>
                  <a:txBody>
                    <a:bodyPr/>
                    <a:lstStyle/>
                    <a:p>
                      <a:pPr marL="68580" marR="0" indent="0">
                        <a:lnSpc>
                          <a:spcPct val="107000"/>
                        </a:lnSpc>
                        <a:spcBef>
                          <a:spcPts val="0"/>
                        </a:spcBef>
                        <a:spcAft>
                          <a:spcPts val="0"/>
                        </a:spcAft>
                      </a:pPr>
                      <a:r>
                        <a:rPr lang="en-US" sz="1800">
                          <a:solidFill>
                            <a:schemeClr val="tx1"/>
                          </a:solidFill>
                          <a:effectLst/>
                        </a:rPr>
                        <a:t>To Depreciation: Equipment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4600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723732190"/>
                  </a:ext>
                </a:extLst>
              </a:tr>
              <a:tr h="361833">
                <a:tc>
                  <a:txBody>
                    <a:bodyPr/>
                    <a:lstStyle/>
                    <a:p>
                      <a:pPr marL="68580" marR="0" indent="0">
                        <a:lnSpc>
                          <a:spcPct val="107000"/>
                        </a:lnSpc>
                        <a:spcBef>
                          <a:spcPts val="0"/>
                        </a:spcBef>
                        <a:spcAft>
                          <a:spcPts val="0"/>
                        </a:spcAft>
                      </a:pPr>
                      <a:r>
                        <a:rPr lang="en-US" sz="1800">
                          <a:solidFill>
                            <a:schemeClr val="tx1"/>
                          </a:solidFill>
                          <a:effectLst/>
                        </a:rPr>
                        <a:t>                              Building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2000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3322064963"/>
                  </a:ext>
                </a:extLst>
              </a:tr>
              <a:tr h="361833">
                <a:tc>
                  <a:txBody>
                    <a:bodyPr/>
                    <a:lstStyle/>
                    <a:p>
                      <a:pPr marL="68580" marR="0" indent="0">
                        <a:lnSpc>
                          <a:spcPct val="107000"/>
                        </a:lnSpc>
                        <a:spcBef>
                          <a:spcPts val="0"/>
                        </a:spcBef>
                        <a:spcAft>
                          <a:spcPts val="0"/>
                        </a:spcAft>
                      </a:pPr>
                      <a:r>
                        <a:rPr lang="en-US" sz="1800">
                          <a:solidFill>
                            <a:schemeClr val="tx1"/>
                          </a:solidFill>
                          <a:effectLst/>
                        </a:rPr>
                        <a:t>To Surplus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5979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1637428579"/>
                  </a:ext>
                </a:extLst>
              </a:tr>
              <a:tr h="190962">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2638396285"/>
                  </a:ext>
                </a:extLst>
              </a:tr>
              <a:tr h="361833">
                <a:tc>
                  <a:txBody>
                    <a:bodyPr/>
                    <a:lstStyle/>
                    <a:p>
                      <a:pPr marL="68580" marR="0" indent="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gn="just">
                        <a:lnSpc>
                          <a:spcPct val="107000"/>
                        </a:lnSpc>
                        <a:spcBef>
                          <a:spcPts val="0"/>
                        </a:spcBef>
                        <a:spcAft>
                          <a:spcPts val="0"/>
                        </a:spcAft>
                      </a:pPr>
                      <a:r>
                        <a:rPr lang="en-US" sz="1800">
                          <a:solidFill>
                            <a:schemeClr val="tx1"/>
                          </a:solidFill>
                          <a:effectLst/>
                        </a:rPr>
                        <a:t>79950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gn="just">
                        <a:lnSpc>
                          <a:spcPct val="107000"/>
                        </a:lnSpc>
                        <a:spcBef>
                          <a:spcPts val="0"/>
                        </a:spcBef>
                        <a:spcAft>
                          <a:spcPts val="0"/>
                        </a:spcAft>
                      </a:pPr>
                      <a:r>
                        <a:rPr lang="en-US" sz="1800" dirty="0">
                          <a:solidFill>
                            <a:schemeClr val="tx1"/>
                          </a:solidFill>
                          <a:effectLst/>
                        </a:rPr>
                        <a:t>79950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90145351"/>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32928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54050"/>
            <a:ext cx="3227388" cy="533400"/>
          </a:xfrm>
        </p:spPr>
        <p:txBody>
          <a:bodyPr>
            <a:noAutofit/>
          </a:bodyPr>
          <a:lstStyle/>
          <a:p>
            <a:r>
              <a:rPr lang="en-US" sz="4000" dirty="0">
                <a:solidFill>
                  <a:schemeClr val="tx1"/>
                </a:solidFill>
              </a:rPr>
              <a:t>Solution </a:t>
            </a:r>
          </a:p>
        </p:txBody>
      </p:sp>
      <p:sp>
        <p:nvSpPr>
          <p:cNvPr id="7" name="Rectangle 6"/>
          <p:cNvSpPr/>
          <p:nvPr/>
        </p:nvSpPr>
        <p:spPr>
          <a:xfrm>
            <a:off x="1045028" y="1401525"/>
            <a:ext cx="7242629" cy="3631763"/>
          </a:xfrm>
          <a:prstGeom prst="rect">
            <a:avLst/>
          </a:prstGeom>
        </p:spPr>
        <p:txBody>
          <a:bodyPr wrap="square">
            <a:spAutoFit/>
          </a:bodyPr>
          <a:lstStyle/>
          <a:p>
            <a:r>
              <a:rPr lang="en-US" sz="3200" dirty="0"/>
              <a:t>Working Notes: -  </a:t>
            </a:r>
          </a:p>
          <a:p>
            <a:r>
              <a:rPr lang="en-US" sz="2000" dirty="0"/>
              <a:t> </a:t>
            </a:r>
          </a:p>
          <a:p>
            <a:r>
              <a:rPr lang="en-US" sz="2000" dirty="0"/>
              <a:t>1.	Bank Deposit = Rs.7000 x 100 </a:t>
            </a:r>
          </a:p>
          <a:p>
            <a:r>
              <a:rPr lang="en-US" sz="2000" dirty="0"/>
              <a:t>                                -----------------    = Rs.100000  </a:t>
            </a:r>
          </a:p>
          <a:p>
            <a:r>
              <a:rPr lang="en-US" sz="2000" dirty="0"/>
              <a:t>                                             7 </a:t>
            </a:r>
          </a:p>
          <a:p>
            <a:r>
              <a:rPr lang="en-US" sz="2000" dirty="0"/>
              <a:t> </a:t>
            </a:r>
          </a:p>
          <a:p>
            <a:r>
              <a:rPr lang="en-US" sz="2000" dirty="0"/>
              <a:t>2.	Depreciation has been calculated on the basis of : </a:t>
            </a:r>
          </a:p>
          <a:p>
            <a:r>
              <a:rPr lang="en-US" sz="2000" dirty="0"/>
              <a:t> </a:t>
            </a:r>
          </a:p>
          <a:p>
            <a:r>
              <a:rPr lang="en-US" sz="2000" dirty="0"/>
              <a:t>(Opening balance of the Asset + Purchases of Assets during the yr.)  </a:t>
            </a:r>
          </a:p>
          <a:p>
            <a:r>
              <a:rPr lang="en-US" sz="2000" dirty="0"/>
              <a:t>	- 	the Closing balance of the Asset </a:t>
            </a:r>
          </a:p>
          <a:p>
            <a:r>
              <a:rPr lang="en-US" dirty="0"/>
              <a:t> </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50706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063"/>
            <a:ext cx="3227388" cy="533400"/>
          </a:xfrm>
        </p:spPr>
        <p:txBody>
          <a:bodyPr>
            <a:noAutofit/>
          </a:bodyPr>
          <a:lstStyle/>
          <a:p>
            <a:r>
              <a:rPr lang="en-US" sz="4000" dirty="0">
                <a:solidFill>
                  <a:schemeClr val="tx1"/>
                </a:solidFill>
              </a:rPr>
              <a:t>Solution </a:t>
            </a:r>
          </a:p>
        </p:txBody>
      </p:sp>
      <p:sp>
        <p:nvSpPr>
          <p:cNvPr id="7" name="Rectangle 6"/>
          <p:cNvSpPr/>
          <p:nvPr/>
        </p:nvSpPr>
        <p:spPr>
          <a:xfrm>
            <a:off x="420961" y="733067"/>
            <a:ext cx="6110468" cy="481094"/>
          </a:xfrm>
          <a:prstGeom prst="rect">
            <a:avLst/>
          </a:prstGeom>
        </p:spPr>
        <p:txBody>
          <a:bodyPr wrap="square">
            <a:spAutoFit/>
          </a:bodyPr>
          <a:lstStyle/>
          <a:p>
            <a:pPr marL="406400" marR="0" indent="-6350" algn="ctr">
              <a:lnSpc>
                <a:spcPct val="107000"/>
              </a:lnSpc>
              <a:spcBef>
                <a:spcPts val="0"/>
              </a:spcBef>
              <a:spcAft>
                <a:spcPts val="75"/>
              </a:spcAft>
            </a:pPr>
            <a:r>
              <a:rPr lang="en-US" sz="2400" b="1" dirty="0">
                <a:ea typeface="Times New Roman" panose="02020603050405020304" pitchFamily="18" charset="0"/>
              </a:rPr>
              <a:t>Balance Sheet as at  31.3.2006 </a:t>
            </a:r>
          </a:p>
        </p:txBody>
      </p:sp>
      <p:graphicFrame>
        <p:nvGraphicFramePr>
          <p:cNvPr id="8" name="Table 7"/>
          <p:cNvGraphicFramePr>
            <a:graphicFrameLocks noGrp="1"/>
          </p:cNvGraphicFramePr>
          <p:nvPr>
            <p:extLst>
              <p:ext uri="{D42A27DB-BD31-4B8C-83A1-F6EECF244321}">
                <p14:modId xmlns:p14="http://schemas.microsoft.com/office/powerpoint/2010/main" val="2157756848"/>
              </p:ext>
            </p:extLst>
          </p:nvPr>
        </p:nvGraphicFramePr>
        <p:xfrm>
          <a:off x="420957" y="1266467"/>
          <a:ext cx="7590928" cy="4800504"/>
        </p:xfrm>
        <a:graphic>
          <a:graphicData uri="http://schemas.openxmlformats.org/drawingml/2006/table">
            <a:tbl>
              <a:tblPr firstRow="1" firstCol="1" bandRow="1">
                <a:tableStyleId>{5C22544A-7EE6-4342-B048-85BDC9FD1C3A}</a:tableStyleId>
              </a:tblPr>
              <a:tblGrid>
                <a:gridCol w="2568986">
                  <a:extLst>
                    <a:ext uri="{9D8B030D-6E8A-4147-A177-3AD203B41FA5}">
                      <a16:colId xmlns="" xmlns:a16="http://schemas.microsoft.com/office/drawing/2014/main" val="1261617769"/>
                    </a:ext>
                  </a:extLst>
                </a:gridCol>
                <a:gridCol w="1306286">
                  <a:extLst>
                    <a:ext uri="{9D8B030D-6E8A-4147-A177-3AD203B41FA5}">
                      <a16:colId xmlns="" xmlns:a16="http://schemas.microsoft.com/office/drawing/2014/main" val="4273294360"/>
                    </a:ext>
                  </a:extLst>
                </a:gridCol>
                <a:gridCol w="2322285">
                  <a:extLst>
                    <a:ext uri="{9D8B030D-6E8A-4147-A177-3AD203B41FA5}">
                      <a16:colId xmlns="" xmlns:a16="http://schemas.microsoft.com/office/drawing/2014/main" val="2696254411"/>
                    </a:ext>
                  </a:extLst>
                </a:gridCol>
                <a:gridCol w="1393371">
                  <a:extLst>
                    <a:ext uri="{9D8B030D-6E8A-4147-A177-3AD203B41FA5}">
                      <a16:colId xmlns="" xmlns:a16="http://schemas.microsoft.com/office/drawing/2014/main" val="3985361783"/>
                    </a:ext>
                  </a:extLst>
                </a:gridCol>
              </a:tblGrid>
              <a:tr h="321923">
                <a:tc>
                  <a:txBody>
                    <a:bodyPr/>
                    <a:lstStyle/>
                    <a:p>
                      <a:pPr marL="0" marR="0" indent="0">
                        <a:lnSpc>
                          <a:spcPct val="107000"/>
                        </a:lnSpc>
                        <a:spcBef>
                          <a:spcPts val="0"/>
                        </a:spcBef>
                        <a:spcAft>
                          <a:spcPts val="0"/>
                        </a:spcAft>
                      </a:pPr>
                      <a:r>
                        <a:rPr lang="en-US" sz="2000">
                          <a:solidFill>
                            <a:schemeClr val="tx1"/>
                          </a:solidFill>
                          <a:effectLst/>
                        </a:rPr>
                        <a:t>Liabilities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Rs.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Assets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Rs.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2215897645"/>
                  </a:ext>
                </a:extLst>
              </a:tr>
              <a:tr h="512950">
                <a:tc>
                  <a:txBody>
                    <a:bodyPr/>
                    <a:lstStyle/>
                    <a:p>
                      <a:pPr marL="0" marR="0" indent="0">
                        <a:lnSpc>
                          <a:spcPct val="107000"/>
                        </a:lnSpc>
                        <a:spcBef>
                          <a:spcPts val="0"/>
                        </a:spcBef>
                        <a:spcAft>
                          <a:spcPts val="0"/>
                        </a:spcAft>
                      </a:pPr>
                      <a:r>
                        <a:rPr lang="en-US" sz="2000">
                          <a:solidFill>
                            <a:schemeClr val="tx1"/>
                          </a:solidFill>
                          <a:effectLst/>
                        </a:rPr>
                        <a:t>Advance Subscription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64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Cash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7130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531437798"/>
                  </a:ext>
                </a:extLst>
              </a:tr>
              <a:tr h="638303">
                <a:tc>
                  <a:txBody>
                    <a:bodyPr/>
                    <a:lstStyle/>
                    <a:p>
                      <a:pPr marL="0" marR="0" indent="0">
                        <a:lnSpc>
                          <a:spcPct val="107000"/>
                        </a:lnSpc>
                        <a:spcBef>
                          <a:spcPts val="0"/>
                        </a:spcBef>
                        <a:spcAft>
                          <a:spcPts val="0"/>
                        </a:spcAft>
                      </a:pPr>
                      <a:r>
                        <a:rPr lang="en-US" sz="2000">
                          <a:solidFill>
                            <a:schemeClr val="tx1"/>
                          </a:solidFill>
                          <a:effectLst/>
                        </a:rPr>
                        <a:t>Capital Fund (Bal. fig.)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2000">
                          <a:solidFill>
                            <a:schemeClr val="tx1"/>
                          </a:solidFill>
                          <a:effectLst/>
                        </a:rPr>
                        <a:t>177316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Subscription o/s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240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224209179"/>
                  </a:ext>
                </a:extLst>
              </a:tr>
              <a:tr h="512950">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Stock of Medicines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8810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3733471928"/>
                  </a:ext>
                </a:extLst>
              </a:tr>
              <a:tr h="638303">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Bank Fixed Deposit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gn="just">
                        <a:lnSpc>
                          <a:spcPct val="107000"/>
                        </a:lnSpc>
                        <a:spcBef>
                          <a:spcPts val="0"/>
                        </a:spcBef>
                        <a:spcAft>
                          <a:spcPts val="0"/>
                        </a:spcAft>
                      </a:pPr>
                      <a:r>
                        <a:rPr lang="en-US" sz="2000">
                          <a:solidFill>
                            <a:schemeClr val="tx1"/>
                          </a:solidFill>
                          <a:effectLst/>
                        </a:rPr>
                        <a:t>100000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13296231"/>
                  </a:ext>
                </a:extLst>
              </a:tr>
              <a:tr h="768886">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Equipments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21200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795726826"/>
                  </a:ext>
                </a:extLst>
              </a:tr>
              <a:tr h="768886">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Building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40000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615774585"/>
                  </a:ext>
                </a:extLst>
              </a:tr>
              <a:tr h="638303">
                <a:tc>
                  <a:txBody>
                    <a:bodyPr/>
                    <a:lstStyle/>
                    <a:p>
                      <a:pPr marL="0" marR="0" indent="0">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2000">
                          <a:solidFill>
                            <a:schemeClr val="tx1"/>
                          </a:solidFill>
                          <a:effectLst/>
                        </a:rPr>
                        <a:t>177380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tc>
                  <a:txBody>
                    <a:bodyPr/>
                    <a:lstStyle/>
                    <a:p>
                      <a:pPr marL="0" marR="0" indent="0" algn="just">
                        <a:lnSpc>
                          <a:spcPct val="107000"/>
                        </a:lnSpc>
                        <a:spcBef>
                          <a:spcPts val="0"/>
                        </a:spcBef>
                        <a:spcAft>
                          <a:spcPts val="0"/>
                        </a:spcAft>
                      </a:pPr>
                      <a:r>
                        <a:rPr lang="en-US" sz="2000" dirty="0">
                          <a:solidFill>
                            <a:schemeClr val="tx1"/>
                          </a:solidFill>
                          <a:effectLst/>
                        </a:rPr>
                        <a:t>177380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30480" marT="5715" marB="0"/>
                </a:tc>
                <a:extLst>
                  <a:ext uri="{0D108BD9-81ED-4DB2-BD59-A6C34878D82A}">
                    <a16:rowId xmlns="" xmlns:a16="http://schemas.microsoft.com/office/drawing/2014/main" val="3544011307"/>
                  </a:ext>
                </a:extLst>
              </a:tr>
            </a:tbl>
          </a:graphicData>
        </a:graphic>
      </p:graphicFrame>
      <p:pic>
        <p:nvPicPr>
          <p:cNvPr id="9"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25483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063"/>
            <a:ext cx="3227388" cy="533400"/>
          </a:xfrm>
        </p:spPr>
        <p:txBody>
          <a:bodyPr>
            <a:noAutofit/>
          </a:bodyPr>
          <a:lstStyle/>
          <a:p>
            <a:r>
              <a:rPr lang="en-US" sz="4000" dirty="0">
                <a:solidFill>
                  <a:schemeClr val="tx1"/>
                </a:solidFill>
              </a:rPr>
              <a:t>Solution </a:t>
            </a:r>
          </a:p>
        </p:txBody>
      </p:sp>
      <p:sp>
        <p:nvSpPr>
          <p:cNvPr id="7" name="Rectangle 6"/>
          <p:cNvSpPr/>
          <p:nvPr/>
        </p:nvSpPr>
        <p:spPr>
          <a:xfrm>
            <a:off x="420961" y="733067"/>
            <a:ext cx="6110468" cy="487506"/>
          </a:xfrm>
          <a:prstGeom prst="rect">
            <a:avLst/>
          </a:prstGeom>
        </p:spPr>
        <p:txBody>
          <a:bodyPr wrap="square">
            <a:spAutoFit/>
          </a:bodyPr>
          <a:lstStyle/>
          <a:p>
            <a:pPr marL="406400" marR="0" indent="-6350" algn="ctr">
              <a:lnSpc>
                <a:spcPct val="107000"/>
              </a:lnSpc>
              <a:spcBef>
                <a:spcPts val="0"/>
              </a:spcBef>
              <a:spcAft>
                <a:spcPts val="75"/>
              </a:spcAft>
            </a:pPr>
            <a:r>
              <a:rPr lang="en-US" sz="2400" b="1" dirty="0">
                <a:ea typeface="Times New Roman" panose="02020603050405020304" pitchFamily="18" charset="0"/>
              </a:rPr>
              <a:t>Balance Sheet as at  31.3.2007 </a:t>
            </a:r>
          </a:p>
        </p:txBody>
      </p:sp>
      <p:graphicFrame>
        <p:nvGraphicFramePr>
          <p:cNvPr id="3" name="Table 2"/>
          <p:cNvGraphicFramePr>
            <a:graphicFrameLocks noGrp="1"/>
          </p:cNvGraphicFramePr>
          <p:nvPr>
            <p:extLst>
              <p:ext uri="{D42A27DB-BD31-4B8C-83A1-F6EECF244321}">
                <p14:modId xmlns:p14="http://schemas.microsoft.com/office/powerpoint/2010/main" val="3322065818"/>
              </p:ext>
            </p:extLst>
          </p:nvPr>
        </p:nvGraphicFramePr>
        <p:xfrm>
          <a:off x="420960" y="1220573"/>
          <a:ext cx="8026353" cy="5020572"/>
        </p:xfrm>
        <a:graphic>
          <a:graphicData uri="http://schemas.openxmlformats.org/drawingml/2006/table">
            <a:tbl>
              <a:tblPr firstRow="1" firstCol="1" bandRow="1">
                <a:tableStyleId>{5C22544A-7EE6-4342-B048-85BDC9FD1C3A}</a:tableStyleId>
              </a:tblPr>
              <a:tblGrid>
                <a:gridCol w="2734177">
                  <a:extLst>
                    <a:ext uri="{9D8B030D-6E8A-4147-A177-3AD203B41FA5}">
                      <a16:colId xmlns="" xmlns:a16="http://schemas.microsoft.com/office/drawing/2014/main" val="4040356915"/>
                    </a:ext>
                  </a:extLst>
                </a:gridCol>
                <a:gridCol w="1199149">
                  <a:extLst>
                    <a:ext uri="{9D8B030D-6E8A-4147-A177-3AD203B41FA5}">
                      <a16:colId xmlns="" xmlns:a16="http://schemas.microsoft.com/office/drawing/2014/main" val="3177769009"/>
                    </a:ext>
                  </a:extLst>
                </a:gridCol>
                <a:gridCol w="2830285">
                  <a:extLst>
                    <a:ext uri="{9D8B030D-6E8A-4147-A177-3AD203B41FA5}">
                      <a16:colId xmlns="" xmlns:a16="http://schemas.microsoft.com/office/drawing/2014/main" val="4114792250"/>
                    </a:ext>
                  </a:extLst>
                </a:gridCol>
                <a:gridCol w="1262742">
                  <a:extLst>
                    <a:ext uri="{9D8B030D-6E8A-4147-A177-3AD203B41FA5}">
                      <a16:colId xmlns="" xmlns:a16="http://schemas.microsoft.com/office/drawing/2014/main" val="390066451"/>
                    </a:ext>
                  </a:extLst>
                </a:gridCol>
              </a:tblGrid>
              <a:tr h="351987">
                <a:tc>
                  <a:txBody>
                    <a:bodyPr/>
                    <a:lstStyle/>
                    <a:p>
                      <a:pPr marL="0" marR="0" indent="0">
                        <a:lnSpc>
                          <a:spcPct val="107000"/>
                        </a:lnSpc>
                        <a:spcBef>
                          <a:spcPts val="0"/>
                        </a:spcBef>
                        <a:spcAft>
                          <a:spcPts val="0"/>
                        </a:spcAft>
                      </a:pPr>
                      <a:r>
                        <a:rPr lang="en-US" sz="2000">
                          <a:solidFill>
                            <a:schemeClr val="tx1"/>
                          </a:solidFill>
                          <a:effectLst/>
                        </a:rPr>
                        <a:t>Liabilities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Rs.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Assets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Rs.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316408403"/>
                  </a:ext>
                </a:extLst>
              </a:tr>
              <a:tr h="348777">
                <a:tc>
                  <a:txBody>
                    <a:bodyPr/>
                    <a:lstStyle/>
                    <a:p>
                      <a:pPr marL="0" marR="0" indent="0">
                        <a:lnSpc>
                          <a:spcPct val="107000"/>
                        </a:lnSpc>
                        <a:spcBef>
                          <a:spcPts val="0"/>
                        </a:spcBef>
                        <a:spcAft>
                          <a:spcPts val="0"/>
                        </a:spcAft>
                      </a:pPr>
                      <a:r>
                        <a:rPr lang="en-US" sz="2000">
                          <a:solidFill>
                            <a:schemeClr val="tx1"/>
                          </a:solidFill>
                          <a:effectLst/>
                        </a:rPr>
                        <a:t>Advance Subscription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100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Cash in Hand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3775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1183254153"/>
                  </a:ext>
                </a:extLst>
              </a:tr>
              <a:tr h="348777">
                <a:tc>
                  <a:txBody>
                    <a:bodyPr/>
                    <a:lstStyle/>
                    <a:p>
                      <a:pPr marL="0" marR="0" indent="0">
                        <a:lnSpc>
                          <a:spcPct val="107000"/>
                        </a:lnSpc>
                        <a:spcBef>
                          <a:spcPts val="0"/>
                        </a:spcBef>
                        <a:spcAft>
                          <a:spcPts val="0"/>
                        </a:spcAft>
                      </a:pPr>
                      <a:r>
                        <a:rPr lang="en-US" sz="2000">
                          <a:solidFill>
                            <a:schemeClr val="tx1"/>
                          </a:solidFill>
                          <a:effectLst/>
                        </a:rPr>
                        <a:t>Capital Fund    177316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Subscription o/s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280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2134781020"/>
                  </a:ext>
                </a:extLst>
              </a:tr>
              <a:tr h="351987">
                <a:tc>
                  <a:txBody>
                    <a:bodyPr/>
                    <a:lstStyle/>
                    <a:p>
                      <a:pPr marL="0" marR="0" indent="0">
                        <a:lnSpc>
                          <a:spcPct val="107000"/>
                        </a:lnSpc>
                        <a:spcBef>
                          <a:spcPts val="0"/>
                        </a:spcBef>
                        <a:spcAft>
                          <a:spcPts val="0"/>
                        </a:spcAft>
                      </a:pPr>
                      <a:r>
                        <a:rPr lang="en-US" sz="2000">
                          <a:solidFill>
                            <a:schemeClr val="tx1"/>
                          </a:solidFill>
                          <a:effectLst/>
                        </a:rPr>
                        <a:t>Add: Surplus       5979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183295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Stock of Medicines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9740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1076329235"/>
                  </a:ext>
                </a:extLst>
              </a:tr>
              <a:tr h="660858">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Bank Fixed Deposit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100000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3899639779"/>
                  </a:ext>
                </a:extLst>
              </a:tr>
              <a:tr h="351987">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Equipments Op.  21200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2195769008"/>
                  </a:ext>
                </a:extLst>
              </a:tr>
              <a:tr h="687925">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80"/>
                        </a:spcAft>
                      </a:pPr>
                      <a:r>
                        <a:rPr lang="en-US" sz="2000">
                          <a:solidFill>
                            <a:schemeClr val="tx1"/>
                          </a:solidFill>
                          <a:effectLst/>
                        </a:rPr>
                        <a:t>+ Purchases        15000 </a:t>
                      </a:r>
                    </a:p>
                    <a:p>
                      <a:pPr marL="0" marR="0" indent="0">
                        <a:lnSpc>
                          <a:spcPct val="107000"/>
                        </a:lnSpc>
                        <a:spcBef>
                          <a:spcPts val="0"/>
                        </a:spcBef>
                        <a:spcAft>
                          <a:spcPts val="0"/>
                        </a:spcAft>
                      </a:pPr>
                      <a:r>
                        <a:rPr lang="en-US" sz="2000">
                          <a:solidFill>
                            <a:schemeClr val="tx1"/>
                          </a:solidFill>
                          <a:effectLst/>
                        </a:rPr>
                        <a:t>- Depreciation      4600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80"/>
                        </a:spcAft>
                      </a:pPr>
                      <a:r>
                        <a:rPr lang="en-US" sz="2000">
                          <a:solidFill>
                            <a:schemeClr val="tx1"/>
                          </a:solidFill>
                          <a:effectLst/>
                        </a:rPr>
                        <a:t> </a:t>
                      </a:r>
                    </a:p>
                    <a:p>
                      <a:pPr marL="0" marR="0" indent="0">
                        <a:lnSpc>
                          <a:spcPct val="107000"/>
                        </a:lnSpc>
                        <a:spcBef>
                          <a:spcPts val="0"/>
                        </a:spcBef>
                        <a:spcAft>
                          <a:spcPts val="0"/>
                        </a:spcAft>
                      </a:pPr>
                      <a:r>
                        <a:rPr lang="en-US" sz="2000">
                          <a:solidFill>
                            <a:schemeClr val="tx1"/>
                          </a:solidFill>
                          <a:effectLst/>
                        </a:rPr>
                        <a:t>  31600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1035960987"/>
                  </a:ext>
                </a:extLst>
              </a:tr>
              <a:tr h="351987">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4111029908"/>
                  </a:ext>
                </a:extLst>
              </a:tr>
              <a:tr h="348777">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Building              40000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958808393"/>
                  </a:ext>
                </a:extLst>
              </a:tr>
              <a:tr h="351987">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Depreciation      2000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38000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2815883438"/>
                  </a:ext>
                </a:extLst>
              </a:tr>
              <a:tr h="865523">
                <a:tc>
                  <a:txBody>
                    <a:bodyPr/>
                    <a:lstStyle/>
                    <a:p>
                      <a:pPr marL="0" marR="0" indent="0">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2000">
                          <a:solidFill>
                            <a:schemeClr val="tx1"/>
                          </a:solidFill>
                          <a:effectLst/>
                        </a:rPr>
                        <a:t>183395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2000" dirty="0">
                          <a:solidFill>
                            <a:schemeClr val="tx1"/>
                          </a:solidFill>
                          <a:effectLst/>
                        </a:rPr>
                        <a:t>183395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2548678051"/>
                  </a:ext>
                </a:extLst>
              </a:tr>
            </a:tbl>
          </a:graphicData>
        </a:graphic>
      </p:graphicFrame>
      <p:pic>
        <p:nvPicPr>
          <p:cNvPr id="8"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3499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998" y="589643"/>
            <a:ext cx="9144000" cy="1143000"/>
          </a:xfrm>
        </p:spPr>
        <p:txBody>
          <a:bodyPr/>
          <a:lstStyle/>
          <a:p>
            <a:r>
              <a:rPr lang="en-US" b="1" dirty="0">
                <a:solidFill>
                  <a:srgbClr val="002060"/>
                </a:solidFill>
              </a:rPr>
              <a:t>Not-for-Profit Organization</a:t>
            </a:r>
          </a:p>
        </p:txBody>
      </p:sp>
      <p:sp>
        <p:nvSpPr>
          <p:cNvPr id="3" name="Content Placeholder 2"/>
          <p:cNvSpPr>
            <a:spLocks noGrp="1"/>
          </p:cNvSpPr>
          <p:nvPr>
            <p:ph idx="1"/>
          </p:nvPr>
        </p:nvSpPr>
        <p:spPr>
          <a:xfrm>
            <a:off x="595569" y="1732643"/>
            <a:ext cx="7996887" cy="4850506"/>
          </a:xfrm>
        </p:spPr>
        <p:txBody>
          <a:bodyPr>
            <a:normAutofit fontScale="92500" lnSpcReduction="20000"/>
          </a:bodyPr>
          <a:lstStyle/>
          <a:p>
            <a:pPr marL="45720" indent="0" algn="just">
              <a:lnSpc>
                <a:spcPct val="150000"/>
              </a:lnSpc>
              <a:buNone/>
            </a:pPr>
            <a:r>
              <a:rPr lang="en-US" sz="2800" b="1" dirty="0">
                <a:solidFill>
                  <a:schemeClr val="tx1"/>
                </a:solidFill>
              </a:rPr>
              <a:t>	A “Not-for-Profit” organization is a group, which is organized for the purpose of social, religious, charitable, educational, athletic, literary, political or other such activities. The people involved in the “Not-For-Profit” organization cannot use it to make personal financial gain. Their main aim is to provide service to a specific group or the public at large. Normally, they do not manufacture, purchase or sell goods and may not have credit transactions.</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413972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2438"/>
            <a:ext cx="3227388" cy="533400"/>
          </a:xfrm>
        </p:spPr>
        <p:txBody>
          <a:bodyPr>
            <a:normAutofit fontScale="90000"/>
          </a:bodyPr>
          <a:lstStyle/>
          <a:p>
            <a:r>
              <a:rPr lang="en-US" sz="3600" u="sng" dirty="0">
                <a:solidFill>
                  <a:schemeClr val="tx1"/>
                </a:solidFill>
              </a:rPr>
              <a:t>Illustration -7 </a:t>
            </a:r>
          </a:p>
        </p:txBody>
      </p:sp>
      <p:sp>
        <p:nvSpPr>
          <p:cNvPr id="3" name="Content Placeholder 2"/>
          <p:cNvSpPr>
            <a:spLocks noGrp="1"/>
          </p:cNvSpPr>
          <p:nvPr>
            <p:ph idx="4294967295"/>
          </p:nvPr>
        </p:nvSpPr>
        <p:spPr>
          <a:xfrm>
            <a:off x="0" y="1174750"/>
            <a:ext cx="9725025" cy="4022725"/>
          </a:xfrm>
        </p:spPr>
        <p:txBody>
          <a:bodyPr>
            <a:normAutofit/>
          </a:bodyPr>
          <a:lstStyle/>
          <a:p>
            <a:pPr algn="just">
              <a:lnSpc>
                <a:spcPct val="150000"/>
              </a:lnSpc>
            </a:pPr>
            <a:r>
              <a:rPr lang="en-US" dirty="0">
                <a:solidFill>
                  <a:schemeClr val="tx1"/>
                </a:solidFill>
              </a:rPr>
              <a:t>Prepare Income &amp; Expenditure A/c &amp; Balance Sheet of Leo Club Mumbai for the yr. ended 31st Dec. 2007 from the following: </a:t>
            </a:r>
          </a:p>
          <a:p>
            <a:pPr algn="just">
              <a:lnSpc>
                <a:spcPct val="150000"/>
              </a:lnSpc>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04470907"/>
              </p:ext>
            </p:extLst>
          </p:nvPr>
        </p:nvGraphicFramePr>
        <p:xfrm>
          <a:off x="479788" y="2137536"/>
          <a:ext cx="7996555" cy="4494421"/>
        </p:xfrm>
        <a:graphic>
          <a:graphicData uri="http://schemas.openxmlformats.org/drawingml/2006/table">
            <a:tbl>
              <a:tblPr firstRow="1" firstCol="1" bandRow="1">
                <a:tableStyleId>{5C22544A-7EE6-4342-B048-85BDC9FD1C3A}</a:tableStyleId>
              </a:tblPr>
              <a:tblGrid>
                <a:gridCol w="3381012">
                  <a:extLst>
                    <a:ext uri="{9D8B030D-6E8A-4147-A177-3AD203B41FA5}">
                      <a16:colId xmlns="" xmlns:a16="http://schemas.microsoft.com/office/drawing/2014/main" val="2105562781"/>
                    </a:ext>
                  </a:extLst>
                </a:gridCol>
                <a:gridCol w="1165800">
                  <a:extLst>
                    <a:ext uri="{9D8B030D-6E8A-4147-A177-3AD203B41FA5}">
                      <a16:colId xmlns="" xmlns:a16="http://schemas.microsoft.com/office/drawing/2014/main" val="1750911608"/>
                    </a:ext>
                  </a:extLst>
                </a:gridCol>
                <a:gridCol w="2477286">
                  <a:extLst>
                    <a:ext uri="{9D8B030D-6E8A-4147-A177-3AD203B41FA5}">
                      <a16:colId xmlns="" xmlns:a16="http://schemas.microsoft.com/office/drawing/2014/main" val="2569566714"/>
                    </a:ext>
                  </a:extLst>
                </a:gridCol>
                <a:gridCol w="972457">
                  <a:extLst>
                    <a:ext uri="{9D8B030D-6E8A-4147-A177-3AD203B41FA5}">
                      <a16:colId xmlns="" xmlns:a16="http://schemas.microsoft.com/office/drawing/2014/main" val="4119940424"/>
                    </a:ext>
                  </a:extLst>
                </a:gridCol>
              </a:tblGrid>
              <a:tr h="238408">
                <a:tc>
                  <a:txBody>
                    <a:bodyPr/>
                    <a:lstStyle/>
                    <a:p>
                      <a:pPr marL="0" marR="0" indent="0">
                        <a:lnSpc>
                          <a:spcPct val="107000"/>
                        </a:lnSpc>
                        <a:spcBef>
                          <a:spcPts val="0"/>
                        </a:spcBef>
                        <a:spcAft>
                          <a:spcPts val="0"/>
                        </a:spcAft>
                      </a:pPr>
                      <a:r>
                        <a:rPr lang="en-US" sz="1600">
                          <a:solidFill>
                            <a:schemeClr val="tx1"/>
                          </a:solidFill>
                          <a:effectLst/>
                        </a:rPr>
                        <a:t>Receipts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Rs.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Payments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Rs.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416761297"/>
                  </a:ext>
                </a:extLst>
              </a:tr>
              <a:tr h="446408">
                <a:tc>
                  <a:txBody>
                    <a:bodyPr/>
                    <a:lstStyle/>
                    <a:p>
                      <a:pPr marL="0" marR="0" indent="0">
                        <a:lnSpc>
                          <a:spcPct val="107000"/>
                        </a:lnSpc>
                        <a:spcBef>
                          <a:spcPts val="0"/>
                        </a:spcBef>
                        <a:spcAft>
                          <a:spcPts val="0"/>
                        </a:spcAft>
                      </a:pPr>
                      <a:r>
                        <a:rPr lang="en-US" sz="1600">
                          <a:solidFill>
                            <a:schemeClr val="tx1"/>
                          </a:solidFill>
                          <a:effectLst/>
                        </a:rPr>
                        <a:t>Cash in hand b/d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4500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Salaries (11 months)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1100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985699285"/>
                  </a:ext>
                </a:extLst>
              </a:tr>
              <a:tr h="694951">
                <a:tc>
                  <a:txBody>
                    <a:bodyPr/>
                    <a:lstStyle/>
                    <a:p>
                      <a:pPr marL="0" marR="0" indent="0">
                        <a:lnSpc>
                          <a:spcPct val="107000"/>
                        </a:lnSpc>
                        <a:spcBef>
                          <a:spcPts val="0"/>
                        </a:spcBef>
                        <a:spcAft>
                          <a:spcPts val="85"/>
                        </a:spcAft>
                      </a:pPr>
                      <a:r>
                        <a:rPr lang="en-US" sz="1600">
                          <a:solidFill>
                            <a:schemeClr val="tx1"/>
                          </a:solidFill>
                          <a:effectLst/>
                        </a:rPr>
                        <a:t>Subscriptions: 2006 – 100 </a:t>
                      </a:r>
                    </a:p>
                    <a:p>
                      <a:pPr marL="0" marR="0" indent="0">
                        <a:lnSpc>
                          <a:spcPct val="107000"/>
                        </a:lnSpc>
                        <a:spcBef>
                          <a:spcPts val="0"/>
                        </a:spcBef>
                        <a:spcAft>
                          <a:spcPts val="80"/>
                        </a:spcAft>
                      </a:pPr>
                      <a:r>
                        <a:rPr lang="en-US" sz="1600">
                          <a:solidFill>
                            <a:schemeClr val="tx1"/>
                          </a:solidFill>
                          <a:effectLst/>
                        </a:rPr>
                        <a:t>                        2007- 2400 </a:t>
                      </a:r>
                    </a:p>
                    <a:p>
                      <a:pPr marL="0" marR="0" indent="0">
                        <a:lnSpc>
                          <a:spcPct val="107000"/>
                        </a:lnSpc>
                        <a:spcBef>
                          <a:spcPts val="0"/>
                        </a:spcBef>
                        <a:spcAft>
                          <a:spcPts val="0"/>
                        </a:spcAft>
                      </a:pPr>
                      <a:r>
                        <a:rPr lang="en-US" sz="1600">
                          <a:solidFill>
                            <a:schemeClr val="tx1"/>
                          </a:solidFill>
                          <a:effectLst/>
                        </a:rPr>
                        <a:t>                        2008 -  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85"/>
                        </a:spcAft>
                      </a:pPr>
                      <a:r>
                        <a:rPr lang="en-US" sz="1600">
                          <a:solidFill>
                            <a:schemeClr val="tx1"/>
                          </a:solidFill>
                          <a:effectLst/>
                        </a:rPr>
                        <a:t> </a:t>
                      </a:r>
                    </a:p>
                    <a:p>
                      <a:pPr marL="0" marR="0" indent="0">
                        <a:lnSpc>
                          <a:spcPct val="107000"/>
                        </a:lnSpc>
                        <a:spcBef>
                          <a:spcPts val="0"/>
                        </a:spcBef>
                        <a:spcAft>
                          <a:spcPts val="80"/>
                        </a:spcAft>
                      </a:pPr>
                      <a:r>
                        <a:rPr lang="en-US" sz="1600">
                          <a:solidFill>
                            <a:schemeClr val="tx1"/>
                          </a:solidFill>
                          <a:effectLst/>
                        </a:rPr>
                        <a:t> </a:t>
                      </a:r>
                    </a:p>
                    <a:p>
                      <a:pPr marL="0" marR="0" indent="0">
                        <a:lnSpc>
                          <a:spcPct val="107000"/>
                        </a:lnSpc>
                        <a:spcBef>
                          <a:spcPts val="0"/>
                        </a:spcBef>
                        <a:spcAft>
                          <a:spcPts val="0"/>
                        </a:spcAft>
                      </a:pPr>
                      <a:r>
                        <a:rPr lang="en-US" sz="1600">
                          <a:solidFill>
                            <a:schemeClr val="tx1"/>
                          </a:solidFill>
                          <a:effectLst/>
                        </a:rPr>
                        <a:t>  2700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Tournament exp.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1600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4094242938"/>
                  </a:ext>
                </a:extLst>
              </a:tr>
              <a:tr h="446408">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Investments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1000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4116852654"/>
                  </a:ext>
                </a:extLst>
              </a:tr>
              <a:tr h="236266">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Furniture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400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1650244075"/>
                  </a:ext>
                </a:extLst>
              </a:tr>
              <a:tr h="446408">
                <a:tc>
                  <a:txBody>
                    <a:bodyPr/>
                    <a:lstStyle/>
                    <a:p>
                      <a:pPr marL="0" marR="0" indent="0">
                        <a:lnSpc>
                          <a:spcPct val="107000"/>
                        </a:lnSpc>
                        <a:spcBef>
                          <a:spcPts val="0"/>
                        </a:spcBef>
                        <a:spcAft>
                          <a:spcPts val="0"/>
                        </a:spcAft>
                      </a:pPr>
                      <a:r>
                        <a:rPr lang="en-US" sz="1600">
                          <a:solidFill>
                            <a:schemeClr val="tx1"/>
                          </a:solidFill>
                          <a:effectLst/>
                        </a:rPr>
                        <a:t>Sale of old furniture (Costing Rs.200)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140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Stationery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1200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3979429042"/>
                  </a:ext>
                </a:extLst>
              </a:tr>
              <a:tr h="446408">
                <a:tc>
                  <a:txBody>
                    <a:bodyPr/>
                    <a:lstStyle/>
                    <a:p>
                      <a:pPr marL="0" marR="0" indent="0">
                        <a:lnSpc>
                          <a:spcPct val="107000"/>
                        </a:lnSpc>
                        <a:spcBef>
                          <a:spcPts val="0"/>
                        </a:spcBef>
                        <a:spcAft>
                          <a:spcPts val="0"/>
                        </a:spcAft>
                      </a:pPr>
                      <a:r>
                        <a:rPr lang="en-US" sz="1600">
                          <a:solidFill>
                            <a:schemeClr val="tx1"/>
                          </a:solidFill>
                          <a:effectLst/>
                        </a:rPr>
                        <a:t>Tournament Receipts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2000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Sports expenses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15000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3556909089"/>
                  </a:ext>
                </a:extLst>
              </a:tr>
              <a:tr h="238408">
                <a:tc>
                  <a:txBody>
                    <a:bodyPr/>
                    <a:lstStyle/>
                    <a:p>
                      <a:pPr marL="0" marR="0" indent="0">
                        <a:lnSpc>
                          <a:spcPct val="107000"/>
                        </a:lnSpc>
                        <a:spcBef>
                          <a:spcPts val="0"/>
                        </a:spcBef>
                        <a:spcAft>
                          <a:spcPts val="0"/>
                        </a:spcAft>
                      </a:pPr>
                      <a:r>
                        <a:rPr lang="en-US" sz="1600">
                          <a:solidFill>
                            <a:schemeClr val="tx1"/>
                          </a:solidFill>
                          <a:effectLst/>
                        </a:rPr>
                        <a:t>Sports Fund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10000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Misc. expenses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1896655388"/>
                  </a:ext>
                </a:extLst>
              </a:tr>
              <a:tr h="446408">
                <a:tc>
                  <a:txBody>
                    <a:bodyPr/>
                    <a:lstStyle/>
                    <a:p>
                      <a:pPr marL="0" marR="0" indent="0">
                        <a:lnSpc>
                          <a:spcPct val="107000"/>
                        </a:lnSpc>
                        <a:spcBef>
                          <a:spcPts val="0"/>
                        </a:spcBef>
                        <a:spcAft>
                          <a:spcPts val="0"/>
                        </a:spcAft>
                      </a:pPr>
                      <a:r>
                        <a:rPr lang="en-US" sz="1600">
                          <a:solidFill>
                            <a:schemeClr val="tx1"/>
                          </a:solidFill>
                          <a:effectLst/>
                        </a:rPr>
                        <a:t>Donations for Sports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3000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Rent paid up-to Feb. 2009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1400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144306649"/>
                  </a:ext>
                </a:extLst>
              </a:tr>
              <a:tr h="234839">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dirty="0">
                          <a:solidFill>
                            <a:schemeClr val="tx1"/>
                          </a:solidFill>
                          <a:effectLst/>
                        </a:rPr>
                        <a:t>Cash in hand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440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3482692252"/>
                  </a:ext>
                </a:extLst>
              </a:tr>
              <a:tr h="446408">
                <a:tc>
                  <a:txBody>
                    <a:bodyPr/>
                    <a:lstStyle/>
                    <a:p>
                      <a:pPr marL="0" marR="0" indent="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22340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tc>
                  <a:txBody>
                    <a:bodyPr/>
                    <a:lstStyle/>
                    <a:p>
                      <a:pPr marL="0" marR="0" indent="0">
                        <a:lnSpc>
                          <a:spcPct val="107000"/>
                        </a:lnSpc>
                        <a:spcBef>
                          <a:spcPts val="0"/>
                        </a:spcBef>
                        <a:spcAft>
                          <a:spcPts val="0"/>
                        </a:spcAft>
                      </a:pPr>
                      <a:r>
                        <a:rPr lang="en-US" sz="1600" dirty="0">
                          <a:solidFill>
                            <a:schemeClr val="tx1"/>
                          </a:solidFill>
                          <a:effectLst/>
                        </a:rPr>
                        <a:t>22340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5715" marB="0"/>
                </a:tc>
                <a:extLst>
                  <a:ext uri="{0D108BD9-81ED-4DB2-BD59-A6C34878D82A}">
                    <a16:rowId xmlns="" xmlns:a16="http://schemas.microsoft.com/office/drawing/2014/main" val="1104721691"/>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8668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2438"/>
            <a:ext cx="3227388" cy="533400"/>
          </a:xfrm>
        </p:spPr>
        <p:txBody>
          <a:bodyPr>
            <a:normAutofit fontScale="90000"/>
          </a:bodyPr>
          <a:lstStyle/>
          <a:p>
            <a:r>
              <a:rPr lang="en-US" sz="3600" u="sng" dirty="0">
                <a:solidFill>
                  <a:schemeClr val="tx1"/>
                </a:solidFill>
              </a:rPr>
              <a:t>Illustration -7 </a:t>
            </a:r>
          </a:p>
        </p:txBody>
      </p:sp>
      <p:sp>
        <p:nvSpPr>
          <p:cNvPr id="3" name="Content Placeholder 2"/>
          <p:cNvSpPr>
            <a:spLocks noGrp="1"/>
          </p:cNvSpPr>
          <p:nvPr>
            <p:ph idx="4294967295"/>
          </p:nvPr>
        </p:nvSpPr>
        <p:spPr>
          <a:xfrm>
            <a:off x="0" y="1290638"/>
            <a:ext cx="7910513" cy="4238625"/>
          </a:xfrm>
        </p:spPr>
        <p:txBody>
          <a:bodyPr>
            <a:normAutofit lnSpcReduction="10000"/>
          </a:bodyPr>
          <a:lstStyle/>
          <a:p>
            <a:pPr marL="0" indent="0" algn="just">
              <a:lnSpc>
                <a:spcPct val="150000"/>
              </a:lnSpc>
              <a:buNone/>
            </a:pPr>
            <a:r>
              <a:rPr lang="en-US" sz="2200" dirty="0">
                <a:solidFill>
                  <a:schemeClr val="tx1"/>
                </a:solidFill>
              </a:rPr>
              <a:t>The club has 300 members each paying an annual subscription of Rs.10. </a:t>
            </a:r>
          </a:p>
          <a:p>
            <a:pPr algn="just">
              <a:lnSpc>
                <a:spcPct val="150000"/>
              </a:lnSpc>
            </a:pPr>
            <a:r>
              <a:rPr lang="en-US" sz="2200" dirty="0">
                <a:solidFill>
                  <a:schemeClr val="tx1"/>
                </a:solidFill>
              </a:rPr>
              <a:t>Rs.70 are still outstanding for the yr.2006.   In 2006, 10 members had paid their subscription for 2007 in advance. Stock of stationery in 2006 was Rs.100 &amp; in 2007 Rs.140. </a:t>
            </a:r>
          </a:p>
          <a:p>
            <a:pPr algn="just">
              <a:lnSpc>
                <a:spcPct val="150000"/>
              </a:lnSpc>
            </a:pPr>
            <a:r>
              <a:rPr lang="en-US" sz="2200" dirty="0">
                <a:solidFill>
                  <a:schemeClr val="tx1"/>
                </a:solidFill>
              </a:rPr>
              <a:t> On 1-1-2007, club owned Land &amp; Building valued at Rs.20,000 &amp; furniture of Rs.1300. Interest accrued on investment @6% p.a. for 3 months. </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0517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063"/>
            <a:ext cx="3227388" cy="533400"/>
          </a:xfrm>
        </p:spPr>
        <p:txBody>
          <a:bodyPr>
            <a:noAutofit/>
          </a:bodyPr>
          <a:lstStyle/>
          <a:p>
            <a:r>
              <a:rPr lang="en-US" sz="4000" dirty="0">
                <a:solidFill>
                  <a:schemeClr val="tx1"/>
                </a:solidFill>
              </a:rPr>
              <a:t>Solution </a:t>
            </a:r>
          </a:p>
        </p:txBody>
      </p:sp>
      <p:sp>
        <p:nvSpPr>
          <p:cNvPr id="3" name="Rectangle 2"/>
          <p:cNvSpPr/>
          <p:nvPr/>
        </p:nvSpPr>
        <p:spPr>
          <a:xfrm>
            <a:off x="310752" y="576894"/>
            <a:ext cx="7808686" cy="487506"/>
          </a:xfrm>
          <a:prstGeom prst="rect">
            <a:avLst/>
          </a:prstGeom>
        </p:spPr>
        <p:txBody>
          <a:bodyPr wrap="square">
            <a:spAutoFit/>
          </a:bodyPr>
          <a:lstStyle/>
          <a:p>
            <a:pPr marL="81915" marR="0" indent="-6350" algn="ctr">
              <a:lnSpc>
                <a:spcPct val="107000"/>
              </a:lnSpc>
              <a:spcBef>
                <a:spcPts val="0"/>
              </a:spcBef>
              <a:spcAft>
                <a:spcPts val="190"/>
              </a:spcAft>
            </a:pPr>
            <a:r>
              <a:rPr lang="en-US" sz="2400" b="1" u="sng" kern="0" dirty="0">
                <a:solidFill>
                  <a:srgbClr val="000000"/>
                </a:solidFill>
                <a:uFill>
                  <a:solidFill>
                    <a:srgbClr val="000000"/>
                  </a:solidFill>
                </a:uFill>
                <a:ea typeface="Times New Roman" panose="02020603050405020304" pitchFamily="18" charset="0"/>
              </a:rPr>
              <a:t>Income &amp; Expenditure A/c</a:t>
            </a:r>
            <a:r>
              <a:rPr lang="en-US" sz="2400" b="1" kern="0" dirty="0">
                <a:solidFill>
                  <a:srgbClr val="000000"/>
                </a:solidFill>
                <a:uFill>
                  <a:solidFill>
                    <a:srgbClr val="000000"/>
                  </a:solidFill>
                </a:uFill>
                <a:ea typeface="Times New Roman" panose="02020603050405020304" pitchFamily="18" charset="0"/>
              </a:rPr>
              <a:t> </a:t>
            </a:r>
            <a:r>
              <a:rPr lang="en-US" sz="2400" b="1" u="sng" kern="0" dirty="0">
                <a:solidFill>
                  <a:srgbClr val="000000"/>
                </a:solidFill>
                <a:uFill>
                  <a:solidFill>
                    <a:srgbClr val="000000"/>
                  </a:solidFill>
                </a:uFill>
                <a:ea typeface="Times New Roman" panose="02020603050405020304" pitchFamily="18" charset="0"/>
              </a:rPr>
              <a:t>(Year ended on 31st Dec.2007)</a:t>
            </a:r>
            <a:r>
              <a:rPr lang="en-US" sz="2400" b="1" kern="0" dirty="0">
                <a:solidFill>
                  <a:srgbClr val="000000"/>
                </a:solidFill>
                <a:uFill>
                  <a:solidFill>
                    <a:srgbClr val="000000"/>
                  </a:solidFill>
                </a:uFill>
                <a:ea typeface="Times New Roman" panose="02020603050405020304" pitchFamily="18" charset="0"/>
              </a:rPr>
              <a:t> </a:t>
            </a:r>
            <a:endParaRPr lang="en-US" sz="2400" b="1" u="sng" kern="0" dirty="0">
              <a:solidFill>
                <a:srgbClr val="000000"/>
              </a:solidFill>
              <a:uFill>
                <a:solidFill>
                  <a:srgbClr val="000000"/>
                </a:solidFill>
              </a:uFill>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082085"/>
              </p:ext>
            </p:extLst>
          </p:nvPr>
        </p:nvGraphicFramePr>
        <p:xfrm>
          <a:off x="476361" y="1064400"/>
          <a:ext cx="7477467" cy="5524707"/>
        </p:xfrm>
        <a:graphic>
          <a:graphicData uri="http://schemas.openxmlformats.org/drawingml/2006/table">
            <a:tbl>
              <a:tblPr firstRow="1" firstCol="1" bandRow="1">
                <a:tableStyleId>{5C22544A-7EE6-4342-B048-85BDC9FD1C3A}</a:tableStyleId>
              </a:tblPr>
              <a:tblGrid>
                <a:gridCol w="3164055">
                  <a:extLst>
                    <a:ext uri="{9D8B030D-6E8A-4147-A177-3AD203B41FA5}">
                      <a16:colId xmlns="" xmlns:a16="http://schemas.microsoft.com/office/drawing/2014/main" val="2033186153"/>
                    </a:ext>
                  </a:extLst>
                </a:gridCol>
                <a:gridCol w="711069">
                  <a:extLst>
                    <a:ext uri="{9D8B030D-6E8A-4147-A177-3AD203B41FA5}">
                      <a16:colId xmlns="" xmlns:a16="http://schemas.microsoft.com/office/drawing/2014/main" val="1518879848"/>
                    </a:ext>
                  </a:extLst>
                </a:gridCol>
                <a:gridCol w="2891274">
                  <a:extLst>
                    <a:ext uri="{9D8B030D-6E8A-4147-A177-3AD203B41FA5}">
                      <a16:colId xmlns="" xmlns:a16="http://schemas.microsoft.com/office/drawing/2014/main" val="463313412"/>
                    </a:ext>
                  </a:extLst>
                </a:gridCol>
                <a:gridCol w="711069">
                  <a:extLst>
                    <a:ext uri="{9D8B030D-6E8A-4147-A177-3AD203B41FA5}">
                      <a16:colId xmlns="" xmlns:a16="http://schemas.microsoft.com/office/drawing/2014/main" val="1525430289"/>
                    </a:ext>
                  </a:extLst>
                </a:gridCol>
              </a:tblGrid>
              <a:tr h="250794">
                <a:tc>
                  <a:txBody>
                    <a:bodyPr/>
                    <a:lstStyle/>
                    <a:p>
                      <a:pPr marL="0" marR="0" indent="0">
                        <a:lnSpc>
                          <a:spcPct val="107000"/>
                        </a:lnSpc>
                        <a:spcBef>
                          <a:spcPts val="0"/>
                        </a:spcBef>
                        <a:spcAft>
                          <a:spcPts val="0"/>
                        </a:spcAft>
                      </a:pPr>
                      <a:r>
                        <a:rPr lang="en-US" sz="1800">
                          <a:solidFill>
                            <a:schemeClr val="tx1"/>
                          </a:solidFill>
                          <a:effectLst/>
                        </a:rPr>
                        <a:t>Expenditure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Rs.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a:solidFill>
                            <a:schemeClr val="tx1"/>
                          </a:solidFill>
                          <a:effectLst/>
                        </a:rPr>
                        <a:t>Income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tc>
                  <a:txBody>
                    <a:bodyPr/>
                    <a:lstStyle/>
                    <a:p>
                      <a:pPr marL="0" marR="0" indent="0">
                        <a:lnSpc>
                          <a:spcPct val="107000"/>
                        </a:lnSpc>
                        <a:spcBef>
                          <a:spcPts val="0"/>
                        </a:spcBef>
                        <a:spcAft>
                          <a:spcPts val="0"/>
                        </a:spcAft>
                      </a:pPr>
                      <a:r>
                        <a:rPr lang="en-US" sz="1800" dirty="0" err="1">
                          <a:solidFill>
                            <a:schemeClr val="tx1"/>
                          </a:solidFill>
                          <a:effectLst/>
                        </a:rPr>
                        <a:t>Rs</a:t>
                      </a: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tc>
                <a:extLst>
                  <a:ext uri="{0D108BD9-81ED-4DB2-BD59-A6C34878D82A}">
                    <a16:rowId xmlns="" xmlns:a16="http://schemas.microsoft.com/office/drawing/2014/main" val="2139459569"/>
                  </a:ext>
                </a:extLst>
              </a:tr>
              <a:tr h="1570294">
                <a:tc>
                  <a:txBody>
                    <a:bodyPr/>
                    <a:lstStyle/>
                    <a:p>
                      <a:pPr marL="0" marR="0" indent="0">
                        <a:lnSpc>
                          <a:spcPct val="107000"/>
                        </a:lnSpc>
                        <a:spcBef>
                          <a:spcPts val="0"/>
                        </a:spcBef>
                        <a:spcAft>
                          <a:spcPts val="0"/>
                        </a:spcAft>
                      </a:pPr>
                      <a:r>
                        <a:rPr lang="en-US" sz="1600" dirty="0">
                          <a:solidFill>
                            <a:schemeClr val="tx1"/>
                          </a:solidFill>
                          <a:effectLst/>
                        </a:rPr>
                        <a:t>To Loss on sale of furniture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dirty="0">
                          <a:solidFill>
                            <a:schemeClr val="tx1"/>
                          </a:solidFill>
                          <a:effectLst/>
                        </a:rPr>
                        <a:t>    60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80"/>
                        </a:spcAft>
                      </a:pPr>
                      <a:r>
                        <a:rPr lang="en-US" sz="1600" dirty="0">
                          <a:solidFill>
                            <a:schemeClr val="tx1"/>
                          </a:solidFill>
                          <a:effectLst/>
                        </a:rPr>
                        <a:t>By Subscriptions       2700  </a:t>
                      </a:r>
                    </a:p>
                    <a:p>
                      <a:pPr marL="0" marR="0" indent="0">
                        <a:lnSpc>
                          <a:spcPct val="107000"/>
                        </a:lnSpc>
                        <a:spcBef>
                          <a:spcPts val="0"/>
                        </a:spcBef>
                        <a:spcAft>
                          <a:spcPts val="80"/>
                        </a:spcAft>
                      </a:pPr>
                      <a:r>
                        <a:rPr lang="en-US" sz="1600" dirty="0">
                          <a:solidFill>
                            <a:schemeClr val="tx1"/>
                          </a:solidFill>
                          <a:effectLst/>
                        </a:rPr>
                        <a:t>Less: O/s (2006)          100 </a:t>
                      </a:r>
                    </a:p>
                    <a:p>
                      <a:pPr marL="0" marR="0" indent="0">
                        <a:lnSpc>
                          <a:spcPct val="107000"/>
                        </a:lnSpc>
                        <a:spcBef>
                          <a:spcPts val="0"/>
                        </a:spcBef>
                        <a:spcAft>
                          <a:spcPts val="95"/>
                        </a:spcAft>
                      </a:pPr>
                      <a:r>
                        <a:rPr lang="en-US" sz="1600" dirty="0">
                          <a:solidFill>
                            <a:schemeClr val="tx1"/>
                          </a:solidFill>
                          <a:effectLst/>
                        </a:rPr>
                        <a:t>Less: Advance (2008)  200 </a:t>
                      </a:r>
                    </a:p>
                    <a:p>
                      <a:pPr marL="0" marR="0" indent="0">
                        <a:lnSpc>
                          <a:spcPct val="107000"/>
                        </a:lnSpc>
                        <a:spcBef>
                          <a:spcPts val="0"/>
                        </a:spcBef>
                        <a:spcAft>
                          <a:spcPts val="80"/>
                        </a:spcAft>
                      </a:pPr>
                      <a:r>
                        <a:rPr lang="en-US" sz="1600" dirty="0">
                          <a:solidFill>
                            <a:schemeClr val="tx1"/>
                          </a:solidFill>
                          <a:effectLst/>
                        </a:rPr>
                        <a:t>Add: Advance (2006)  100 </a:t>
                      </a:r>
                    </a:p>
                    <a:p>
                      <a:pPr marL="0" marR="0" indent="0">
                        <a:lnSpc>
                          <a:spcPct val="107000"/>
                        </a:lnSpc>
                        <a:spcBef>
                          <a:spcPts val="0"/>
                        </a:spcBef>
                        <a:spcAft>
                          <a:spcPts val="0"/>
                        </a:spcAft>
                      </a:pPr>
                      <a:r>
                        <a:rPr lang="en-US" sz="1600" dirty="0">
                          <a:solidFill>
                            <a:schemeClr val="tx1"/>
                          </a:solidFill>
                          <a:effectLst/>
                        </a:rPr>
                        <a:t>Add: O/s                       500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80"/>
                        </a:spcAft>
                      </a:pPr>
                      <a:r>
                        <a:rPr lang="en-US" sz="1600" dirty="0">
                          <a:solidFill>
                            <a:schemeClr val="tx1"/>
                          </a:solidFill>
                          <a:effectLst/>
                        </a:rPr>
                        <a:t> </a:t>
                      </a:r>
                    </a:p>
                    <a:p>
                      <a:pPr marL="0" marR="0" indent="0">
                        <a:lnSpc>
                          <a:spcPct val="107000"/>
                        </a:lnSpc>
                        <a:spcBef>
                          <a:spcPts val="0"/>
                        </a:spcBef>
                        <a:spcAft>
                          <a:spcPts val="80"/>
                        </a:spcAft>
                      </a:pPr>
                      <a:r>
                        <a:rPr lang="en-US" sz="1600" dirty="0">
                          <a:solidFill>
                            <a:schemeClr val="tx1"/>
                          </a:solidFill>
                          <a:effectLst/>
                        </a:rPr>
                        <a:t> </a:t>
                      </a:r>
                    </a:p>
                    <a:p>
                      <a:pPr marL="0" marR="0" indent="0">
                        <a:lnSpc>
                          <a:spcPct val="107000"/>
                        </a:lnSpc>
                        <a:spcBef>
                          <a:spcPts val="0"/>
                        </a:spcBef>
                        <a:spcAft>
                          <a:spcPts val="95"/>
                        </a:spcAft>
                      </a:pPr>
                      <a:r>
                        <a:rPr lang="en-US" sz="1600" dirty="0">
                          <a:solidFill>
                            <a:schemeClr val="tx1"/>
                          </a:solidFill>
                          <a:effectLst/>
                        </a:rPr>
                        <a:t> </a:t>
                      </a:r>
                    </a:p>
                    <a:p>
                      <a:pPr marL="0" marR="0" indent="0">
                        <a:lnSpc>
                          <a:spcPct val="107000"/>
                        </a:lnSpc>
                        <a:spcBef>
                          <a:spcPts val="0"/>
                        </a:spcBef>
                        <a:spcAft>
                          <a:spcPts val="80"/>
                        </a:spcAft>
                      </a:pPr>
                      <a:r>
                        <a:rPr lang="en-US" sz="1600" dirty="0">
                          <a:solidFill>
                            <a:schemeClr val="tx1"/>
                          </a:solidFill>
                          <a:effectLst/>
                        </a:rPr>
                        <a:t> </a:t>
                      </a:r>
                    </a:p>
                    <a:p>
                      <a:pPr marL="0" marR="0" indent="0" algn="just">
                        <a:lnSpc>
                          <a:spcPct val="107000"/>
                        </a:lnSpc>
                        <a:spcBef>
                          <a:spcPts val="0"/>
                        </a:spcBef>
                        <a:spcAft>
                          <a:spcPts val="80"/>
                        </a:spcAft>
                      </a:pPr>
                      <a:r>
                        <a:rPr lang="en-US" sz="1600" dirty="0">
                          <a:solidFill>
                            <a:schemeClr val="tx1"/>
                          </a:solidFill>
                          <a:effectLst/>
                        </a:rPr>
                        <a:t>3000 </a:t>
                      </a:r>
                    </a:p>
                    <a:p>
                      <a:pPr marL="0" marR="0" indent="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2921791726"/>
                  </a:ext>
                </a:extLst>
              </a:tr>
              <a:tr h="379333">
                <a:tc>
                  <a:txBody>
                    <a:bodyPr/>
                    <a:lstStyle/>
                    <a:p>
                      <a:pPr marL="0" marR="0" indent="0">
                        <a:lnSpc>
                          <a:spcPct val="107000"/>
                        </a:lnSpc>
                        <a:spcBef>
                          <a:spcPts val="0"/>
                        </a:spcBef>
                        <a:spcAft>
                          <a:spcPts val="0"/>
                        </a:spcAft>
                      </a:pPr>
                      <a:r>
                        <a:rPr lang="en-US" sz="1600">
                          <a:solidFill>
                            <a:schemeClr val="tx1"/>
                          </a:solidFill>
                          <a:effectLst/>
                        </a:rPr>
                        <a:t>To sports expenses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a:solidFill>
                            <a:schemeClr val="tx1"/>
                          </a:solidFill>
                          <a:effectLst/>
                        </a:rPr>
                        <a:t>2000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3947795631"/>
                  </a:ext>
                </a:extLst>
              </a:tr>
              <a:tr h="379333">
                <a:tc>
                  <a:txBody>
                    <a:bodyPr/>
                    <a:lstStyle/>
                    <a:p>
                      <a:pPr marL="0" marR="0" indent="0">
                        <a:lnSpc>
                          <a:spcPct val="107000"/>
                        </a:lnSpc>
                        <a:spcBef>
                          <a:spcPts val="0"/>
                        </a:spcBef>
                        <a:spcAft>
                          <a:spcPts val="0"/>
                        </a:spcAft>
                      </a:pPr>
                      <a:r>
                        <a:rPr lang="en-US" sz="1600">
                          <a:solidFill>
                            <a:schemeClr val="tx1"/>
                          </a:solidFill>
                          <a:effectLst/>
                        </a:rPr>
                        <a:t>To Salaries                     1100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By Tournament Receipts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a:solidFill>
                            <a:schemeClr val="tx1"/>
                          </a:solidFill>
                          <a:effectLst/>
                        </a:rPr>
                        <a:t>2000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4142493688"/>
                  </a:ext>
                </a:extLst>
              </a:tr>
              <a:tr h="379333">
                <a:tc>
                  <a:txBody>
                    <a:bodyPr/>
                    <a:lstStyle/>
                    <a:p>
                      <a:pPr marL="0" marR="0" indent="0">
                        <a:lnSpc>
                          <a:spcPct val="107000"/>
                        </a:lnSpc>
                        <a:spcBef>
                          <a:spcPts val="0"/>
                        </a:spcBef>
                        <a:spcAft>
                          <a:spcPts val="0"/>
                        </a:spcAft>
                      </a:pPr>
                      <a:r>
                        <a:rPr lang="en-US" sz="1600">
                          <a:solidFill>
                            <a:schemeClr val="tx1"/>
                          </a:solidFill>
                          <a:effectLst/>
                        </a:rPr>
                        <a:t>Add: Outstanding             100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a:solidFill>
                            <a:schemeClr val="tx1"/>
                          </a:solidFill>
                          <a:effectLst/>
                        </a:rPr>
                        <a:t>1200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By Accrued interest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15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3668132792"/>
                  </a:ext>
                </a:extLst>
              </a:tr>
              <a:tr h="379333">
                <a:tc>
                  <a:txBody>
                    <a:bodyPr/>
                    <a:lstStyle/>
                    <a:p>
                      <a:pPr marL="0" marR="0" indent="0">
                        <a:lnSpc>
                          <a:spcPct val="107000"/>
                        </a:lnSpc>
                        <a:spcBef>
                          <a:spcPts val="0"/>
                        </a:spcBef>
                        <a:spcAft>
                          <a:spcPts val="0"/>
                        </a:spcAft>
                      </a:pPr>
                      <a:r>
                        <a:rPr lang="en-US" sz="1600">
                          <a:solidFill>
                            <a:schemeClr val="tx1"/>
                          </a:solidFill>
                          <a:effectLst/>
                        </a:rPr>
                        <a:t>To Tournament exp.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a:solidFill>
                            <a:schemeClr val="tx1"/>
                          </a:solidFill>
                          <a:effectLst/>
                        </a:rPr>
                        <a:t>1600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By Deficit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a:solidFill>
                            <a:schemeClr val="tx1"/>
                          </a:solidFill>
                          <a:effectLst/>
                        </a:rPr>
                        <a:t>2405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3546552501"/>
                  </a:ext>
                </a:extLst>
              </a:tr>
              <a:tr h="250794">
                <a:tc>
                  <a:txBody>
                    <a:bodyPr/>
                    <a:lstStyle/>
                    <a:p>
                      <a:pPr marL="0" marR="0" indent="0">
                        <a:lnSpc>
                          <a:spcPct val="107000"/>
                        </a:lnSpc>
                        <a:spcBef>
                          <a:spcPts val="0"/>
                        </a:spcBef>
                        <a:spcAft>
                          <a:spcPts val="0"/>
                        </a:spcAft>
                      </a:pPr>
                      <a:r>
                        <a:rPr lang="en-US" sz="1600">
                          <a:solidFill>
                            <a:schemeClr val="tx1"/>
                          </a:solidFill>
                          <a:effectLst/>
                        </a:rPr>
                        <a:t>To stationery Op. Stock   100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1604370406"/>
                  </a:ext>
                </a:extLst>
              </a:tr>
              <a:tr h="250794">
                <a:tc>
                  <a:txBody>
                    <a:bodyPr/>
                    <a:lstStyle/>
                    <a:p>
                      <a:pPr marL="0" marR="0" indent="0">
                        <a:lnSpc>
                          <a:spcPct val="107000"/>
                        </a:lnSpc>
                        <a:spcBef>
                          <a:spcPts val="0"/>
                        </a:spcBef>
                        <a:spcAft>
                          <a:spcPts val="0"/>
                        </a:spcAft>
                      </a:pPr>
                      <a:r>
                        <a:rPr lang="en-US" sz="1600">
                          <a:solidFill>
                            <a:schemeClr val="tx1"/>
                          </a:solidFill>
                          <a:effectLst/>
                        </a:rPr>
                        <a:t>    Add: Purchases          1200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57053415"/>
                  </a:ext>
                </a:extLst>
              </a:tr>
              <a:tr h="379333">
                <a:tc>
                  <a:txBody>
                    <a:bodyPr/>
                    <a:lstStyle/>
                    <a:p>
                      <a:pPr marL="0" marR="0" indent="0">
                        <a:lnSpc>
                          <a:spcPct val="107000"/>
                        </a:lnSpc>
                        <a:spcBef>
                          <a:spcPts val="0"/>
                        </a:spcBef>
                        <a:spcAft>
                          <a:spcPts val="0"/>
                        </a:spcAft>
                      </a:pPr>
                      <a:r>
                        <a:rPr lang="en-US" sz="1600">
                          <a:solidFill>
                            <a:schemeClr val="tx1"/>
                          </a:solidFill>
                          <a:effectLst/>
                        </a:rPr>
                        <a:t>    Less: Closing stock      140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a:solidFill>
                            <a:schemeClr val="tx1"/>
                          </a:solidFill>
                          <a:effectLst/>
                        </a:rPr>
                        <a:t>1160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3801692900"/>
                  </a:ext>
                </a:extLst>
              </a:tr>
              <a:tr h="250794">
                <a:tc>
                  <a:txBody>
                    <a:bodyPr/>
                    <a:lstStyle/>
                    <a:p>
                      <a:pPr marL="0" marR="0" indent="0">
                        <a:lnSpc>
                          <a:spcPct val="107000"/>
                        </a:lnSpc>
                        <a:spcBef>
                          <a:spcPts val="0"/>
                        </a:spcBef>
                        <a:spcAft>
                          <a:spcPts val="0"/>
                        </a:spcAft>
                      </a:pPr>
                      <a:r>
                        <a:rPr lang="en-US" sz="1600">
                          <a:solidFill>
                            <a:schemeClr val="tx1"/>
                          </a:solidFill>
                          <a:effectLst/>
                        </a:rPr>
                        <a:t>To Misc. Exp.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971032779"/>
                  </a:ext>
                </a:extLst>
              </a:tr>
              <a:tr h="580883">
                <a:tc>
                  <a:txBody>
                    <a:bodyPr/>
                    <a:lstStyle/>
                    <a:p>
                      <a:pPr marL="0" marR="0" indent="0" algn="just">
                        <a:lnSpc>
                          <a:spcPct val="107000"/>
                        </a:lnSpc>
                        <a:spcBef>
                          <a:spcPts val="0"/>
                        </a:spcBef>
                        <a:spcAft>
                          <a:spcPts val="0"/>
                        </a:spcAft>
                      </a:pPr>
                      <a:r>
                        <a:rPr lang="en-US" sz="1600" dirty="0">
                          <a:solidFill>
                            <a:schemeClr val="tx1"/>
                          </a:solidFill>
                          <a:effectLst/>
                        </a:rPr>
                        <a:t>To Rent                           1400</a:t>
                      </a:r>
                    </a:p>
                    <a:p>
                      <a:pPr marL="0" marR="0" indent="0" algn="just">
                        <a:lnSpc>
                          <a:spcPct val="107000"/>
                        </a:lnSpc>
                        <a:spcBef>
                          <a:spcPts val="0"/>
                        </a:spcBef>
                        <a:spcAft>
                          <a:spcPts val="0"/>
                        </a:spcAft>
                      </a:pPr>
                      <a:r>
                        <a:rPr lang="en-US" sz="1600" dirty="0">
                          <a:solidFill>
                            <a:schemeClr val="tx1"/>
                          </a:solidFill>
                          <a:effectLst/>
                        </a:rPr>
                        <a:t> Less: Prepaid                    200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80"/>
                        </a:spcAft>
                      </a:pPr>
                      <a:r>
                        <a:rPr lang="en-US" sz="1600">
                          <a:solidFill>
                            <a:schemeClr val="tx1"/>
                          </a:solidFill>
                          <a:effectLst/>
                        </a:rPr>
                        <a:t> </a:t>
                      </a:r>
                    </a:p>
                    <a:p>
                      <a:pPr marL="0" marR="0" indent="0" algn="just">
                        <a:lnSpc>
                          <a:spcPct val="107000"/>
                        </a:lnSpc>
                        <a:spcBef>
                          <a:spcPts val="0"/>
                        </a:spcBef>
                        <a:spcAft>
                          <a:spcPts val="0"/>
                        </a:spcAft>
                      </a:pPr>
                      <a:r>
                        <a:rPr lang="en-US" sz="1600">
                          <a:solidFill>
                            <a:schemeClr val="tx1"/>
                          </a:solidFill>
                          <a:effectLst/>
                        </a:rPr>
                        <a:t>1200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3279612560"/>
                  </a:ext>
                </a:extLst>
              </a:tr>
              <a:tr h="379333">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dirty="0">
                          <a:solidFill>
                            <a:schemeClr val="tx1"/>
                          </a:solidFill>
                          <a:effectLst/>
                        </a:rPr>
                        <a:t>7420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tc>
                  <a:txBody>
                    <a:bodyPr/>
                    <a:lstStyle/>
                    <a:p>
                      <a:pPr marL="0" marR="0" indent="0" algn="just">
                        <a:lnSpc>
                          <a:spcPct val="107000"/>
                        </a:lnSpc>
                        <a:spcBef>
                          <a:spcPts val="0"/>
                        </a:spcBef>
                        <a:spcAft>
                          <a:spcPts val="0"/>
                        </a:spcAft>
                      </a:pPr>
                      <a:r>
                        <a:rPr lang="en-US" sz="1600" dirty="0">
                          <a:solidFill>
                            <a:schemeClr val="tx1"/>
                          </a:solidFill>
                          <a:effectLst/>
                        </a:rPr>
                        <a:t>7420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0" marT="5715" marB="0">
                    <a:solidFill>
                      <a:schemeClr val="accent1">
                        <a:lumMod val="20000"/>
                        <a:lumOff val="80000"/>
                      </a:schemeClr>
                    </a:solidFill>
                  </a:tcPr>
                </a:tc>
                <a:extLst>
                  <a:ext uri="{0D108BD9-81ED-4DB2-BD59-A6C34878D82A}">
                    <a16:rowId xmlns="" xmlns:a16="http://schemas.microsoft.com/office/drawing/2014/main" val="4118942642"/>
                  </a:ext>
                </a:extLst>
              </a:tr>
            </a:tbl>
          </a:graphicData>
        </a:graphic>
      </p:graphicFrame>
      <p:pic>
        <p:nvPicPr>
          <p:cNvPr id="8"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402578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063"/>
            <a:ext cx="3227388" cy="533400"/>
          </a:xfrm>
        </p:spPr>
        <p:txBody>
          <a:bodyPr>
            <a:noAutofit/>
          </a:bodyPr>
          <a:lstStyle/>
          <a:p>
            <a:r>
              <a:rPr lang="en-US" sz="4000" dirty="0">
                <a:solidFill>
                  <a:schemeClr val="tx1"/>
                </a:solidFill>
              </a:rPr>
              <a:t>Solution </a:t>
            </a:r>
          </a:p>
        </p:txBody>
      </p:sp>
      <p:sp>
        <p:nvSpPr>
          <p:cNvPr id="3" name="Rectangle 2"/>
          <p:cNvSpPr/>
          <p:nvPr/>
        </p:nvSpPr>
        <p:spPr>
          <a:xfrm>
            <a:off x="310752" y="763065"/>
            <a:ext cx="7808686" cy="487506"/>
          </a:xfrm>
          <a:prstGeom prst="rect">
            <a:avLst/>
          </a:prstGeom>
        </p:spPr>
        <p:txBody>
          <a:bodyPr wrap="square">
            <a:spAutoFit/>
          </a:bodyPr>
          <a:lstStyle/>
          <a:p>
            <a:pPr marL="81915" marR="0" indent="-6350" algn="ctr">
              <a:lnSpc>
                <a:spcPct val="107000"/>
              </a:lnSpc>
              <a:spcBef>
                <a:spcPts val="0"/>
              </a:spcBef>
              <a:spcAft>
                <a:spcPts val="190"/>
              </a:spcAft>
            </a:pPr>
            <a:r>
              <a:rPr lang="en-US" sz="2400" b="1" u="sng" kern="0" dirty="0">
                <a:solidFill>
                  <a:srgbClr val="000000"/>
                </a:solidFill>
                <a:uFill>
                  <a:solidFill>
                    <a:srgbClr val="000000"/>
                  </a:solidFill>
                </a:uFill>
                <a:ea typeface="Times New Roman" panose="02020603050405020304" pitchFamily="18" charset="0"/>
              </a:rPr>
              <a:t>Balance Sheet as at 31.12.2006 </a:t>
            </a:r>
          </a:p>
        </p:txBody>
      </p:sp>
      <p:graphicFrame>
        <p:nvGraphicFramePr>
          <p:cNvPr id="6" name="Table 5"/>
          <p:cNvGraphicFramePr>
            <a:graphicFrameLocks noGrp="1"/>
          </p:cNvGraphicFramePr>
          <p:nvPr>
            <p:extLst>
              <p:ext uri="{D42A27DB-BD31-4B8C-83A1-F6EECF244321}">
                <p14:modId xmlns:p14="http://schemas.microsoft.com/office/powerpoint/2010/main" val="499280124"/>
              </p:ext>
            </p:extLst>
          </p:nvPr>
        </p:nvGraphicFramePr>
        <p:xfrm>
          <a:off x="380714" y="1419135"/>
          <a:ext cx="7239286" cy="3132770"/>
        </p:xfrm>
        <a:graphic>
          <a:graphicData uri="http://schemas.openxmlformats.org/drawingml/2006/table">
            <a:tbl>
              <a:tblPr firstRow="1" firstCol="1" bandRow="1">
                <a:tableStyleId>{5C22544A-7EE6-4342-B048-85BDC9FD1C3A}</a:tableStyleId>
              </a:tblPr>
              <a:tblGrid>
                <a:gridCol w="2559487">
                  <a:extLst>
                    <a:ext uri="{9D8B030D-6E8A-4147-A177-3AD203B41FA5}">
                      <a16:colId xmlns="" xmlns:a16="http://schemas.microsoft.com/office/drawing/2014/main" val="3587782141"/>
                    </a:ext>
                  </a:extLst>
                </a:gridCol>
                <a:gridCol w="1131463">
                  <a:extLst>
                    <a:ext uri="{9D8B030D-6E8A-4147-A177-3AD203B41FA5}">
                      <a16:colId xmlns="" xmlns:a16="http://schemas.microsoft.com/office/drawing/2014/main" val="2531709312"/>
                    </a:ext>
                  </a:extLst>
                </a:gridCol>
                <a:gridCol w="2198507">
                  <a:extLst>
                    <a:ext uri="{9D8B030D-6E8A-4147-A177-3AD203B41FA5}">
                      <a16:colId xmlns="" xmlns:a16="http://schemas.microsoft.com/office/drawing/2014/main" val="3652244031"/>
                    </a:ext>
                  </a:extLst>
                </a:gridCol>
                <a:gridCol w="1349829">
                  <a:extLst>
                    <a:ext uri="{9D8B030D-6E8A-4147-A177-3AD203B41FA5}">
                      <a16:colId xmlns="" xmlns:a16="http://schemas.microsoft.com/office/drawing/2014/main" val="2952163280"/>
                    </a:ext>
                  </a:extLst>
                </a:gridCol>
              </a:tblGrid>
              <a:tr h="383618">
                <a:tc>
                  <a:txBody>
                    <a:bodyPr/>
                    <a:lstStyle/>
                    <a:p>
                      <a:pPr marL="0" marR="0" indent="0">
                        <a:lnSpc>
                          <a:spcPct val="107000"/>
                        </a:lnSpc>
                        <a:spcBef>
                          <a:spcPts val="0"/>
                        </a:spcBef>
                        <a:spcAft>
                          <a:spcPts val="0"/>
                        </a:spcAft>
                      </a:pPr>
                      <a:r>
                        <a:rPr lang="en-US" sz="1600">
                          <a:solidFill>
                            <a:schemeClr val="tx1"/>
                          </a:solidFill>
                          <a:effectLst/>
                        </a:rPr>
                        <a:t>Liabilities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tc>
                <a:tc>
                  <a:txBody>
                    <a:bodyPr/>
                    <a:lstStyle/>
                    <a:p>
                      <a:pPr marL="1270" marR="0" indent="0">
                        <a:lnSpc>
                          <a:spcPct val="107000"/>
                        </a:lnSpc>
                        <a:spcBef>
                          <a:spcPts val="0"/>
                        </a:spcBef>
                        <a:spcAft>
                          <a:spcPts val="0"/>
                        </a:spcAft>
                      </a:pPr>
                      <a:r>
                        <a:rPr lang="en-US" sz="1600">
                          <a:solidFill>
                            <a:schemeClr val="tx1"/>
                          </a:solidFill>
                          <a:effectLst/>
                        </a:rPr>
                        <a:t>Rs.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tc>
                <a:tc>
                  <a:txBody>
                    <a:bodyPr/>
                    <a:lstStyle/>
                    <a:p>
                      <a:pPr marL="0" marR="0" indent="0">
                        <a:lnSpc>
                          <a:spcPct val="107000"/>
                        </a:lnSpc>
                        <a:spcBef>
                          <a:spcPts val="0"/>
                        </a:spcBef>
                        <a:spcAft>
                          <a:spcPts val="0"/>
                        </a:spcAft>
                      </a:pPr>
                      <a:r>
                        <a:rPr lang="en-US" sz="1600">
                          <a:solidFill>
                            <a:schemeClr val="tx1"/>
                          </a:solidFill>
                          <a:effectLst/>
                        </a:rPr>
                        <a:t>Assets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tc>
                <a:tc>
                  <a:txBody>
                    <a:bodyPr/>
                    <a:lstStyle/>
                    <a:p>
                      <a:pPr marL="1270" marR="0" indent="0">
                        <a:lnSpc>
                          <a:spcPct val="107000"/>
                        </a:lnSpc>
                        <a:spcBef>
                          <a:spcPts val="0"/>
                        </a:spcBef>
                        <a:spcAft>
                          <a:spcPts val="0"/>
                        </a:spcAft>
                      </a:pPr>
                      <a:r>
                        <a:rPr lang="en-US" sz="1600">
                          <a:solidFill>
                            <a:schemeClr val="tx1"/>
                          </a:solidFill>
                          <a:effectLst/>
                        </a:rPr>
                        <a:t>         Rs.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tc>
                <a:extLst>
                  <a:ext uri="{0D108BD9-81ED-4DB2-BD59-A6C34878D82A}">
                    <a16:rowId xmlns="" xmlns:a16="http://schemas.microsoft.com/office/drawing/2014/main" val="1410071687"/>
                  </a:ext>
                </a:extLst>
              </a:tr>
              <a:tr h="383618">
                <a:tc>
                  <a:txBody>
                    <a:bodyPr/>
                    <a:lstStyle/>
                    <a:p>
                      <a:pPr marL="0" marR="0" indent="0">
                        <a:lnSpc>
                          <a:spcPct val="107000"/>
                        </a:lnSpc>
                        <a:spcBef>
                          <a:spcPts val="0"/>
                        </a:spcBef>
                        <a:spcAft>
                          <a:spcPts val="0"/>
                        </a:spcAft>
                      </a:pPr>
                      <a:r>
                        <a:rPr lang="en-US" sz="1600">
                          <a:solidFill>
                            <a:schemeClr val="tx1"/>
                          </a:solidFill>
                          <a:effectLst/>
                        </a:rPr>
                        <a:t>Advance Subscription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100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Cash in hand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4500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extLst>
                  <a:ext uri="{0D108BD9-81ED-4DB2-BD59-A6C34878D82A}">
                    <a16:rowId xmlns="" xmlns:a16="http://schemas.microsoft.com/office/drawing/2014/main" val="1658429067"/>
                  </a:ext>
                </a:extLst>
              </a:tr>
              <a:tr h="760176">
                <a:tc>
                  <a:txBody>
                    <a:bodyPr/>
                    <a:lstStyle/>
                    <a:p>
                      <a:pPr marL="0" marR="0" indent="0">
                        <a:lnSpc>
                          <a:spcPct val="107000"/>
                        </a:lnSpc>
                        <a:spcBef>
                          <a:spcPts val="0"/>
                        </a:spcBef>
                        <a:spcAft>
                          <a:spcPts val="0"/>
                        </a:spcAft>
                      </a:pPr>
                      <a:r>
                        <a:rPr lang="en-US" sz="1600">
                          <a:solidFill>
                            <a:schemeClr val="tx1"/>
                          </a:solidFill>
                          <a:effectLst/>
                        </a:rPr>
                        <a:t>Capital Fund (Bal fig)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25970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Subscription o/s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80"/>
                        </a:spcAft>
                      </a:pPr>
                      <a:r>
                        <a:rPr lang="en-US" sz="1600">
                          <a:solidFill>
                            <a:schemeClr val="tx1"/>
                          </a:solidFill>
                          <a:effectLst/>
                        </a:rPr>
                        <a:t> </a:t>
                      </a:r>
                    </a:p>
                    <a:p>
                      <a:pPr marL="1270" marR="0" indent="0">
                        <a:lnSpc>
                          <a:spcPct val="107000"/>
                        </a:lnSpc>
                        <a:spcBef>
                          <a:spcPts val="0"/>
                        </a:spcBef>
                        <a:spcAft>
                          <a:spcPts val="0"/>
                        </a:spcAft>
                      </a:pPr>
                      <a:r>
                        <a:rPr lang="en-US" sz="1600">
                          <a:solidFill>
                            <a:schemeClr val="tx1"/>
                          </a:solidFill>
                          <a:effectLst/>
                        </a:rPr>
                        <a:t>                  170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extLst>
                  <a:ext uri="{0D108BD9-81ED-4DB2-BD59-A6C34878D82A}">
                    <a16:rowId xmlns="" xmlns:a16="http://schemas.microsoft.com/office/drawing/2014/main" val="2789252007"/>
                  </a:ext>
                </a:extLst>
              </a:tr>
              <a:tr h="449796">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Stock of stationery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147955" indent="0">
                        <a:lnSpc>
                          <a:spcPct val="107000"/>
                        </a:lnSpc>
                        <a:spcBef>
                          <a:spcPts val="0"/>
                        </a:spcBef>
                        <a:spcAft>
                          <a:spcPts val="0"/>
                        </a:spcAft>
                      </a:pPr>
                      <a:r>
                        <a:rPr lang="en-US" sz="1600" dirty="0">
                          <a:solidFill>
                            <a:schemeClr val="tx1"/>
                          </a:solidFill>
                          <a:effectLst/>
                        </a:rPr>
                        <a:t>100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extLst>
                  <a:ext uri="{0D108BD9-81ED-4DB2-BD59-A6C34878D82A}">
                    <a16:rowId xmlns="" xmlns:a16="http://schemas.microsoft.com/office/drawing/2014/main" val="4270153655"/>
                  </a:ext>
                </a:extLst>
              </a:tr>
              <a:tr h="383618">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Furniture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1300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extLst>
                  <a:ext uri="{0D108BD9-81ED-4DB2-BD59-A6C34878D82A}">
                    <a16:rowId xmlns="" xmlns:a16="http://schemas.microsoft.com/office/drawing/2014/main" val="2901330441"/>
                  </a:ext>
                </a:extLst>
              </a:tr>
              <a:tr h="387149">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20000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extLst>
                  <a:ext uri="{0D108BD9-81ED-4DB2-BD59-A6C34878D82A}">
                    <a16:rowId xmlns="" xmlns:a16="http://schemas.microsoft.com/office/drawing/2014/main" val="2073660064"/>
                  </a:ext>
                </a:extLst>
              </a:tr>
              <a:tr h="384795">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a:solidFill>
                            <a:schemeClr val="tx1"/>
                          </a:solidFill>
                          <a:effectLst/>
                        </a:rPr>
                        <a:t>    26070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0" marR="0" indent="0">
                        <a:lnSpc>
                          <a:spcPct val="107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tc>
                  <a:txBody>
                    <a:bodyPr/>
                    <a:lstStyle/>
                    <a:p>
                      <a:pPr marL="1270" marR="0" indent="0">
                        <a:lnSpc>
                          <a:spcPct val="107000"/>
                        </a:lnSpc>
                        <a:spcBef>
                          <a:spcPts val="0"/>
                        </a:spcBef>
                        <a:spcAft>
                          <a:spcPts val="0"/>
                        </a:spcAft>
                      </a:pPr>
                      <a:r>
                        <a:rPr lang="en-US" sz="1600" dirty="0">
                          <a:solidFill>
                            <a:schemeClr val="tx1"/>
                          </a:solidFill>
                          <a:effectLst/>
                        </a:rPr>
                        <a:t>              26070 </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0960" marT="5715" marB="0">
                    <a:solidFill>
                      <a:schemeClr val="accent1">
                        <a:lumMod val="20000"/>
                        <a:lumOff val="80000"/>
                      </a:schemeClr>
                    </a:solidFill>
                  </a:tcPr>
                </a:tc>
                <a:extLst>
                  <a:ext uri="{0D108BD9-81ED-4DB2-BD59-A6C34878D82A}">
                    <a16:rowId xmlns="" xmlns:a16="http://schemas.microsoft.com/office/drawing/2014/main" val="431264226"/>
                  </a:ext>
                </a:extLst>
              </a:tr>
            </a:tbl>
          </a:graphicData>
        </a:graphic>
      </p:graphicFrame>
      <p:pic>
        <p:nvPicPr>
          <p:cNvPr id="7"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18399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6063"/>
            <a:ext cx="3227388" cy="533400"/>
          </a:xfrm>
        </p:spPr>
        <p:txBody>
          <a:bodyPr>
            <a:noAutofit/>
          </a:bodyPr>
          <a:lstStyle/>
          <a:p>
            <a:r>
              <a:rPr lang="en-US" sz="4000" dirty="0">
                <a:solidFill>
                  <a:schemeClr val="tx1"/>
                </a:solidFill>
              </a:rPr>
              <a:t>Solution </a:t>
            </a:r>
          </a:p>
        </p:txBody>
      </p:sp>
      <p:sp>
        <p:nvSpPr>
          <p:cNvPr id="3" name="Rectangle 2"/>
          <p:cNvSpPr/>
          <p:nvPr/>
        </p:nvSpPr>
        <p:spPr>
          <a:xfrm>
            <a:off x="310752" y="763065"/>
            <a:ext cx="7808686" cy="487506"/>
          </a:xfrm>
          <a:prstGeom prst="rect">
            <a:avLst/>
          </a:prstGeom>
        </p:spPr>
        <p:txBody>
          <a:bodyPr wrap="square">
            <a:spAutoFit/>
          </a:bodyPr>
          <a:lstStyle/>
          <a:p>
            <a:pPr marL="81915" marR="0" indent="-6350" algn="ctr">
              <a:lnSpc>
                <a:spcPct val="107000"/>
              </a:lnSpc>
              <a:spcBef>
                <a:spcPts val="0"/>
              </a:spcBef>
              <a:spcAft>
                <a:spcPts val="190"/>
              </a:spcAft>
            </a:pPr>
            <a:r>
              <a:rPr lang="en-US" sz="2400" b="1" u="sng" kern="0" dirty="0">
                <a:solidFill>
                  <a:srgbClr val="000000"/>
                </a:solidFill>
                <a:uFill>
                  <a:solidFill>
                    <a:srgbClr val="000000"/>
                  </a:solidFill>
                </a:uFill>
                <a:ea typeface="Times New Roman" panose="02020603050405020304" pitchFamily="18" charset="0"/>
              </a:rPr>
              <a:t>Balance Sheet as at 31.12.2007 </a:t>
            </a:r>
          </a:p>
        </p:txBody>
      </p:sp>
      <p:graphicFrame>
        <p:nvGraphicFramePr>
          <p:cNvPr id="7" name="Table 6"/>
          <p:cNvGraphicFramePr>
            <a:graphicFrameLocks noGrp="1"/>
          </p:cNvGraphicFramePr>
          <p:nvPr>
            <p:extLst>
              <p:ext uri="{D42A27DB-BD31-4B8C-83A1-F6EECF244321}">
                <p14:modId xmlns:p14="http://schemas.microsoft.com/office/powerpoint/2010/main" val="1803003576"/>
              </p:ext>
            </p:extLst>
          </p:nvPr>
        </p:nvGraphicFramePr>
        <p:xfrm>
          <a:off x="310752" y="1250571"/>
          <a:ext cx="8049477" cy="4722113"/>
        </p:xfrm>
        <a:graphic>
          <a:graphicData uri="http://schemas.openxmlformats.org/drawingml/2006/table">
            <a:tbl>
              <a:tblPr firstRow="1" firstCol="1" bandRow="1">
                <a:tableStyleId>{5C22544A-7EE6-4342-B048-85BDC9FD1C3A}</a:tableStyleId>
              </a:tblPr>
              <a:tblGrid>
                <a:gridCol w="2716601">
                  <a:extLst>
                    <a:ext uri="{9D8B030D-6E8A-4147-A177-3AD203B41FA5}">
                      <a16:colId xmlns="" xmlns:a16="http://schemas.microsoft.com/office/drawing/2014/main" val="3528751237"/>
                    </a:ext>
                  </a:extLst>
                </a:gridCol>
                <a:gridCol w="1511576">
                  <a:extLst>
                    <a:ext uri="{9D8B030D-6E8A-4147-A177-3AD203B41FA5}">
                      <a16:colId xmlns="" xmlns:a16="http://schemas.microsoft.com/office/drawing/2014/main" val="1927931323"/>
                    </a:ext>
                  </a:extLst>
                </a:gridCol>
                <a:gridCol w="2844795">
                  <a:extLst>
                    <a:ext uri="{9D8B030D-6E8A-4147-A177-3AD203B41FA5}">
                      <a16:colId xmlns="" xmlns:a16="http://schemas.microsoft.com/office/drawing/2014/main" val="3624042332"/>
                    </a:ext>
                  </a:extLst>
                </a:gridCol>
                <a:gridCol w="976505">
                  <a:extLst>
                    <a:ext uri="{9D8B030D-6E8A-4147-A177-3AD203B41FA5}">
                      <a16:colId xmlns="" xmlns:a16="http://schemas.microsoft.com/office/drawing/2014/main" val="1570672117"/>
                    </a:ext>
                  </a:extLst>
                </a:gridCol>
              </a:tblGrid>
              <a:tr h="325584">
                <a:tc>
                  <a:txBody>
                    <a:bodyPr/>
                    <a:lstStyle/>
                    <a:p>
                      <a:pPr marL="68580" marR="0" indent="0">
                        <a:lnSpc>
                          <a:spcPct val="107000"/>
                        </a:lnSpc>
                        <a:spcBef>
                          <a:spcPts val="0"/>
                        </a:spcBef>
                        <a:spcAft>
                          <a:spcPts val="0"/>
                        </a:spcAft>
                      </a:pPr>
                      <a:r>
                        <a:rPr lang="en-US" sz="1800">
                          <a:solidFill>
                            <a:schemeClr val="tx1"/>
                          </a:solidFill>
                          <a:effectLst/>
                        </a:rPr>
                        <a:t>Liabilities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Rs.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Assets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a:solidFill>
                            <a:schemeClr val="tx1"/>
                          </a:solidFill>
                          <a:effectLst/>
                        </a:rPr>
                        <a:t>Rs.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2185404140"/>
                  </a:ext>
                </a:extLst>
              </a:tr>
              <a:tr h="325584">
                <a:tc>
                  <a:txBody>
                    <a:bodyPr/>
                    <a:lstStyle/>
                    <a:p>
                      <a:pPr marL="68580" marR="0" indent="0">
                        <a:lnSpc>
                          <a:spcPct val="107000"/>
                        </a:lnSpc>
                        <a:spcBef>
                          <a:spcPts val="0"/>
                        </a:spcBef>
                        <a:spcAft>
                          <a:spcPts val="0"/>
                        </a:spcAft>
                      </a:pPr>
                      <a:r>
                        <a:rPr lang="en-US" sz="1800">
                          <a:solidFill>
                            <a:schemeClr val="tx1"/>
                          </a:solidFill>
                          <a:effectLst/>
                        </a:rPr>
                        <a:t>Advance Subscriptions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200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Cash in hand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a:solidFill>
                            <a:schemeClr val="tx1"/>
                          </a:solidFill>
                          <a:effectLst/>
                        </a:rPr>
                        <a:t>     440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1741114975"/>
                  </a:ext>
                </a:extLst>
              </a:tr>
              <a:tr h="328581">
                <a:tc>
                  <a:txBody>
                    <a:bodyPr/>
                    <a:lstStyle/>
                    <a:p>
                      <a:pPr marL="68580" marR="0" indent="0">
                        <a:lnSpc>
                          <a:spcPct val="107000"/>
                        </a:lnSpc>
                        <a:spcBef>
                          <a:spcPts val="0"/>
                        </a:spcBef>
                        <a:spcAft>
                          <a:spcPts val="0"/>
                        </a:spcAft>
                      </a:pPr>
                      <a:r>
                        <a:rPr lang="en-US" sz="1800">
                          <a:solidFill>
                            <a:schemeClr val="tx1"/>
                          </a:solidFill>
                          <a:effectLst/>
                        </a:rPr>
                        <a:t>Salary o/s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100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Prepaid Rent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a:solidFill>
                            <a:schemeClr val="tx1"/>
                          </a:solidFill>
                          <a:effectLst/>
                        </a:rPr>
                        <a:t>     200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3510512351"/>
                  </a:ext>
                </a:extLst>
              </a:tr>
              <a:tr h="730594">
                <a:tc>
                  <a:txBody>
                    <a:bodyPr/>
                    <a:lstStyle/>
                    <a:p>
                      <a:pPr marL="68580" marR="0" indent="0" algn="just">
                        <a:lnSpc>
                          <a:spcPct val="107000"/>
                        </a:lnSpc>
                        <a:spcBef>
                          <a:spcPts val="0"/>
                        </a:spcBef>
                        <a:spcAft>
                          <a:spcPts val="0"/>
                        </a:spcAft>
                      </a:pPr>
                      <a:r>
                        <a:rPr lang="en-US" sz="1800">
                          <a:solidFill>
                            <a:schemeClr val="tx1"/>
                          </a:solidFill>
                          <a:effectLst/>
                        </a:rPr>
                        <a:t>Capital Fund    25970 Less: Deficit      2405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80"/>
                        </a:spcAft>
                      </a:pPr>
                      <a:r>
                        <a:rPr lang="en-US" sz="1800">
                          <a:solidFill>
                            <a:schemeClr val="tx1"/>
                          </a:solidFill>
                          <a:effectLst/>
                        </a:rPr>
                        <a:t> </a:t>
                      </a:r>
                    </a:p>
                    <a:p>
                      <a:pPr marL="349250" marR="0" indent="0" algn="just">
                        <a:lnSpc>
                          <a:spcPct val="107000"/>
                        </a:lnSpc>
                        <a:spcBef>
                          <a:spcPts val="0"/>
                        </a:spcBef>
                        <a:spcAft>
                          <a:spcPts val="0"/>
                        </a:spcAft>
                      </a:pPr>
                      <a:r>
                        <a:rPr lang="en-US" sz="1800">
                          <a:solidFill>
                            <a:schemeClr val="tx1"/>
                          </a:solidFill>
                          <a:effectLst/>
                        </a:rPr>
                        <a:t>          23565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94615" indent="0">
                        <a:lnSpc>
                          <a:spcPct val="107000"/>
                        </a:lnSpc>
                        <a:spcBef>
                          <a:spcPts val="0"/>
                        </a:spcBef>
                        <a:spcAft>
                          <a:spcPts val="0"/>
                        </a:spcAft>
                      </a:pPr>
                      <a:r>
                        <a:rPr lang="en-US" sz="1800" dirty="0">
                          <a:solidFill>
                            <a:schemeClr val="tx1"/>
                          </a:solidFill>
                          <a:effectLst/>
                        </a:rPr>
                        <a:t>Subscription   500 </a:t>
                      </a:r>
                    </a:p>
                    <a:p>
                      <a:pPr marL="68580" marR="94615" indent="0">
                        <a:lnSpc>
                          <a:spcPct val="107000"/>
                        </a:lnSpc>
                        <a:spcBef>
                          <a:spcPts val="0"/>
                        </a:spcBef>
                        <a:spcAft>
                          <a:spcPts val="0"/>
                        </a:spcAft>
                      </a:pPr>
                      <a:r>
                        <a:rPr lang="en-US" sz="1800" dirty="0">
                          <a:solidFill>
                            <a:schemeClr val="tx1"/>
                          </a:solidFill>
                          <a:effectLst/>
                        </a:rPr>
                        <a:t>Add: O/s          70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80"/>
                        </a:spcAft>
                      </a:pPr>
                      <a:r>
                        <a:rPr lang="en-US" sz="1800">
                          <a:solidFill>
                            <a:schemeClr val="tx1"/>
                          </a:solidFill>
                          <a:effectLst/>
                        </a:rPr>
                        <a:t> </a:t>
                      </a:r>
                    </a:p>
                    <a:p>
                      <a:pPr marL="67310" marR="0" indent="0">
                        <a:lnSpc>
                          <a:spcPct val="107000"/>
                        </a:lnSpc>
                        <a:spcBef>
                          <a:spcPts val="0"/>
                        </a:spcBef>
                        <a:spcAft>
                          <a:spcPts val="0"/>
                        </a:spcAft>
                      </a:pPr>
                      <a:r>
                        <a:rPr lang="en-US" sz="1800">
                          <a:solidFill>
                            <a:schemeClr val="tx1"/>
                          </a:solidFill>
                          <a:effectLst/>
                        </a:rPr>
                        <a:t>     570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3291534407"/>
                  </a:ext>
                </a:extLst>
              </a:tr>
              <a:tr h="328581">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Accrued Interest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a:solidFill>
                            <a:schemeClr val="tx1"/>
                          </a:solidFill>
                          <a:effectLst/>
                        </a:rPr>
                        <a:t>       15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2565058609"/>
                  </a:ext>
                </a:extLst>
              </a:tr>
              <a:tr h="326583">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Stock of stationery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a:solidFill>
                            <a:schemeClr val="tx1"/>
                          </a:solidFill>
                          <a:effectLst/>
                        </a:rPr>
                        <a:t>     140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4124788102"/>
                  </a:ext>
                </a:extLst>
              </a:tr>
              <a:tr h="328581">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Investment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a:solidFill>
                            <a:schemeClr val="tx1"/>
                          </a:solidFill>
                          <a:effectLst/>
                        </a:rPr>
                        <a:t>   1000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2106498371"/>
                  </a:ext>
                </a:extLst>
              </a:tr>
              <a:tr h="964670">
                <a:tc>
                  <a:txBody>
                    <a:bodyPr/>
                    <a:lstStyle/>
                    <a:p>
                      <a:pPr marL="525780" marR="0" indent="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80"/>
                        </a:spcAft>
                      </a:pPr>
                      <a:r>
                        <a:rPr lang="en-US" sz="1800">
                          <a:solidFill>
                            <a:schemeClr val="tx1"/>
                          </a:solidFill>
                          <a:effectLst/>
                        </a:rPr>
                        <a:t>Furniture                1300 </a:t>
                      </a:r>
                    </a:p>
                    <a:p>
                      <a:pPr marL="68580" marR="0" indent="0">
                        <a:lnSpc>
                          <a:spcPct val="107000"/>
                        </a:lnSpc>
                        <a:spcBef>
                          <a:spcPts val="0"/>
                        </a:spcBef>
                        <a:spcAft>
                          <a:spcPts val="80"/>
                        </a:spcAft>
                      </a:pPr>
                      <a:r>
                        <a:rPr lang="en-US" sz="1800">
                          <a:solidFill>
                            <a:schemeClr val="tx1"/>
                          </a:solidFill>
                          <a:effectLst/>
                        </a:rPr>
                        <a:t>Add: Purchase         400 </a:t>
                      </a:r>
                    </a:p>
                    <a:p>
                      <a:pPr marL="68580" marR="0" indent="0">
                        <a:lnSpc>
                          <a:spcPct val="107000"/>
                        </a:lnSpc>
                        <a:spcBef>
                          <a:spcPts val="0"/>
                        </a:spcBef>
                        <a:spcAft>
                          <a:spcPts val="0"/>
                        </a:spcAft>
                      </a:pPr>
                      <a:r>
                        <a:rPr lang="en-US" sz="1800">
                          <a:solidFill>
                            <a:schemeClr val="tx1"/>
                          </a:solidFill>
                          <a:effectLst/>
                        </a:rPr>
                        <a:t>Less: Sold                200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80"/>
                        </a:spcAft>
                      </a:pPr>
                      <a:r>
                        <a:rPr lang="en-US" sz="1800">
                          <a:solidFill>
                            <a:schemeClr val="tx1"/>
                          </a:solidFill>
                          <a:effectLst/>
                        </a:rPr>
                        <a:t> </a:t>
                      </a:r>
                    </a:p>
                    <a:p>
                      <a:pPr marL="67310" marR="0" indent="0">
                        <a:lnSpc>
                          <a:spcPct val="107000"/>
                        </a:lnSpc>
                        <a:spcBef>
                          <a:spcPts val="0"/>
                        </a:spcBef>
                        <a:spcAft>
                          <a:spcPts val="80"/>
                        </a:spcAft>
                      </a:pPr>
                      <a:r>
                        <a:rPr lang="en-US" sz="1800">
                          <a:solidFill>
                            <a:schemeClr val="tx1"/>
                          </a:solidFill>
                          <a:effectLst/>
                        </a:rPr>
                        <a:t> </a:t>
                      </a:r>
                    </a:p>
                    <a:p>
                      <a:pPr marL="67310" marR="0" indent="0">
                        <a:lnSpc>
                          <a:spcPct val="107000"/>
                        </a:lnSpc>
                        <a:spcBef>
                          <a:spcPts val="0"/>
                        </a:spcBef>
                        <a:spcAft>
                          <a:spcPts val="0"/>
                        </a:spcAft>
                      </a:pPr>
                      <a:r>
                        <a:rPr lang="en-US" sz="1800">
                          <a:solidFill>
                            <a:schemeClr val="tx1"/>
                          </a:solidFill>
                          <a:effectLst/>
                        </a:rPr>
                        <a:t>   1500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2190710674"/>
                  </a:ext>
                </a:extLst>
              </a:tr>
              <a:tr h="446442">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Land &amp; Building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a:solidFill>
                            <a:schemeClr val="tx1"/>
                          </a:solidFill>
                          <a:effectLst/>
                        </a:rPr>
                        <a:t>20000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3110173723"/>
                  </a:ext>
                </a:extLst>
              </a:tr>
              <a:tr h="616913">
                <a:tc>
                  <a:txBody>
                    <a:bodyPr/>
                    <a:lstStyle/>
                    <a:p>
                      <a:pPr marL="68580" marR="0" indent="0">
                        <a:lnSpc>
                          <a:spcPct val="107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solidFill>
                      <a:schemeClr val="accent1">
                        <a:lumMod val="20000"/>
                        <a:lumOff val="80000"/>
                      </a:schemeClr>
                    </a:solidFill>
                  </a:tcPr>
                </a:tc>
                <a:tc>
                  <a:txBody>
                    <a:bodyPr/>
                    <a:lstStyle/>
                    <a:p>
                      <a:pPr marL="68580" marR="0" indent="0">
                        <a:lnSpc>
                          <a:spcPct val="107000"/>
                        </a:lnSpc>
                        <a:spcBef>
                          <a:spcPts val="0"/>
                        </a:spcBef>
                        <a:spcAft>
                          <a:spcPts val="0"/>
                        </a:spcAft>
                      </a:pPr>
                      <a:r>
                        <a:rPr lang="en-US" sz="1800">
                          <a:solidFill>
                            <a:schemeClr val="tx1"/>
                          </a:solidFill>
                          <a:effectLst/>
                        </a:rPr>
                        <a:t>23865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8580" marR="0" indent="0">
                        <a:lnSpc>
                          <a:spcPct val="107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tc>
                  <a:txBody>
                    <a:bodyPr/>
                    <a:lstStyle/>
                    <a:p>
                      <a:pPr marL="67310" marR="0" indent="0">
                        <a:lnSpc>
                          <a:spcPct val="107000"/>
                        </a:lnSpc>
                        <a:spcBef>
                          <a:spcPts val="0"/>
                        </a:spcBef>
                        <a:spcAft>
                          <a:spcPts val="0"/>
                        </a:spcAft>
                      </a:pPr>
                      <a:r>
                        <a:rPr lang="en-US" sz="1800" dirty="0">
                          <a:solidFill>
                            <a:schemeClr val="tx1"/>
                          </a:solidFill>
                          <a:effectLst/>
                        </a:rPr>
                        <a:t>23865 </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5715" marB="0"/>
                </a:tc>
                <a:extLst>
                  <a:ext uri="{0D108BD9-81ED-4DB2-BD59-A6C34878D82A}">
                    <a16:rowId xmlns="" xmlns:a16="http://schemas.microsoft.com/office/drawing/2014/main" val="3217321356"/>
                  </a:ext>
                </a:extLst>
              </a:tr>
            </a:tbl>
          </a:graphicData>
        </a:graphic>
      </p:graphicFrame>
      <p:pic>
        <p:nvPicPr>
          <p:cNvPr id="8"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32897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8"/>
          <p:cNvSpPr txBox="1"/>
          <p:nvPr/>
        </p:nvSpPr>
        <p:spPr>
          <a:xfrm>
            <a:off x="828567" y="991333"/>
            <a:ext cx="10401600" cy="4749600"/>
          </a:xfrm>
          <a:prstGeom prst="rect">
            <a:avLst/>
          </a:prstGeom>
          <a:noFill/>
          <a:ln>
            <a:noFill/>
          </a:ln>
        </p:spPr>
        <p:txBody>
          <a:bodyPr spcFirstLastPara="1" wrap="square" lIns="121897" tIns="121897" rIns="121897" bIns="121897" anchor="ctr" anchorCtr="0">
            <a:noAutofit/>
          </a:bodyPr>
          <a:lstStyle/>
          <a:p>
            <a:pPr marL="609585" algn="ctr">
              <a:lnSpc>
                <a:spcPct val="115000"/>
              </a:lnSpc>
              <a:buClr>
                <a:srgbClr val="000000"/>
              </a:buClr>
              <a:buSzPts val="4000"/>
            </a:pPr>
            <a:r>
              <a:rPr lang="en-US" sz="5300" b="1">
                <a:solidFill>
                  <a:srgbClr val="000000"/>
                </a:solidFill>
                <a:latin typeface="Arial"/>
                <a:ea typeface="Arial"/>
                <a:cs typeface="Arial"/>
                <a:sym typeface="Arial"/>
              </a:rPr>
              <a:t>THANKING YOU</a:t>
            </a:r>
            <a:endParaRPr sz="5300" b="1">
              <a:solidFill>
                <a:srgbClr val="000000"/>
              </a:solidFill>
              <a:latin typeface="Arial"/>
              <a:ea typeface="Arial"/>
              <a:cs typeface="Arial"/>
              <a:sym typeface="Arial"/>
            </a:endParaRPr>
          </a:p>
          <a:p>
            <a:pPr marL="609585" algn="ctr">
              <a:lnSpc>
                <a:spcPct val="115000"/>
              </a:lnSpc>
              <a:buClr>
                <a:srgbClr val="000000"/>
              </a:buClr>
              <a:buSzPts val="4000"/>
            </a:pPr>
            <a:r>
              <a:rPr lang="en-US" sz="5300" b="1">
                <a:solidFill>
                  <a:srgbClr val="FF0000"/>
                </a:solidFill>
                <a:latin typeface="Arial"/>
                <a:ea typeface="Arial"/>
                <a:cs typeface="Arial"/>
                <a:sym typeface="Arial"/>
              </a:rPr>
              <a:t>ODM EDUCATIONAL GROUP</a:t>
            </a:r>
            <a:endParaRPr sz="5300" b="1">
              <a:solidFill>
                <a:srgbClr val="FF0000"/>
              </a:solidFill>
              <a:latin typeface="Arial"/>
              <a:ea typeface="Arial"/>
              <a:cs typeface="Arial"/>
              <a:sym typeface="Arial"/>
            </a:endParaRPr>
          </a:p>
          <a:p>
            <a:pPr>
              <a:buClr>
                <a:srgbClr val="000000"/>
              </a:buClr>
              <a:buSzPts val="1400"/>
            </a:pPr>
            <a:endParaRPr sz="1900">
              <a:solidFill>
                <a:srgbClr val="000000"/>
              </a:solidFill>
              <a:latin typeface="Arial"/>
              <a:ea typeface="Arial"/>
              <a:cs typeface="Arial"/>
              <a:sym typeface="Arial"/>
            </a:endParaRPr>
          </a:p>
        </p:txBody>
      </p:sp>
      <p:pic>
        <p:nvPicPr>
          <p:cNvPr id="4" name="Google Shape;63;p14"/>
          <p:cNvPicPr preferRelativeResize="0"/>
          <p:nvPr/>
        </p:nvPicPr>
        <p:blipFill rotWithShape="1">
          <a:blip r:embed="rId3">
            <a:alphaModFix/>
          </a:blip>
          <a:srcRect/>
          <a:stretch/>
        </p:blipFill>
        <p:spPr>
          <a:xfrm>
            <a:off x="10455643" y="5907634"/>
            <a:ext cx="1643368" cy="815833"/>
          </a:xfrm>
          <a:prstGeom prst="rect">
            <a:avLst/>
          </a:prstGeom>
          <a:noFill/>
          <a:ln>
            <a:noFill/>
          </a:ln>
        </p:spPr>
      </p:pic>
    </p:spTree>
    <p:extLst>
      <p:ext uri="{BB962C8B-B14F-4D97-AF65-F5344CB8AC3E}">
        <p14:creationId xmlns:p14="http://schemas.microsoft.com/office/powerpoint/2010/main" val="15725895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10" y="468583"/>
            <a:ext cx="8138976" cy="1143000"/>
          </a:xfrm>
        </p:spPr>
        <p:txBody>
          <a:bodyPr>
            <a:normAutofit fontScale="90000"/>
          </a:bodyPr>
          <a:lstStyle/>
          <a:p>
            <a:pPr algn="ctr"/>
            <a:r>
              <a:rPr lang="en-US" sz="3600" b="1" dirty="0">
                <a:solidFill>
                  <a:schemeClr val="tx1"/>
                </a:solidFill>
              </a:rPr>
              <a:t>Objectives of Accounting for Not-For-Profit Organisations</a:t>
            </a:r>
            <a:endParaRPr lang="en-US" sz="3600" dirty="0">
              <a:solidFill>
                <a:schemeClr val="tx1"/>
              </a:solidFill>
            </a:endParaRPr>
          </a:p>
        </p:txBody>
      </p:sp>
      <p:sp>
        <p:nvSpPr>
          <p:cNvPr id="3" name="Content Placeholder 2"/>
          <p:cNvSpPr>
            <a:spLocks noGrp="1"/>
          </p:cNvSpPr>
          <p:nvPr>
            <p:ph idx="1"/>
          </p:nvPr>
        </p:nvSpPr>
        <p:spPr>
          <a:xfrm>
            <a:off x="275771" y="2037982"/>
            <a:ext cx="8142515" cy="4275731"/>
          </a:xfrm>
        </p:spPr>
        <p:txBody>
          <a:bodyPr>
            <a:noAutofit/>
          </a:bodyPr>
          <a:lstStyle/>
          <a:p>
            <a:pPr marL="342900" indent="-342900" algn="just">
              <a:lnSpc>
                <a:spcPct val="100000"/>
              </a:lnSpc>
              <a:spcBef>
                <a:spcPts val="0"/>
              </a:spcBef>
              <a:buClr>
                <a:srgbClr val="FF0000"/>
              </a:buClr>
              <a:buFont typeface="Wingdings" panose="05000000000000000000" pitchFamily="2" charset="2"/>
              <a:buChar char="v"/>
            </a:pPr>
            <a:r>
              <a:rPr lang="en-US" sz="2400" b="1" dirty="0">
                <a:solidFill>
                  <a:schemeClr val="tx1"/>
                </a:solidFill>
              </a:rPr>
              <a:t>To evaluate the performance of organizations in terms of achieving their goals for which they were created.</a:t>
            </a:r>
            <a:endParaRPr lang="en-US" sz="2400" dirty="0">
              <a:solidFill>
                <a:schemeClr val="tx1"/>
              </a:solidFill>
            </a:endParaRPr>
          </a:p>
          <a:p>
            <a:pPr marL="342900" indent="-342900" algn="just">
              <a:lnSpc>
                <a:spcPct val="100000"/>
              </a:lnSpc>
              <a:spcBef>
                <a:spcPts val="0"/>
              </a:spcBef>
              <a:buClr>
                <a:srgbClr val="FF0000"/>
              </a:buClr>
              <a:buFont typeface="Wingdings" panose="05000000000000000000" pitchFamily="2" charset="2"/>
              <a:buChar char="v"/>
            </a:pPr>
            <a:r>
              <a:rPr lang="en-US" sz="2400" b="1" dirty="0">
                <a:solidFill>
                  <a:schemeClr val="tx1"/>
                </a:solidFill>
              </a:rPr>
              <a:t>To judge whether those organizations are appropriating the funds with three E’s viz. economically, effectively and efficiently.</a:t>
            </a:r>
            <a:endParaRPr lang="en-US" sz="2400" dirty="0">
              <a:solidFill>
                <a:schemeClr val="tx1"/>
              </a:solidFill>
            </a:endParaRPr>
          </a:p>
          <a:p>
            <a:pPr marL="342900" indent="-342900" algn="just">
              <a:lnSpc>
                <a:spcPct val="100000"/>
              </a:lnSpc>
              <a:spcBef>
                <a:spcPts val="0"/>
              </a:spcBef>
              <a:buClr>
                <a:srgbClr val="FF0000"/>
              </a:buClr>
              <a:buFont typeface="Wingdings" panose="05000000000000000000" pitchFamily="2" charset="2"/>
              <a:buChar char="v"/>
            </a:pPr>
            <a:r>
              <a:rPr lang="en-US" sz="2400" b="1" dirty="0">
                <a:solidFill>
                  <a:schemeClr val="tx1"/>
                </a:solidFill>
              </a:rPr>
              <a:t>To examine the compliance of rules, regulations, bye-laws in the organizations.</a:t>
            </a:r>
            <a:endParaRPr lang="en-US" sz="2400" dirty="0">
              <a:solidFill>
                <a:schemeClr val="tx1"/>
              </a:solidFill>
            </a:endParaRPr>
          </a:p>
          <a:p>
            <a:pPr marL="342900" indent="-342900" algn="just">
              <a:lnSpc>
                <a:spcPct val="100000"/>
              </a:lnSpc>
              <a:spcBef>
                <a:spcPts val="0"/>
              </a:spcBef>
              <a:buClr>
                <a:srgbClr val="FF0000"/>
              </a:buClr>
              <a:buFont typeface="Wingdings" panose="05000000000000000000" pitchFamily="2" charset="2"/>
              <a:buChar char="v"/>
            </a:pPr>
            <a:r>
              <a:rPr lang="en-US" sz="2400" b="1" dirty="0">
                <a:solidFill>
                  <a:schemeClr val="tx1"/>
                </a:solidFill>
              </a:rPr>
              <a:t>For obtaining grants from government departments.</a:t>
            </a:r>
            <a:endParaRPr lang="en-US" sz="2400" dirty="0">
              <a:solidFill>
                <a:schemeClr val="tx1"/>
              </a:solidFill>
            </a:endParaRPr>
          </a:p>
          <a:p>
            <a:pPr marL="342900" indent="-342900" algn="just">
              <a:lnSpc>
                <a:spcPct val="100000"/>
              </a:lnSpc>
              <a:spcBef>
                <a:spcPts val="0"/>
              </a:spcBef>
              <a:buClr>
                <a:srgbClr val="FF0000"/>
              </a:buClr>
              <a:buFont typeface="Wingdings" panose="05000000000000000000" pitchFamily="2" charset="2"/>
              <a:buChar char="v"/>
            </a:pPr>
            <a:r>
              <a:rPr lang="en-US" sz="2400" b="1" dirty="0">
                <a:solidFill>
                  <a:schemeClr val="tx1"/>
                </a:solidFill>
              </a:rPr>
              <a:t>To submit annual accounts to the Registrar with whom they are registered.</a:t>
            </a:r>
            <a:endParaRPr lang="en-US" sz="2400" dirty="0">
              <a:solidFill>
                <a:schemeClr val="tx1"/>
              </a:solidFill>
            </a:endParaRPr>
          </a:p>
          <a:p>
            <a:pPr marL="342900" indent="-342900" algn="just">
              <a:lnSpc>
                <a:spcPct val="100000"/>
              </a:lnSpc>
              <a:spcBef>
                <a:spcPts val="0"/>
              </a:spcBef>
              <a:buClr>
                <a:srgbClr val="FF0000"/>
              </a:buClr>
              <a:buFont typeface="Wingdings" panose="05000000000000000000" pitchFamily="2" charset="2"/>
              <a:buChar char="v"/>
            </a:pPr>
            <a:endParaRPr lang="en-US" sz="2400" dirty="0">
              <a:solidFill>
                <a:schemeClr val="tx1"/>
              </a:solidFill>
            </a:endParaRPr>
          </a:p>
        </p:txBody>
      </p:sp>
      <p:pic>
        <p:nvPicPr>
          <p:cNvPr id="8"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7481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7322"/>
            <a:ext cx="9144000" cy="593446"/>
          </a:xfrm>
        </p:spPr>
        <p:txBody>
          <a:bodyPr>
            <a:normAutofit fontScale="90000"/>
          </a:bodyPr>
          <a:lstStyle/>
          <a:p>
            <a:pPr algn="ctr"/>
            <a:r>
              <a:rPr lang="en-IN" sz="4000" dirty="0">
                <a:solidFill>
                  <a:schemeClr val="accent4">
                    <a:lumMod val="50000"/>
                  </a:schemeClr>
                </a:solidFill>
              </a:rPr>
              <a:t>Characteristics of  Non-Profit Organisation</a:t>
            </a:r>
          </a:p>
        </p:txBody>
      </p:sp>
      <p:sp>
        <p:nvSpPr>
          <p:cNvPr id="3" name="Content Placeholder 2"/>
          <p:cNvSpPr>
            <a:spLocks noGrp="1"/>
          </p:cNvSpPr>
          <p:nvPr>
            <p:ph idx="1"/>
          </p:nvPr>
        </p:nvSpPr>
        <p:spPr>
          <a:xfrm>
            <a:off x="609192" y="1859808"/>
            <a:ext cx="7800517" cy="4998192"/>
          </a:xfrm>
        </p:spPr>
        <p:txBody>
          <a:bodyPr>
            <a:normAutofit/>
          </a:bodyPr>
          <a:lstStyle/>
          <a:p>
            <a:pPr algn="just">
              <a:buClr>
                <a:schemeClr val="accent1">
                  <a:lumMod val="75000"/>
                </a:schemeClr>
              </a:buClr>
              <a:buFont typeface="Wingdings" panose="05000000000000000000" pitchFamily="2" charset="2"/>
              <a:buChar char=""/>
            </a:pPr>
            <a:r>
              <a:rPr lang="en-IN" sz="2800" b="1" dirty="0">
                <a:solidFill>
                  <a:schemeClr val="tx1"/>
                </a:solidFill>
              </a:rPr>
              <a:t> It is formed for providing service.</a:t>
            </a:r>
          </a:p>
          <a:p>
            <a:pPr algn="just">
              <a:buClr>
                <a:schemeClr val="accent1">
                  <a:lumMod val="75000"/>
                </a:schemeClr>
              </a:buClr>
              <a:buFont typeface="Wingdings" panose="05000000000000000000" pitchFamily="2" charset="2"/>
              <a:buChar char=""/>
            </a:pPr>
            <a:r>
              <a:rPr lang="en-IN" sz="2800" b="1" dirty="0">
                <a:solidFill>
                  <a:schemeClr val="tx1"/>
                </a:solidFill>
              </a:rPr>
              <a:t> These are organised as Charitable organisations.</a:t>
            </a:r>
          </a:p>
          <a:p>
            <a:pPr algn="just">
              <a:buClr>
                <a:schemeClr val="accent1">
                  <a:lumMod val="75000"/>
                </a:schemeClr>
              </a:buClr>
              <a:buFont typeface="Wingdings" panose="05000000000000000000" pitchFamily="2" charset="2"/>
              <a:buChar char=""/>
            </a:pPr>
            <a:r>
              <a:rPr lang="en-IN" sz="2800" b="1" dirty="0">
                <a:solidFill>
                  <a:schemeClr val="tx1"/>
                </a:solidFill>
              </a:rPr>
              <a:t> These organisations are managed by Executives elected by members.</a:t>
            </a:r>
          </a:p>
          <a:p>
            <a:pPr algn="just">
              <a:buClr>
                <a:schemeClr val="accent1">
                  <a:lumMod val="75000"/>
                </a:schemeClr>
              </a:buClr>
              <a:buFont typeface="Wingdings" panose="05000000000000000000" pitchFamily="2" charset="2"/>
              <a:buChar char=""/>
            </a:pPr>
            <a:r>
              <a:rPr lang="en-IN" sz="2800" b="1" dirty="0">
                <a:solidFill>
                  <a:schemeClr val="tx1"/>
                </a:solidFill>
              </a:rPr>
              <a:t> These organisations are getting funds from donations and grants-in-aid.</a:t>
            </a:r>
          </a:p>
          <a:p>
            <a:pPr algn="just">
              <a:buClr>
                <a:schemeClr val="accent1">
                  <a:lumMod val="75000"/>
                </a:schemeClr>
              </a:buClr>
              <a:buFont typeface="Wingdings" panose="05000000000000000000" pitchFamily="2" charset="2"/>
              <a:buChar char=""/>
            </a:pPr>
            <a:r>
              <a:rPr lang="en-IN" sz="2800" b="1" dirty="0">
                <a:solidFill>
                  <a:schemeClr val="tx1"/>
                </a:solidFill>
              </a:rPr>
              <a:t> They earn reputation in society through social welfare activities.</a:t>
            </a: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58544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191863" cy="1450757"/>
          </a:xfrm>
        </p:spPr>
        <p:txBody>
          <a:bodyPr>
            <a:noAutofit/>
          </a:bodyPr>
          <a:lstStyle/>
          <a:p>
            <a:r>
              <a:rPr lang="en-US" sz="4400" dirty="0">
                <a:solidFill>
                  <a:srgbClr val="002060"/>
                </a:solidFill>
              </a:rPr>
              <a:t>Accounting Records of Not-for-Profit Organisations</a:t>
            </a:r>
            <a:endParaRPr lang="en-IN" sz="4400" dirty="0">
              <a:solidFill>
                <a:srgbClr val="002060"/>
              </a:solidFill>
            </a:endParaRPr>
          </a:p>
        </p:txBody>
      </p:sp>
      <p:sp>
        <p:nvSpPr>
          <p:cNvPr id="3" name="Content Placeholder 2"/>
          <p:cNvSpPr>
            <a:spLocks noGrp="1"/>
          </p:cNvSpPr>
          <p:nvPr>
            <p:ph idx="1"/>
          </p:nvPr>
        </p:nvSpPr>
        <p:spPr>
          <a:xfrm>
            <a:off x="1097280" y="1845734"/>
            <a:ext cx="7553234" cy="4023360"/>
          </a:xfrm>
        </p:spPr>
        <p:txBody>
          <a:bodyPr>
            <a:normAutofit fontScale="92500"/>
          </a:bodyPr>
          <a:lstStyle/>
          <a:p>
            <a:pPr marL="45720" indent="0" algn="just">
              <a:buNone/>
            </a:pPr>
            <a:r>
              <a:rPr lang="en-US" sz="3200" b="1" dirty="0">
                <a:solidFill>
                  <a:schemeClr val="tx1"/>
                </a:solidFill>
              </a:rPr>
              <a:t>	The Not-for-Profit Organisations are also required to prepare financial statements at the end of the each accounting period. the final accounts of a ‘not-for-profit </a:t>
            </a:r>
            <a:r>
              <a:rPr lang="en-US" sz="3200" b="1" dirty="0" err="1">
                <a:solidFill>
                  <a:schemeClr val="tx1"/>
                </a:solidFill>
              </a:rPr>
              <a:t>organisation</a:t>
            </a:r>
            <a:r>
              <a:rPr lang="en-US" sz="3200" b="1" dirty="0">
                <a:solidFill>
                  <a:schemeClr val="tx1"/>
                </a:solidFill>
              </a:rPr>
              <a:t>’ consist of the following:</a:t>
            </a:r>
          </a:p>
          <a:p>
            <a:pPr marL="45720" indent="0" algn="just">
              <a:buNone/>
            </a:pPr>
            <a:r>
              <a:rPr lang="en-US" sz="3200" b="1" dirty="0">
                <a:solidFill>
                  <a:schemeClr val="tx1"/>
                </a:solidFill>
              </a:rPr>
              <a:t>(</a:t>
            </a:r>
            <a:r>
              <a:rPr lang="en-US" sz="3200" b="1" dirty="0" err="1">
                <a:solidFill>
                  <a:schemeClr val="tx1"/>
                </a:solidFill>
              </a:rPr>
              <a:t>i</a:t>
            </a:r>
            <a:r>
              <a:rPr lang="en-US" sz="3200" b="1" dirty="0">
                <a:solidFill>
                  <a:schemeClr val="tx1"/>
                </a:solidFill>
              </a:rPr>
              <a:t>) Receipt and Payment Account</a:t>
            </a:r>
          </a:p>
          <a:p>
            <a:pPr marL="45720" indent="0" algn="just">
              <a:buNone/>
            </a:pPr>
            <a:r>
              <a:rPr lang="en-US" sz="3200" b="1" dirty="0">
                <a:solidFill>
                  <a:schemeClr val="tx1"/>
                </a:solidFill>
              </a:rPr>
              <a:t>(ii) Income and Expenditure Account, and</a:t>
            </a:r>
          </a:p>
          <a:p>
            <a:pPr marL="45720" indent="0" algn="just">
              <a:buNone/>
            </a:pPr>
            <a:r>
              <a:rPr lang="en-IN" sz="3200" b="1" dirty="0">
                <a:solidFill>
                  <a:schemeClr val="tx1"/>
                </a:solidFill>
              </a:rPr>
              <a:t>(iii) Balance Sheet.</a:t>
            </a:r>
            <a:r>
              <a:rPr lang="en-US" sz="3200" b="1" dirty="0">
                <a:solidFill>
                  <a:schemeClr val="tx1"/>
                </a:solidFill>
              </a:rPr>
              <a:t> </a:t>
            </a:r>
            <a:endParaRPr lang="en-IN" sz="3200" b="1" dirty="0">
              <a:solidFill>
                <a:schemeClr val="tx1"/>
              </a:solidFill>
            </a:endParaRP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6997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1458"/>
            <a:ext cx="9144000" cy="812386"/>
          </a:xfrm>
        </p:spPr>
        <p:txBody>
          <a:bodyPr>
            <a:normAutofit/>
          </a:bodyPr>
          <a:lstStyle/>
          <a:p>
            <a:pPr algn="ctr"/>
            <a:r>
              <a:rPr lang="en-IN" sz="4400" dirty="0">
                <a:solidFill>
                  <a:srgbClr val="002060"/>
                </a:solidFill>
              </a:rPr>
              <a:t>Receipt and Payment Account</a:t>
            </a:r>
          </a:p>
        </p:txBody>
      </p:sp>
      <p:sp>
        <p:nvSpPr>
          <p:cNvPr id="3" name="Content Placeholder 2"/>
          <p:cNvSpPr>
            <a:spLocks noGrp="1"/>
          </p:cNvSpPr>
          <p:nvPr>
            <p:ph idx="1"/>
          </p:nvPr>
        </p:nvSpPr>
        <p:spPr>
          <a:xfrm>
            <a:off x="339552" y="1710439"/>
            <a:ext cx="8325477" cy="4740615"/>
          </a:xfrm>
        </p:spPr>
        <p:txBody>
          <a:bodyPr>
            <a:normAutofit fontScale="85000" lnSpcReduction="10000"/>
          </a:bodyPr>
          <a:lstStyle/>
          <a:p>
            <a:pPr marL="45720" indent="0" algn="just">
              <a:lnSpc>
                <a:spcPct val="150000"/>
              </a:lnSpc>
              <a:buNone/>
            </a:pPr>
            <a:r>
              <a:rPr lang="en-US" sz="3200" b="1" dirty="0">
                <a:solidFill>
                  <a:schemeClr val="tx1"/>
                </a:solidFill>
              </a:rPr>
              <a:t>	It is prepared at the end of the accounting year on the basis of cash receipts and cash payments recorded in the cash book. It is a summary of cash and bank </a:t>
            </a:r>
            <a:r>
              <a:rPr lang="en-IN" sz="3200" b="1" dirty="0">
                <a:solidFill>
                  <a:schemeClr val="tx1"/>
                </a:solidFill>
              </a:rPr>
              <a:t>transactions under various heads. Receipt and Payment Account </a:t>
            </a:r>
            <a:r>
              <a:rPr lang="en-US" sz="3200" b="1" dirty="0">
                <a:solidFill>
                  <a:schemeClr val="tx1"/>
                </a:solidFill>
              </a:rPr>
              <a:t>gives summarized picture of various receipts and payments, irrespective of whether they pertain to the current period, previous period or succeeding period or whether they are of capital or revenue nature.</a:t>
            </a:r>
            <a:endParaRPr lang="en-IN" sz="3200" b="1" dirty="0">
              <a:solidFill>
                <a:schemeClr val="tx1"/>
              </a:solidFill>
            </a:endParaRPr>
          </a:p>
        </p:txBody>
      </p:sp>
      <p:pic>
        <p:nvPicPr>
          <p:cNvPr id="6" name="Google Shape;63;p14"/>
          <p:cNvPicPr preferRelativeResize="0"/>
          <p:nvPr/>
        </p:nvPicPr>
        <p:blipFill rotWithShape="1">
          <a:blip r:embed="rId2">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06881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63808" y="230263"/>
            <a:ext cx="7547020" cy="6627737"/>
          </a:xfrm>
          <a:prstGeom prst="rect">
            <a:avLst/>
          </a:prstGeom>
          <a:ln>
            <a:noFill/>
          </a:ln>
          <a:effectLst>
            <a:outerShdw blurRad="292100" dist="139700" dir="2700000" algn="tl" rotWithShape="0">
              <a:srgbClr val="333333">
                <a:alpha val="65000"/>
              </a:srgbClr>
            </a:outerShdw>
          </a:effectLst>
        </p:spPr>
      </p:pic>
      <p:pic>
        <p:nvPicPr>
          <p:cNvPr id="5" name="Google Shape;63;p14"/>
          <p:cNvPicPr preferRelativeResize="0"/>
          <p:nvPr/>
        </p:nvPicPr>
        <p:blipFill rotWithShape="1">
          <a:blip r:embed="rId3">
            <a:alphaModFix/>
          </a:blip>
          <a:srcRect/>
          <a:stretch/>
        </p:blipFill>
        <p:spPr>
          <a:xfrm>
            <a:off x="10699990" y="6168187"/>
            <a:ext cx="1333500" cy="611875"/>
          </a:xfrm>
          <a:prstGeom prst="rect">
            <a:avLst/>
          </a:prstGeom>
          <a:noFill/>
          <a:ln>
            <a:noFill/>
          </a:ln>
        </p:spPr>
      </p:pic>
    </p:spTree>
    <p:extLst>
      <p:ext uri="{BB962C8B-B14F-4D97-AF65-F5344CB8AC3E}">
        <p14:creationId xmlns:p14="http://schemas.microsoft.com/office/powerpoint/2010/main" val="165433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1593</TotalTime>
  <Words>1899</Words>
  <PresentationFormat>Custom</PresentationFormat>
  <Paragraphs>595</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Accounting for  Not-for-Profit Organisation-Introduction</vt:lpstr>
      <vt:lpstr>List of Not-for-Profit Organisations</vt:lpstr>
      <vt:lpstr>Not-for-Profit Organization</vt:lpstr>
      <vt:lpstr>Objectives of Accounting for Not-For-Profit Organisations</vt:lpstr>
      <vt:lpstr>Characteristics of  Non-Profit Organisation</vt:lpstr>
      <vt:lpstr>Accounting Records of Not-for-Profit Organisations</vt:lpstr>
      <vt:lpstr>Receipt and Payment Account</vt:lpstr>
      <vt:lpstr>PowerPoint Presentation</vt:lpstr>
      <vt:lpstr>Income and Expenditure Account</vt:lpstr>
      <vt:lpstr>PowerPoint Presentation</vt:lpstr>
      <vt:lpstr>Balance Sheet</vt:lpstr>
      <vt:lpstr>PowerPoint Presentation</vt:lpstr>
      <vt:lpstr>Entrance Fees</vt:lpstr>
      <vt:lpstr>Legacy</vt:lpstr>
      <vt:lpstr>Grant</vt:lpstr>
      <vt:lpstr>Donation</vt:lpstr>
      <vt:lpstr>Life Membership Fee</vt:lpstr>
      <vt:lpstr>Honorarium</vt:lpstr>
      <vt:lpstr>Subscription</vt:lpstr>
      <vt:lpstr>Calculation of Subscription to be shown in the  Income and Expenditure Account for current year.</vt:lpstr>
      <vt:lpstr>Calculation of Subscription to be shown in the  Income and Expenditure Account for current year.</vt:lpstr>
      <vt:lpstr>Illustration -1 </vt:lpstr>
      <vt:lpstr>Solution </vt:lpstr>
      <vt:lpstr>Illustration -2 </vt:lpstr>
      <vt:lpstr>Solution </vt:lpstr>
      <vt:lpstr>Illustration</vt:lpstr>
      <vt:lpstr>Solution </vt:lpstr>
      <vt:lpstr>Calculation Of Stationary To Be Shown In Income And Expenditure Account</vt:lpstr>
      <vt:lpstr>Illustration -4 </vt:lpstr>
      <vt:lpstr>Solution </vt:lpstr>
      <vt:lpstr>Illustration -5 </vt:lpstr>
      <vt:lpstr>Solution </vt:lpstr>
      <vt:lpstr>Illustration -6 </vt:lpstr>
      <vt:lpstr>Illustration -6 </vt:lpstr>
      <vt:lpstr>Solution </vt:lpstr>
      <vt:lpstr>Solution </vt:lpstr>
      <vt:lpstr>Solution </vt:lpstr>
      <vt:lpstr>Solution </vt:lpstr>
      <vt:lpstr>Illustration -7 </vt:lpstr>
      <vt:lpstr>Illustration -7 </vt:lpstr>
      <vt:lpstr>Solution </vt:lpstr>
      <vt:lpstr>Solution </vt:lpstr>
      <vt:lpstr>Solution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2018-06-03T05:51:51Z</dcterms:created>
  <dcterms:modified xsi:type="dcterms:W3CDTF">2022-03-28T23:22:16Z</dcterms:modified>
</cp:coreProperties>
</file>