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0" r:id="rId1"/>
  </p:sldMasterIdLst>
  <p:notesMasterIdLst>
    <p:notesMasterId r:id="rId29"/>
  </p:notesMasterIdLst>
  <p:sldIdLst>
    <p:sldId id="256" r:id="rId2"/>
    <p:sldId id="260" r:id="rId3"/>
    <p:sldId id="261" r:id="rId4"/>
    <p:sldId id="262" r:id="rId5"/>
    <p:sldId id="263" r:id="rId6"/>
    <p:sldId id="282" r:id="rId7"/>
    <p:sldId id="283" r:id="rId8"/>
    <p:sldId id="286" r:id="rId9"/>
    <p:sldId id="284" r:id="rId10"/>
    <p:sldId id="285"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5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4624" autoAdjust="0"/>
  </p:normalViewPr>
  <p:slideViewPr>
    <p:cSldViewPr snapToGrid="0">
      <p:cViewPr varScale="1">
        <p:scale>
          <a:sx n="111" d="100"/>
          <a:sy n="111" d="100"/>
        </p:scale>
        <p:origin x="-634"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5267672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060119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9301827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7738252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7791788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7C3A134-F1C3-464B-BF47-54DC2DE08F52}"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6525592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7C3A134-F1C3-464B-BF47-54DC2DE08F52}" type="datetimeFigureOut">
              <a:rPr lang="en-US" smtClean="0"/>
              <a:pPr/>
              <a:t>1/9/2022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869843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7C3A134-F1C3-464B-BF47-54DC2DE08F52}" type="datetimeFigureOut">
              <a:rPr lang="en-US" smtClean="0"/>
              <a:pPr/>
              <a:t>1/9/2022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57716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1/9/2022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41295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6642510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1/9/2022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6922310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C3A134-F1C3-464B-BF47-54DC2DE08F52}" type="datetimeFigureOut">
              <a:rPr lang="en-US" smtClean="0"/>
              <a:pPr/>
              <a:t>1/9/2022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7017348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2"/>
            <a:ext cx="9144000" cy="1365879"/>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900" b="1" dirty="0">
                <a:solidFill>
                  <a:srgbClr val="FF0000"/>
                </a:solidFill>
                <a:latin typeface="Calibri"/>
                <a:ea typeface="Calibri"/>
                <a:cs typeface="Calibri"/>
                <a:sym typeface="Calibri"/>
              </a:rPr>
              <a:t>ISSUE AND REDEMPTION OF DEBENTURES</a:t>
            </a:r>
          </a:p>
        </p:txBody>
      </p:sp>
      <p:sp>
        <p:nvSpPr>
          <p:cNvPr id="57" name="Google Shape;57;p13"/>
          <p:cNvSpPr txBox="1"/>
          <p:nvPr/>
        </p:nvSpPr>
        <p:spPr>
          <a:xfrm>
            <a:off x="2222174" y="2571738"/>
            <a:ext cx="5544287" cy="12283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ACCOUNTANCY</a:t>
            </a:r>
          </a:p>
          <a:p>
            <a:pPr marL="0" lvl="0" indent="0" algn="l" rtl="0">
              <a:spcBef>
                <a:spcPts val="0"/>
              </a:spcBef>
              <a:spcAft>
                <a:spcPts val="0"/>
              </a:spcAft>
              <a:buNone/>
            </a:pPr>
            <a:endParaRPr b="1" dirty="0"/>
          </a:p>
          <a:p>
            <a:pPr marL="0" lvl="0" indent="0" algn="l" rtl="0">
              <a:spcBef>
                <a:spcPts val="0"/>
              </a:spcBef>
              <a:spcAft>
                <a:spcPts val="0"/>
              </a:spcAft>
              <a:buNone/>
            </a:pPr>
            <a:r>
              <a:rPr lang="en" b="1" dirty="0"/>
              <a:t>CHAPTER NUMBER:07</a:t>
            </a:r>
          </a:p>
          <a:p>
            <a:pPr marL="0" lvl="0" indent="0" algn="l" rtl="0">
              <a:spcBef>
                <a:spcPts val="0"/>
              </a:spcBef>
              <a:spcAft>
                <a:spcPts val="0"/>
              </a:spcAft>
              <a:buNone/>
            </a:pPr>
            <a:endParaRPr b="1" dirty="0"/>
          </a:p>
          <a:p>
            <a:pPr lvl="0" algn="ctr">
              <a:buSzPts val="3100"/>
            </a:pPr>
            <a:r>
              <a:rPr lang="en" b="1" dirty="0"/>
              <a:t>CHAPTER NAME : </a:t>
            </a:r>
            <a:r>
              <a:rPr lang="en-US" sz="1600" b="1" dirty="0">
                <a:solidFill>
                  <a:schemeClr val="tx1"/>
                </a:solidFill>
                <a:latin typeface="Calibri"/>
                <a:ea typeface="Calibri"/>
                <a:cs typeface="Calibri"/>
                <a:sym typeface="Calibri"/>
              </a:rPr>
              <a:t>ISSUE AND REDEMPTION OF DEBENTURES</a:t>
            </a:r>
            <a:endParaRPr lang="en-US" b="1" dirty="0">
              <a:solidFill>
                <a:schemeClr val="tx1"/>
              </a:solidFill>
              <a:latin typeface="Calibri"/>
              <a:ea typeface="Calibri"/>
              <a:cs typeface="Calibri"/>
              <a:sym typeface="Calibri"/>
            </a:endParaRPr>
          </a:p>
          <a:p>
            <a:pPr marL="0" lvl="0" indent="0" algn="l" rtl="0">
              <a:spcBef>
                <a:spcPts val="0"/>
              </a:spcBef>
              <a:spcAft>
                <a:spcPts val="0"/>
              </a:spcAft>
              <a:buNone/>
            </a:pPr>
            <a:endParaRPr b="1" dirty="0"/>
          </a:p>
        </p:txBody>
      </p:sp>
      <p:pic>
        <p:nvPicPr>
          <p:cNvPr id="6" name="Google Shape;63;p14"/>
          <p:cNvPicPr preferRelativeResize="0"/>
          <p:nvPr/>
        </p:nvPicPr>
        <p:blipFill rotWithShape="1">
          <a:blip r:embed="rId4">
            <a:alphaModFix/>
          </a:blip>
          <a:srcRect/>
          <a:stretch/>
        </p:blipFill>
        <p:spPr>
          <a:xfrm>
            <a:off x="222675" y="136884"/>
            <a:ext cx="1232526" cy="611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616" y="843125"/>
            <a:ext cx="8158348" cy="3108543"/>
          </a:xfrm>
          <a:prstGeom prst="rect">
            <a:avLst/>
          </a:prstGeom>
          <a:noFill/>
        </p:spPr>
        <p:txBody>
          <a:bodyPr wrap="square" rtlCol="0">
            <a:spAutoFit/>
          </a:bodyPr>
          <a:lstStyle/>
          <a:p>
            <a:pPr marL="342900" indent="-342900">
              <a:buAutoNum type="arabicParenBoth" startAt="2"/>
            </a:pPr>
            <a:r>
              <a:rPr lang="en-US" dirty="0">
                <a:latin typeface="Calibri" pitchFamily="34" charset="0"/>
                <a:cs typeface="Calibri" pitchFamily="34" charset="0"/>
              </a:rPr>
              <a:t>When purchase </a:t>
            </a:r>
            <a:r>
              <a:rPr lang="en-US" b="1" dirty="0">
                <a:latin typeface="Calibri" pitchFamily="34" charset="0"/>
                <a:cs typeface="Calibri" pitchFamily="34" charset="0"/>
              </a:rPr>
              <a:t>consideration is more or less than the net assets </a:t>
            </a:r>
            <a:r>
              <a:rPr lang="en-US" dirty="0">
                <a:latin typeface="Calibri" pitchFamily="34" charset="0"/>
                <a:cs typeface="Calibri" pitchFamily="34" charset="0"/>
              </a:rPr>
              <a:t>(i.e., difference between the value of assets and value of liabilities), the difference (if Purchase consideration is more than Net Assets) is debited to </a:t>
            </a:r>
            <a:r>
              <a:rPr lang="en-US" b="1" dirty="0">
                <a:latin typeface="Calibri" pitchFamily="34" charset="0"/>
                <a:cs typeface="Calibri" pitchFamily="34" charset="0"/>
              </a:rPr>
              <a:t>Goodwill Account </a:t>
            </a:r>
            <a:r>
              <a:rPr lang="en-US" dirty="0">
                <a:latin typeface="Calibri" pitchFamily="34" charset="0"/>
                <a:cs typeface="Calibri" pitchFamily="34" charset="0"/>
              </a:rPr>
              <a:t>or the difference (if Purchase Consideration is less than Net Assets) is credited to </a:t>
            </a:r>
            <a:r>
              <a:rPr lang="en-US" b="1" dirty="0">
                <a:latin typeface="Calibri" pitchFamily="34" charset="0"/>
                <a:cs typeface="Calibri" pitchFamily="34" charset="0"/>
              </a:rPr>
              <a:t>Capital Reserve</a:t>
            </a:r>
            <a:r>
              <a:rPr lang="en-US" dirty="0">
                <a:latin typeface="Calibri" pitchFamily="34" charset="0"/>
                <a:cs typeface="Calibri" pitchFamily="34" charset="0"/>
              </a:rPr>
              <a:t>. The entry is: </a:t>
            </a:r>
          </a:p>
          <a:p>
            <a:endParaRPr lang="en-US" dirty="0">
              <a:latin typeface="Calibri" pitchFamily="34" charset="0"/>
              <a:cs typeface="Calibri" pitchFamily="34" charset="0"/>
            </a:endParaRPr>
          </a:p>
          <a:p>
            <a:r>
              <a:rPr lang="en-US" dirty="0">
                <a:latin typeface="Calibri" pitchFamily="34" charset="0"/>
                <a:cs typeface="Calibri" pitchFamily="34" charset="0"/>
              </a:rPr>
              <a:t>            Sundry Assets A/c (Individually) 	...Dr. 	                [With the agreed value of assets] </a:t>
            </a:r>
          </a:p>
          <a:p>
            <a:r>
              <a:rPr lang="en-US" dirty="0">
                <a:latin typeface="Calibri" pitchFamily="34" charset="0"/>
                <a:cs typeface="Calibri" pitchFamily="34" charset="0"/>
              </a:rPr>
              <a:t>            </a:t>
            </a:r>
            <a:r>
              <a:rPr lang="en-US" b="1" dirty="0">
                <a:latin typeface="Calibri" pitchFamily="34" charset="0"/>
                <a:cs typeface="Calibri" pitchFamily="34" charset="0"/>
              </a:rPr>
              <a:t>Goodwill A/c* 	</a:t>
            </a:r>
            <a:r>
              <a:rPr lang="en-US" dirty="0">
                <a:latin typeface="Calibri" pitchFamily="34" charset="0"/>
                <a:cs typeface="Calibri" pitchFamily="34" charset="0"/>
              </a:rPr>
              <a:t>		...Dr.   [With the excess of purchase consideration over </a:t>
            </a:r>
          </a:p>
          <a:p>
            <a:r>
              <a:rPr lang="en-US" dirty="0">
                <a:latin typeface="Calibri" pitchFamily="34" charset="0"/>
                <a:cs typeface="Calibri" pitchFamily="34" charset="0"/>
              </a:rPr>
              <a:t>				               the value of assets less the value of liabilities] </a:t>
            </a:r>
          </a:p>
          <a:p>
            <a:r>
              <a:rPr lang="en-US" dirty="0">
                <a:latin typeface="Calibri" pitchFamily="34" charset="0"/>
                <a:cs typeface="Calibri" pitchFamily="34" charset="0"/>
              </a:rPr>
              <a:t>	To Sundry Liabilities A/c (Individually) 	             [With the agreed value of liabilities]</a:t>
            </a:r>
          </a:p>
          <a:p>
            <a:r>
              <a:rPr lang="en-US" dirty="0">
                <a:latin typeface="Calibri" pitchFamily="34" charset="0"/>
                <a:cs typeface="Calibri" pitchFamily="34" charset="0"/>
              </a:rPr>
              <a:t>	To Vendor's A/c 			               [With the purchase consideration] </a:t>
            </a:r>
          </a:p>
          <a:p>
            <a:r>
              <a:rPr lang="en-US" dirty="0">
                <a:latin typeface="Calibri" pitchFamily="34" charset="0"/>
                <a:cs typeface="Calibri" pitchFamily="34" charset="0"/>
              </a:rPr>
              <a:t>	</a:t>
            </a:r>
            <a:r>
              <a:rPr lang="en-US" b="1" dirty="0">
                <a:latin typeface="Calibri" pitchFamily="34" charset="0"/>
                <a:cs typeface="Calibri" pitchFamily="34" charset="0"/>
              </a:rPr>
              <a:t>To Capital Reserve A/c*     </a:t>
            </a:r>
            <a:r>
              <a:rPr lang="en-US" dirty="0">
                <a:latin typeface="Calibri" pitchFamily="34" charset="0"/>
                <a:cs typeface="Calibri" pitchFamily="34" charset="0"/>
              </a:rPr>
              <a:t>		               [With excess value of Net Assets </a:t>
            </a:r>
          </a:p>
          <a:p>
            <a:r>
              <a:rPr lang="en-US" dirty="0">
                <a:latin typeface="Calibri" pitchFamily="34" charset="0"/>
                <a:cs typeface="Calibri" pitchFamily="34" charset="0"/>
              </a:rPr>
              <a:t>						   over purchase consideration] </a:t>
            </a:r>
          </a:p>
          <a:p>
            <a:endParaRPr lang="en-US" dirty="0">
              <a:latin typeface="Calibri" pitchFamily="34" charset="0"/>
              <a:cs typeface="Calibri" pitchFamily="34" charset="0"/>
            </a:endParaRPr>
          </a:p>
          <a:p>
            <a:r>
              <a:rPr lang="en-US" dirty="0">
                <a:latin typeface="Calibri" pitchFamily="34" charset="0"/>
                <a:cs typeface="Calibri" pitchFamily="34" charset="0"/>
              </a:rPr>
              <a:t>        *Either Goodwill or Capital Reserve will appear. </a:t>
            </a:r>
          </a:p>
        </p:txBody>
      </p:sp>
      <p:pic>
        <p:nvPicPr>
          <p:cNvPr id="4"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144000" cy="5201424"/>
          </a:xfrm>
          <a:prstGeom prst="rect">
            <a:avLst/>
          </a:prstGeom>
          <a:noFill/>
        </p:spPr>
        <p:txBody>
          <a:bodyPr wrap="square" rtlCol="0">
            <a:spAutoFit/>
          </a:bodyPr>
          <a:lstStyle/>
          <a:p>
            <a:pPr algn="ctr"/>
            <a:r>
              <a:rPr lang="en-US" b="1" dirty="0">
                <a:solidFill>
                  <a:srgbClr val="FF0000"/>
                </a:solidFill>
                <a:latin typeface="+mn-lt"/>
              </a:rPr>
              <a:t>Issue of Debentures for Consideration other than Cash </a:t>
            </a:r>
          </a:p>
          <a:p>
            <a:r>
              <a:rPr lang="en-US" dirty="0">
                <a:latin typeface="+mn-lt"/>
              </a:rPr>
              <a:t>Sometimes a Company purchases some assets from the vendor and instead of paying the vendor in cash, the Company may decide to issue debentures to the vendor in payment of purchase consideration. Such an issue of debentures to vendors is known </a:t>
            </a:r>
          </a:p>
          <a:p>
            <a:r>
              <a:rPr lang="en-US" dirty="0">
                <a:solidFill>
                  <a:srgbClr val="FF0000"/>
                </a:solidFill>
                <a:latin typeface="+mn-lt"/>
              </a:rPr>
              <a:t>as issue of debentures for consideration other than cash</a:t>
            </a:r>
            <a:r>
              <a:rPr lang="en-US" dirty="0">
                <a:latin typeface="+mn-lt"/>
              </a:rPr>
              <a:t>. Debentures can be issued to vendors at par, at a premium or at a discount. Following entries will be passed for this purpose : </a:t>
            </a:r>
          </a:p>
          <a:p>
            <a:endParaRPr lang="en-US" sz="1000" dirty="0">
              <a:latin typeface="+mn-lt"/>
            </a:endParaRPr>
          </a:p>
          <a:p>
            <a:r>
              <a:rPr lang="en-US" dirty="0">
                <a:latin typeface="+mn-lt"/>
              </a:rPr>
              <a:t>        1. </a:t>
            </a:r>
            <a:r>
              <a:rPr lang="en-US" b="1" dirty="0">
                <a:latin typeface="+mn-lt"/>
              </a:rPr>
              <a:t>On purchase of assets : </a:t>
            </a:r>
          </a:p>
          <a:p>
            <a:r>
              <a:rPr lang="en-US" dirty="0">
                <a:latin typeface="+mn-lt"/>
              </a:rPr>
              <a:t>            Assets A/c 						Dr. </a:t>
            </a:r>
          </a:p>
          <a:p>
            <a:r>
              <a:rPr lang="en-US" dirty="0">
                <a:latin typeface="+mn-lt"/>
              </a:rPr>
              <a:t>	To Vendor's A/c 	</a:t>
            </a:r>
          </a:p>
          <a:p>
            <a:endParaRPr lang="en-US" sz="700" dirty="0">
              <a:latin typeface="+mn-lt"/>
            </a:endParaRPr>
          </a:p>
          <a:p>
            <a:r>
              <a:rPr lang="en-US" dirty="0">
                <a:latin typeface="+mn-lt"/>
              </a:rPr>
              <a:t>        2.I</a:t>
            </a:r>
            <a:r>
              <a:rPr lang="en-US" b="1" dirty="0">
                <a:latin typeface="+mn-lt"/>
              </a:rPr>
              <a:t>. For the issue of debentures to vendor at par </a:t>
            </a:r>
            <a:r>
              <a:rPr lang="en-US" dirty="0">
                <a:latin typeface="+mn-lt"/>
              </a:rPr>
              <a:t>: </a:t>
            </a:r>
          </a:p>
          <a:p>
            <a:r>
              <a:rPr lang="en-US" dirty="0">
                <a:latin typeface="+mn-lt"/>
              </a:rPr>
              <a:t>               Vendor's A/c 						Dr. </a:t>
            </a:r>
          </a:p>
          <a:p>
            <a:r>
              <a:rPr lang="en-US" dirty="0">
                <a:latin typeface="+mn-lt"/>
              </a:rPr>
              <a:t>	To Debentures A/c </a:t>
            </a:r>
          </a:p>
          <a:p>
            <a:endParaRPr lang="en-US" sz="700" dirty="0">
              <a:latin typeface="+mn-lt"/>
            </a:endParaRPr>
          </a:p>
          <a:p>
            <a:r>
              <a:rPr lang="en-US" dirty="0">
                <a:latin typeface="+mn-lt"/>
              </a:rPr>
              <a:t>          II. </a:t>
            </a:r>
            <a:r>
              <a:rPr lang="en-US" b="1" dirty="0">
                <a:latin typeface="+mn-lt"/>
              </a:rPr>
              <a:t>For the issue of debentures to vendor at premium : </a:t>
            </a:r>
          </a:p>
          <a:p>
            <a:r>
              <a:rPr lang="en-US" dirty="0">
                <a:latin typeface="+mn-lt"/>
              </a:rPr>
              <a:t>              Vendor's A/c </a:t>
            </a:r>
          </a:p>
          <a:p>
            <a:r>
              <a:rPr lang="en-US" dirty="0">
                <a:latin typeface="+mn-lt"/>
              </a:rPr>
              <a:t>              To Debentures A/c </a:t>
            </a:r>
          </a:p>
          <a:p>
            <a:r>
              <a:rPr lang="en-US" dirty="0">
                <a:latin typeface="+mn-lt"/>
              </a:rPr>
              <a:t>              To Securities Premium Reserve A/c </a:t>
            </a:r>
          </a:p>
          <a:p>
            <a:r>
              <a:rPr lang="en-US" dirty="0">
                <a:latin typeface="+mn-lt"/>
              </a:rPr>
              <a:t>       </a:t>
            </a:r>
            <a:r>
              <a:rPr lang="en-US" sz="1000" dirty="0">
                <a:latin typeface="+mn-lt"/>
              </a:rPr>
              <a:t> </a:t>
            </a:r>
            <a:endParaRPr lang="en-US" dirty="0">
              <a:latin typeface="+mn-lt"/>
            </a:endParaRPr>
          </a:p>
          <a:p>
            <a:r>
              <a:rPr lang="en-US" dirty="0">
                <a:latin typeface="+mn-lt"/>
              </a:rPr>
              <a:t>          III. </a:t>
            </a:r>
            <a:r>
              <a:rPr lang="en-US" b="1" dirty="0">
                <a:latin typeface="+mn-lt"/>
              </a:rPr>
              <a:t>For the issue of debentures to vendor at discount : </a:t>
            </a:r>
          </a:p>
          <a:p>
            <a:r>
              <a:rPr lang="en-US" dirty="0">
                <a:latin typeface="+mn-lt"/>
              </a:rPr>
              <a:t>               Vendor's A/c 						Dr. </a:t>
            </a:r>
          </a:p>
          <a:p>
            <a:r>
              <a:rPr lang="en-US" dirty="0">
                <a:latin typeface="+mn-lt"/>
              </a:rPr>
              <a:t>               Discount on Issue of Debentures A/c 			Dr. </a:t>
            </a:r>
          </a:p>
          <a:p>
            <a:r>
              <a:rPr lang="en-US" dirty="0">
                <a:latin typeface="+mn-lt"/>
              </a:rPr>
              <a:t>               To Debentures A/c </a:t>
            </a:r>
          </a:p>
          <a:p>
            <a:r>
              <a:rPr lang="en-US" dirty="0">
                <a:latin typeface="+mn-lt"/>
              </a:rPr>
              <a:t> </a:t>
            </a:r>
          </a:p>
        </p:txBody>
      </p:sp>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29" y="0"/>
            <a:ext cx="8951494" cy="2154436"/>
          </a:xfrm>
          <a:prstGeom prst="rect">
            <a:avLst/>
          </a:prstGeom>
          <a:noFill/>
        </p:spPr>
        <p:txBody>
          <a:bodyPr wrap="square" rtlCol="0">
            <a:spAutoFit/>
          </a:bodyPr>
          <a:lstStyle/>
          <a:p>
            <a:endParaRPr lang="en-US" dirty="0"/>
          </a:p>
          <a:p>
            <a:endParaRPr lang="en-US" dirty="0"/>
          </a:p>
          <a:p>
            <a:endParaRPr lang="en-US" dirty="0"/>
          </a:p>
          <a:p>
            <a:pPr algn="just"/>
            <a:r>
              <a:rPr lang="en-US" sz="1600" b="1" dirty="0">
                <a:solidFill>
                  <a:srgbClr val="FF0000"/>
                </a:solidFill>
                <a:latin typeface="Calibri" pitchFamily="34" charset="0"/>
              </a:rPr>
              <a:t>QUESTION-1</a:t>
            </a:r>
          </a:p>
          <a:p>
            <a:pPr algn="just"/>
            <a:r>
              <a:rPr lang="en-US" sz="1600" dirty="0">
                <a:latin typeface="Calibri" pitchFamily="34" charset="0"/>
              </a:rPr>
              <a:t>A company purchased assets of the book value of Rs.9,90,000 from another Co. It was agreed that the purchase consideration be paid by issuing 11% Debentures of Rs.100 each. Assume that the debentures have been issued (</a:t>
            </a:r>
            <a:r>
              <a:rPr lang="en-US" sz="1600" dirty="0" err="1">
                <a:latin typeface="Calibri" pitchFamily="34" charset="0"/>
              </a:rPr>
              <a:t>i</a:t>
            </a:r>
            <a:r>
              <a:rPr lang="en-US" sz="1600" dirty="0">
                <a:latin typeface="Calibri" pitchFamily="34" charset="0"/>
              </a:rPr>
              <a:t>) at par, (ii) at a premium of 10%, and (iii) at a discount of 10%. </a:t>
            </a:r>
          </a:p>
          <a:p>
            <a:pPr algn="just"/>
            <a:r>
              <a:rPr lang="en-US" sz="1600" dirty="0">
                <a:latin typeface="Calibri" pitchFamily="34" charset="0"/>
              </a:rPr>
              <a:t>Give necessary journal entries in the books of purchasing company. </a:t>
            </a:r>
          </a:p>
          <a:p>
            <a:endParaRPr lang="en-US" sz="1200" dirty="0"/>
          </a:p>
        </p:txBody>
      </p:sp>
      <p:sp>
        <p:nvSpPr>
          <p:cNvPr id="5" name="TextBox 4"/>
          <p:cNvSpPr txBox="1"/>
          <p:nvPr/>
        </p:nvSpPr>
        <p:spPr>
          <a:xfrm>
            <a:off x="268133" y="3028208"/>
            <a:ext cx="8875868" cy="1338828"/>
          </a:xfrm>
          <a:prstGeom prst="rect">
            <a:avLst/>
          </a:prstGeom>
          <a:noFill/>
        </p:spPr>
        <p:txBody>
          <a:bodyPr wrap="square" rtlCol="0">
            <a:spAutoFit/>
          </a:bodyPr>
          <a:lstStyle/>
          <a:p>
            <a:pPr algn="just"/>
            <a:r>
              <a:rPr lang="en-US" sz="1600" b="1" dirty="0">
                <a:solidFill>
                  <a:srgbClr val="FF0000"/>
                </a:solidFill>
                <a:latin typeface="Calibri" pitchFamily="34" charset="0"/>
              </a:rPr>
              <a:t>QUESTION-2</a:t>
            </a:r>
          </a:p>
          <a:p>
            <a:pPr algn="just"/>
            <a:r>
              <a:rPr lang="en-US" sz="1600" dirty="0">
                <a:latin typeface="Calibri" pitchFamily="34" charset="0"/>
              </a:rPr>
              <a:t>R Limited took over assets of Rs.5,60,000 and creditors of Rs.80,000 from S Limited. R Limited issued 8% debentures of Rs.20 each at a premium of 20% as purchase consideration, to S Limited. Calculate the amount of purchase consideration, number of debentures issued by R Limited and pass the necessary journal entries in the books of R Limited from the above mentioned </a:t>
            </a:r>
            <a:r>
              <a:rPr lang="en-US" sz="1600" dirty="0" err="1">
                <a:latin typeface="Calibri" pitchFamily="34" charset="0"/>
              </a:rPr>
              <a:t>informations</a:t>
            </a:r>
            <a:r>
              <a:rPr lang="en-US" sz="1700" dirty="0">
                <a:latin typeface="Calibri" pitchFamily="34" charset="0"/>
              </a:rPr>
              <a:t>. </a:t>
            </a:r>
          </a:p>
        </p:txBody>
      </p:sp>
      <p:pic>
        <p:nvPicPr>
          <p:cNvPr id="7"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27" y="890649"/>
            <a:ext cx="9068373" cy="3862596"/>
          </a:xfrm>
          <a:prstGeom prst="rect">
            <a:avLst/>
          </a:prstGeom>
          <a:noFill/>
        </p:spPr>
        <p:txBody>
          <a:bodyPr wrap="square" rtlCol="0">
            <a:spAutoFit/>
          </a:bodyPr>
          <a:lstStyle/>
          <a:p>
            <a:pPr algn="just"/>
            <a:r>
              <a:rPr lang="en-US" sz="1600" b="1" dirty="0">
                <a:solidFill>
                  <a:srgbClr val="FF0000"/>
                </a:solidFill>
                <a:latin typeface="+mn-lt"/>
              </a:rPr>
              <a:t>Issue of Debentures as Collateral Security </a:t>
            </a:r>
          </a:p>
          <a:p>
            <a:pPr algn="just">
              <a:lnSpc>
                <a:spcPct val="150000"/>
              </a:lnSpc>
            </a:pPr>
            <a:r>
              <a:rPr lang="en-US" dirty="0">
                <a:latin typeface="+mn-lt"/>
              </a:rPr>
              <a:t>Sometimes, when a Company takes a loan from a Bank or from some other party, the Company may have to issue debentures as a subsidiary or secondary security in addition to the principal security. In other words, collateral security means secondary security in addition to the principal security. The bank or the other persons to whom such debentures are issued as collateral security will not be entitled to any interest on these debentures. They are entitled to get interest on the original loan advanced by them. If a default is made either in the payment of interest or in the payment of principal debt, the lender will first </a:t>
            </a:r>
            <a:r>
              <a:rPr lang="en-US" dirty="0" err="1">
                <a:latin typeface="+mn-lt"/>
              </a:rPr>
              <a:t>realise</a:t>
            </a:r>
            <a:r>
              <a:rPr lang="en-US" dirty="0">
                <a:latin typeface="+mn-lt"/>
              </a:rPr>
              <a:t> its debt from the principal security. But if the full amount of debt is not </a:t>
            </a:r>
            <a:r>
              <a:rPr lang="en-US" dirty="0" err="1">
                <a:latin typeface="+mn-lt"/>
              </a:rPr>
              <a:t>realised</a:t>
            </a:r>
            <a:r>
              <a:rPr lang="en-US" dirty="0">
                <a:latin typeface="+mn-lt"/>
              </a:rPr>
              <a:t> from the principal security, it may claim all the rights of a debenture holder. </a:t>
            </a:r>
          </a:p>
          <a:p>
            <a:pPr algn="just">
              <a:lnSpc>
                <a:spcPct val="150000"/>
              </a:lnSpc>
            </a:pPr>
            <a:r>
              <a:rPr lang="en-US" dirty="0">
                <a:latin typeface="+mn-lt"/>
              </a:rPr>
              <a:t>As soon as the Company pays the final </a:t>
            </a:r>
            <a:r>
              <a:rPr lang="en-US" dirty="0" err="1">
                <a:latin typeface="+mn-lt"/>
              </a:rPr>
              <a:t>instalment</a:t>
            </a:r>
            <a:r>
              <a:rPr lang="en-US" dirty="0">
                <a:latin typeface="+mn-lt"/>
              </a:rPr>
              <a:t> of loan, it can take its debentures back. There are two methods of dealing with such debentures in the books of accounts of the Company : </a:t>
            </a:r>
          </a:p>
          <a:p>
            <a:pPr algn="just">
              <a:lnSpc>
                <a:spcPct val="150000"/>
              </a:lnSpc>
            </a:pPr>
            <a:endParaRPr lang="en-US" dirty="0">
              <a:latin typeface="+mn-lt"/>
            </a:endParaRPr>
          </a:p>
          <a:p>
            <a:pPr algn="just">
              <a:lnSpc>
                <a:spcPct val="150000"/>
              </a:lnSpc>
            </a:pPr>
            <a:endParaRPr lang="en-US" dirty="0"/>
          </a:p>
        </p:txBody>
      </p:sp>
      <p:pic>
        <p:nvPicPr>
          <p:cNvPr id="4"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31325"/>
          </a:xfrm>
          <a:prstGeom prst="rect">
            <a:avLst/>
          </a:prstGeom>
          <a:noFill/>
        </p:spPr>
        <p:txBody>
          <a:bodyPr wrap="square" rtlCol="0">
            <a:spAutoFit/>
          </a:bodyPr>
          <a:lstStyle/>
          <a:p>
            <a:pPr algn="just"/>
            <a:endParaRPr lang="en-US" dirty="0"/>
          </a:p>
          <a:p>
            <a:pPr marL="342900" indent="-342900" algn="just">
              <a:buAutoNum type="arabicParenBoth"/>
            </a:pPr>
            <a:r>
              <a:rPr lang="en-US" b="1" dirty="0">
                <a:solidFill>
                  <a:srgbClr val="FF0000"/>
                </a:solidFill>
                <a:latin typeface="+mn-lt"/>
              </a:rPr>
              <a:t>First Method : </a:t>
            </a:r>
            <a:r>
              <a:rPr lang="en-US" dirty="0">
                <a:latin typeface="+mn-lt"/>
              </a:rPr>
              <a:t>In this method, no entry need to be passed in the books of the Company, as the debentures are not actually issued, but only given away as collateral security. As such, under this method, entry is passed only for taking a loan. If the loan is taken from a bank, the entry will be:</a:t>
            </a:r>
          </a:p>
          <a:p>
            <a:pPr marL="342900" indent="-342900" algn="just"/>
            <a:r>
              <a:rPr lang="en-US" dirty="0">
                <a:latin typeface="+mn-lt"/>
              </a:rPr>
              <a:t>	</a:t>
            </a:r>
          </a:p>
          <a:p>
            <a:pPr marL="342900" indent="-342900" algn="just"/>
            <a:r>
              <a:rPr lang="en-US" dirty="0">
                <a:latin typeface="+mn-lt"/>
              </a:rPr>
              <a:t>	Bank A/c 		Dr.</a:t>
            </a:r>
          </a:p>
          <a:p>
            <a:pPr marL="342900" indent="-342900" algn="just"/>
            <a:r>
              <a:rPr lang="en-US" dirty="0">
                <a:latin typeface="+mn-lt"/>
              </a:rPr>
              <a:t>          To Bank Loan A/c </a:t>
            </a:r>
          </a:p>
          <a:p>
            <a:pPr marL="342900" indent="-342900" algn="just"/>
            <a:r>
              <a:rPr lang="en-US" dirty="0">
                <a:latin typeface="+mn-lt"/>
              </a:rPr>
              <a:t>On the equity and liabilities side of the balance sheet, a note is appended below the loan that the </a:t>
            </a:r>
          </a:p>
          <a:p>
            <a:pPr marL="342900" indent="-342900" algn="just"/>
            <a:r>
              <a:rPr lang="en-US" dirty="0">
                <a:latin typeface="+mn-lt"/>
              </a:rPr>
              <a:t>loan is secured by the issue of debentures as collateral security</a:t>
            </a:r>
            <a:r>
              <a:rPr lang="en-US" dirty="0"/>
              <a:t>. </a:t>
            </a:r>
          </a:p>
        </p:txBody>
      </p:sp>
      <p:sp>
        <p:nvSpPr>
          <p:cNvPr id="3" name="TextBox 2"/>
          <p:cNvSpPr txBox="1"/>
          <p:nvPr/>
        </p:nvSpPr>
        <p:spPr>
          <a:xfrm>
            <a:off x="1" y="2541319"/>
            <a:ext cx="9144000" cy="1674754"/>
          </a:xfrm>
          <a:prstGeom prst="rect">
            <a:avLst/>
          </a:prstGeom>
          <a:noFill/>
        </p:spPr>
        <p:txBody>
          <a:bodyPr wrap="square" rtlCol="0">
            <a:spAutoFit/>
          </a:bodyPr>
          <a:lstStyle/>
          <a:p>
            <a:pPr>
              <a:lnSpc>
                <a:spcPct val="150000"/>
              </a:lnSpc>
            </a:pPr>
            <a:r>
              <a:rPr lang="en-US" b="1" dirty="0">
                <a:solidFill>
                  <a:srgbClr val="FF0000"/>
                </a:solidFill>
                <a:latin typeface="+mn-lt"/>
              </a:rPr>
              <a:t>QUESTION-1</a:t>
            </a:r>
          </a:p>
          <a:p>
            <a:pPr algn="just">
              <a:lnSpc>
                <a:spcPct val="150000"/>
              </a:lnSpc>
            </a:pPr>
            <a:r>
              <a:rPr lang="en-US" dirty="0">
                <a:latin typeface="+mn-lt"/>
              </a:rPr>
              <a:t>A Company had Rs.10,00,000, 12% Debentures outstanding as on 1st April, 2019. During the year company took a loan of Rs.2,00,000 from the State Bank of India for which the Company placed with the bank debentures for Rs.2,50,000 as Collateral Security. Pass journal entries, if any. Also show how the Debentures and Bank Loan will appear in the Company's Balance Sheet as at 31st March, 2020. </a:t>
            </a:r>
          </a:p>
        </p:txBody>
      </p:sp>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9144000" cy="2677656"/>
          </a:xfrm>
          <a:prstGeom prst="rect">
            <a:avLst/>
          </a:prstGeom>
        </p:spPr>
        <p:txBody>
          <a:bodyPr wrap="square">
            <a:spAutoFit/>
          </a:bodyPr>
          <a:lstStyle/>
          <a:p>
            <a:pPr marL="342900" indent="-342900" algn="just">
              <a:buAutoNum type="arabicParenBoth" startAt="2"/>
            </a:pPr>
            <a:r>
              <a:rPr lang="en-US" b="1" dirty="0">
                <a:solidFill>
                  <a:srgbClr val="FF0000"/>
                </a:solidFill>
                <a:latin typeface="+mn-lt"/>
              </a:rPr>
              <a:t>Second Method : </a:t>
            </a:r>
            <a:r>
              <a:rPr lang="en-US" dirty="0">
                <a:latin typeface="+mn-lt"/>
              </a:rPr>
              <a:t>In this method, the entry for issuing debentures as Collateral Security is also recorded with the entry for taking the loan. </a:t>
            </a:r>
          </a:p>
          <a:p>
            <a:pPr marL="342900" indent="-342900" algn="just"/>
            <a:r>
              <a:rPr lang="en-US" dirty="0">
                <a:latin typeface="+mn-lt"/>
              </a:rPr>
              <a:t>	1. On taking a loan : </a:t>
            </a:r>
          </a:p>
          <a:p>
            <a:pPr marL="342900" indent="-342900" algn="just"/>
            <a:r>
              <a:rPr lang="en-US" dirty="0">
                <a:latin typeface="+mn-lt"/>
              </a:rPr>
              <a:t>	    Bank A/c 				Dr. </a:t>
            </a:r>
          </a:p>
          <a:p>
            <a:pPr marL="342900" indent="-342900" algn="just"/>
            <a:r>
              <a:rPr lang="en-US" dirty="0">
                <a:latin typeface="+mn-lt"/>
              </a:rPr>
              <a:t>             To Bank Loan A/c </a:t>
            </a:r>
          </a:p>
          <a:p>
            <a:pPr marL="342900" indent="-342900" algn="just"/>
            <a:endParaRPr lang="en-US" dirty="0">
              <a:latin typeface="+mn-lt"/>
            </a:endParaRPr>
          </a:p>
          <a:p>
            <a:pPr marL="342900" indent="-342900" algn="just"/>
            <a:r>
              <a:rPr lang="en-US" dirty="0">
                <a:latin typeface="+mn-lt"/>
              </a:rPr>
              <a:t>        2. On issuing the debentures as collateral security : </a:t>
            </a:r>
          </a:p>
          <a:p>
            <a:pPr marL="342900" indent="-342900" algn="just"/>
            <a:r>
              <a:rPr lang="en-US" dirty="0">
                <a:latin typeface="+mn-lt"/>
              </a:rPr>
              <a:t>	     Debentures Suspense A/c 			Dr. </a:t>
            </a:r>
          </a:p>
          <a:p>
            <a:pPr marL="342900" indent="-342900" algn="just"/>
            <a:r>
              <a:rPr lang="en-US" dirty="0">
                <a:latin typeface="+mn-lt"/>
              </a:rPr>
              <a:t>               To   Debentures A/c </a:t>
            </a:r>
          </a:p>
          <a:p>
            <a:pPr marL="342900" indent="-342900" algn="just"/>
            <a:r>
              <a:rPr lang="en-US" dirty="0">
                <a:latin typeface="+mn-lt"/>
              </a:rPr>
              <a:t>In the Balance Sheet, Debentures Suspense A/c will be shown as a deduction from the Debentures </a:t>
            </a:r>
          </a:p>
          <a:p>
            <a:pPr marL="342900" indent="-342900" algn="just"/>
            <a:r>
              <a:rPr lang="en-US" dirty="0">
                <a:latin typeface="+mn-lt"/>
              </a:rPr>
              <a:t>Account on the equity and Liabilities side. As and when the loan is repaid, both the entries passed </a:t>
            </a:r>
          </a:p>
          <a:p>
            <a:pPr marL="342900" indent="-342900" algn="just"/>
            <a:r>
              <a:rPr lang="en-US" dirty="0">
                <a:latin typeface="+mn-lt"/>
              </a:rPr>
              <a:t>above are reversed. </a:t>
            </a:r>
          </a:p>
        </p:txBody>
      </p:sp>
      <p:sp>
        <p:nvSpPr>
          <p:cNvPr id="3" name="TextBox 2"/>
          <p:cNvSpPr txBox="1"/>
          <p:nvPr/>
        </p:nvSpPr>
        <p:spPr>
          <a:xfrm>
            <a:off x="1" y="3123210"/>
            <a:ext cx="9143999" cy="1384995"/>
          </a:xfrm>
          <a:prstGeom prst="rect">
            <a:avLst/>
          </a:prstGeom>
          <a:noFill/>
        </p:spPr>
        <p:txBody>
          <a:bodyPr wrap="square" rtlCol="0">
            <a:spAutoFit/>
          </a:bodyPr>
          <a:lstStyle/>
          <a:p>
            <a:r>
              <a:rPr lang="en-US" b="1" dirty="0">
                <a:solidFill>
                  <a:srgbClr val="FF0000"/>
                </a:solidFill>
                <a:latin typeface="+mn-lt"/>
              </a:rPr>
              <a:t>QUESTION-2</a:t>
            </a:r>
          </a:p>
          <a:p>
            <a:pPr algn="just"/>
            <a:r>
              <a:rPr lang="en-US" dirty="0">
                <a:latin typeface="+mn-lt"/>
              </a:rPr>
              <a:t>A Company had Rs.10,00,000, 12% Debentures outstanding as on 1st April, 2019. During the year company took a loan of Rs.2,00,000 from the State Bank of India for which the Company placed with the bank debentures for Rs.2,50,000 as Collateral Security. Pass journal entries, if any. Also show how the Debentures and Bank Loan will appear in the Company's Balance Sheet as at 31st March, 2020. </a:t>
            </a:r>
          </a:p>
          <a:p>
            <a:endParaRPr lang="en-US" dirty="0"/>
          </a:p>
        </p:txBody>
      </p:sp>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3831818"/>
          </a:xfrm>
          <a:prstGeom prst="rect">
            <a:avLst/>
          </a:prstGeom>
          <a:noFill/>
        </p:spPr>
        <p:txBody>
          <a:bodyPr wrap="square" rtlCol="0">
            <a:spAutoFit/>
          </a:bodyPr>
          <a:lstStyle/>
          <a:p>
            <a:r>
              <a:rPr lang="en-US" b="1" dirty="0">
                <a:solidFill>
                  <a:srgbClr val="FF0000"/>
                </a:solidFill>
              </a:rPr>
              <a:t>Accounting for Issue of Debentures Considering the Terms and Conditions of Redemption </a:t>
            </a:r>
          </a:p>
          <a:p>
            <a:endParaRPr lang="en-US" sz="500" dirty="0"/>
          </a:p>
          <a:p>
            <a:pPr algn="just"/>
            <a:r>
              <a:rPr lang="en-US" dirty="0"/>
              <a:t>Debentures may be redeemed either at par or at premium, according to the terms laid down at the time of issue. After taking into account the three possibilities of issue (i.e. , at par, at discount, at premium) and two possibilities of redemption (</a:t>
            </a:r>
            <a:r>
              <a:rPr lang="en-US" dirty="0" err="1"/>
              <a:t>i</a:t>
            </a:r>
            <a:r>
              <a:rPr lang="en-US" dirty="0"/>
              <a:t>. e. , at par or at premium) a Company can issue debentures from the following six types : </a:t>
            </a:r>
          </a:p>
          <a:p>
            <a:pPr marL="342900" indent="-342900" algn="just">
              <a:buAutoNum type="arabicPeriod"/>
            </a:pPr>
            <a:r>
              <a:rPr lang="en-US" b="1" dirty="0">
                <a:solidFill>
                  <a:srgbClr val="FF0000"/>
                </a:solidFill>
              </a:rPr>
              <a:t>When debentures are issued at par and are redeemable at par : </a:t>
            </a:r>
            <a:r>
              <a:rPr lang="en-US" dirty="0"/>
              <a:t>For example, if a debenture of Rs. 100 is issued at Rs. 100 and is redeemable at Rs.100, the following entries will be passed : </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marL="342900" indent="-342900" algn="just">
              <a:buAutoNum type="arabicPeriod" startAt="2"/>
            </a:pPr>
            <a:r>
              <a:rPr lang="en-US" b="1" dirty="0">
                <a:solidFill>
                  <a:srgbClr val="FF0000"/>
                </a:solidFill>
              </a:rPr>
              <a:t>When debentures are issued at a discount and are redeemable at par : </a:t>
            </a:r>
            <a:r>
              <a:rPr lang="en-US" dirty="0"/>
              <a:t>For example, if a debenture of Rs. 100 is issued at Rs.95 and is redeemable at Rs.100, the following entries will be passed : </a:t>
            </a:r>
          </a:p>
          <a:p>
            <a:pPr algn="just"/>
            <a:endParaRPr lang="en-US" dirty="0"/>
          </a:p>
          <a:p>
            <a:pPr algn="just"/>
            <a:endParaRPr lang="en-US" dirty="0"/>
          </a:p>
        </p:txBody>
      </p:sp>
      <p:pic>
        <p:nvPicPr>
          <p:cNvPr id="1026" name="Picture 2"/>
          <p:cNvPicPr>
            <a:picLocks noChangeAspect="1" noChangeArrowheads="1"/>
          </p:cNvPicPr>
          <p:nvPr/>
        </p:nvPicPr>
        <p:blipFill>
          <a:blip r:embed="rId2">
            <a:lum bright="10000" contrast="10000"/>
          </a:blip>
          <a:srcRect/>
          <a:stretch>
            <a:fillRect/>
          </a:stretch>
        </p:blipFill>
        <p:spPr bwMode="auto">
          <a:xfrm>
            <a:off x="1" y="1450665"/>
            <a:ext cx="9144000" cy="13681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 y="3348217"/>
            <a:ext cx="9143999" cy="1795284"/>
          </a:xfrm>
          <a:prstGeom prst="rect">
            <a:avLst/>
          </a:prstGeom>
          <a:noFill/>
          <a:ln w="9525">
            <a:noFill/>
            <a:miter lim="800000"/>
            <a:headEnd/>
            <a:tailEnd/>
          </a:ln>
          <a:effectLst/>
        </p:spPr>
      </p:pic>
      <p:pic>
        <p:nvPicPr>
          <p:cNvPr id="6" name="Google Shape;63;p14"/>
          <p:cNvPicPr preferRelativeResize="0"/>
          <p:nvPr/>
        </p:nvPicPr>
        <p:blipFill rotWithShape="1">
          <a:blip r:embed="rId4">
            <a:alphaModFix/>
          </a:blip>
          <a:srcRect/>
          <a:stretch/>
        </p:blipFill>
        <p:spPr>
          <a:xfrm>
            <a:off x="7787575" y="4378875"/>
            <a:ext cx="1232526" cy="611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1600438"/>
          </a:xfrm>
          <a:prstGeom prst="rect">
            <a:avLst/>
          </a:prstGeom>
        </p:spPr>
        <p:txBody>
          <a:bodyPr wrap="square">
            <a:spAutoFit/>
          </a:bodyPr>
          <a:lstStyle/>
          <a:p>
            <a:pPr algn="just"/>
            <a:r>
              <a:rPr lang="en-US" dirty="0"/>
              <a:t>      </a:t>
            </a:r>
            <a:r>
              <a:rPr lang="en-US" dirty="0">
                <a:latin typeface="+mn-lt"/>
              </a:rPr>
              <a:t>`Discount on issue' is a capital loss and will be written off from Securities Premium (if it exists) or  </a:t>
            </a:r>
          </a:p>
          <a:p>
            <a:pPr algn="just"/>
            <a:r>
              <a:rPr lang="en-US" dirty="0">
                <a:latin typeface="+mn-lt"/>
              </a:rPr>
              <a:t>       from General Reserve (if it exists) or from Statement of Profit &amp; Loss in the year in which it </a:t>
            </a:r>
          </a:p>
          <a:p>
            <a:pPr algn="just"/>
            <a:r>
              <a:rPr lang="en-US" dirty="0">
                <a:latin typeface="+mn-lt"/>
              </a:rPr>
              <a:t>       occurs. </a:t>
            </a:r>
          </a:p>
          <a:p>
            <a:pPr algn="just"/>
            <a:endParaRPr lang="en-US" dirty="0">
              <a:latin typeface="+mn-lt"/>
            </a:endParaRPr>
          </a:p>
          <a:p>
            <a:pPr marL="342900" indent="-342900" algn="just">
              <a:buAutoNum type="arabicPeriod" startAt="3"/>
            </a:pPr>
            <a:r>
              <a:rPr lang="en-US" b="1" dirty="0">
                <a:solidFill>
                  <a:srgbClr val="FF0000"/>
                </a:solidFill>
                <a:latin typeface="+mn-lt"/>
              </a:rPr>
              <a:t>When debentures are issued at a premium and are redeemable at par : </a:t>
            </a:r>
            <a:r>
              <a:rPr lang="en-US" dirty="0">
                <a:latin typeface="+mn-lt"/>
              </a:rPr>
              <a:t>For example, if a debenture of Rs.100 is issued at Rs.105 and is redeemable at Rs.100, the following entries will be passed : </a:t>
            </a:r>
          </a:p>
          <a:p>
            <a:pPr algn="just"/>
            <a:endParaRPr lang="en-US" dirty="0"/>
          </a:p>
        </p:txBody>
      </p:sp>
      <p:pic>
        <p:nvPicPr>
          <p:cNvPr id="2050" name="Picture 2"/>
          <p:cNvPicPr>
            <a:picLocks noChangeAspect="1" noChangeArrowheads="1"/>
          </p:cNvPicPr>
          <p:nvPr/>
        </p:nvPicPr>
        <p:blipFill>
          <a:blip r:embed="rId2">
            <a:lum bright="10000" contrast="-20000"/>
          </a:blip>
          <a:srcRect/>
          <a:stretch>
            <a:fillRect/>
          </a:stretch>
        </p:blipFill>
        <p:spPr bwMode="auto">
          <a:xfrm>
            <a:off x="1" y="1357926"/>
            <a:ext cx="9108374" cy="2370926"/>
          </a:xfrm>
          <a:prstGeom prst="rect">
            <a:avLst/>
          </a:prstGeom>
          <a:noFill/>
          <a:ln w="9525">
            <a:noFill/>
            <a:miter lim="800000"/>
            <a:headEnd/>
            <a:tailEnd/>
          </a:ln>
          <a:effectLst/>
        </p:spPr>
      </p:pic>
      <p:sp>
        <p:nvSpPr>
          <p:cNvPr id="4" name="TextBox 3"/>
          <p:cNvSpPr txBox="1"/>
          <p:nvPr/>
        </p:nvSpPr>
        <p:spPr>
          <a:xfrm>
            <a:off x="1" y="3515096"/>
            <a:ext cx="9143999" cy="1169551"/>
          </a:xfrm>
          <a:prstGeom prst="rect">
            <a:avLst/>
          </a:prstGeom>
          <a:noFill/>
        </p:spPr>
        <p:txBody>
          <a:bodyPr wrap="square" rtlCol="0">
            <a:spAutoFit/>
          </a:bodyPr>
          <a:lstStyle/>
          <a:p>
            <a:endParaRPr lang="en-US" dirty="0"/>
          </a:p>
          <a:p>
            <a:endParaRPr lang="en-US" dirty="0"/>
          </a:p>
          <a:p>
            <a:endParaRPr lang="en-US" dirty="0"/>
          </a:p>
          <a:p>
            <a:r>
              <a:rPr lang="en-US" dirty="0">
                <a:latin typeface="+mn-lt"/>
              </a:rPr>
              <a:t>Securities Premium Reserve A/c has a credit balance and is a capital profit, to be shown on the equity and liabilities side under the head, "Reserves and Surplus".</a:t>
            </a:r>
          </a:p>
        </p:txBody>
      </p:sp>
      <p:pic>
        <p:nvPicPr>
          <p:cNvPr id="6"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124206"/>
          </a:xfrm>
          <a:prstGeom prst="rect">
            <a:avLst/>
          </a:prstGeom>
          <a:noFill/>
        </p:spPr>
        <p:txBody>
          <a:bodyPr wrap="square" rtlCol="0">
            <a:spAutoFit/>
          </a:bodyPr>
          <a:lstStyle/>
          <a:p>
            <a:pPr marL="342900" indent="-342900" algn="just">
              <a:buAutoNum type="arabicPeriod" startAt="4"/>
            </a:pPr>
            <a:r>
              <a:rPr lang="en-US" b="1" dirty="0">
                <a:solidFill>
                  <a:srgbClr val="FF0000"/>
                </a:solidFill>
                <a:latin typeface="+mn-lt"/>
              </a:rPr>
              <a:t>When debentures are issued at par and are redeemable at a premium : </a:t>
            </a:r>
            <a:r>
              <a:rPr lang="en-US" dirty="0">
                <a:latin typeface="+mn-lt"/>
              </a:rPr>
              <a:t>Sometimes the debentures are issued with the specific condition that the Company will pay a premium at the time of their redemption. Although, such premium will be paid at the time of actual redemption, but as it is a known loss, the Company records such loss at the time of issue by debiting an account called, "Loss on issue of debentures A/c". It is done in keeping with the convention of conservatism. </a:t>
            </a:r>
          </a:p>
          <a:p>
            <a:pPr marL="342900" indent="-342900" algn="just"/>
            <a:r>
              <a:rPr lang="en-US" dirty="0">
                <a:latin typeface="+mn-lt"/>
              </a:rPr>
              <a:t>	For example, if a debenture of Rs.100 is issued at Rs.100 and is redeemable at Rs.105, the following entries will be passed :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000" dirty="0"/>
          </a:p>
          <a:p>
            <a:r>
              <a:rPr lang="en-US" dirty="0"/>
              <a:t>       </a:t>
            </a:r>
          </a:p>
        </p:txBody>
      </p:sp>
      <p:pic>
        <p:nvPicPr>
          <p:cNvPr id="3074" name="Picture 2"/>
          <p:cNvPicPr>
            <a:picLocks noChangeAspect="1" noChangeArrowheads="1"/>
          </p:cNvPicPr>
          <p:nvPr/>
        </p:nvPicPr>
        <p:blipFill>
          <a:blip r:embed="rId2"/>
          <a:srcRect/>
          <a:stretch>
            <a:fillRect/>
          </a:stretch>
        </p:blipFill>
        <p:spPr bwMode="auto">
          <a:xfrm>
            <a:off x="1" y="1754270"/>
            <a:ext cx="8312101" cy="2580224"/>
          </a:xfrm>
          <a:prstGeom prst="rect">
            <a:avLst/>
          </a:prstGeom>
          <a:noFill/>
          <a:ln w="9525">
            <a:noFill/>
            <a:miter lim="800000"/>
            <a:headEnd/>
            <a:tailEnd/>
          </a:ln>
          <a:effectLst/>
        </p:spPr>
      </p:pic>
      <p:pic>
        <p:nvPicPr>
          <p:cNvPr id="5"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88" y="369990"/>
            <a:ext cx="9095874" cy="4185761"/>
          </a:xfrm>
          <a:prstGeom prst="rect">
            <a:avLst/>
          </a:prstGeom>
          <a:noFill/>
        </p:spPr>
        <p:txBody>
          <a:bodyPr wrap="square" rtlCol="0">
            <a:spAutoFit/>
          </a:bodyPr>
          <a:lstStyle/>
          <a:p>
            <a:pPr>
              <a:lnSpc>
                <a:spcPct val="150000"/>
              </a:lnSpc>
            </a:pPr>
            <a:r>
              <a:rPr lang="en-US" dirty="0">
                <a:solidFill>
                  <a:srgbClr val="FF0000"/>
                </a:solidFill>
                <a:latin typeface="+mn-lt"/>
              </a:rPr>
              <a:t>Loss on issue of debentures A/c</a:t>
            </a:r>
            <a:r>
              <a:rPr lang="en-US" dirty="0">
                <a:latin typeface="+mn-lt"/>
              </a:rPr>
              <a:t>' is a loss on account of promise to pay debentures 100 at premium at the time of their redemption. This is a capital loss and is written off from Security Premium Reserve or from General Reserve or from Statement of Profit &amp; 100 Loss in the year it occurs. The entry for writing off will be : </a:t>
            </a:r>
          </a:p>
          <a:p>
            <a:pPr>
              <a:lnSpc>
                <a:spcPct val="150000"/>
              </a:lnSpc>
            </a:pPr>
            <a:endParaRPr lang="en-US" dirty="0">
              <a:latin typeface="+mn-lt"/>
            </a:endParaRPr>
          </a:p>
          <a:p>
            <a:pPr>
              <a:lnSpc>
                <a:spcPct val="150000"/>
              </a:lnSpc>
            </a:pPr>
            <a:r>
              <a:rPr lang="en-US" dirty="0">
                <a:latin typeface="+mn-lt"/>
              </a:rPr>
              <a:t>Statement of Profit and Loss 		Dr. </a:t>
            </a:r>
          </a:p>
          <a:p>
            <a:pPr>
              <a:lnSpc>
                <a:spcPct val="150000"/>
              </a:lnSpc>
            </a:pPr>
            <a:r>
              <a:rPr lang="en-US" dirty="0">
                <a:latin typeface="+mn-lt"/>
              </a:rPr>
              <a:t>    To Loss on Issue of Debentures A/c </a:t>
            </a:r>
          </a:p>
          <a:p>
            <a:pPr>
              <a:lnSpc>
                <a:spcPct val="150000"/>
              </a:lnSpc>
            </a:pPr>
            <a:endParaRPr lang="en-US" dirty="0">
              <a:latin typeface="+mn-lt"/>
            </a:endParaRPr>
          </a:p>
          <a:p>
            <a:pPr>
              <a:lnSpc>
                <a:spcPct val="150000"/>
              </a:lnSpc>
            </a:pPr>
            <a:r>
              <a:rPr lang="en-US" dirty="0">
                <a:latin typeface="+mn-lt"/>
              </a:rPr>
              <a:t>`Premium on Redemption of Debentures A/c' is a Personal Account and shows a credit balance. It is a liability on the part of the Company and appears under the head: Non-Current Liabilities' under sub-head 'Other Long term Liabilities' on the equity and liability side of the balance sheet each year, until the debentures are repaid. At the time of redemption of debentures, this account is debited and closed off</a:t>
            </a:r>
          </a:p>
          <a:p>
            <a:pPr>
              <a:lnSpc>
                <a:spcPct val="150000"/>
              </a:lnSpc>
            </a:pPr>
            <a:endParaRPr lang="en-US" dirty="0"/>
          </a:p>
          <a:p>
            <a:endParaRPr lang="en-US" dirty="0"/>
          </a:p>
        </p:txBody>
      </p:sp>
      <p:pic>
        <p:nvPicPr>
          <p:cNvPr id="4"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1266" y="463125"/>
            <a:ext cx="8122722" cy="3600986"/>
          </a:xfrm>
          <a:prstGeom prst="rect">
            <a:avLst/>
          </a:prstGeom>
          <a:noFill/>
        </p:spPr>
        <p:txBody>
          <a:bodyPr wrap="square" rtlCol="0">
            <a:spAutoFit/>
          </a:bodyPr>
          <a:lstStyle/>
          <a:p>
            <a:pPr algn="ctr"/>
            <a:r>
              <a:rPr lang="en-US" sz="1800" b="1" dirty="0">
                <a:solidFill>
                  <a:srgbClr val="FF0000"/>
                </a:solidFill>
                <a:latin typeface="Calibri" pitchFamily="34" charset="0"/>
                <a:cs typeface="Calibri" pitchFamily="34" charset="0"/>
              </a:rPr>
              <a:t>Issue of Debentures at Premium </a:t>
            </a:r>
          </a:p>
          <a:p>
            <a:pPr algn="just"/>
            <a:r>
              <a:rPr lang="en-US" dirty="0">
                <a:latin typeface="Calibri" pitchFamily="34" charset="0"/>
                <a:cs typeface="Calibri" pitchFamily="34" charset="0"/>
              </a:rPr>
              <a:t>When the debentures are issued at more than their face value, they are said to have been issued at premium. </a:t>
            </a:r>
          </a:p>
          <a:p>
            <a:pPr algn="just"/>
            <a:r>
              <a:rPr lang="en-US" dirty="0">
                <a:latin typeface="Calibri" pitchFamily="34" charset="0"/>
                <a:cs typeface="Calibri" pitchFamily="34" charset="0"/>
              </a:rPr>
              <a:t>For example, if a debenture of Rs.100 is issued at Rs.110, Rs.10 is the premium, which is a gain to the Company. </a:t>
            </a:r>
          </a:p>
          <a:p>
            <a:pPr algn="just"/>
            <a:r>
              <a:rPr lang="en-US" dirty="0">
                <a:latin typeface="Calibri" pitchFamily="34" charset="0"/>
                <a:cs typeface="Calibri" pitchFamily="34" charset="0"/>
              </a:rPr>
              <a:t>This premium should not be treated as a revenue profit as it is not an income arising from the normal course of business operations. It is </a:t>
            </a:r>
            <a:r>
              <a:rPr lang="en-US" b="1" dirty="0">
                <a:latin typeface="Calibri" pitchFamily="34" charset="0"/>
                <a:cs typeface="Calibri" pitchFamily="34" charset="0"/>
              </a:rPr>
              <a:t>a capital profit </a:t>
            </a:r>
            <a:r>
              <a:rPr lang="en-US" dirty="0">
                <a:latin typeface="Calibri" pitchFamily="34" charset="0"/>
                <a:cs typeface="Calibri" pitchFamily="34" charset="0"/>
              </a:rPr>
              <a:t>and should, therefore, be used in writing off the capital losses, such as discount on issue of shares and debentures, premium on redemption of debentures, preliminary expenses, goodwill, patents etc. </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As stated earlier, the name of 'Share Premium A/c' has been changed to </a:t>
            </a:r>
            <a:r>
              <a:rPr lang="en-US" b="1" dirty="0">
                <a:latin typeface="Calibri" pitchFamily="34" charset="0"/>
                <a:cs typeface="Calibri" pitchFamily="34" charset="0"/>
              </a:rPr>
              <a:t>`Securities Premium Reserve A/c</a:t>
            </a:r>
            <a:r>
              <a:rPr lang="en-US" dirty="0">
                <a:latin typeface="Calibri" pitchFamily="34" charset="0"/>
                <a:cs typeface="Calibri" pitchFamily="34" charset="0"/>
              </a:rPr>
              <a:t>'. Since the Debentures are also securities, Debentures Premium should also be credited to 'Securities Premium Reserve A/c'. </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"Securities Premium Reserve A/c" is shown on the equity and liabilities side of the balance sheet under the head "Reserves and Surplus". </a:t>
            </a:r>
          </a:p>
          <a:p>
            <a:endParaRPr lang="en-US" dirty="0"/>
          </a:p>
        </p:txBody>
      </p:sp>
      <p:pic>
        <p:nvPicPr>
          <p:cNvPr id="4"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02" y="463125"/>
            <a:ext cx="9088998" cy="523220"/>
          </a:xfrm>
          <a:prstGeom prst="rect">
            <a:avLst/>
          </a:prstGeom>
          <a:noFill/>
        </p:spPr>
        <p:txBody>
          <a:bodyPr wrap="square" rtlCol="0">
            <a:spAutoFit/>
          </a:bodyPr>
          <a:lstStyle/>
          <a:p>
            <a:pPr marL="342900" indent="-342900">
              <a:buAutoNum type="arabicPeriod" startAt="5"/>
            </a:pPr>
            <a:r>
              <a:rPr lang="en-US" b="1" dirty="0">
                <a:solidFill>
                  <a:srgbClr val="FF0000"/>
                </a:solidFill>
                <a:latin typeface="+mn-lt"/>
              </a:rPr>
              <a:t>When debentures are issued at a discount and are redeemable at a premium:</a:t>
            </a:r>
            <a:r>
              <a:rPr lang="en-US" dirty="0">
                <a:latin typeface="+mn-lt"/>
              </a:rPr>
              <a:t> For example, if a debenture of Rs.100 is issued at Rs.98 and is redeemable at Rs.105, the following entries will be passed :</a:t>
            </a:r>
          </a:p>
        </p:txBody>
      </p:sp>
      <p:pic>
        <p:nvPicPr>
          <p:cNvPr id="4098" name="Picture 2"/>
          <p:cNvPicPr>
            <a:picLocks noChangeAspect="1" noChangeArrowheads="1"/>
          </p:cNvPicPr>
          <p:nvPr/>
        </p:nvPicPr>
        <p:blipFill>
          <a:blip r:embed="rId2"/>
          <a:srcRect/>
          <a:stretch>
            <a:fillRect/>
          </a:stretch>
        </p:blipFill>
        <p:spPr bwMode="auto">
          <a:xfrm>
            <a:off x="55002" y="1207992"/>
            <a:ext cx="9065247" cy="2181225"/>
          </a:xfrm>
          <a:prstGeom prst="rect">
            <a:avLst/>
          </a:prstGeom>
          <a:noFill/>
          <a:ln w="9525">
            <a:noFill/>
            <a:miter lim="800000"/>
            <a:headEnd/>
            <a:tailEnd/>
          </a:ln>
          <a:effectLst/>
        </p:spPr>
      </p:pic>
      <p:sp>
        <p:nvSpPr>
          <p:cNvPr id="5" name="Rectangle 4"/>
          <p:cNvSpPr/>
          <p:nvPr/>
        </p:nvSpPr>
        <p:spPr>
          <a:xfrm>
            <a:off x="55002" y="3437440"/>
            <a:ext cx="9041498" cy="523220"/>
          </a:xfrm>
          <a:prstGeom prst="rect">
            <a:avLst/>
          </a:prstGeom>
        </p:spPr>
        <p:txBody>
          <a:bodyPr wrap="square">
            <a:spAutoFit/>
          </a:bodyPr>
          <a:lstStyle/>
          <a:p>
            <a:r>
              <a:rPr lang="en-US" dirty="0">
                <a:latin typeface="+mn-lt"/>
              </a:rPr>
              <a:t>Both, the amount of discount allowed Rs.2 and premium on redemption </a:t>
            </a:r>
            <a:r>
              <a:rPr lang="en-US" dirty="0" err="1">
                <a:latin typeface="+mn-lt"/>
              </a:rPr>
              <a:t>Rs.S</a:t>
            </a:r>
            <a:r>
              <a:rPr lang="en-US" dirty="0">
                <a:latin typeface="+mn-lt"/>
              </a:rPr>
              <a:t> are capital losses and therefore, grouped together and debited to </a:t>
            </a:r>
            <a:r>
              <a:rPr lang="en-US" dirty="0" smtClean="0">
                <a:latin typeface="+mn-lt"/>
              </a:rPr>
              <a:t>loss </a:t>
            </a:r>
            <a:r>
              <a:rPr lang="en-US" dirty="0">
                <a:latin typeface="+mn-lt"/>
              </a:rPr>
              <a:t>on issue' as Rs.7. </a:t>
            </a:r>
          </a:p>
        </p:txBody>
      </p:sp>
      <p:pic>
        <p:nvPicPr>
          <p:cNvPr id="7"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7" y="0"/>
            <a:ext cx="9095874" cy="4616648"/>
          </a:xfrm>
          <a:prstGeom prst="rect">
            <a:avLst/>
          </a:prstGeom>
          <a:noFill/>
        </p:spPr>
        <p:txBody>
          <a:bodyPr wrap="square" rtlCol="0">
            <a:spAutoFit/>
          </a:bodyPr>
          <a:lstStyle/>
          <a:p>
            <a:pPr marL="342900" indent="-342900">
              <a:buAutoNum type="arabicPeriod" startAt="6"/>
            </a:pPr>
            <a:r>
              <a:rPr lang="en-US" b="1" dirty="0">
                <a:solidFill>
                  <a:srgbClr val="FF0000"/>
                </a:solidFill>
                <a:latin typeface="+mn-lt"/>
              </a:rPr>
              <a:t>When debentures are issued at premium and are redeemable at a premium:</a:t>
            </a:r>
            <a:r>
              <a:rPr lang="en-US" dirty="0">
                <a:latin typeface="+mn-lt"/>
              </a:rPr>
              <a:t> For example, if a debenture of Rs.100 is issued at Rs.106 and is redeemable at Rs.110, the following entries will be passed : </a:t>
            </a:r>
          </a:p>
          <a:p>
            <a:endParaRPr lang="en-US" dirty="0">
              <a:latin typeface="+mn-l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solidFill>
                  <a:srgbClr val="FF0000"/>
                </a:solidFill>
              </a:rPr>
              <a:t>        </a:t>
            </a:r>
            <a:r>
              <a:rPr lang="en-US" b="1" dirty="0">
                <a:solidFill>
                  <a:srgbClr val="FF0000"/>
                </a:solidFill>
                <a:latin typeface="+mn-lt"/>
              </a:rPr>
              <a:t>Notes : </a:t>
            </a:r>
          </a:p>
          <a:p>
            <a:r>
              <a:rPr lang="en-US" dirty="0">
                <a:latin typeface="+mn-lt"/>
              </a:rPr>
              <a:t>        (1)  Loss on issue of Debentures (Rs.10) will be first written off from Securities Premium                      </a:t>
            </a:r>
          </a:p>
          <a:p>
            <a:r>
              <a:rPr lang="en-US" dirty="0">
                <a:latin typeface="+mn-lt"/>
              </a:rPr>
              <a:t>               Reserve of ? Rs.6 and the remaining ?4 from Statement of Profit &amp; Loss. </a:t>
            </a:r>
          </a:p>
          <a:p>
            <a:r>
              <a:rPr lang="en-US" dirty="0">
                <a:latin typeface="+mn-lt"/>
              </a:rPr>
              <a:t>        (2)  Premium on Redemption will be shown under the head "Non-Current Liabilities" under the </a:t>
            </a:r>
          </a:p>
          <a:p>
            <a:r>
              <a:rPr lang="en-US" dirty="0">
                <a:latin typeface="+mn-lt"/>
              </a:rPr>
              <a:t>               sub-head 'Other Long-term Liabilities'. </a:t>
            </a:r>
          </a:p>
          <a:p>
            <a:r>
              <a:rPr lang="en-US" dirty="0">
                <a:latin typeface="+mn-lt"/>
              </a:rPr>
              <a:t>                </a:t>
            </a:r>
            <a:r>
              <a:rPr lang="en-US" b="1" dirty="0">
                <a:solidFill>
                  <a:srgbClr val="FF0000"/>
                </a:solidFill>
                <a:latin typeface="+mn-lt"/>
              </a:rPr>
              <a:t>Note :</a:t>
            </a:r>
            <a:r>
              <a:rPr lang="en-US" dirty="0">
                <a:latin typeface="+mn-lt"/>
              </a:rPr>
              <a:t> Debentures cannot be redeemed at discount, although a Company may redeem its </a:t>
            </a:r>
          </a:p>
          <a:p>
            <a:r>
              <a:rPr lang="en-US" dirty="0">
                <a:latin typeface="+mn-lt"/>
              </a:rPr>
              <a:t>                debentures by purchasing them in the open market at a discount</a:t>
            </a:r>
            <a:r>
              <a:rPr lang="en-US" dirty="0"/>
              <a:t>. </a:t>
            </a:r>
          </a:p>
        </p:txBody>
      </p:sp>
      <p:pic>
        <p:nvPicPr>
          <p:cNvPr id="5122" name="Picture 2"/>
          <p:cNvPicPr>
            <a:picLocks noChangeAspect="1" noChangeArrowheads="1"/>
          </p:cNvPicPr>
          <p:nvPr/>
        </p:nvPicPr>
        <p:blipFill>
          <a:blip r:embed="rId2"/>
          <a:srcRect/>
          <a:stretch>
            <a:fillRect/>
          </a:stretch>
        </p:blipFill>
        <p:spPr bwMode="auto">
          <a:xfrm>
            <a:off x="48127" y="720622"/>
            <a:ext cx="9095873" cy="2235709"/>
          </a:xfrm>
          <a:prstGeom prst="rect">
            <a:avLst/>
          </a:prstGeom>
          <a:noFill/>
          <a:ln w="9525">
            <a:noFill/>
            <a:miter lim="800000"/>
            <a:headEnd/>
            <a:tailEnd/>
          </a:ln>
          <a:effectLst/>
        </p:spPr>
      </p:pic>
      <p:pic>
        <p:nvPicPr>
          <p:cNvPr id="5"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17500"/>
            <a:ext cx="9144000" cy="2893100"/>
          </a:xfrm>
          <a:prstGeom prst="rect">
            <a:avLst/>
          </a:prstGeom>
          <a:noFill/>
        </p:spPr>
        <p:txBody>
          <a:bodyPr wrap="square" rtlCol="0">
            <a:spAutoFit/>
          </a:bodyPr>
          <a:lstStyle/>
          <a:p>
            <a:endParaRPr lang="en-US" dirty="0"/>
          </a:p>
          <a:p>
            <a:pPr algn="just"/>
            <a:r>
              <a:rPr lang="en-US" b="1" dirty="0">
                <a:solidFill>
                  <a:srgbClr val="FF0000"/>
                </a:solidFill>
                <a:latin typeface="+mn-lt"/>
              </a:rPr>
              <a:t>QUESTION-1</a:t>
            </a:r>
          </a:p>
          <a:p>
            <a:pPr algn="just"/>
            <a:r>
              <a:rPr lang="en-US" dirty="0">
                <a:latin typeface="+mn-lt"/>
              </a:rPr>
              <a:t>Give journal entries for the issue of debentures in the following conditions. </a:t>
            </a:r>
          </a:p>
          <a:p>
            <a:pPr marL="400050" indent="-400050" algn="just">
              <a:buAutoNum type="romanUcPeriod"/>
            </a:pPr>
            <a:r>
              <a:rPr lang="en-US" dirty="0">
                <a:latin typeface="+mn-lt"/>
              </a:rPr>
              <a:t>Issued 2,000, 12% debentures of Rs.100 each at par, redeemable also at par. </a:t>
            </a:r>
          </a:p>
          <a:p>
            <a:pPr marL="400050" indent="-400050" algn="just">
              <a:buAutoNum type="romanUcPeriod"/>
            </a:pPr>
            <a:r>
              <a:rPr lang="en-US" dirty="0">
                <a:latin typeface="+mn-lt"/>
              </a:rPr>
              <a:t>Issued 2,000, 12% debentures of Rs.100 each at a discount of 2%, redeemable at par. </a:t>
            </a:r>
          </a:p>
          <a:p>
            <a:pPr marL="400050" indent="-400050" algn="just">
              <a:buAutoNum type="romanUcPeriod"/>
            </a:pPr>
            <a:r>
              <a:rPr lang="en-US" dirty="0">
                <a:latin typeface="+mn-lt"/>
              </a:rPr>
              <a:t>Issued 2,000, 12% debentures of Rs. 100 each at a premium of 5%, redeemable at par. </a:t>
            </a:r>
          </a:p>
          <a:p>
            <a:pPr marL="400050" indent="-400050" algn="just">
              <a:buAutoNum type="romanUcPeriod"/>
            </a:pPr>
            <a:r>
              <a:rPr lang="en-US" dirty="0">
                <a:latin typeface="+mn-lt"/>
              </a:rPr>
              <a:t>Issued 2,000, 12% debentures of Rs.100 each at par but redeemable at 5% premium. </a:t>
            </a:r>
          </a:p>
          <a:p>
            <a:pPr marL="400050" indent="-400050" algn="just">
              <a:buAutoNum type="romanUcPeriod"/>
            </a:pPr>
            <a:r>
              <a:rPr lang="en-US" dirty="0">
                <a:latin typeface="+mn-lt"/>
              </a:rPr>
              <a:t>Issued 2,000, 12% debentures of Rs.100 each at a discount of 2%,redeemable at a premium of  5%</a:t>
            </a:r>
          </a:p>
          <a:p>
            <a:pPr marL="400050" indent="-400050" algn="just">
              <a:buFont typeface="Arial"/>
              <a:buAutoNum type="romanUcPeriod"/>
            </a:pPr>
            <a:r>
              <a:rPr lang="en-US" dirty="0">
                <a:latin typeface="+mn-lt"/>
              </a:rPr>
              <a:t>Issued 2,000, 12% debentures of Rs.100 each at a premium of  5%,redeemable at a premium of  10%</a:t>
            </a:r>
          </a:p>
          <a:p>
            <a:pPr marL="400050" indent="-400050" algn="just"/>
            <a:r>
              <a:rPr lang="en-US" dirty="0" smtClean="0">
                <a:latin typeface="+mn-lt"/>
              </a:rPr>
              <a:t>          Ignore </a:t>
            </a:r>
            <a:r>
              <a:rPr lang="en-US" dirty="0">
                <a:latin typeface="+mn-lt"/>
              </a:rPr>
              <a:t>writing off discount. Loss on issue of debentures</a:t>
            </a:r>
          </a:p>
          <a:p>
            <a:pPr marL="400050" indent="-400050">
              <a:buAutoNum type="romanUcPeriod"/>
            </a:pPr>
            <a:endParaRPr lang="en-US" dirty="0"/>
          </a:p>
          <a:p>
            <a:endParaRPr lang="en-US" dirty="0"/>
          </a:p>
          <a:p>
            <a:endParaRPr lang="en-US" dirty="0"/>
          </a:p>
        </p:txBody>
      </p:sp>
      <p:pic>
        <p:nvPicPr>
          <p:cNvPr id="4"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70000"/>
            <a:ext cx="9144000" cy="1384995"/>
          </a:xfrm>
          <a:prstGeom prst="rect">
            <a:avLst/>
          </a:prstGeom>
          <a:noFill/>
        </p:spPr>
        <p:txBody>
          <a:bodyPr wrap="square" rtlCol="0">
            <a:spAutoFit/>
          </a:bodyPr>
          <a:lstStyle/>
          <a:p>
            <a:r>
              <a:rPr lang="en-US" b="1" dirty="0">
                <a:solidFill>
                  <a:srgbClr val="FF0000"/>
                </a:solidFill>
                <a:latin typeface="+mn-lt"/>
              </a:rPr>
              <a:t>QUESTION-2</a:t>
            </a:r>
          </a:p>
          <a:p>
            <a:r>
              <a:rPr lang="en-US" dirty="0">
                <a:latin typeface="+mn-lt"/>
              </a:rPr>
              <a:t>On 2-3-2016, L and B Ltd. issued Rs.35, 9% debentures of 2500 each. </a:t>
            </a:r>
          </a:p>
          <a:p>
            <a:r>
              <a:rPr lang="en-US" dirty="0">
                <a:latin typeface="+mn-lt"/>
              </a:rPr>
              <a:t>Pass necessary Journal entries for the issue of debentures in the following situations : </a:t>
            </a:r>
          </a:p>
          <a:p>
            <a:pPr marL="342900" indent="-342900">
              <a:buAutoNum type="alphaLcParenBoth"/>
            </a:pPr>
            <a:r>
              <a:rPr lang="en-US" dirty="0">
                <a:latin typeface="+mn-lt"/>
              </a:rPr>
              <a:t>When debentures were issued at 5% discount, redeemable at I0%, premium. </a:t>
            </a:r>
          </a:p>
          <a:p>
            <a:pPr marL="342900" indent="-342900">
              <a:buAutoNum type="alphaLcParenBoth"/>
            </a:pPr>
            <a:r>
              <a:rPr lang="en-US" dirty="0">
                <a:latin typeface="+mn-lt"/>
              </a:rPr>
              <a:t>When debentures were issued at 12% premium, redeemable at 6% premium. Ignore writing off loss on issue of debentures.</a:t>
            </a:r>
          </a:p>
        </p:txBody>
      </p:sp>
      <p:sp>
        <p:nvSpPr>
          <p:cNvPr id="5" name="TextBox 4"/>
          <p:cNvSpPr txBox="1"/>
          <p:nvPr/>
        </p:nvSpPr>
        <p:spPr>
          <a:xfrm>
            <a:off x="1" y="2622452"/>
            <a:ext cx="9143999" cy="954107"/>
          </a:xfrm>
          <a:prstGeom prst="rect">
            <a:avLst/>
          </a:prstGeom>
          <a:noFill/>
        </p:spPr>
        <p:txBody>
          <a:bodyPr wrap="square" rtlCol="0">
            <a:spAutoFit/>
          </a:bodyPr>
          <a:lstStyle/>
          <a:p>
            <a:r>
              <a:rPr lang="en-US" b="1" dirty="0">
                <a:solidFill>
                  <a:srgbClr val="FF0000"/>
                </a:solidFill>
                <a:latin typeface="+mn-lt"/>
              </a:rPr>
              <a:t>QUESTION-3</a:t>
            </a:r>
          </a:p>
          <a:p>
            <a:r>
              <a:rPr lang="en-US" dirty="0">
                <a:latin typeface="+mn-lt"/>
              </a:rPr>
              <a:t>On 1st April, 2018, R.J. Ltd. issued Rs.10,00,000 9% debentures of Rs.100 each at a discount of 10%. These debentures were redeemable at a premium of 5% after four years. Pass necessary journal entries and prepare 9% Debenture Account and Loss on Issue of Debentures A/c. </a:t>
            </a:r>
          </a:p>
        </p:txBody>
      </p:sp>
      <p:pic>
        <p:nvPicPr>
          <p:cNvPr id="7"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7517"/>
            <a:ext cx="9144000" cy="4385816"/>
          </a:xfrm>
          <a:prstGeom prst="rect">
            <a:avLst/>
          </a:prstGeom>
        </p:spPr>
        <p:txBody>
          <a:bodyPr wrap="square">
            <a:spAutoFit/>
          </a:bodyPr>
          <a:lstStyle/>
          <a:p>
            <a:pPr algn="ctr">
              <a:lnSpc>
                <a:spcPct val="150000"/>
              </a:lnSpc>
            </a:pPr>
            <a:r>
              <a:rPr lang="en-US" sz="1800" b="1" dirty="0">
                <a:solidFill>
                  <a:srgbClr val="FF0000"/>
                </a:solidFill>
                <a:latin typeface="Calibri" pitchFamily="34" charset="0"/>
                <a:cs typeface="Calibri" pitchFamily="34" charset="0"/>
              </a:rPr>
              <a:t>Interest on Debentures</a:t>
            </a:r>
            <a:r>
              <a:rPr lang="en-US" sz="1800" dirty="0">
                <a:latin typeface="Calibri" pitchFamily="34" charset="0"/>
                <a:cs typeface="Calibri" pitchFamily="34" charset="0"/>
              </a:rPr>
              <a:t> </a:t>
            </a:r>
          </a:p>
          <a:p>
            <a:pPr>
              <a:lnSpc>
                <a:spcPct val="150000"/>
              </a:lnSpc>
            </a:pPr>
            <a:r>
              <a:rPr lang="en-US" dirty="0">
                <a:latin typeface="Calibri" pitchFamily="34" charset="0"/>
                <a:cs typeface="Calibri" pitchFamily="34" charset="0"/>
              </a:rPr>
              <a:t>Interest on debentures is usually paid half-yearly. Interest on debentures is a charge against the profits of the Company. It has to be paid regularly even if the Company suffers a loss or does not earn profit. The rate of interest payable on debentures is prefixed on debentures. For example, if the rate of interest is 9% p.a., the name given to debentures will be '9% debentures'. As per Income Tax Act, a Company is required to deduct income tax at the prescribed rate from the gross amount of debenture interest before any amount is paid to the </a:t>
            </a:r>
            <a:r>
              <a:rPr lang="en-US" dirty="0" smtClean="0">
                <a:latin typeface="Calibri" pitchFamily="34" charset="0"/>
                <a:cs typeface="Calibri" pitchFamily="34" charset="0"/>
              </a:rPr>
              <a:t>debenture holders</a:t>
            </a:r>
            <a:r>
              <a:rPr lang="en-US" dirty="0">
                <a:latin typeface="Calibri" pitchFamily="34" charset="0"/>
                <a:cs typeface="Calibri" pitchFamily="34" charset="0"/>
              </a:rPr>
              <a:t>. The tax thus deducted is to be deposited in Government Account on behalf of the </a:t>
            </a:r>
            <a:r>
              <a:rPr lang="en-US" dirty="0" smtClean="0">
                <a:latin typeface="Calibri" pitchFamily="34" charset="0"/>
                <a:cs typeface="Calibri" pitchFamily="34" charset="0"/>
              </a:rPr>
              <a:t>debenture holders</a:t>
            </a:r>
            <a:r>
              <a:rPr lang="en-US" dirty="0">
                <a:latin typeface="Calibri" pitchFamily="34" charset="0"/>
                <a:cs typeface="Calibri" pitchFamily="34" charset="0"/>
              </a:rPr>
              <a:t>. </a:t>
            </a:r>
          </a:p>
          <a:p>
            <a:pPr>
              <a:lnSpc>
                <a:spcPct val="150000"/>
              </a:lnSpc>
            </a:pPr>
            <a:r>
              <a:rPr lang="en-US" dirty="0">
                <a:latin typeface="Calibri" pitchFamily="34" charset="0"/>
                <a:cs typeface="Calibri" pitchFamily="34" charset="0"/>
              </a:rPr>
              <a:t>While preparing the final accounts for an accounting period, provision must be made for any accrued interest on the very date of preparing the balance sheet. Accrued interest may be of two types : </a:t>
            </a:r>
          </a:p>
          <a:p>
            <a:pPr marL="400050" indent="-400050">
              <a:buAutoNum type="romanUcPeriod"/>
            </a:pPr>
            <a:r>
              <a:rPr lang="en-US" b="1" dirty="0">
                <a:solidFill>
                  <a:srgbClr val="FF0000"/>
                </a:solidFill>
                <a:latin typeface="Calibri" pitchFamily="34" charset="0"/>
                <a:cs typeface="Calibri" pitchFamily="34" charset="0"/>
              </a:rPr>
              <a:t>Interest accrued and due :</a:t>
            </a:r>
            <a:r>
              <a:rPr lang="en-US" dirty="0">
                <a:latin typeface="Calibri" pitchFamily="34" charset="0"/>
                <a:cs typeface="Calibri" pitchFamily="34" charset="0"/>
              </a:rPr>
              <a:t>If a Company pays interest on debentures half-yearly on 30th June and 31st December, while preparing the balance sheet on 31</a:t>
            </a:r>
            <a:r>
              <a:rPr lang="en-US" baseline="30000" dirty="0">
                <a:latin typeface="Calibri" pitchFamily="34" charset="0"/>
                <a:cs typeface="Calibri" pitchFamily="34" charset="0"/>
              </a:rPr>
              <a:t>st</a:t>
            </a:r>
            <a:r>
              <a:rPr lang="en-US" dirty="0">
                <a:latin typeface="Calibri" pitchFamily="34" charset="0"/>
                <a:cs typeface="Calibri" pitchFamily="34" charset="0"/>
              </a:rPr>
              <a:t>March, 2018, if the interest for the period ending 31st Dec., 2017 remains unpaid, it will be called 'Interest accrued and due'. </a:t>
            </a:r>
          </a:p>
          <a:p>
            <a:pPr marL="400050" indent="-400050">
              <a:buAutoNum type="romanUcPeriod"/>
            </a:pPr>
            <a:r>
              <a:rPr lang="en-US" b="1" dirty="0">
                <a:solidFill>
                  <a:srgbClr val="FF0000"/>
                </a:solidFill>
                <a:latin typeface="Calibri" pitchFamily="34" charset="0"/>
                <a:cs typeface="Calibri" pitchFamily="34" charset="0"/>
              </a:rPr>
              <a:t>interest accrued but not due</a:t>
            </a:r>
            <a:r>
              <a:rPr lang="en-US" dirty="0">
                <a:latin typeface="Calibri" pitchFamily="34" charset="0"/>
                <a:cs typeface="Calibri" pitchFamily="34" charset="0"/>
              </a:rPr>
              <a:t> :If a Company pays interest on debentures half-yearly on 30th June and 31st December, while preparing the balance sheet on 31st March, 2018, the interest for the period from 1st January 2018 to 31st March, 2018 will be called 'Interest accrued but not due'. </a:t>
            </a:r>
          </a:p>
        </p:txBody>
      </p:sp>
      <p:pic>
        <p:nvPicPr>
          <p:cNvPr id="4"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12141"/>
            <a:ext cx="9144000" cy="6555641"/>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Calibri" pitchFamily="34" charset="0"/>
                <a:cs typeface="Calibri" pitchFamily="34" charset="0"/>
              </a:rPr>
              <a:t>Both the types of accrued interest as discussed above, will be shown in the current liabilities in the balance sheet. </a:t>
            </a:r>
          </a:p>
          <a:p>
            <a:r>
              <a:rPr lang="en-US" dirty="0">
                <a:latin typeface="Calibri" pitchFamily="34" charset="0"/>
                <a:cs typeface="Calibri" pitchFamily="34" charset="0"/>
              </a:rPr>
              <a:t>Following entries are passed for interest on debentures : </a:t>
            </a:r>
          </a:p>
          <a:p>
            <a:pPr marL="342900" indent="-342900">
              <a:buAutoNum type="arabicPeriod"/>
            </a:pPr>
            <a:r>
              <a:rPr lang="en-US" dirty="0">
                <a:latin typeface="Calibri" pitchFamily="34" charset="0"/>
                <a:cs typeface="Calibri" pitchFamily="34" charset="0"/>
              </a:rPr>
              <a:t>When interest is due and tax is deducted at source (TDS) : </a:t>
            </a:r>
          </a:p>
          <a:p>
            <a:pPr marL="342900" indent="-342900"/>
            <a:r>
              <a:rPr lang="en-US" dirty="0">
                <a:latin typeface="Calibri" pitchFamily="34" charset="0"/>
                <a:cs typeface="Calibri" pitchFamily="34" charset="0"/>
              </a:rPr>
              <a:t>	Interest on Debentures A/c 		Dr. </a:t>
            </a:r>
          </a:p>
          <a:p>
            <a:pPr marL="342900" indent="-342900"/>
            <a:r>
              <a:rPr lang="en-US" dirty="0">
                <a:latin typeface="Calibri" pitchFamily="34" charset="0"/>
                <a:cs typeface="Calibri" pitchFamily="34" charset="0"/>
              </a:rPr>
              <a:t>	   To </a:t>
            </a:r>
            <a:r>
              <a:rPr lang="en-US" dirty="0" smtClean="0">
                <a:latin typeface="Calibri" pitchFamily="34" charset="0"/>
                <a:cs typeface="Calibri" pitchFamily="34" charset="0"/>
              </a:rPr>
              <a:t>Debenture holders </a:t>
            </a:r>
            <a:r>
              <a:rPr lang="en-US" dirty="0">
                <a:latin typeface="Calibri" pitchFamily="34" charset="0"/>
                <a:cs typeface="Calibri" pitchFamily="34" charset="0"/>
              </a:rPr>
              <a:t>A/c </a:t>
            </a:r>
          </a:p>
          <a:p>
            <a:pPr marL="342900" indent="-342900"/>
            <a:r>
              <a:rPr lang="en-US" dirty="0">
                <a:latin typeface="Calibri" pitchFamily="34" charset="0"/>
                <a:cs typeface="Calibri" pitchFamily="34" charset="0"/>
              </a:rPr>
              <a:t>	   To TDS Payable A/c </a:t>
            </a:r>
          </a:p>
          <a:p>
            <a:pPr marL="342900" indent="-342900"/>
            <a:r>
              <a:rPr lang="en-US" dirty="0">
                <a:latin typeface="Calibri" pitchFamily="34" charset="0"/>
                <a:cs typeface="Calibri" pitchFamily="34" charset="0"/>
              </a:rPr>
              <a:t>	(Interest due to </a:t>
            </a:r>
            <a:r>
              <a:rPr lang="en-US" dirty="0" smtClean="0">
                <a:latin typeface="Calibri" pitchFamily="34" charset="0"/>
                <a:cs typeface="Calibri" pitchFamily="34" charset="0"/>
              </a:rPr>
              <a:t>debenture holders </a:t>
            </a:r>
            <a:r>
              <a:rPr lang="en-US" dirty="0">
                <a:latin typeface="Calibri" pitchFamily="34" charset="0"/>
                <a:cs typeface="Calibri" pitchFamily="34" charset="0"/>
              </a:rPr>
              <a:t>and tax deducted at source) </a:t>
            </a:r>
          </a:p>
          <a:p>
            <a:pPr marL="342900" indent="-342900"/>
            <a:endParaRPr lang="en-US" dirty="0">
              <a:latin typeface="Calibri" pitchFamily="34" charset="0"/>
              <a:cs typeface="Calibri" pitchFamily="34" charset="0"/>
            </a:endParaRPr>
          </a:p>
          <a:p>
            <a:pPr marL="342900" indent="-342900">
              <a:buAutoNum type="arabicPeriod" startAt="2"/>
            </a:pPr>
            <a:r>
              <a:rPr lang="en-US" dirty="0">
                <a:latin typeface="Calibri" pitchFamily="34" charset="0"/>
                <a:cs typeface="Calibri" pitchFamily="34" charset="0"/>
              </a:rPr>
              <a:t>When interest is paid to the </a:t>
            </a:r>
            <a:r>
              <a:rPr lang="en-US" dirty="0" smtClean="0">
                <a:latin typeface="Calibri" pitchFamily="34" charset="0"/>
                <a:cs typeface="Calibri" pitchFamily="34" charset="0"/>
              </a:rPr>
              <a:t>debenture holders </a:t>
            </a:r>
            <a:r>
              <a:rPr lang="en-US" dirty="0">
                <a:latin typeface="Calibri" pitchFamily="34" charset="0"/>
                <a:cs typeface="Calibri" pitchFamily="34" charset="0"/>
              </a:rPr>
              <a:t>: </a:t>
            </a:r>
          </a:p>
          <a:p>
            <a:pPr marL="342900" indent="-342900"/>
            <a:r>
              <a:rPr lang="en-US" dirty="0">
                <a:latin typeface="Calibri" pitchFamily="34" charset="0"/>
                <a:cs typeface="Calibri" pitchFamily="34" charset="0"/>
              </a:rPr>
              <a:t>	</a:t>
            </a:r>
            <a:r>
              <a:rPr lang="en-US" dirty="0" smtClean="0">
                <a:latin typeface="Calibri" pitchFamily="34" charset="0"/>
                <a:cs typeface="Calibri" pitchFamily="34" charset="0"/>
              </a:rPr>
              <a:t>Debenture holders </a:t>
            </a:r>
            <a:r>
              <a:rPr lang="en-US" dirty="0">
                <a:latin typeface="Calibri" pitchFamily="34" charset="0"/>
                <a:cs typeface="Calibri" pitchFamily="34" charset="0"/>
              </a:rPr>
              <a:t>A/c 		Dr. </a:t>
            </a:r>
          </a:p>
          <a:p>
            <a:pPr marL="342900" indent="-342900"/>
            <a:r>
              <a:rPr lang="en-US" dirty="0">
                <a:latin typeface="Calibri" pitchFamily="34" charset="0"/>
                <a:cs typeface="Calibri" pitchFamily="34" charset="0"/>
              </a:rPr>
              <a:t>	   To Bank A/c </a:t>
            </a:r>
          </a:p>
          <a:p>
            <a:pPr marL="342900" indent="-342900"/>
            <a:r>
              <a:rPr lang="en-US" dirty="0">
                <a:latin typeface="Calibri" pitchFamily="34" charset="0"/>
                <a:cs typeface="Calibri" pitchFamily="34" charset="0"/>
              </a:rPr>
              <a:t>	(Payment of interest) </a:t>
            </a:r>
          </a:p>
          <a:p>
            <a:pPr marL="342900" indent="-342900"/>
            <a:endParaRPr lang="en-US" dirty="0">
              <a:latin typeface="Calibri" pitchFamily="34" charset="0"/>
              <a:cs typeface="Calibri" pitchFamily="34" charset="0"/>
            </a:endParaRPr>
          </a:p>
          <a:p>
            <a:pPr marL="342900" indent="-342900">
              <a:buAutoNum type="arabicPeriod" startAt="3"/>
            </a:pPr>
            <a:r>
              <a:rPr lang="en-US" dirty="0">
                <a:latin typeface="Calibri" pitchFamily="34" charset="0"/>
                <a:cs typeface="Calibri" pitchFamily="34" charset="0"/>
              </a:rPr>
              <a:t>On payment of tax deducted at source : </a:t>
            </a:r>
          </a:p>
          <a:p>
            <a:pPr marL="342900" indent="-342900"/>
            <a:r>
              <a:rPr lang="en-US" dirty="0">
                <a:latin typeface="Calibri" pitchFamily="34" charset="0"/>
                <a:cs typeface="Calibri" pitchFamily="34" charset="0"/>
              </a:rPr>
              <a:t>	TDS Payable A/c 			Dr. </a:t>
            </a:r>
          </a:p>
          <a:p>
            <a:pPr marL="342900" indent="-342900"/>
            <a:r>
              <a:rPr lang="en-US" dirty="0">
                <a:latin typeface="Calibri" pitchFamily="34" charset="0"/>
                <a:cs typeface="Calibri" pitchFamily="34" charset="0"/>
              </a:rPr>
              <a:t>	  To Bank A/c </a:t>
            </a:r>
          </a:p>
          <a:p>
            <a:pPr marL="342900" indent="-342900"/>
            <a:r>
              <a:rPr lang="en-US" dirty="0">
                <a:latin typeface="Calibri" pitchFamily="34" charset="0"/>
                <a:cs typeface="Calibri" pitchFamily="34" charset="0"/>
              </a:rPr>
              <a:t>	(Depositing the amount of TDS in Government Account) </a:t>
            </a:r>
          </a:p>
          <a:p>
            <a:pPr marL="342900" indent="-342900"/>
            <a:endParaRPr lang="en-US" dirty="0">
              <a:latin typeface="Calibri" pitchFamily="34" charset="0"/>
              <a:cs typeface="Calibri" pitchFamily="34" charset="0"/>
            </a:endParaRPr>
          </a:p>
          <a:p>
            <a:pPr marL="342900" indent="-342900">
              <a:buAutoNum type="arabicPeriod" startAt="4"/>
            </a:pPr>
            <a:r>
              <a:rPr lang="en-US" dirty="0">
                <a:latin typeface="Calibri" pitchFamily="34" charset="0"/>
                <a:cs typeface="Calibri" pitchFamily="34" charset="0"/>
              </a:rPr>
              <a:t>On transfer of debenture interest to Statement of Profit and Loss at the end of the year : </a:t>
            </a:r>
          </a:p>
          <a:p>
            <a:pPr marL="342900" indent="-342900"/>
            <a:r>
              <a:rPr lang="en-US" dirty="0">
                <a:latin typeface="Calibri" pitchFamily="34" charset="0"/>
                <a:cs typeface="Calibri" pitchFamily="34" charset="0"/>
              </a:rPr>
              <a:t>	Statement of Profit &amp; Loss 		Dr. </a:t>
            </a:r>
          </a:p>
          <a:p>
            <a:pPr marL="342900" indent="-342900"/>
            <a:r>
              <a:rPr lang="en-US" dirty="0">
                <a:latin typeface="Calibri" pitchFamily="34" charset="0"/>
                <a:cs typeface="Calibri" pitchFamily="34" charset="0"/>
              </a:rPr>
              <a:t>	  To Interest A/c </a:t>
            </a:r>
          </a:p>
          <a:p>
            <a:pPr marL="342900" indent="-342900"/>
            <a:r>
              <a:rPr lang="en-US" dirty="0">
                <a:latin typeface="Calibri" pitchFamily="34" charset="0"/>
                <a:cs typeface="Calibri" pitchFamily="34" charset="0"/>
              </a:rPr>
              <a:t>	(Interest transferred to Statement of P &amp; L) </a:t>
            </a:r>
          </a:p>
        </p:txBody>
      </p:sp>
      <p:pic>
        <p:nvPicPr>
          <p:cNvPr id="4"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6" y="510629"/>
            <a:ext cx="9095874" cy="1567032"/>
          </a:xfrm>
          <a:prstGeom prst="rect">
            <a:avLst/>
          </a:prstGeom>
          <a:noFill/>
        </p:spPr>
        <p:txBody>
          <a:bodyPr wrap="square" rtlCol="0">
            <a:spAutoFit/>
          </a:bodyPr>
          <a:lstStyle/>
          <a:p>
            <a:r>
              <a:rPr lang="en-US" b="1" dirty="0">
                <a:solidFill>
                  <a:srgbClr val="FF0000"/>
                </a:solidFill>
                <a:latin typeface="Calibri" pitchFamily="34" charset="0"/>
                <a:cs typeface="Calibri" pitchFamily="34" charset="0"/>
              </a:rPr>
              <a:t>QUESTION-1</a:t>
            </a:r>
          </a:p>
          <a:p>
            <a:pPr algn="just">
              <a:lnSpc>
                <a:spcPct val="150000"/>
              </a:lnSpc>
            </a:pPr>
            <a:r>
              <a:rPr lang="en-US" dirty="0">
                <a:latin typeface="Calibri" pitchFamily="34" charset="0"/>
                <a:cs typeface="Calibri" pitchFamily="34" charset="0"/>
              </a:rPr>
              <a:t>On 1.4.2015, J.K. Ltd. issued 8,000, 9% debentures of Rs.1,000 each at a discount of 6%, redeemable at a premium of 5% after three years. The company closes its books on 31st March every year. Interest on 9% debentures is payable on 30th September and 31st March every year. The rate of tax deducted at source is 10%. Pass necessary journal entries for the year ended 31.3.2016. </a:t>
            </a:r>
          </a:p>
        </p:txBody>
      </p:sp>
      <p:sp>
        <p:nvSpPr>
          <p:cNvPr id="3" name="TextBox 2"/>
          <p:cNvSpPr txBox="1"/>
          <p:nvPr/>
        </p:nvSpPr>
        <p:spPr>
          <a:xfrm>
            <a:off x="48127" y="2493818"/>
            <a:ext cx="9095874" cy="1815882"/>
          </a:xfrm>
          <a:prstGeom prst="rect">
            <a:avLst/>
          </a:prstGeom>
          <a:noFill/>
        </p:spPr>
        <p:txBody>
          <a:bodyPr wrap="square" rtlCol="0">
            <a:spAutoFit/>
          </a:bodyPr>
          <a:lstStyle/>
          <a:p>
            <a:r>
              <a:rPr lang="en-US" b="1" dirty="0">
                <a:solidFill>
                  <a:srgbClr val="FF0000"/>
                </a:solidFill>
                <a:latin typeface="Calibri" pitchFamily="34" charset="0"/>
                <a:cs typeface="Calibri" pitchFamily="34" charset="0"/>
              </a:rPr>
              <a:t>QUESTION-2</a:t>
            </a:r>
          </a:p>
          <a:p>
            <a:r>
              <a:rPr lang="en-US" dirty="0">
                <a:latin typeface="Calibri" pitchFamily="34" charset="0"/>
                <a:cs typeface="Calibri" pitchFamily="34" charset="0"/>
              </a:rPr>
              <a:t>On 1-4-2017, Fast Computers Ltd. issued 20,000, 6% debentures of Rs.100 each at a discount of 4% redeemable at a premium of 5% after three years. The amount was payable as follows : </a:t>
            </a:r>
          </a:p>
          <a:p>
            <a:r>
              <a:rPr lang="en-US" dirty="0">
                <a:latin typeface="Calibri" pitchFamily="34" charset="0"/>
                <a:cs typeface="Calibri" pitchFamily="34" charset="0"/>
              </a:rPr>
              <a:t>On application Rs.50 per debenture. </a:t>
            </a:r>
          </a:p>
          <a:p>
            <a:r>
              <a:rPr lang="en-US" dirty="0">
                <a:latin typeface="Calibri" pitchFamily="34" charset="0"/>
                <a:cs typeface="Calibri" pitchFamily="34" charset="0"/>
              </a:rPr>
              <a:t>Balance on allotment. </a:t>
            </a:r>
          </a:p>
          <a:p>
            <a:r>
              <a:rPr lang="en-US" dirty="0">
                <a:latin typeface="Calibri" pitchFamily="34" charset="0"/>
                <a:cs typeface="Calibri" pitchFamily="34" charset="0"/>
              </a:rPr>
              <a:t>Fast Computers has a balance of Rs.50,000 in Securities Premium Reserve and Rs.1,00,000 in General Reserve. Profit for the year was Rs.75,000. </a:t>
            </a:r>
          </a:p>
          <a:p>
            <a:r>
              <a:rPr lang="en-US" dirty="0">
                <a:latin typeface="Calibri" pitchFamily="34" charset="0"/>
                <a:cs typeface="Calibri" pitchFamily="34" charset="0"/>
              </a:rPr>
              <a:t>Pass the journal entries for issue of debentures and writing off the loss on issue of debentures. </a:t>
            </a:r>
          </a:p>
        </p:txBody>
      </p:sp>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453" y="667126"/>
            <a:ext cx="8152410" cy="1215717"/>
          </a:xfrm>
          <a:prstGeom prst="rect">
            <a:avLst/>
          </a:prstGeom>
        </p:spPr>
        <p:txBody>
          <a:bodyPr wrap="square">
            <a:spAutoFit/>
          </a:bodyPr>
          <a:lstStyle/>
          <a:p>
            <a:r>
              <a:rPr lang="en-US" b="1" dirty="0">
                <a:solidFill>
                  <a:srgbClr val="FF0000"/>
                </a:solidFill>
                <a:latin typeface="Calibri" pitchFamily="34" charset="0"/>
                <a:cs typeface="Calibri" pitchFamily="34" charset="0"/>
              </a:rPr>
              <a:t>QUESTION-1</a:t>
            </a:r>
          </a:p>
          <a:p>
            <a:pPr algn="just"/>
            <a:r>
              <a:rPr lang="en-US" dirty="0" err="1">
                <a:latin typeface="Calibri" pitchFamily="34" charset="0"/>
                <a:cs typeface="Calibri" pitchFamily="34" charset="0"/>
              </a:rPr>
              <a:t>Rohan</a:t>
            </a:r>
            <a:r>
              <a:rPr lang="en-US" dirty="0">
                <a:latin typeface="Calibri" pitchFamily="34" charset="0"/>
                <a:cs typeface="Calibri" pitchFamily="34" charset="0"/>
              </a:rPr>
              <a:t> Chemicals Ltd. of Mumbai issued 1,00,00,000, 10% Debentures of Rs. 100 each at a premium of 10% payable as Rs.40 on application and !70 on allotment. Debentures are redeemable on March 31, 2020. Record necessary entries to record issue of debentures assuming that the issue is fully subscribed and all the money due is received</a:t>
            </a:r>
            <a:r>
              <a:rPr lang="en-US" sz="1700" dirty="0">
                <a:latin typeface="Calibri" pitchFamily="34" charset="0"/>
              </a:rPr>
              <a:t>. </a:t>
            </a:r>
          </a:p>
        </p:txBody>
      </p:sp>
      <p:sp>
        <p:nvSpPr>
          <p:cNvPr id="5" name="TextBox 4"/>
          <p:cNvSpPr txBox="1"/>
          <p:nvPr/>
        </p:nvSpPr>
        <p:spPr>
          <a:xfrm>
            <a:off x="562203" y="2861952"/>
            <a:ext cx="8122722" cy="1169551"/>
          </a:xfrm>
          <a:prstGeom prst="rect">
            <a:avLst/>
          </a:prstGeom>
          <a:noFill/>
        </p:spPr>
        <p:txBody>
          <a:bodyPr wrap="square" rtlCol="0">
            <a:spAutoFit/>
          </a:bodyPr>
          <a:lstStyle/>
          <a:p>
            <a:pPr algn="just"/>
            <a:r>
              <a:rPr lang="en-US" b="1" dirty="0">
                <a:solidFill>
                  <a:srgbClr val="FF0000"/>
                </a:solidFill>
                <a:latin typeface="Calibri" pitchFamily="34" charset="0"/>
                <a:cs typeface="Calibri" pitchFamily="34" charset="0"/>
              </a:rPr>
              <a:t>QUESTION-2</a:t>
            </a:r>
          </a:p>
          <a:p>
            <a:pPr algn="just"/>
            <a:r>
              <a:rPr lang="en-US" dirty="0">
                <a:latin typeface="Calibri" pitchFamily="34" charset="0"/>
                <a:cs typeface="Calibri" pitchFamily="34" charset="0"/>
              </a:rPr>
              <a:t>Traditional Products Ltd. offered 2,00,000, 8% Debentures of Rs.500 each at a premium of 10% payable as Rs.200 on application (including premium) and balance on allotment, redeemable at par after 8 years. But applications are received for 3,00,000 debentures and the allotment is made on pro-rata basis. All the money due on application and allotment is received. Record necessary entries regarding issue of debentures. </a:t>
            </a:r>
          </a:p>
        </p:txBody>
      </p:sp>
      <p:pic>
        <p:nvPicPr>
          <p:cNvPr id="7"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34" y="309384"/>
            <a:ext cx="8146473" cy="4678204"/>
          </a:xfrm>
          <a:prstGeom prst="rect">
            <a:avLst/>
          </a:prstGeom>
        </p:spPr>
        <p:txBody>
          <a:bodyPr wrap="square">
            <a:spAutoFit/>
          </a:bodyPr>
          <a:lstStyle/>
          <a:p>
            <a:pPr algn="ctr"/>
            <a:r>
              <a:rPr lang="en-US" sz="1800" b="1" dirty="0">
                <a:solidFill>
                  <a:srgbClr val="FF0000"/>
                </a:solidFill>
                <a:latin typeface="Calibri" pitchFamily="34" charset="0"/>
                <a:cs typeface="Calibri" pitchFamily="34" charset="0"/>
              </a:rPr>
              <a:t>Issue of Debentures at Discount </a:t>
            </a:r>
          </a:p>
          <a:p>
            <a:r>
              <a:rPr lang="en-US" dirty="0">
                <a:latin typeface="Calibri" pitchFamily="34" charset="0"/>
                <a:cs typeface="Calibri" pitchFamily="34" charset="0"/>
              </a:rPr>
              <a:t>When the Company issues debentures at a price which is less than their face or nominal value, the debentures are said to have been issued at a discount. </a:t>
            </a:r>
            <a:r>
              <a:rPr lang="en-US" b="1" dirty="0">
                <a:latin typeface="Calibri" pitchFamily="34" charset="0"/>
                <a:cs typeface="Calibri" pitchFamily="34" charset="0"/>
              </a:rPr>
              <a:t>There are no restrictions </a:t>
            </a:r>
            <a:r>
              <a:rPr lang="en-US" dirty="0">
                <a:latin typeface="Calibri" pitchFamily="34" charset="0"/>
                <a:cs typeface="Calibri" pitchFamily="34" charset="0"/>
              </a:rPr>
              <a:t>in the Companies Act </a:t>
            </a:r>
            <a:r>
              <a:rPr lang="en-US" b="1" dirty="0">
                <a:latin typeface="Calibri" pitchFamily="34" charset="0"/>
                <a:cs typeface="Calibri" pitchFamily="34" charset="0"/>
              </a:rPr>
              <a:t>regarding the maximum limit for discount on debentures</a:t>
            </a:r>
            <a:r>
              <a:rPr lang="en-US" dirty="0">
                <a:latin typeface="Calibri" pitchFamily="34" charset="0"/>
                <a:cs typeface="Calibri" pitchFamily="34" charset="0"/>
              </a:rPr>
              <a:t>. </a:t>
            </a:r>
          </a:p>
          <a:p>
            <a:r>
              <a:rPr lang="en-US" dirty="0">
                <a:latin typeface="Calibri" pitchFamily="34" charset="0"/>
                <a:cs typeface="Calibri" pitchFamily="34" charset="0"/>
              </a:rPr>
              <a:t>Discount or Loss on Issue of Debentures </a:t>
            </a:r>
            <a:r>
              <a:rPr lang="en-US" b="1" dirty="0">
                <a:latin typeface="Calibri" pitchFamily="34" charset="0"/>
                <a:cs typeface="Calibri" pitchFamily="34" charset="0"/>
              </a:rPr>
              <a:t>is a capital loss. </a:t>
            </a:r>
            <a:r>
              <a:rPr lang="en-US" dirty="0">
                <a:latin typeface="Calibri" pitchFamily="34" charset="0"/>
                <a:cs typeface="Calibri" pitchFamily="34" charset="0"/>
              </a:rPr>
              <a:t>It should be written off in the year it occurs. It </a:t>
            </a:r>
            <a:r>
              <a:rPr lang="en-US" b="1" dirty="0">
                <a:latin typeface="Calibri" pitchFamily="34" charset="0"/>
                <a:cs typeface="Calibri" pitchFamily="34" charset="0"/>
              </a:rPr>
              <a:t>can be written off by </a:t>
            </a:r>
            <a:r>
              <a:rPr lang="en-US" dirty="0">
                <a:latin typeface="Calibri" pitchFamily="34" charset="0"/>
                <a:cs typeface="Calibri" pitchFamily="34" charset="0"/>
              </a:rPr>
              <a:t>debiting to Securities Premium Reserve Account or from General Reserve ,Statement of Profit or Loss.</a:t>
            </a:r>
          </a:p>
          <a:p>
            <a:endParaRPr lang="en-US" dirty="0">
              <a:latin typeface="Calibri" pitchFamily="34" charset="0"/>
              <a:cs typeface="Calibri" pitchFamily="34" charset="0"/>
            </a:endParaRPr>
          </a:p>
          <a:p>
            <a:r>
              <a:rPr lang="en-US" dirty="0">
                <a:latin typeface="Calibri" pitchFamily="34" charset="0"/>
                <a:cs typeface="Calibri" pitchFamily="34" charset="0"/>
              </a:rPr>
              <a:t> </a:t>
            </a:r>
            <a:r>
              <a:rPr lang="en-US" b="1" dirty="0">
                <a:latin typeface="Calibri" pitchFamily="34" charset="0"/>
                <a:cs typeface="Calibri" pitchFamily="34" charset="0"/>
              </a:rPr>
              <a:t>Following entry is passed for writing off discount or loss on issue of debentures : </a:t>
            </a:r>
          </a:p>
          <a:p>
            <a:endParaRPr lang="en-US" dirty="0">
              <a:latin typeface="Calibri" pitchFamily="34" charset="0"/>
              <a:cs typeface="Calibri" pitchFamily="34" charset="0"/>
            </a:endParaRPr>
          </a:p>
          <a:p>
            <a:r>
              <a:rPr lang="en-US" dirty="0">
                <a:latin typeface="Calibri" pitchFamily="34" charset="0"/>
                <a:cs typeface="Calibri" pitchFamily="34" charset="0"/>
              </a:rPr>
              <a:t>Securities Premium Reserve A/c 			Dr. </a:t>
            </a:r>
          </a:p>
          <a:p>
            <a:r>
              <a:rPr lang="en-US" dirty="0">
                <a:latin typeface="Calibri" pitchFamily="34" charset="0"/>
                <a:cs typeface="Calibri" pitchFamily="34" charset="0"/>
              </a:rPr>
              <a:t>	</a:t>
            </a:r>
            <a:r>
              <a:rPr lang="en-US" b="1" dirty="0">
                <a:latin typeface="Calibri" pitchFamily="34" charset="0"/>
                <a:cs typeface="Calibri" pitchFamily="34" charset="0"/>
              </a:rPr>
              <a:t>Or</a:t>
            </a:r>
            <a:r>
              <a:rPr lang="en-US" dirty="0">
                <a:latin typeface="Calibri" pitchFamily="34" charset="0"/>
                <a:cs typeface="Calibri" pitchFamily="34" charset="0"/>
              </a:rPr>
              <a:t> </a:t>
            </a:r>
          </a:p>
          <a:p>
            <a:r>
              <a:rPr lang="en-US" dirty="0">
                <a:latin typeface="Calibri" pitchFamily="34" charset="0"/>
                <a:cs typeface="Calibri" pitchFamily="34" charset="0"/>
              </a:rPr>
              <a:t>General Reserve 				Dr. </a:t>
            </a:r>
          </a:p>
          <a:p>
            <a:r>
              <a:rPr lang="en-US" dirty="0">
                <a:latin typeface="Calibri" pitchFamily="34" charset="0"/>
                <a:cs typeface="Calibri" pitchFamily="34" charset="0"/>
              </a:rPr>
              <a:t>	</a:t>
            </a:r>
            <a:r>
              <a:rPr lang="en-US" b="1" dirty="0">
                <a:latin typeface="Calibri" pitchFamily="34" charset="0"/>
                <a:cs typeface="Calibri" pitchFamily="34" charset="0"/>
              </a:rPr>
              <a:t>Or</a:t>
            </a:r>
            <a:r>
              <a:rPr lang="en-US" dirty="0">
                <a:latin typeface="Calibri" pitchFamily="34" charset="0"/>
                <a:cs typeface="Calibri" pitchFamily="34" charset="0"/>
              </a:rPr>
              <a:t> </a:t>
            </a:r>
          </a:p>
          <a:p>
            <a:r>
              <a:rPr lang="en-US" dirty="0">
                <a:latin typeface="Calibri" pitchFamily="34" charset="0"/>
                <a:cs typeface="Calibri" pitchFamily="34" charset="0"/>
              </a:rPr>
              <a:t>Statement of Profit &amp; Loss 			Dr. </a:t>
            </a:r>
          </a:p>
          <a:p>
            <a:r>
              <a:rPr lang="en-US" dirty="0">
                <a:latin typeface="Calibri" pitchFamily="34" charset="0"/>
                <a:cs typeface="Calibri" pitchFamily="34" charset="0"/>
              </a:rPr>
              <a:t>       To Discount/Loss on Issue of Debentures A/c </a:t>
            </a:r>
          </a:p>
          <a:p>
            <a:endParaRPr lang="en-US" dirty="0">
              <a:latin typeface="Calibri" pitchFamily="34" charset="0"/>
              <a:cs typeface="Calibri" pitchFamily="34" charset="0"/>
            </a:endParaRPr>
          </a:p>
          <a:p>
            <a:r>
              <a:rPr lang="en-US" dirty="0">
                <a:latin typeface="Calibri" pitchFamily="34" charset="0"/>
                <a:cs typeface="Calibri" pitchFamily="34" charset="0"/>
              </a:rPr>
              <a:t>Discount being a loss, is recorded in the books of the Company by debiting "Discount on Issue of Debentures A/c". </a:t>
            </a:r>
          </a:p>
          <a:p>
            <a:endParaRPr lang="en-US" dirty="0">
              <a:latin typeface="Calibri" pitchFamily="34" charset="0"/>
              <a:cs typeface="Calibri" pitchFamily="34" charset="0"/>
            </a:endParaRPr>
          </a:p>
          <a:p>
            <a:r>
              <a:rPr lang="en-US" dirty="0">
                <a:latin typeface="Calibri" pitchFamily="34" charset="0"/>
                <a:cs typeface="Calibri" pitchFamily="34" charset="0"/>
              </a:rPr>
              <a:t>Discount is generally recorded </a:t>
            </a:r>
            <a:r>
              <a:rPr lang="en-US" b="1" dirty="0">
                <a:solidFill>
                  <a:schemeClr val="tx2"/>
                </a:solidFill>
                <a:latin typeface="Calibri" pitchFamily="34" charset="0"/>
                <a:cs typeface="Calibri" pitchFamily="34" charset="0"/>
              </a:rPr>
              <a:t>at the time of allotment entry</a:t>
            </a:r>
            <a:r>
              <a:rPr lang="en-US" dirty="0">
                <a:solidFill>
                  <a:schemeClr val="tx2"/>
                </a:solidFill>
              </a:rPr>
              <a:t>. </a:t>
            </a:r>
          </a:p>
        </p:txBody>
      </p:sp>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263" y="494307"/>
            <a:ext cx="8146473" cy="1384995"/>
          </a:xfrm>
          <a:prstGeom prst="rect">
            <a:avLst/>
          </a:prstGeom>
        </p:spPr>
        <p:txBody>
          <a:bodyPr wrap="square">
            <a:spAutoFit/>
          </a:bodyPr>
          <a:lstStyle/>
          <a:p>
            <a:r>
              <a:rPr lang="en-US" b="1" dirty="0">
                <a:solidFill>
                  <a:srgbClr val="FF0000"/>
                </a:solidFill>
                <a:latin typeface="Calibri" pitchFamily="34" charset="0"/>
                <a:cs typeface="Calibri" pitchFamily="34" charset="0"/>
              </a:rPr>
              <a:t>QUESTION-1</a:t>
            </a:r>
          </a:p>
          <a:p>
            <a:r>
              <a:rPr lang="en-US" dirty="0">
                <a:latin typeface="Calibri" pitchFamily="34" charset="0"/>
                <a:cs typeface="Calibri" pitchFamily="34" charset="0"/>
              </a:rPr>
              <a:t>Surya Ltd. issued 2,500, 15% Debentures of Rs.100 each at a discount of 10 % payable as follows: Rs. 25 on application; Rs.25 on allotment ; Rs.25 on allotment and the balance on First Call. </a:t>
            </a:r>
          </a:p>
          <a:p>
            <a:r>
              <a:rPr lang="en-US" dirty="0">
                <a:latin typeface="Calibri" pitchFamily="34" charset="0"/>
                <a:cs typeface="Calibri" pitchFamily="34" charset="0"/>
              </a:rPr>
              <a:t>Applications were received for 2,000 debentures and the allotment was made. All the moneys were duly received. Expenses on issue of debentures amounted to Rs.10,000. </a:t>
            </a:r>
          </a:p>
          <a:p>
            <a:r>
              <a:rPr lang="en-US" dirty="0">
                <a:latin typeface="Calibri" pitchFamily="34" charset="0"/>
                <a:cs typeface="Calibri" pitchFamily="34" charset="0"/>
              </a:rPr>
              <a:t>Pass journal entries (for first year only). Company decided to write off all capital losses in the first year itself </a:t>
            </a:r>
          </a:p>
        </p:txBody>
      </p:sp>
      <p:sp>
        <p:nvSpPr>
          <p:cNvPr id="5" name="Rectangle 4"/>
          <p:cNvSpPr/>
          <p:nvPr/>
        </p:nvSpPr>
        <p:spPr>
          <a:xfrm>
            <a:off x="461263" y="2842091"/>
            <a:ext cx="8116784" cy="1384995"/>
          </a:xfrm>
          <a:prstGeom prst="rect">
            <a:avLst/>
          </a:prstGeom>
        </p:spPr>
        <p:txBody>
          <a:bodyPr wrap="square">
            <a:spAutoFit/>
          </a:bodyPr>
          <a:lstStyle/>
          <a:p>
            <a:r>
              <a:rPr lang="en-US" b="1" dirty="0">
                <a:solidFill>
                  <a:srgbClr val="FF0000"/>
                </a:solidFill>
                <a:latin typeface="Calibri" pitchFamily="34" charset="0"/>
                <a:cs typeface="Calibri" pitchFamily="34" charset="0"/>
              </a:rPr>
              <a:t>QUESTION-2</a:t>
            </a:r>
          </a:p>
          <a:p>
            <a:pPr marL="400050" indent="-400050">
              <a:buAutoNum type="romanLcParenBoth"/>
            </a:pPr>
            <a:r>
              <a:rPr lang="en-US" dirty="0">
                <a:latin typeface="Calibri" pitchFamily="34" charset="0"/>
                <a:cs typeface="Calibri" pitchFamily="34" charset="0"/>
              </a:rPr>
              <a:t>On 15-2-2020, A Ltd. invited applications for issue of 1,00,000 9% debentures of  Rs100 each at a discount of 6%, redeemable at par after 3 years. The full amount was payable on application and the debentures were issued on 15-3-2020. </a:t>
            </a:r>
          </a:p>
          <a:p>
            <a:pPr marL="400050" indent="-400050">
              <a:buAutoNum type="romanLcParenBoth"/>
            </a:pPr>
            <a:r>
              <a:rPr lang="en-US" dirty="0">
                <a:latin typeface="Calibri" pitchFamily="34" charset="0"/>
                <a:cs typeface="Calibri" pitchFamily="34" charset="0"/>
              </a:rPr>
              <a:t>R Ltd. issued 10,000, 12% Debentures of Rs.100 each at a discount of 5%.</a:t>
            </a:r>
          </a:p>
          <a:p>
            <a:pPr marL="400050" indent="-400050"/>
            <a:r>
              <a:rPr lang="en-US" dirty="0"/>
              <a:t>	Pass Journal entries for above transactions. Ignore writing off discount on issue of debentures. </a:t>
            </a:r>
          </a:p>
        </p:txBody>
      </p:sp>
      <p:pic>
        <p:nvPicPr>
          <p:cNvPr id="7"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760" y="996884"/>
            <a:ext cx="8158348" cy="3323987"/>
          </a:xfrm>
          <a:prstGeom prst="rect">
            <a:avLst/>
          </a:prstGeom>
          <a:noFill/>
        </p:spPr>
        <p:txBody>
          <a:bodyPr wrap="square" rtlCol="0">
            <a:spAutoFit/>
          </a:bodyPr>
          <a:lstStyle/>
          <a:p>
            <a:pPr algn="ctr"/>
            <a:r>
              <a:rPr lang="en-US" b="1" dirty="0">
                <a:solidFill>
                  <a:srgbClr val="FF0000"/>
                </a:solidFill>
                <a:latin typeface="Calibri" pitchFamily="34" charset="0"/>
                <a:cs typeface="Calibri" pitchFamily="34" charset="0"/>
              </a:rPr>
              <a:t>ISSUE OF DEBENTURES FOR CONSIDERATION OTHER THAN CASH </a:t>
            </a:r>
          </a:p>
          <a:p>
            <a:r>
              <a:rPr lang="en-US" dirty="0">
                <a:latin typeface="Calibri" pitchFamily="34" charset="0"/>
                <a:cs typeface="Calibri" pitchFamily="34" charset="0"/>
              </a:rPr>
              <a:t>Issue of Debentures for consideration other than cash means that the company has not received amount (in cash or by </a:t>
            </a:r>
            <a:r>
              <a:rPr lang="en-US" dirty="0" err="1">
                <a:latin typeface="Calibri" pitchFamily="34" charset="0"/>
                <a:cs typeface="Calibri" pitchFamily="34" charset="0"/>
              </a:rPr>
              <a:t>cheque</a:t>
            </a:r>
            <a:r>
              <a:rPr lang="en-US" dirty="0">
                <a:latin typeface="Calibri" pitchFamily="34" charset="0"/>
                <a:cs typeface="Calibri" pitchFamily="34" charset="0"/>
              </a:rPr>
              <a:t>) against the debentures issued. Debentures may be issued for consideration other than cash in the following situations: </a:t>
            </a:r>
          </a:p>
          <a:p>
            <a:endParaRPr lang="en-US" dirty="0">
              <a:latin typeface="Calibri" pitchFamily="34" charset="0"/>
              <a:cs typeface="Calibri" pitchFamily="34" charset="0"/>
            </a:endParaRPr>
          </a:p>
          <a:p>
            <a:pPr marL="400050" indent="-400050">
              <a:buAutoNum type="romanLcParenBoth"/>
            </a:pPr>
            <a:r>
              <a:rPr lang="en-US" dirty="0">
                <a:latin typeface="Calibri" pitchFamily="34" charset="0"/>
                <a:cs typeface="Calibri" pitchFamily="34" charset="0"/>
              </a:rPr>
              <a:t>Issue of Debentures to Promoters: A company may allot debentures to the promoters for rendering services for incorporating the company. The entries passed are: </a:t>
            </a:r>
          </a:p>
          <a:p>
            <a:r>
              <a:rPr lang="en-US" dirty="0">
                <a:latin typeface="Calibri" pitchFamily="34" charset="0"/>
                <a:cs typeface="Calibri" pitchFamily="34" charset="0"/>
              </a:rPr>
              <a:t>                Incorporation Expenses or Preliminary Expenses A/c 		...Dr. </a:t>
            </a:r>
          </a:p>
          <a:p>
            <a:r>
              <a:rPr lang="en-US" dirty="0">
                <a:latin typeface="Calibri" pitchFamily="34" charset="0"/>
                <a:cs typeface="Calibri" pitchFamily="34" charset="0"/>
              </a:rPr>
              <a:t>                      To Promoters' A/c </a:t>
            </a:r>
          </a:p>
          <a:p>
            <a:r>
              <a:rPr lang="en-US" dirty="0">
                <a:latin typeface="Calibri" pitchFamily="34" charset="0"/>
                <a:cs typeface="Calibri" pitchFamily="34" charset="0"/>
              </a:rPr>
              <a:t>                 (Incorporation Expenses Payable) </a:t>
            </a:r>
          </a:p>
          <a:p>
            <a:endParaRPr lang="en-US" dirty="0">
              <a:latin typeface="Calibri" pitchFamily="34" charset="0"/>
              <a:cs typeface="Calibri" pitchFamily="34" charset="0"/>
            </a:endParaRPr>
          </a:p>
          <a:p>
            <a:r>
              <a:rPr lang="en-US" dirty="0">
                <a:latin typeface="Calibri" pitchFamily="34" charset="0"/>
                <a:cs typeface="Calibri" pitchFamily="34" charset="0"/>
              </a:rPr>
              <a:t>                 Promoters' A/c 					...Dr. </a:t>
            </a:r>
          </a:p>
          <a:p>
            <a:r>
              <a:rPr lang="en-US" dirty="0">
                <a:latin typeface="Calibri" pitchFamily="34" charset="0"/>
                <a:cs typeface="Calibri" pitchFamily="34" charset="0"/>
              </a:rPr>
              <a:t>                 To ...% Debentures A/c </a:t>
            </a:r>
          </a:p>
          <a:p>
            <a:r>
              <a:rPr lang="en-US" dirty="0">
                <a:latin typeface="Calibri" pitchFamily="34" charset="0"/>
                <a:cs typeface="Calibri" pitchFamily="34" charset="0"/>
              </a:rPr>
              <a:t>                 (...% Debentures allotted to promoters) </a:t>
            </a:r>
          </a:p>
          <a:p>
            <a:endParaRPr lang="en-US" dirty="0">
              <a:latin typeface="Calibri" pitchFamily="34" charset="0"/>
              <a:cs typeface="Calibri" pitchFamily="34" charset="0"/>
            </a:endParaRPr>
          </a:p>
        </p:txBody>
      </p:sp>
      <p:cxnSp>
        <p:nvCxnSpPr>
          <p:cNvPr id="6" name="Straight Connector 5"/>
          <p:cNvCxnSpPr/>
          <p:nvPr/>
        </p:nvCxnSpPr>
        <p:spPr>
          <a:xfrm>
            <a:off x="1793170" y="2873828"/>
            <a:ext cx="2933210" cy="11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636" y="673138"/>
            <a:ext cx="8134597" cy="3323987"/>
          </a:xfrm>
          <a:prstGeom prst="rect">
            <a:avLst/>
          </a:prstGeom>
          <a:noFill/>
        </p:spPr>
        <p:txBody>
          <a:bodyPr wrap="square" rtlCol="0">
            <a:spAutoFit/>
          </a:bodyPr>
          <a:lstStyle/>
          <a:p>
            <a:pPr marL="400050" indent="-400050">
              <a:buAutoNum type="romanLcParenBoth" startAt="2"/>
            </a:pPr>
            <a:r>
              <a:rPr lang="en-US" b="1" dirty="0">
                <a:solidFill>
                  <a:srgbClr val="FF0000"/>
                </a:solidFill>
                <a:latin typeface="Calibri" pitchFamily="34" charset="0"/>
                <a:cs typeface="Calibri" pitchFamily="34" charset="0"/>
              </a:rPr>
              <a:t>Issue of Debentures to Underwriters:</a:t>
            </a:r>
            <a:r>
              <a:rPr lang="en-US" dirty="0">
                <a:latin typeface="Calibri" pitchFamily="34" charset="0"/>
                <a:cs typeface="Calibri" pitchFamily="34" charset="0"/>
              </a:rPr>
              <a:t> Underwriters undertake to subscribe the securities that are not subscribed by the public for a fee. A company may allot Debentures to the underwriters in payment of their fees. The entries passed are: </a:t>
            </a:r>
          </a:p>
          <a:p>
            <a:pPr marL="400050" indent="-400050"/>
            <a:r>
              <a:rPr lang="en-US" dirty="0">
                <a:latin typeface="Calibri" pitchFamily="34" charset="0"/>
                <a:cs typeface="Calibri" pitchFamily="34" charset="0"/>
              </a:rPr>
              <a:t>	Underwriting Commission A/c ...		Dr. </a:t>
            </a:r>
          </a:p>
          <a:p>
            <a:pPr marL="400050" indent="-400050"/>
            <a:r>
              <a:rPr lang="en-US" dirty="0">
                <a:latin typeface="Calibri" pitchFamily="34" charset="0"/>
                <a:cs typeface="Calibri" pitchFamily="34" charset="0"/>
              </a:rPr>
              <a:t>		To Underwriters' A/c </a:t>
            </a:r>
          </a:p>
          <a:p>
            <a:pPr marL="400050" indent="-400050"/>
            <a:r>
              <a:rPr lang="en-US" dirty="0">
                <a:latin typeface="Calibri" pitchFamily="34" charset="0"/>
                <a:cs typeface="Calibri" pitchFamily="34" charset="0"/>
              </a:rPr>
              <a:t>	(Underwriting commission payable) </a:t>
            </a:r>
          </a:p>
          <a:p>
            <a:pPr marL="400050" indent="-400050"/>
            <a:endParaRPr lang="en-US" dirty="0">
              <a:latin typeface="Calibri" pitchFamily="34" charset="0"/>
              <a:cs typeface="Calibri" pitchFamily="34" charset="0"/>
            </a:endParaRPr>
          </a:p>
          <a:p>
            <a:pPr marL="400050" indent="-400050"/>
            <a:r>
              <a:rPr lang="en-US" dirty="0">
                <a:latin typeface="Calibri" pitchFamily="34" charset="0"/>
                <a:cs typeface="Calibri" pitchFamily="34" charset="0"/>
              </a:rPr>
              <a:t>	Underwriters' A/c 				...Dr. </a:t>
            </a:r>
          </a:p>
          <a:p>
            <a:pPr marL="400050" indent="-400050"/>
            <a:r>
              <a:rPr lang="en-US" dirty="0">
                <a:latin typeface="Calibri" pitchFamily="34" charset="0"/>
                <a:cs typeface="Calibri" pitchFamily="34" charset="0"/>
              </a:rPr>
              <a:t>		To ...% Debentures A/c </a:t>
            </a:r>
          </a:p>
          <a:p>
            <a:pPr marL="400050" indent="-400050"/>
            <a:r>
              <a:rPr lang="en-US" dirty="0">
                <a:latin typeface="Calibri" pitchFamily="34" charset="0"/>
                <a:cs typeface="Calibri" pitchFamily="34" charset="0"/>
              </a:rPr>
              <a:t>	(Debentures issued to underwriters) </a:t>
            </a:r>
          </a:p>
          <a:p>
            <a:pPr marL="400050" indent="-400050"/>
            <a:endParaRPr lang="en-US" dirty="0">
              <a:latin typeface="Calibri" pitchFamily="34" charset="0"/>
              <a:cs typeface="Calibri" pitchFamily="34" charset="0"/>
            </a:endParaRPr>
          </a:p>
          <a:p>
            <a:pPr marL="400050" indent="-400050"/>
            <a:r>
              <a:rPr lang="en-US" b="1" dirty="0">
                <a:solidFill>
                  <a:srgbClr val="FF0000"/>
                </a:solidFill>
                <a:latin typeface="Calibri" pitchFamily="34" charset="0"/>
                <a:cs typeface="Calibri" pitchFamily="34" charset="0"/>
              </a:rPr>
              <a:t>QUESTION-1</a:t>
            </a:r>
          </a:p>
          <a:p>
            <a:pPr marL="400050" indent="-400050"/>
            <a:r>
              <a:rPr lang="en-US" dirty="0">
                <a:latin typeface="Calibri" pitchFamily="34" charset="0"/>
                <a:cs typeface="Calibri" pitchFamily="34" charset="0"/>
              </a:rPr>
              <a:t>Audi cars Ltd. Issued 2000; 10% Debentures of Rs. 100 each credited as fully paid to the promoters </a:t>
            </a:r>
          </a:p>
          <a:p>
            <a:pPr marL="400050" indent="-400050"/>
            <a:r>
              <a:rPr lang="en-US" dirty="0">
                <a:latin typeface="Calibri" pitchFamily="34" charset="0"/>
                <a:cs typeface="Calibri" pitchFamily="34" charset="0"/>
              </a:rPr>
              <a:t>for their services and issued 1,000; 10% debentures of Rs.100 each credited as fully paid to the </a:t>
            </a:r>
          </a:p>
          <a:p>
            <a:pPr marL="400050" indent="-400050"/>
            <a:r>
              <a:rPr lang="en-US" dirty="0">
                <a:latin typeface="Calibri" pitchFamily="34" charset="0"/>
                <a:cs typeface="Calibri" pitchFamily="34" charset="0"/>
              </a:rPr>
              <a:t>underwriters for their underwriting commission . </a:t>
            </a:r>
            <a:r>
              <a:rPr lang="en-US" dirty="0" err="1">
                <a:latin typeface="Calibri" pitchFamily="34" charset="0"/>
                <a:cs typeface="Calibri" pitchFamily="34" charset="0"/>
              </a:rPr>
              <a:t>Journalise</a:t>
            </a:r>
            <a:r>
              <a:rPr lang="en-US" dirty="0"/>
              <a:t>.</a:t>
            </a:r>
          </a:p>
        </p:txBody>
      </p:sp>
      <p:cxnSp>
        <p:nvCxnSpPr>
          <p:cNvPr id="3" name="Straight Connector 2"/>
          <p:cNvCxnSpPr/>
          <p:nvPr/>
        </p:nvCxnSpPr>
        <p:spPr>
          <a:xfrm flipV="1">
            <a:off x="1520037" y="1555668"/>
            <a:ext cx="4857012" cy="118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652" y="546265"/>
            <a:ext cx="8158348" cy="3936912"/>
          </a:xfrm>
          <a:prstGeom prst="rect">
            <a:avLst/>
          </a:prstGeom>
        </p:spPr>
        <p:txBody>
          <a:bodyPr wrap="square">
            <a:spAutoFit/>
          </a:bodyPr>
          <a:lstStyle/>
          <a:p>
            <a:pPr marL="400050" indent="-400050">
              <a:lnSpc>
                <a:spcPct val="150000"/>
              </a:lnSpc>
              <a:buAutoNum type="romanLcParenBoth" startAt="3"/>
            </a:pPr>
            <a:r>
              <a:rPr lang="en-US" b="1" dirty="0">
                <a:solidFill>
                  <a:srgbClr val="FF0000"/>
                </a:solidFill>
                <a:latin typeface="Calibri" pitchFamily="34" charset="0"/>
                <a:cs typeface="Calibri" pitchFamily="34" charset="0"/>
              </a:rPr>
              <a:t>Issue of Debentures to Vendors: </a:t>
            </a:r>
            <a:r>
              <a:rPr lang="en-US" dirty="0">
                <a:latin typeface="Calibri" pitchFamily="34" charset="0"/>
                <a:cs typeface="Calibri" pitchFamily="34" charset="0"/>
              </a:rPr>
              <a:t>Debentures may also be issued to vendors against purchase of assets or business. The Journal entries passed are: </a:t>
            </a:r>
          </a:p>
          <a:p>
            <a:pPr marL="400050" indent="-400050">
              <a:lnSpc>
                <a:spcPct val="150000"/>
              </a:lnSpc>
              <a:buAutoNum type="alphaLcParenBoth"/>
            </a:pPr>
            <a:r>
              <a:rPr lang="en-US" b="1" dirty="0">
                <a:solidFill>
                  <a:srgbClr val="FF0000"/>
                </a:solidFill>
                <a:latin typeface="Calibri" pitchFamily="34" charset="0"/>
                <a:cs typeface="Calibri" pitchFamily="34" charset="0"/>
              </a:rPr>
              <a:t>When assets are purchased: </a:t>
            </a:r>
          </a:p>
          <a:p>
            <a:pPr marL="400050" indent="-400050">
              <a:lnSpc>
                <a:spcPct val="150000"/>
              </a:lnSpc>
            </a:pPr>
            <a:r>
              <a:rPr lang="en-US" dirty="0">
                <a:latin typeface="Calibri" pitchFamily="34" charset="0"/>
                <a:cs typeface="Calibri" pitchFamily="34" charset="0"/>
              </a:rPr>
              <a:t>	Sundry Assets A/c 	...Dr. [With the agreed value of assets taken over] </a:t>
            </a:r>
          </a:p>
          <a:p>
            <a:pPr marL="400050" indent="-400050">
              <a:lnSpc>
                <a:spcPct val="150000"/>
              </a:lnSpc>
            </a:pPr>
            <a:r>
              <a:rPr lang="en-US" dirty="0">
                <a:latin typeface="Calibri" pitchFamily="34" charset="0"/>
                <a:cs typeface="Calibri" pitchFamily="34" charset="0"/>
              </a:rPr>
              <a:t>	     To Vendor's A/c </a:t>
            </a:r>
          </a:p>
          <a:p>
            <a:pPr marL="400050" indent="-400050">
              <a:lnSpc>
                <a:spcPct val="150000"/>
              </a:lnSpc>
            </a:pPr>
            <a:r>
              <a:rPr lang="en-US" dirty="0">
                <a:latin typeface="Calibri" pitchFamily="34" charset="0"/>
                <a:cs typeface="Calibri" pitchFamily="34" charset="0"/>
              </a:rPr>
              <a:t>	(Purchase of sundry assets) </a:t>
            </a:r>
          </a:p>
          <a:p>
            <a:pPr marL="400050" indent="-400050">
              <a:lnSpc>
                <a:spcPct val="150000"/>
              </a:lnSpc>
              <a:buAutoNum type="alphaLcParenBoth" startAt="2"/>
            </a:pPr>
            <a:r>
              <a:rPr lang="en-US" b="1" dirty="0">
                <a:solidFill>
                  <a:srgbClr val="FF0000"/>
                </a:solidFill>
                <a:latin typeface="Calibri" pitchFamily="34" charset="0"/>
                <a:cs typeface="Calibri" pitchFamily="34" charset="0"/>
              </a:rPr>
              <a:t>When a business is purchased: </a:t>
            </a:r>
          </a:p>
          <a:p>
            <a:pPr marL="400050" indent="-400050">
              <a:lnSpc>
                <a:spcPct val="150000"/>
              </a:lnSpc>
              <a:buAutoNum type="alphaLcParenBoth" startAt="2"/>
            </a:pPr>
            <a:r>
              <a:rPr lang="en-US" dirty="0">
                <a:latin typeface="Calibri" pitchFamily="34" charset="0"/>
                <a:cs typeface="Calibri" pitchFamily="34" charset="0"/>
              </a:rPr>
              <a:t>When a business is purchased, it means assets and also the liabilities have been taken over. The purchase consideration payable may be: </a:t>
            </a:r>
          </a:p>
          <a:p>
            <a:pPr marL="400050" indent="-400050">
              <a:lnSpc>
                <a:spcPct val="150000"/>
              </a:lnSpc>
              <a:buAutoNum type="arabicParenBoth"/>
            </a:pPr>
            <a:r>
              <a:rPr lang="en-US" dirty="0">
                <a:latin typeface="Calibri" pitchFamily="34" charset="0"/>
                <a:cs typeface="Calibri" pitchFamily="34" charset="0"/>
              </a:rPr>
              <a:t>equal to the Net Assets; or </a:t>
            </a:r>
          </a:p>
          <a:p>
            <a:pPr marL="400050" indent="-400050">
              <a:lnSpc>
                <a:spcPct val="150000"/>
              </a:lnSpc>
              <a:buAutoNum type="arabicParenBoth"/>
            </a:pPr>
            <a:r>
              <a:rPr lang="en-US" dirty="0">
                <a:latin typeface="Calibri" pitchFamily="34" charset="0"/>
                <a:cs typeface="Calibri" pitchFamily="34" charset="0"/>
              </a:rPr>
              <a:t>more than the Net Assets; or </a:t>
            </a:r>
          </a:p>
          <a:p>
            <a:pPr marL="400050" indent="-400050">
              <a:lnSpc>
                <a:spcPct val="150000"/>
              </a:lnSpc>
              <a:buAutoNum type="arabicParenBoth"/>
            </a:pPr>
            <a:r>
              <a:rPr lang="en-US" dirty="0">
                <a:latin typeface="Calibri" pitchFamily="34" charset="0"/>
                <a:cs typeface="Calibri" pitchFamily="34" charset="0"/>
              </a:rPr>
              <a:t>less than the Net Assets. </a:t>
            </a:r>
          </a:p>
        </p:txBody>
      </p:sp>
      <p:pic>
        <p:nvPicPr>
          <p:cNvPr id="3"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116" y="1"/>
            <a:ext cx="8122722" cy="5401479"/>
          </a:xfrm>
          <a:prstGeom prst="rect">
            <a:avLst/>
          </a:prstGeom>
        </p:spPr>
        <p:txBody>
          <a:bodyPr wrap="square">
            <a:spAutoFit/>
          </a:bodyPr>
          <a:lstStyle/>
          <a:p>
            <a:r>
              <a:rPr lang="en-US" b="1" dirty="0">
                <a:solidFill>
                  <a:srgbClr val="FF0000"/>
                </a:solidFill>
                <a:latin typeface="Calibri" pitchFamily="34" charset="0"/>
                <a:cs typeface="Calibri" pitchFamily="34" charset="0"/>
              </a:rPr>
              <a:t>Purchase Consideration </a:t>
            </a:r>
          </a:p>
          <a:p>
            <a:pPr algn="just"/>
            <a:r>
              <a:rPr lang="en-US" dirty="0">
                <a:latin typeface="Calibri" pitchFamily="34" charset="0"/>
                <a:cs typeface="Calibri" pitchFamily="34" charset="0"/>
              </a:rPr>
              <a:t>Purchase Consideration is the amount agreed to be paid for taking over the business from another enterprise. Purchase consideration may be given in the question, otherwise it will be equal to Net Assets (i.e., Agreed value of Assets taken - Agreed amount of Liabilities assumed). </a:t>
            </a:r>
          </a:p>
          <a:p>
            <a:pPr algn="just"/>
            <a:r>
              <a:rPr lang="en-US" b="1" dirty="0">
                <a:latin typeface="Calibri" pitchFamily="34" charset="0"/>
                <a:cs typeface="Calibri" pitchFamily="34" charset="0"/>
              </a:rPr>
              <a:t>Example. </a:t>
            </a:r>
            <a:r>
              <a:rPr lang="en-US" dirty="0">
                <a:latin typeface="Calibri" pitchFamily="34" charset="0"/>
                <a:cs typeface="Calibri" pitchFamily="34" charset="0"/>
              </a:rPr>
              <a:t>Star Ltd. has acquired from sun Ltd. assets of Rs.25,00,000 and liabilities of Rs.7,50,000. In this case, purchase consideration on Net Assets is Rs.17,50,000 (i.e., Rs. 25,00,000 – Rs.7,50,000). </a:t>
            </a:r>
          </a:p>
          <a:p>
            <a:endParaRPr lang="en-US" sz="900" dirty="0">
              <a:latin typeface="Calibri" pitchFamily="34" charset="0"/>
              <a:cs typeface="Calibri" pitchFamily="34" charset="0"/>
            </a:endParaRPr>
          </a:p>
          <a:p>
            <a:r>
              <a:rPr lang="en-US" b="1" dirty="0">
                <a:solidFill>
                  <a:srgbClr val="FF0000"/>
                </a:solidFill>
                <a:latin typeface="Calibri" pitchFamily="34" charset="0"/>
                <a:cs typeface="Calibri" pitchFamily="34" charset="0"/>
              </a:rPr>
              <a:t>Treatment of Difference between Purchase Consideration and Net Assets </a:t>
            </a: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latin typeface="Calibri" pitchFamily="34" charset="0"/>
              <a:cs typeface="Calibri" pitchFamily="34" charset="0"/>
            </a:endParaRPr>
          </a:p>
          <a:p>
            <a:r>
              <a:rPr lang="en-US" dirty="0">
                <a:latin typeface="Calibri" pitchFamily="34" charset="0"/>
                <a:cs typeface="Calibri" pitchFamily="34" charset="0"/>
              </a:rPr>
              <a:t>Accounting Entries: Accounting entries in each of the above situations are as follows: </a:t>
            </a:r>
          </a:p>
          <a:p>
            <a:pPr marL="342900" indent="-342900">
              <a:buAutoNum type="arabicParenBoth"/>
            </a:pPr>
            <a:r>
              <a:rPr lang="en-US" dirty="0">
                <a:latin typeface="Calibri" pitchFamily="34" charset="0"/>
                <a:cs typeface="Calibri" pitchFamily="34" charset="0"/>
              </a:rPr>
              <a:t>When purchase </a:t>
            </a:r>
            <a:r>
              <a:rPr lang="en-US" b="1" dirty="0">
                <a:latin typeface="Calibri" pitchFamily="34" charset="0"/>
                <a:cs typeface="Calibri" pitchFamily="34" charset="0"/>
              </a:rPr>
              <a:t>consideration is equal to </a:t>
            </a:r>
            <a:r>
              <a:rPr lang="en-US" dirty="0">
                <a:latin typeface="Calibri" pitchFamily="34" charset="0"/>
                <a:cs typeface="Calibri" pitchFamily="34" charset="0"/>
              </a:rPr>
              <a:t>the net assets (i.e., difference between the value of assets and liabilities): </a:t>
            </a:r>
          </a:p>
          <a:p>
            <a:r>
              <a:rPr lang="en-US" dirty="0">
                <a:latin typeface="Calibri" pitchFamily="34" charset="0"/>
                <a:cs typeface="Calibri" pitchFamily="34" charset="0"/>
              </a:rPr>
              <a:t>        Sundry Assets A/c (Individually) 	...Dr. 	   [With the agreed value of assets] </a:t>
            </a:r>
          </a:p>
          <a:p>
            <a:r>
              <a:rPr lang="en-US" dirty="0">
                <a:latin typeface="Calibri" pitchFamily="34" charset="0"/>
                <a:cs typeface="Calibri" pitchFamily="34" charset="0"/>
              </a:rPr>
              <a:t>	To Sundry Liabilities A/c (individually) 	   [With the agreed value of liabilities]</a:t>
            </a:r>
          </a:p>
          <a:p>
            <a:r>
              <a:rPr lang="en-US" dirty="0">
                <a:latin typeface="Calibri" pitchFamily="34" charset="0"/>
                <a:cs typeface="Calibri" pitchFamily="34" charset="0"/>
              </a:rPr>
              <a:t>	To Vendor's A/c  			   [With the purchase considerati</a:t>
            </a:r>
            <a:r>
              <a:rPr lang="en-US" dirty="0"/>
              <a:t>on] </a:t>
            </a:r>
          </a:p>
          <a:p>
            <a:endParaRPr lang="en-US" dirty="0"/>
          </a:p>
          <a:p>
            <a:endParaRPr lang="en-US" dirty="0"/>
          </a:p>
        </p:txBody>
      </p:sp>
      <p:graphicFrame>
        <p:nvGraphicFramePr>
          <p:cNvPr id="3" name="Table 2"/>
          <p:cNvGraphicFramePr>
            <a:graphicFrameLocks noGrp="1"/>
          </p:cNvGraphicFramePr>
          <p:nvPr/>
        </p:nvGraphicFramePr>
        <p:xfrm>
          <a:off x="1060862" y="1988540"/>
          <a:ext cx="7940634" cy="1681480"/>
        </p:xfrm>
        <a:graphic>
          <a:graphicData uri="http://schemas.openxmlformats.org/drawingml/2006/table">
            <a:tbl>
              <a:tblPr firstRow="1" bandRow="1">
                <a:tableStyleId>{5C22544A-7EE6-4342-B048-85BDC9FD1C3A}</a:tableStyleId>
              </a:tblPr>
              <a:tblGrid>
                <a:gridCol w="3970317">
                  <a:extLst>
                    <a:ext uri="{9D8B030D-6E8A-4147-A177-3AD203B41FA5}">
                      <a16:colId xmlns="" xmlns:a16="http://schemas.microsoft.com/office/drawing/2014/main" val="20000"/>
                    </a:ext>
                  </a:extLst>
                </a:gridCol>
                <a:gridCol w="3970317">
                  <a:extLst>
                    <a:ext uri="{9D8B030D-6E8A-4147-A177-3AD203B41FA5}">
                      <a16:colId xmlns=""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Calibri" pitchFamily="34" charset="0"/>
                        </a:rPr>
                        <a:t>Case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Calibri" pitchFamily="34" charset="0"/>
                        </a:rPr>
                        <a:t>Accounting Treatment </a:t>
                      </a:r>
                    </a:p>
                  </a:txBody>
                  <a:tcPr/>
                </a:tc>
                <a:extLst>
                  <a:ext uri="{0D108BD9-81ED-4DB2-BD59-A6C34878D82A}">
                    <a16:rowId xmlns="" xmlns:a16="http://schemas.microsoft.com/office/drawing/2014/main" val="10000"/>
                  </a:ext>
                </a:extLst>
              </a:tr>
              <a:tr h="370840">
                <a:tc>
                  <a:txBody>
                    <a:bodyPr/>
                    <a:lstStyle/>
                    <a:p>
                      <a:pPr marL="342900" indent="-342900">
                        <a:buAutoNum type="romanLcParenBoth"/>
                      </a:pPr>
                      <a:r>
                        <a:rPr lang="en-US" sz="1600" dirty="0">
                          <a:latin typeface="Calibri" pitchFamily="34" charset="0"/>
                        </a:rPr>
                        <a:t>When Purchase Consideration is more than Net Assets. </a:t>
                      </a:r>
                    </a:p>
                    <a:p>
                      <a:pPr marL="342900" indent="-342900">
                        <a:buAutoNum type="romanLcParenBoth"/>
                      </a:pPr>
                      <a:r>
                        <a:rPr lang="en-US" sz="1600" dirty="0">
                          <a:latin typeface="Calibri" pitchFamily="34" charset="0"/>
                        </a:rPr>
                        <a:t>When Net Assets are more than Purchase Consideration. </a:t>
                      </a:r>
                    </a:p>
                  </a:txBody>
                  <a:tcPr/>
                </a:tc>
                <a:tc>
                  <a:txBody>
                    <a:bodyPr/>
                    <a:lstStyle/>
                    <a:p>
                      <a:r>
                        <a:rPr lang="en-US" sz="1600" dirty="0">
                          <a:latin typeface="Calibri" pitchFamily="34" charset="0"/>
                        </a:rPr>
                        <a:t>The excess of Purchase Consideration over Net Assets is debited to </a:t>
                      </a:r>
                      <a:r>
                        <a:rPr lang="en-US" sz="1600" b="1" dirty="0">
                          <a:latin typeface="Calibri" pitchFamily="34" charset="0"/>
                        </a:rPr>
                        <a:t>Goodwill Account. </a:t>
                      </a:r>
                    </a:p>
                    <a:p>
                      <a:r>
                        <a:rPr lang="en-US" sz="1600" dirty="0">
                          <a:latin typeface="Calibri" pitchFamily="34" charset="0"/>
                        </a:rPr>
                        <a:t>The excess of Net Assets over Purchase Consideration is credited to </a:t>
                      </a:r>
                      <a:r>
                        <a:rPr lang="en-US" sz="1600" b="1" dirty="0">
                          <a:latin typeface="Calibri" pitchFamily="34" charset="0"/>
                        </a:rPr>
                        <a:t>Capital Reserve Account. </a:t>
                      </a:r>
                    </a:p>
                  </a:txBody>
                  <a:tcPr/>
                </a:tc>
                <a:extLst>
                  <a:ext uri="{0D108BD9-81ED-4DB2-BD59-A6C34878D82A}">
                    <a16:rowId xmlns="" xmlns:a16="http://schemas.microsoft.com/office/drawing/2014/main" val="10001"/>
                  </a:ext>
                </a:extLst>
              </a:tr>
            </a:tbl>
          </a:graphicData>
        </a:graphic>
      </p:graphicFrame>
      <p:pic>
        <p:nvPicPr>
          <p:cNvPr id="5" name="Google Shape;63;p14"/>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1203</TotalTime>
  <Words>3152</Words>
  <Application>Microsoft Office PowerPoint</Application>
  <PresentationFormat>On-screen Show (16:9)</PresentationFormat>
  <Paragraphs>292</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264</cp:revision>
  <dcterms:modified xsi:type="dcterms:W3CDTF">2022-01-09T11:31:21Z</dcterms:modified>
</cp:coreProperties>
</file>