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Lst>
  <p:notesMasterIdLst>
    <p:notesMasterId r:id="rId79"/>
  </p:notesMasterIdLst>
  <p:sldIdLst>
    <p:sldId id="332" r:id="rId2"/>
    <p:sldId id="256" r:id="rId3"/>
    <p:sldId id="257" r:id="rId4"/>
    <p:sldId id="258" r:id="rId5"/>
    <p:sldId id="259" r:id="rId6"/>
    <p:sldId id="261" r:id="rId7"/>
    <p:sldId id="262" r:id="rId8"/>
    <p:sldId id="263" r:id="rId9"/>
    <p:sldId id="264" r:id="rId10"/>
    <p:sldId id="265" r:id="rId11"/>
    <p:sldId id="266" r:id="rId12"/>
    <p:sldId id="267" r:id="rId13"/>
    <p:sldId id="269" r:id="rId14"/>
    <p:sldId id="268" r:id="rId15"/>
    <p:sldId id="271"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4" r:id="rId31"/>
    <p:sldId id="286" r:id="rId32"/>
    <p:sldId id="287" r:id="rId33"/>
    <p:sldId id="288" r:id="rId34"/>
    <p:sldId id="289" r:id="rId35"/>
    <p:sldId id="290" r:id="rId36"/>
    <p:sldId id="292" r:id="rId37"/>
    <p:sldId id="291"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2" r:id="rId57"/>
    <p:sldId id="311"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3" r:id="rId7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466"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4C0BE0-CA61-406F-B68B-FA62652DE55F}" type="datetimeFigureOut">
              <a:rPr lang="en-IN" smtClean="0"/>
              <a:t>29-03-2022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F61502-83B0-47BE-83C4-39E467BF1D98}" type="slidenum">
              <a:rPr lang="en-IN" smtClean="0"/>
              <a:t>‹#›</a:t>
            </a:fld>
            <a:endParaRPr lang="en-IN"/>
          </a:p>
        </p:txBody>
      </p:sp>
    </p:spTree>
    <p:extLst>
      <p:ext uri="{BB962C8B-B14F-4D97-AF65-F5344CB8AC3E}">
        <p14:creationId xmlns:p14="http://schemas.microsoft.com/office/powerpoint/2010/main" val="2337190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96DFF08F-DC6B-4601-B491-B0F83F6DD2DA}" type="datetimeFigureOut">
              <a:rPr lang="en-US" smtClean="0"/>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02764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6DFF08F-DC6B-4601-B491-B0F83F6DD2DA}" type="datetimeFigureOut">
              <a:rPr lang="en-US" smtClean="0"/>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51266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6DFF08F-DC6B-4601-B491-B0F83F6DD2DA}" type="datetimeFigureOut">
              <a:rPr lang="en-US" smtClean="0"/>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67079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62CEF3B-A037-46D0-B02C-1428F07E9383}" type="datetimeFigureOut">
              <a:rPr lang="en-US" smtClean="0"/>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smtClean="0"/>
              <a:t>‹#›</a:t>
            </a:fld>
            <a:endParaRPr lang="en-US" dirty="0"/>
          </a:p>
        </p:txBody>
      </p:sp>
    </p:spTree>
    <p:extLst>
      <p:ext uri="{BB962C8B-B14F-4D97-AF65-F5344CB8AC3E}">
        <p14:creationId xmlns:p14="http://schemas.microsoft.com/office/powerpoint/2010/main" val="553549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79113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6DFF08F-DC6B-4601-B491-B0F83F6DD2DA}" type="datetimeFigureOut">
              <a:rPr lang="en-US" smtClean="0"/>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87358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6DFF08F-DC6B-4601-B491-B0F83F6DD2DA}" type="datetimeFigureOut">
              <a:rPr lang="en-US" smtClean="0"/>
              <a:t>3/29/2022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10908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96DFF08F-DC6B-4601-B491-B0F83F6DD2DA}" type="datetimeFigureOut">
              <a:rPr lang="en-US" smtClean="0"/>
              <a:t>3/29/2022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31874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pPr/>
              <a:t>3/29/2022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27642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26716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30496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FF08F-DC6B-4601-B491-B0F83F6DD2DA}" type="datetimeFigureOut">
              <a:rPr lang="en-US" smtClean="0"/>
              <a:pPr/>
              <a:t>3/29/2022</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8077688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image" Target="../media/image40.tmp"/><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tmp"/><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5036830"/>
            <a:ext cx="12192000" cy="1821172"/>
          </a:xfrm>
          <a:prstGeom prst="rect">
            <a:avLst/>
          </a:prstGeom>
          <a:noFill/>
          <a:ln>
            <a:noFill/>
          </a:ln>
        </p:spPr>
      </p:pic>
      <p:sp>
        <p:nvSpPr>
          <p:cNvPr id="56" name="Google Shape;56;p13"/>
          <p:cNvSpPr txBox="1"/>
          <p:nvPr/>
        </p:nvSpPr>
        <p:spPr>
          <a:xfrm>
            <a:off x="296900" y="2141800"/>
            <a:ext cx="11684000" cy="2574400"/>
          </a:xfrm>
          <a:prstGeom prst="rect">
            <a:avLst/>
          </a:prstGeom>
          <a:noFill/>
          <a:ln>
            <a:noFill/>
          </a:ln>
        </p:spPr>
        <p:txBody>
          <a:bodyPr spcFirstLastPara="1" wrap="square" lIns="121897" tIns="121897" rIns="121897" bIns="121897" anchor="t" anchorCtr="0">
            <a:noAutofit/>
          </a:bodyPr>
          <a:lstStyle/>
          <a:p>
            <a:pPr lvl="0" algn="ctr">
              <a:buSzPts val="3100"/>
            </a:pPr>
            <a:r>
              <a:rPr lang="en" sz="3200" b="1" dirty="0" smtClean="0">
                <a:solidFill>
                  <a:srgbClr val="FF0000"/>
                </a:solidFill>
              </a:rPr>
              <a:t>DISSOLUTION OF </a:t>
            </a:r>
            <a:r>
              <a:rPr lang="en" sz="3200" b="1" dirty="0">
                <a:solidFill>
                  <a:srgbClr val="FF0000"/>
                </a:solidFill>
              </a:rPr>
              <a:t>PARTNERSHIP FIRM</a:t>
            </a:r>
            <a:endParaRPr lang="en-US" sz="3200" b="1" dirty="0">
              <a:solidFill>
                <a:srgbClr val="FF0000"/>
              </a:solidFill>
              <a:latin typeface="Calibri"/>
              <a:ea typeface="Calibri"/>
              <a:cs typeface="Calibri"/>
              <a:sym typeface="Calibri"/>
            </a:endParaRPr>
          </a:p>
        </p:txBody>
      </p:sp>
      <p:sp>
        <p:nvSpPr>
          <p:cNvPr id="57" name="Google Shape;57;p13"/>
          <p:cNvSpPr txBox="1"/>
          <p:nvPr/>
        </p:nvSpPr>
        <p:spPr>
          <a:xfrm>
            <a:off x="2962899" y="3428984"/>
            <a:ext cx="7392383" cy="1922829"/>
          </a:xfrm>
          <a:prstGeom prst="rect">
            <a:avLst/>
          </a:prstGeom>
          <a:noFill/>
          <a:ln>
            <a:noFill/>
          </a:ln>
        </p:spPr>
        <p:txBody>
          <a:bodyPr spcFirstLastPara="1" wrap="square" lIns="121897" tIns="121897" rIns="121897" bIns="121897" anchor="t" anchorCtr="0">
            <a:noAutofit/>
          </a:bodyPr>
          <a:lstStyle/>
          <a:p>
            <a:r>
              <a:rPr lang="en" b="1" dirty="0"/>
              <a:t>SUBJECT : </a:t>
            </a:r>
            <a:r>
              <a:rPr lang="en" b="1" dirty="0" smtClean="0"/>
              <a:t>ACCOUNTANCY</a:t>
            </a:r>
          </a:p>
          <a:p>
            <a:endParaRPr b="1" dirty="0"/>
          </a:p>
          <a:p>
            <a:r>
              <a:rPr lang="en" b="1" dirty="0"/>
              <a:t>CHAPTER </a:t>
            </a:r>
            <a:r>
              <a:rPr lang="en" b="1" dirty="0" smtClean="0"/>
              <a:t>NUMBER:05</a:t>
            </a:r>
          </a:p>
          <a:p>
            <a:endParaRPr b="1" dirty="0"/>
          </a:p>
          <a:p>
            <a:r>
              <a:rPr lang="en" b="1" dirty="0"/>
              <a:t>CHAPTER NAME </a:t>
            </a:r>
            <a:r>
              <a:rPr lang="en" b="1" dirty="0" smtClean="0"/>
              <a:t>: </a:t>
            </a:r>
            <a:r>
              <a:rPr lang="en" b="1" dirty="0" smtClean="0">
                <a:solidFill>
                  <a:srgbClr val="FF0000"/>
                </a:solidFill>
              </a:rPr>
              <a:t>DISSOLUTION OF PARTNERSHIP FIRM</a:t>
            </a:r>
            <a:endParaRPr lang="en-US" dirty="0" smtClean="0">
              <a:solidFill>
                <a:srgbClr val="FF0000"/>
              </a:solidFill>
            </a:endParaRPr>
          </a:p>
          <a:p>
            <a:endParaRPr b="1" dirty="0"/>
          </a:p>
        </p:txBody>
      </p:sp>
      <p:pic>
        <p:nvPicPr>
          <p:cNvPr id="6" name="Google Shape;63;p14"/>
          <p:cNvPicPr preferRelativeResize="0"/>
          <p:nvPr/>
        </p:nvPicPr>
        <p:blipFill rotWithShape="1">
          <a:blip r:embed="rId4">
            <a:alphaModFix/>
          </a:blip>
          <a:srcRect/>
          <a:stretch/>
        </p:blipFill>
        <p:spPr>
          <a:xfrm>
            <a:off x="2" y="69013"/>
            <a:ext cx="1984074" cy="664234"/>
          </a:xfrm>
          <a:prstGeom prst="rect">
            <a:avLst/>
          </a:prstGeom>
          <a:noFill/>
          <a:ln>
            <a:noFill/>
          </a:ln>
        </p:spPr>
      </p:pic>
    </p:spTree>
    <p:extLst>
      <p:ext uri="{BB962C8B-B14F-4D97-AF65-F5344CB8AC3E}">
        <p14:creationId xmlns:p14="http://schemas.microsoft.com/office/powerpoint/2010/main" val="3362519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Accounting Treatment Of Dissolution</a:t>
            </a:r>
          </a:p>
        </p:txBody>
      </p:sp>
      <p:sp>
        <p:nvSpPr>
          <p:cNvPr id="3" name="Content Placeholder 2"/>
          <p:cNvSpPr>
            <a:spLocks noGrp="1"/>
          </p:cNvSpPr>
          <p:nvPr>
            <p:ph idx="1"/>
          </p:nvPr>
        </p:nvSpPr>
        <p:spPr/>
        <p:txBody>
          <a:bodyPr>
            <a:normAutofit/>
          </a:bodyPr>
          <a:lstStyle/>
          <a:p>
            <a:pPr algn="just"/>
            <a:r>
              <a:rPr lang="en-US" sz="2800" b="1" dirty="0">
                <a:solidFill>
                  <a:schemeClr val="tx1"/>
                </a:solidFill>
              </a:rPr>
              <a:t>On dissolution of a firm, the following accounts are opened to close the books of the firm .</a:t>
            </a:r>
          </a:p>
          <a:p>
            <a:pPr algn="just"/>
            <a:r>
              <a:rPr lang="en-US" sz="2800" b="1" dirty="0">
                <a:solidFill>
                  <a:schemeClr val="tx1"/>
                </a:solidFill>
              </a:rPr>
              <a:t>•	</a:t>
            </a:r>
            <a:r>
              <a:rPr lang="en-US" sz="2800" b="1" dirty="0" err="1">
                <a:solidFill>
                  <a:schemeClr val="tx1"/>
                </a:solidFill>
              </a:rPr>
              <a:t>Realisation</a:t>
            </a:r>
            <a:r>
              <a:rPr lang="en-US" sz="2800" b="1" dirty="0">
                <a:solidFill>
                  <a:schemeClr val="tx1"/>
                </a:solidFill>
              </a:rPr>
              <a:t> Account;</a:t>
            </a:r>
          </a:p>
          <a:p>
            <a:pPr algn="just"/>
            <a:r>
              <a:rPr lang="en-US" sz="2800" b="1" dirty="0">
                <a:solidFill>
                  <a:schemeClr val="tx1"/>
                </a:solidFill>
              </a:rPr>
              <a:t>•	Partner’s Loan Account;</a:t>
            </a:r>
          </a:p>
          <a:p>
            <a:pPr algn="just"/>
            <a:r>
              <a:rPr lang="en-US" sz="2800" b="1" dirty="0">
                <a:solidFill>
                  <a:schemeClr val="tx1"/>
                </a:solidFill>
              </a:rPr>
              <a:t>•	Partner’s Capital Accounts; and</a:t>
            </a:r>
          </a:p>
          <a:p>
            <a:pPr algn="just"/>
            <a:r>
              <a:rPr lang="en-US" sz="2800" b="1" dirty="0">
                <a:solidFill>
                  <a:schemeClr val="tx1"/>
                </a:solidFill>
              </a:rPr>
              <a:t>•	Cash or Bank Account.</a:t>
            </a:r>
          </a:p>
          <a:p>
            <a:pPr algn="just"/>
            <a:endParaRPr lang="en-US" sz="2800" b="1" dirty="0">
              <a:solidFill>
                <a:schemeClr val="tx1"/>
              </a:solidFill>
            </a:endParaRPr>
          </a:p>
        </p:txBody>
      </p:sp>
      <p:pic>
        <p:nvPicPr>
          <p:cNvPr id="4" name="Google Shape;63;p14"/>
          <p:cNvPicPr preferRelativeResize="0"/>
          <p:nvPr/>
        </p:nvPicPr>
        <p:blipFill rotWithShape="1">
          <a:blip r:embed="rId2">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602401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rPr>
              <a:t>Realisation</a:t>
            </a:r>
            <a:r>
              <a:rPr lang="en-US" b="1" dirty="0">
                <a:solidFill>
                  <a:srgbClr val="FF0000"/>
                </a:solidFill>
              </a:rPr>
              <a:t> Account</a:t>
            </a:r>
          </a:p>
        </p:txBody>
      </p:sp>
      <p:sp>
        <p:nvSpPr>
          <p:cNvPr id="3" name="Content Placeholder 2"/>
          <p:cNvSpPr>
            <a:spLocks noGrp="1"/>
          </p:cNvSpPr>
          <p:nvPr>
            <p:ph idx="1"/>
          </p:nvPr>
        </p:nvSpPr>
        <p:spPr/>
        <p:txBody>
          <a:bodyPr>
            <a:normAutofit/>
          </a:bodyPr>
          <a:lstStyle/>
          <a:p>
            <a:pPr marL="201168" lvl="1" indent="0" algn="just">
              <a:lnSpc>
                <a:spcPct val="150000"/>
              </a:lnSpc>
              <a:buNone/>
            </a:pPr>
            <a:r>
              <a:rPr lang="en-US" sz="2600" b="1" dirty="0">
                <a:solidFill>
                  <a:schemeClr val="tx1"/>
                </a:solidFill>
              </a:rPr>
              <a:t>	It is nominal account opened on the dissolution of a firm to ascertain the profit or loss on realization of assets and payment of outsider’s liabilities. This account is closed by transferring the balance (i.e., profit or loss on realization) to partner’s capital accounts.</a:t>
            </a:r>
          </a:p>
          <a:p>
            <a:pPr algn="just">
              <a:lnSpc>
                <a:spcPct val="150000"/>
              </a:lnSpc>
            </a:pPr>
            <a:endParaRPr lang="en-US" sz="2800" b="1" dirty="0">
              <a:solidFill>
                <a:schemeClr val="tx1"/>
              </a:solidFill>
            </a:endParaRPr>
          </a:p>
        </p:txBody>
      </p:sp>
      <p:pic>
        <p:nvPicPr>
          <p:cNvPr id="4" name="Google Shape;63;p14"/>
          <p:cNvPicPr preferRelativeResize="0"/>
          <p:nvPr/>
        </p:nvPicPr>
        <p:blipFill rotWithShape="1">
          <a:blip r:embed="rId2">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2810858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2423" y="-221396"/>
            <a:ext cx="10058400" cy="787454"/>
          </a:xfrm>
        </p:spPr>
        <p:txBody>
          <a:bodyPr>
            <a:normAutofit/>
          </a:bodyPr>
          <a:lstStyle/>
          <a:p>
            <a:pPr algn="ctr"/>
            <a:r>
              <a:rPr lang="en-US" sz="3200" u="sng" dirty="0">
                <a:solidFill>
                  <a:schemeClr val="bg1"/>
                </a:solidFill>
              </a:rPr>
              <a:t>FORMAT OF REALISATION ACCOUNT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1989698"/>
              </p:ext>
            </p:extLst>
          </p:nvPr>
        </p:nvGraphicFramePr>
        <p:xfrm>
          <a:off x="246742" y="566058"/>
          <a:ext cx="11713029" cy="6095999"/>
        </p:xfrm>
        <a:graphic>
          <a:graphicData uri="http://schemas.openxmlformats.org/drawingml/2006/table">
            <a:tbl>
              <a:tblPr firstRow="1" firstCol="1" bandRow="1">
                <a:tableStyleId>{F5AB1C69-6EDB-4FF4-983F-18BD219EF322}</a:tableStyleId>
              </a:tblPr>
              <a:tblGrid>
                <a:gridCol w="4616312">
                  <a:extLst>
                    <a:ext uri="{9D8B030D-6E8A-4147-A177-3AD203B41FA5}">
                      <a16:colId xmlns="" xmlns:a16="http://schemas.microsoft.com/office/drawing/2014/main" val="2180743074"/>
                    </a:ext>
                  </a:extLst>
                </a:gridCol>
                <a:gridCol w="1238950">
                  <a:extLst>
                    <a:ext uri="{9D8B030D-6E8A-4147-A177-3AD203B41FA5}">
                      <a16:colId xmlns="" xmlns:a16="http://schemas.microsoft.com/office/drawing/2014/main" val="1386174464"/>
                    </a:ext>
                  </a:extLst>
                </a:gridCol>
                <a:gridCol w="4736572">
                  <a:extLst>
                    <a:ext uri="{9D8B030D-6E8A-4147-A177-3AD203B41FA5}">
                      <a16:colId xmlns="" xmlns:a16="http://schemas.microsoft.com/office/drawing/2014/main" val="1618497665"/>
                    </a:ext>
                  </a:extLst>
                </a:gridCol>
                <a:gridCol w="1121195">
                  <a:extLst>
                    <a:ext uri="{9D8B030D-6E8A-4147-A177-3AD203B41FA5}">
                      <a16:colId xmlns="" xmlns:a16="http://schemas.microsoft.com/office/drawing/2014/main" val="2564971944"/>
                    </a:ext>
                  </a:extLst>
                </a:gridCol>
              </a:tblGrid>
              <a:tr h="314372">
                <a:tc>
                  <a:txBody>
                    <a:bodyPr/>
                    <a:lstStyle/>
                    <a:p>
                      <a:pPr marL="0" marR="0" algn="just">
                        <a:lnSpc>
                          <a:spcPct val="115000"/>
                        </a:lnSpc>
                        <a:spcBef>
                          <a:spcPts val="0"/>
                        </a:spcBef>
                        <a:spcAft>
                          <a:spcPts val="0"/>
                        </a:spcAft>
                      </a:pPr>
                      <a:r>
                        <a:rPr lang="en-US" sz="1800">
                          <a:solidFill>
                            <a:sysClr val="windowText" lastClr="000000"/>
                          </a:solidFill>
                          <a:effectLst/>
                        </a:rPr>
                        <a:t>Particular</a:t>
                      </a:r>
                      <a:endParaRPr lang="en-US" sz="1800" b="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85" marR="48885" marT="0" marB="0"/>
                </a:tc>
                <a:tc>
                  <a:txBody>
                    <a:bodyPr/>
                    <a:lstStyle/>
                    <a:p>
                      <a:pPr marL="0" marR="0" algn="just">
                        <a:lnSpc>
                          <a:spcPct val="115000"/>
                        </a:lnSpc>
                        <a:spcBef>
                          <a:spcPts val="0"/>
                        </a:spcBef>
                        <a:spcAft>
                          <a:spcPts val="0"/>
                        </a:spcAft>
                      </a:pPr>
                      <a:r>
                        <a:rPr lang="en-US" sz="1800">
                          <a:solidFill>
                            <a:sysClr val="windowText" lastClr="000000"/>
                          </a:solidFill>
                          <a:effectLst/>
                        </a:rPr>
                        <a:t>Rs</a:t>
                      </a:r>
                      <a:endParaRPr lang="en-US" sz="1800" b="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85" marR="48885" marT="0" marB="0"/>
                </a:tc>
                <a:tc>
                  <a:txBody>
                    <a:bodyPr/>
                    <a:lstStyle/>
                    <a:p>
                      <a:pPr marL="0" marR="0" algn="just">
                        <a:lnSpc>
                          <a:spcPct val="115000"/>
                        </a:lnSpc>
                        <a:spcBef>
                          <a:spcPts val="0"/>
                        </a:spcBef>
                        <a:spcAft>
                          <a:spcPts val="0"/>
                        </a:spcAft>
                      </a:pPr>
                      <a:r>
                        <a:rPr lang="en-US" sz="1800">
                          <a:solidFill>
                            <a:sysClr val="windowText" lastClr="000000"/>
                          </a:solidFill>
                          <a:effectLst/>
                        </a:rPr>
                        <a:t>Particular</a:t>
                      </a:r>
                      <a:endParaRPr lang="en-US" sz="1800" b="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85" marR="48885" marT="0" marB="0"/>
                </a:tc>
                <a:tc>
                  <a:txBody>
                    <a:bodyPr/>
                    <a:lstStyle/>
                    <a:p>
                      <a:pPr marL="0" marR="0" algn="just">
                        <a:lnSpc>
                          <a:spcPct val="115000"/>
                        </a:lnSpc>
                        <a:spcBef>
                          <a:spcPts val="0"/>
                        </a:spcBef>
                        <a:spcAft>
                          <a:spcPts val="0"/>
                        </a:spcAft>
                      </a:pPr>
                      <a:r>
                        <a:rPr lang="en-US" sz="1800">
                          <a:solidFill>
                            <a:sysClr val="windowText" lastClr="000000"/>
                          </a:solidFill>
                          <a:effectLst/>
                        </a:rPr>
                        <a:t>Rs</a:t>
                      </a:r>
                      <a:endParaRPr lang="en-US" sz="1800" b="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85" marR="48885" marT="0" marB="0"/>
                </a:tc>
                <a:extLst>
                  <a:ext uri="{0D108BD9-81ED-4DB2-BD59-A6C34878D82A}">
                    <a16:rowId xmlns="" xmlns:a16="http://schemas.microsoft.com/office/drawing/2014/main" val="516296102"/>
                  </a:ext>
                </a:extLst>
              </a:tr>
              <a:tr h="5467255">
                <a:tc>
                  <a:txBody>
                    <a:bodyPr/>
                    <a:lstStyle/>
                    <a:p>
                      <a:pPr marL="0" marR="0" algn="just">
                        <a:lnSpc>
                          <a:spcPct val="115000"/>
                        </a:lnSpc>
                        <a:spcBef>
                          <a:spcPts val="0"/>
                        </a:spcBef>
                        <a:spcAft>
                          <a:spcPts val="0"/>
                        </a:spcAft>
                      </a:pPr>
                      <a:r>
                        <a:rPr lang="en-US" sz="2000" dirty="0">
                          <a:solidFill>
                            <a:srgbClr val="C00000"/>
                          </a:solidFill>
                          <a:effectLst/>
                        </a:rPr>
                        <a:t>To sundry Assets A/c</a:t>
                      </a:r>
                    </a:p>
                    <a:p>
                      <a:pPr marL="99695" marR="0" algn="just">
                        <a:lnSpc>
                          <a:spcPct val="115000"/>
                        </a:lnSpc>
                        <a:spcBef>
                          <a:spcPts val="0"/>
                        </a:spcBef>
                        <a:spcAft>
                          <a:spcPts val="0"/>
                        </a:spcAft>
                      </a:pPr>
                      <a:r>
                        <a:rPr lang="en-US" sz="1800" dirty="0">
                          <a:solidFill>
                            <a:sysClr val="windowText" lastClr="000000"/>
                          </a:solidFill>
                          <a:effectLst/>
                        </a:rPr>
                        <a:t>(Excluding cash or bank balance. Fictitious assets. Dr. balance of P &amp; Lac, Dr. balance of partner’s Capital/current A/</a:t>
                      </a:r>
                      <a:r>
                        <a:rPr lang="en-US" sz="1800" dirty="0" err="1">
                          <a:solidFill>
                            <a:sysClr val="windowText" lastClr="000000"/>
                          </a:solidFill>
                          <a:effectLst/>
                        </a:rPr>
                        <a:t>cs</a:t>
                      </a:r>
                      <a:r>
                        <a:rPr lang="en-US" sz="1800" dirty="0">
                          <a:solidFill>
                            <a:sysClr val="windowText" lastClr="000000"/>
                          </a:solidFill>
                          <a:effectLst/>
                        </a:rPr>
                        <a:t>, Loans to partners)</a:t>
                      </a:r>
                    </a:p>
                    <a:p>
                      <a:pPr marL="156845" marR="0" indent="-228600" algn="just">
                        <a:lnSpc>
                          <a:spcPct val="115000"/>
                        </a:lnSpc>
                        <a:spcBef>
                          <a:spcPts val="0"/>
                        </a:spcBef>
                        <a:spcAft>
                          <a:spcPts val="0"/>
                        </a:spcAft>
                      </a:pPr>
                      <a:r>
                        <a:rPr lang="en-US" sz="2000" dirty="0">
                          <a:solidFill>
                            <a:srgbClr val="C00000"/>
                          </a:solidFill>
                          <a:effectLst/>
                        </a:rPr>
                        <a:t>To Cash/Bank A/c</a:t>
                      </a:r>
                    </a:p>
                    <a:p>
                      <a:pPr marL="156845" marR="0" indent="-228600" algn="just">
                        <a:lnSpc>
                          <a:spcPct val="115000"/>
                        </a:lnSpc>
                        <a:spcBef>
                          <a:spcPts val="0"/>
                        </a:spcBef>
                        <a:spcAft>
                          <a:spcPts val="0"/>
                        </a:spcAft>
                      </a:pPr>
                      <a:r>
                        <a:rPr lang="en-US" sz="1800" dirty="0">
                          <a:solidFill>
                            <a:sysClr val="windowText" lastClr="000000"/>
                          </a:solidFill>
                          <a:effectLst/>
                        </a:rPr>
                        <a:t> (Amount paid for discharging Liabilities-recorded and unrecorded)</a:t>
                      </a:r>
                    </a:p>
                    <a:p>
                      <a:pPr marL="0" marR="0" algn="just">
                        <a:lnSpc>
                          <a:spcPct val="115000"/>
                        </a:lnSpc>
                        <a:spcBef>
                          <a:spcPts val="0"/>
                        </a:spcBef>
                        <a:spcAft>
                          <a:spcPts val="0"/>
                        </a:spcAft>
                      </a:pPr>
                      <a:r>
                        <a:rPr lang="en-US" sz="2000" dirty="0">
                          <a:solidFill>
                            <a:srgbClr val="C00000"/>
                          </a:solidFill>
                          <a:effectLst/>
                        </a:rPr>
                        <a:t>To Cash Bank A/c</a:t>
                      </a:r>
                    </a:p>
                    <a:p>
                      <a:pPr marL="0" marR="0" algn="just">
                        <a:lnSpc>
                          <a:spcPct val="115000"/>
                        </a:lnSpc>
                        <a:spcBef>
                          <a:spcPts val="0"/>
                        </a:spcBef>
                        <a:spcAft>
                          <a:spcPts val="0"/>
                        </a:spcAft>
                      </a:pPr>
                      <a:r>
                        <a:rPr lang="en-US" sz="1800" dirty="0">
                          <a:solidFill>
                            <a:sysClr val="windowText" lastClr="000000"/>
                          </a:solidFill>
                          <a:effectLst/>
                        </a:rPr>
                        <a:t>    (Expenses on </a:t>
                      </a:r>
                      <a:r>
                        <a:rPr lang="en-US" sz="1800" dirty="0" err="1">
                          <a:solidFill>
                            <a:sysClr val="windowText" lastClr="000000"/>
                          </a:solidFill>
                          <a:effectLst/>
                        </a:rPr>
                        <a:t>Realisation</a:t>
                      </a:r>
                      <a:r>
                        <a:rPr lang="en-US" sz="1800" dirty="0">
                          <a:solidFill>
                            <a:sysClr val="windowText" lastClr="000000"/>
                          </a:solidFill>
                          <a:effectLst/>
                        </a:rPr>
                        <a:t>)</a:t>
                      </a:r>
                    </a:p>
                    <a:p>
                      <a:pPr marL="0" marR="0" algn="just">
                        <a:lnSpc>
                          <a:spcPct val="115000"/>
                        </a:lnSpc>
                        <a:spcBef>
                          <a:spcPts val="0"/>
                        </a:spcBef>
                        <a:spcAft>
                          <a:spcPts val="0"/>
                        </a:spcAft>
                      </a:pPr>
                      <a:r>
                        <a:rPr lang="en-US" sz="2000" dirty="0">
                          <a:solidFill>
                            <a:srgbClr val="C00000"/>
                          </a:solidFill>
                          <a:effectLst/>
                        </a:rPr>
                        <a:t>To Partner’s Capital A/c </a:t>
                      </a:r>
                    </a:p>
                    <a:p>
                      <a:pPr marL="99695" marR="0" algn="just">
                        <a:lnSpc>
                          <a:spcPct val="115000"/>
                        </a:lnSpc>
                        <a:spcBef>
                          <a:spcPts val="0"/>
                        </a:spcBef>
                        <a:spcAft>
                          <a:spcPts val="0"/>
                        </a:spcAft>
                      </a:pPr>
                      <a:r>
                        <a:rPr lang="en-US" sz="1800" dirty="0">
                          <a:solidFill>
                            <a:sysClr val="windowText" lastClr="000000"/>
                          </a:solidFill>
                          <a:effectLst/>
                        </a:rPr>
                        <a:t>(Liabilities taken over by a Partner commission payable to him or any expenses payable to him)</a:t>
                      </a:r>
                    </a:p>
                    <a:p>
                      <a:pPr marL="0" marR="0" algn="just">
                        <a:lnSpc>
                          <a:spcPct val="115000"/>
                        </a:lnSpc>
                        <a:spcBef>
                          <a:spcPts val="0"/>
                        </a:spcBef>
                        <a:spcAft>
                          <a:spcPts val="0"/>
                        </a:spcAft>
                      </a:pPr>
                      <a:r>
                        <a:rPr lang="en-US" sz="2000" dirty="0">
                          <a:solidFill>
                            <a:srgbClr val="C00000"/>
                          </a:solidFill>
                          <a:effectLst/>
                        </a:rPr>
                        <a:t>To Partner’ Capital A/</a:t>
                      </a:r>
                      <a:r>
                        <a:rPr lang="en-US" sz="2000" dirty="0" err="1">
                          <a:solidFill>
                            <a:srgbClr val="C00000"/>
                          </a:solidFill>
                          <a:effectLst/>
                        </a:rPr>
                        <a:t>cs</a:t>
                      </a:r>
                      <a:endParaRPr lang="en-US" sz="2000" dirty="0">
                        <a:solidFill>
                          <a:srgbClr val="C00000"/>
                        </a:solidFill>
                        <a:effectLst/>
                      </a:endParaRPr>
                    </a:p>
                    <a:p>
                      <a:pPr marL="156845" marR="0" indent="-156845" algn="just">
                        <a:lnSpc>
                          <a:spcPct val="115000"/>
                        </a:lnSpc>
                        <a:spcBef>
                          <a:spcPts val="0"/>
                        </a:spcBef>
                        <a:spcAft>
                          <a:spcPts val="0"/>
                        </a:spcAft>
                      </a:pPr>
                      <a:r>
                        <a:rPr lang="en-US" sz="1800" dirty="0">
                          <a:solidFill>
                            <a:sysClr val="windowText" lastClr="000000"/>
                          </a:solidFill>
                          <a:effectLst/>
                        </a:rPr>
                        <a:t>   (For transferring profit on   </a:t>
                      </a:r>
                      <a:r>
                        <a:rPr lang="en-US" sz="1800" dirty="0" err="1">
                          <a:solidFill>
                            <a:sysClr val="windowText" lastClr="000000"/>
                          </a:solidFill>
                          <a:effectLst/>
                        </a:rPr>
                        <a:t>Realisation</a:t>
                      </a:r>
                      <a:r>
                        <a:rPr lang="en-US" sz="1800" dirty="0">
                          <a:solidFill>
                            <a:sysClr val="windowText" lastClr="000000"/>
                          </a:solidFill>
                          <a:effectLst/>
                        </a:rPr>
                        <a:t>)</a:t>
                      </a:r>
                      <a:endParaRPr lang="en-US" sz="18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85" marR="48885" marT="0" marB="0">
                    <a:solidFill>
                      <a:schemeClr val="accent1">
                        <a:lumMod val="20000"/>
                        <a:lumOff val="80000"/>
                      </a:schemeClr>
                    </a:solidFill>
                  </a:tcPr>
                </a:tc>
                <a:tc>
                  <a:txBody>
                    <a:bodyPr/>
                    <a:lstStyle/>
                    <a:p>
                      <a:pPr marL="0" marR="0" algn="just">
                        <a:lnSpc>
                          <a:spcPct val="115000"/>
                        </a:lnSpc>
                        <a:spcBef>
                          <a:spcPts val="0"/>
                        </a:spcBef>
                        <a:spcAft>
                          <a:spcPts val="0"/>
                        </a:spcAft>
                      </a:pPr>
                      <a:r>
                        <a:rPr lang="en-US" sz="1800">
                          <a:solidFill>
                            <a:sysClr val="windowText" lastClr="000000"/>
                          </a:solidFill>
                          <a:effectLst/>
                        </a:rPr>
                        <a:t> </a:t>
                      </a:r>
                      <a:endParaRPr lang="en-US" sz="1800" b="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85" marR="48885" marT="0" marB="0"/>
                </a:tc>
                <a:tc>
                  <a:txBody>
                    <a:bodyPr/>
                    <a:lstStyle/>
                    <a:p>
                      <a:pPr marL="0" marR="0" algn="just">
                        <a:lnSpc>
                          <a:spcPct val="115000"/>
                        </a:lnSpc>
                        <a:spcBef>
                          <a:spcPts val="0"/>
                        </a:spcBef>
                        <a:spcAft>
                          <a:spcPts val="0"/>
                        </a:spcAft>
                      </a:pPr>
                      <a:r>
                        <a:rPr lang="en-US" sz="2000" b="1" dirty="0">
                          <a:solidFill>
                            <a:srgbClr val="C00000"/>
                          </a:solidFill>
                          <a:effectLst/>
                        </a:rPr>
                        <a:t>By Sundry Liabilities A/c</a:t>
                      </a:r>
                    </a:p>
                    <a:p>
                      <a:pPr marL="160655" marR="0" algn="just">
                        <a:lnSpc>
                          <a:spcPct val="115000"/>
                        </a:lnSpc>
                        <a:spcBef>
                          <a:spcPts val="0"/>
                        </a:spcBef>
                        <a:spcAft>
                          <a:spcPts val="0"/>
                        </a:spcAft>
                      </a:pPr>
                      <a:r>
                        <a:rPr lang="en-US" sz="1800" b="1" dirty="0">
                          <a:solidFill>
                            <a:sysClr val="windowText" lastClr="000000"/>
                          </a:solidFill>
                          <a:effectLst/>
                        </a:rPr>
                        <a:t>(Excluding Cr. Balance of P &amp; L A/c, Reserves, Partners’ Capital/Current A/</a:t>
                      </a:r>
                      <a:r>
                        <a:rPr lang="en-US" sz="1800" b="1" dirty="0" err="1">
                          <a:solidFill>
                            <a:sysClr val="windowText" lastClr="000000"/>
                          </a:solidFill>
                          <a:effectLst/>
                        </a:rPr>
                        <a:t>cs</a:t>
                      </a:r>
                      <a:r>
                        <a:rPr lang="en-US" sz="1800" b="1" dirty="0">
                          <a:solidFill>
                            <a:sysClr val="windowText" lastClr="000000"/>
                          </a:solidFill>
                          <a:effectLst/>
                        </a:rPr>
                        <a:t>, Loan from partner and Bank Overdraft)</a:t>
                      </a:r>
                    </a:p>
                    <a:p>
                      <a:pPr marL="0" marR="0" algn="just">
                        <a:lnSpc>
                          <a:spcPct val="115000"/>
                        </a:lnSpc>
                        <a:spcBef>
                          <a:spcPts val="0"/>
                        </a:spcBef>
                        <a:spcAft>
                          <a:spcPts val="0"/>
                        </a:spcAft>
                      </a:pPr>
                      <a:r>
                        <a:rPr lang="en-US" sz="2000" b="1" dirty="0">
                          <a:solidFill>
                            <a:srgbClr val="C00000"/>
                          </a:solidFill>
                          <a:effectLst/>
                        </a:rPr>
                        <a:t>By provision on any Assets A/c</a:t>
                      </a:r>
                    </a:p>
                    <a:p>
                      <a:pPr marL="160655" marR="0" algn="just">
                        <a:lnSpc>
                          <a:spcPct val="115000"/>
                        </a:lnSpc>
                        <a:spcBef>
                          <a:spcPts val="0"/>
                        </a:spcBef>
                        <a:spcAft>
                          <a:spcPts val="0"/>
                        </a:spcAft>
                      </a:pPr>
                      <a:r>
                        <a:rPr lang="en-US" sz="1800" b="1" dirty="0">
                          <a:solidFill>
                            <a:sysClr val="windowText" lastClr="000000"/>
                          </a:solidFill>
                          <a:effectLst/>
                        </a:rPr>
                        <a:t>(Such as provision for Depreciation, Provision for Doubtful Debts, Joint Life Policy Reserve etc.)</a:t>
                      </a:r>
                    </a:p>
                    <a:p>
                      <a:pPr marL="0" marR="0" algn="just">
                        <a:lnSpc>
                          <a:spcPct val="115000"/>
                        </a:lnSpc>
                        <a:spcBef>
                          <a:spcPts val="0"/>
                        </a:spcBef>
                        <a:spcAft>
                          <a:spcPts val="0"/>
                        </a:spcAft>
                      </a:pPr>
                      <a:r>
                        <a:rPr lang="en-US" sz="2000" b="1" dirty="0">
                          <a:solidFill>
                            <a:srgbClr val="C00000"/>
                          </a:solidFill>
                          <a:effectLst/>
                        </a:rPr>
                        <a:t>By Cash/Bank A/c</a:t>
                      </a:r>
                    </a:p>
                    <a:p>
                      <a:pPr marL="160655" marR="0" algn="just">
                        <a:lnSpc>
                          <a:spcPct val="115000"/>
                        </a:lnSpc>
                        <a:spcBef>
                          <a:spcPts val="0"/>
                        </a:spcBef>
                        <a:spcAft>
                          <a:spcPts val="0"/>
                        </a:spcAft>
                      </a:pPr>
                      <a:r>
                        <a:rPr lang="en-US" sz="1800" b="1" dirty="0">
                          <a:solidFill>
                            <a:sysClr val="windowText" lastClr="000000"/>
                          </a:solidFill>
                          <a:effectLst/>
                        </a:rPr>
                        <a:t>(Amount received on realization of assets-recorded and unrecorded)</a:t>
                      </a:r>
                      <a:endParaRPr lang="en-US" sz="18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85" marR="48885" marT="0" marB="0">
                    <a:solidFill>
                      <a:schemeClr val="accent1">
                        <a:lumMod val="20000"/>
                        <a:lumOff val="80000"/>
                      </a:schemeClr>
                    </a:solidFill>
                  </a:tcPr>
                </a:tc>
                <a:tc>
                  <a:txBody>
                    <a:bodyPr/>
                    <a:lstStyle/>
                    <a:p>
                      <a:pPr marL="0" marR="0" algn="just">
                        <a:lnSpc>
                          <a:spcPct val="115000"/>
                        </a:lnSpc>
                        <a:spcBef>
                          <a:spcPts val="0"/>
                        </a:spcBef>
                        <a:spcAft>
                          <a:spcPts val="0"/>
                        </a:spcAft>
                      </a:pPr>
                      <a:r>
                        <a:rPr lang="en-US" sz="1800">
                          <a:solidFill>
                            <a:sysClr val="windowText" lastClr="000000"/>
                          </a:solidFill>
                          <a:effectLst/>
                        </a:rPr>
                        <a:t> </a:t>
                      </a:r>
                      <a:endParaRPr lang="en-US" sz="1800" b="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85" marR="48885" marT="0" marB="0"/>
                </a:tc>
                <a:extLst>
                  <a:ext uri="{0D108BD9-81ED-4DB2-BD59-A6C34878D82A}">
                    <a16:rowId xmlns="" xmlns:a16="http://schemas.microsoft.com/office/drawing/2014/main" val="265910752"/>
                  </a:ext>
                </a:extLst>
              </a:tr>
              <a:tr h="314372">
                <a:tc>
                  <a:txBody>
                    <a:bodyPr/>
                    <a:lstStyle/>
                    <a:p>
                      <a:pPr marL="0" marR="0" algn="just">
                        <a:lnSpc>
                          <a:spcPct val="115000"/>
                        </a:lnSpc>
                        <a:spcBef>
                          <a:spcPts val="0"/>
                        </a:spcBef>
                        <a:spcAft>
                          <a:spcPts val="0"/>
                        </a:spcAft>
                      </a:pPr>
                      <a:r>
                        <a:rPr lang="en-US" sz="1800" dirty="0">
                          <a:solidFill>
                            <a:sysClr val="windowText" lastClr="000000"/>
                          </a:solidFill>
                          <a:effectLst/>
                        </a:rPr>
                        <a:t> </a:t>
                      </a:r>
                      <a:endParaRPr lang="en-US" sz="18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85" marR="48885" marT="0" marB="0">
                    <a:solidFill>
                      <a:schemeClr val="accent1">
                        <a:lumMod val="20000"/>
                        <a:lumOff val="80000"/>
                      </a:schemeClr>
                    </a:solidFill>
                  </a:tcPr>
                </a:tc>
                <a:tc>
                  <a:txBody>
                    <a:bodyPr/>
                    <a:lstStyle/>
                    <a:p>
                      <a:pPr marL="0" marR="0" algn="just">
                        <a:lnSpc>
                          <a:spcPct val="115000"/>
                        </a:lnSpc>
                        <a:spcBef>
                          <a:spcPts val="0"/>
                        </a:spcBef>
                        <a:spcAft>
                          <a:spcPts val="0"/>
                        </a:spcAft>
                      </a:pPr>
                      <a:r>
                        <a:rPr lang="en-US" sz="1800">
                          <a:solidFill>
                            <a:sysClr val="windowText" lastClr="000000"/>
                          </a:solidFill>
                          <a:effectLst/>
                        </a:rPr>
                        <a:t> </a:t>
                      </a:r>
                      <a:endParaRPr lang="en-US" sz="1800" b="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85" marR="48885" marT="0" marB="0"/>
                </a:tc>
                <a:tc>
                  <a:txBody>
                    <a:bodyPr/>
                    <a:lstStyle/>
                    <a:p>
                      <a:pPr marL="0" marR="0" algn="just">
                        <a:lnSpc>
                          <a:spcPct val="115000"/>
                        </a:lnSpc>
                        <a:spcBef>
                          <a:spcPts val="0"/>
                        </a:spcBef>
                        <a:spcAft>
                          <a:spcPts val="0"/>
                        </a:spcAft>
                      </a:pPr>
                      <a:r>
                        <a:rPr lang="en-US" sz="1800">
                          <a:solidFill>
                            <a:sysClr val="windowText" lastClr="000000"/>
                          </a:solidFill>
                          <a:effectLst/>
                        </a:rPr>
                        <a:t> </a:t>
                      </a:r>
                      <a:endParaRPr lang="en-US" sz="1800" b="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85" marR="48885" marT="0" marB="0"/>
                </a:tc>
                <a:tc>
                  <a:txBody>
                    <a:bodyPr/>
                    <a:lstStyle/>
                    <a:p>
                      <a:pPr marL="0" marR="0" algn="just">
                        <a:lnSpc>
                          <a:spcPct val="115000"/>
                        </a:lnSpc>
                        <a:spcBef>
                          <a:spcPts val="0"/>
                        </a:spcBef>
                        <a:spcAft>
                          <a:spcPts val="0"/>
                        </a:spcAft>
                      </a:pPr>
                      <a:r>
                        <a:rPr lang="en-US" sz="1800" dirty="0">
                          <a:solidFill>
                            <a:sysClr val="windowText" lastClr="000000"/>
                          </a:solidFill>
                          <a:effectLst/>
                        </a:rPr>
                        <a:t> </a:t>
                      </a:r>
                      <a:endParaRPr lang="en-US" sz="18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85" marR="48885" marT="0" marB="0"/>
                </a:tc>
                <a:extLst>
                  <a:ext uri="{0D108BD9-81ED-4DB2-BD59-A6C34878D82A}">
                    <a16:rowId xmlns="" xmlns:a16="http://schemas.microsoft.com/office/drawing/2014/main" val="2764531770"/>
                  </a:ext>
                </a:extLst>
              </a:tr>
            </a:tbl>
          </a:graphicData>
        </a:graphic>
      </p:graphicFrame>
      <p:pic>
        <p:nvPicPr>
          <p:cNvPr id="5" name="Google Shape;63;p14"/>
          <p:cNvPicPr preferRelativeResize="0"/>
          <p:nvPr/>
        </p:nvPicPr>
        <p:blipFill rotWithShape="1">
          <a:blip r:embed="rId2">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2722551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FF0000"/>
                </a:solidFill>
              </a:rPr>
              <a:t>Preparation Of Partner Capital Accounts</a:t>
            </a:r>
          </a:p>
        </p:txBody>
      </p:sp>
      <p:sp>
        <p:nvSpPr>
          <p:cNvPr id="3" name="Content Placeholder 2"/>
          <p:cNvSpPr>
            <a:spLocks noGrp="1"/>
          </p:cNvSpPr>
          <p:nvPr>
            <p:ph idx="1"/>
          </p:nvPr>
        </p:nvSpPr>
        <p:spPr>
          <a:xfrm>
            <a:off x="406400" y="1845734"/>
            <a:ext cx="11263086" cy="4023360"/>
          </a:xfrm>
        </p:spPr>
        <p:txBody>
          <a:bodyPr>
            <a:noAutofit/>
          </a:bodyPr>
          <a:lstStyle/>
          <a:p>
            <a:r>
              <a:rPr lang="en-US" sz="2400" b="1" dirty="0">
                <a:solidFill>
                  <a:schemeClr val="tx1"/>
                </a:solidFill>
              </a:rPr>
              <a:t>After the Transfer of</a:t>
            </a:r>
          </a:p>
          <a:p>
            <a:r>
              <a:rPr lang="en-US" sz="2400" b="1" dirty="0">
                <a:solidFill>
                  <a:schemeClr val="tx1"/>
                </a:solidFill>
              </a:rPr>
              <a:t>· Undistributed profits and reserves</a:t>
            </a:r>
          </a:p>
          <a:p>
            <a:r>
              <a:rPr lang="en-US" sz="2400" b="1" dirty="0">
                <a:solidFill>
                  <a:schemeClr val="tx1"/>
                </a:solidFill>
              </a:rPr>
              <a:t>· Profit on </a:t>
            </a:r>
            <a:r>
              <a:rPr lang="en-US" sz="2400" b="1" dirty="0" err="1">
                <a:solidFill>
                  <a:schemeClr val="tx1"/>
                </a:solidFill>
              </a:rPr>
              <a:t>Realisation</a:t>
            </a:r>
            <a:endParaRPr lang="en-US" sz="2400" b="1" dirty="0">
              <a:solidFill>
                <a:schemeClr val="tx1"/>
              </a:solidFill>
            </a:endParaRPr>
          </a:p>
          <a:p>
            <a:r>
              <a:rPr lang="en-US" sz="2400" b="1" dirty="0">
                <a:solidFill>
                  <a:schemeClr val="tx1"/>
                </a:solidFill>
              </a:rPr>
              <a:t>· Any liability taken over by any partner</a:t>
            </a:r>
          </a:p>
          <a:p>
            <a:r>
              <a:rPr lang="en-US" sz="2400" b="1" dirty="0">
                <a:solidFill>
                  <a:schemeClr val="tx1"/>
                </a:solidFill>
              </a:rPr>
              <a:t>And</a:t>
            </a:r>
          </a:p>
          <a:p>
            <a:r>
              <a:rPr lang="en-US" sz="2400" b="1" dirty="0">
                <a:solidFill>
                  <a:schemeClr val="tx1"/>
                </a:solidFill>
              </a:rPr>
              <a:t>· Undistributed losses and fictitious assets</a:t>
            </a:r>
          </a:p>
          <a:p>
            <a:r>
              <a:rPr lang="en-US" sz="2400" b="1" dirty="0">
                <a:solidFill>
                  <a:schemeClr val="tx1"/>
                </a:solidFill>
              </a:rPr>
              <a:t>· Loss on realization</a:t>
            </a:r>
          </a:p>
          <a:p>
            <a:r>
              <a:rPr lang="en-US" sz="2400" b="1" dirty="0">
                <a:solidFill>
                  <a:schemeClr val="tx1"/>
                </a:solidFill>
              </a:rPr>
              <a:t>· Any assets taken over by any partner</a:t>
            </a:r>
          </a:p>
          <a:p>
            <a:r>
              <a:rPr lang="en-US" sz="2400" b="1" dirty="0">
                <a:solidFill>
                  <a:schemeClr val="tx1"/>
                </a:solidFill>
              </a:rPr>
              <a:t>The balance of partners’ capital A/c’s are closed by transferring balances to bank.</a:t>
            </a:r>
          </a:p>
        </p:txBody>
      </p:sp>
      <p:pic>
        <p:nvPicPr>
          <p:cNvPr id="4" name="Google Shape;63;p14"/>
          <p:cNvPicPr preferRelativeResize="0"/>
          <p:nvPr/>
        </p:nvPicPr>
        <p:blipFill rotWithShape="1">
          <a:blip r:embed="rId2">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152436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rgbClr val="FF0000"/>
                </a:solidFill>
              </a:rPr>
              <a:t>Preparation of Partners’ Loan Account</a:t>
            </a:r>
          </a:p>
        </p:txBody>
      </p:sp>
      <p:sp>
        <p:nvSpPr>
          <p:cNvPr id="3" name="Content Placeholder 2"/>
          <p:cNvSpPr>
            <a:spLocks noGrp="1"/>
          </p:cNvSpPr>
          <p:nvPr>
            <p:ph idx="1"/>
          </p:nvPr>
        </p:nvSpPr>
        <p:spPr/>
        <p:txBody>
          <a:bodyPr>
            <a:normAutofit/>
          </a:bodyPr>
          <a:lstStyle/>
          <a:p>
            <a:pPr marL="201168" lvl="1" indent="0">
              <a:buNone/>
            </a:pPr>
            <a:r>
              <a:rPr lang="en-US" sz="2800" b="1" dirty="0"/>
              <a:t>	If a partner has given any loan to firm, his loan will be paid After payment of all the outside liabilities : but Before making any payment to partners on account of capital</a:t>
            </a:r>
          </a:p>
          <a:p>
            <a:pPr marL="1481138" indent="-508000"/>
            <a:r>
              <a:rPr lang="en-US" sz="2800" b="1" dirty="0">
                <a:solidFill>
                  <a:srgbClr val="C00000"/>
                </a:solidFill>
              </a:rPr>
              <a:t>Partner’s Loan A/c              Dr.</a:t>
            </a:r>
          </a:p>
          <a:p>
            <a:pPr marL="2119313" indent="-508000"/>
            <a:r>
              <a:rPr lang="en-US" sz="2800" b="1" dirty="0">
                <a:solidFill>
                  <a:srgbClr val="C00000"/>
                </a:solidFill>
              </a:rPr>
              <a:t>To Cash/Bank A/c</a:t>
            </a:r>
          </a:p>
          <a:p>
            <a:r>
              <a:rPr lang="en-US" sz="2800" b="1" dirty="0"/>
              <a:t>(Being loan of a partner paid)</a:t>
            </a:r>
          </a:p>
          <a:p>
            <a:pPr marL="0" indent="0">
              <a:buNone/>
            </a:pPr>
            <a:endParaRPr lang="en-US" sz="2400" b="1" dirty="0"/>
          </a:p>
        </p:txBody>
      </p:sp>
      <p:pic>
        <p:nvPicPr>
          <p:cNvPr id="4" name="Picture 3" descr="12_accountancy_revision_notes_part_a_ch_6.pdf - Adobe Reader"/>
          <p:cNvPicPr>
            <a:picLocks noChangeAspect="1"/>
          </p:cNvPicPr>
          <p:nvPr/>
        </p:nvPicPr>
        <p:blipFill rotWithShape="1">
          <a:blip r:embed="rId2">
            <a:biLevel thresh="75000"/>
            <a:extLst>
              <a:ext uri="{28A0092B-C50C-407E-A947-70E740481C1C}">
                <a14:useLocalDpi xmlns:a14="http://schemas.microsoft.com/office/drawing/2010/main" val="0"/>
              </a:ext>
            </a:extLst>
          </a:blip>
          <a:srcRect l="7739" t="18322" r="6189" b="46738"/>
          <a:stretch/>
        </p:blipFill>
        <p:spPr>
          <a:xfrm>
            <a:off x="1741715" y="4819205"/>
            <a:ext cx="8432800" cy="1842853"/>
          </a:xfrm>
          <a:prstGeom prst="rect">
            <a:avLst/>
          </a:prstGeom>
        </p:spPr>
      </p:pic>
      <p:pic>
        <p:nvPicPr>
          <p:cNvPr id="5" name="Google Shape;63;p14"/>
          <p:cNvPicPr preferRelativeResize="0"/>
          <p:nvPr/>
        </p:nvPicPr>
        <p:blipFill rotWithShape="1">
          <a:blip r:embed="rId3">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2837420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47042058"/>
              </p:ext>
            </p:extLst>
          </p:nvPr>
        </p:nvGraphicFramePr>
        <p:xfrm>
          <a:off x="343944" y="954107"/>
          <a:ext cx="11630343" cy="5847479"/>
        </p:xfrm>
        <a:graphic>
          <a:graphicData uri="http://schemas.openxmlformats.org/drawingml/2006/table">
            <a:tbl>
              <a:tblPr firstRow="1" firstCol="1" bandRow="1">
                <a:tableStyleId>{5C22544A-7EE6-4342-B048-85BDC9FD1C3A}</a:tableStyleId>
              </a:tblPr>
              <a:tblGrid>
                <a:gridCol w="918799">
                  <a:extLst>
                    <a:ext uri="{9D8B030D-6E8A-4147-A177-3AD203B41FA5}">
                      <a16:colId xmlns="" xmlns:a16="http://schemas.microsoft.com/office/drawing/2014/main" val="1648759457"/>
                    </a:ext>
                  </a:extLst>
                </a:gridCol>
                <a:gridCol w="3991428">
                  <a:extLst>
                    <a:ext uri="{9D8B030D-6E8A-4147-A177-3AD203B41FA5}">
                      <a16:colId xmlns="" xmlns:a16="http://schemas.microsoft.com/office/drawing/2014/main" val="2462269590"/>
                    </a:ext>
                  </a:extLst>
                </a:gridCol>
                <a:gridCol w="1170720">
                  <a:extLst>
                    <a:ext uri="{9D8B030D-6E8A-4147-A177-3AD203B41FA5}">
                      <a16:colId xmlns="" xmlns:a16="http://schemas.microsoft.com/office/drawing/2014/main" val="528077367"/>
                    </a:ext>
                  </a:extLst>
                </a:gridCol>
                <a:gridCol w="730652">
                  <a:extLst>
                    <a:ext uri="{9D8B030D-6E8A-4147-A177-3AD203B41FA5}">
                      <a16:colId xmlns="" xmlns:a16="http://schemas.microsoft.com/office/drawing/2014/main" val="3173654449"/>
                    </a:ext>
                  </a:extLst>
                </a:gridCol>
                <a:gridCol w="3614057">
                  <a:extLst>
                    <a:ext uri="{9D8B030D-6E8A-4147-A177-3AD203B41FA5}">
                      <a16:colId xmlns="" xmlns:a16="http://schemas.microsoft.com/office/drawing/2014/main" val="2059220383"/>
                    </a:ext>
                  </a:extLst>
                </a:gridCol>
                <a:gridCol w="1204687">
                  <a:extLst>
                    <a:ext uri="{9D8B030D-6E8A-4147-A177-3AD203B41FA5}">
                      <a16:colId xmlns="" xmlns:a16="http://schemas.microsoft.com/office/drawing/2014/main" val="992742498"/>
                    </a:ext>
                  </a:extLst>
                </a:gridCol>
              </a:tblGrid>
              <a:tr h="710901">
                <a:tc>
                  <a:txBody>
                    <a:bodyPr/>
                    <a:lstStyle/>
                    <a:p>
                      <a:pPr algn="just">
                        <a:spcAft>
                          <a:spcPts val="0"/>
                        </a:spcAft>
                      </a:pPr>
                      <a:r>
                        <a:rPr lang="en-US" sz="2000" b="1">
                          <a:solidFill>
                            <a:schemeClr val="tx1"/>
                          </a:solidFill>
                          <a:effectLst/>
                        </a:rPr>
                        <a:t>Date</a:t>
                      </a:r>
                      <a:endParaRPr lang="en-US" sz="2000" b="1">
                        <a:solidFill>
                          <a:schemeClr val="tx1"/>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US" sz="2000" b="1">
                          <a:solidFill>
                            <a:schemeClr val="tx1"/>
                          </a:solidFill>
                          <a:effectLst/>
                        </a:rPr>
                        <a:t>Particular</a:t>
                      </a:r>
                      <a:endParaRPr lang="en-US" sz="2000" b="1">
                        <a:solidFill>
                          <a:schemeClr val="tx1"/>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US" sz="2000" b="1">
                          <a:solidFill>
                            <a:schemeClr val="tx1"/>
                          </a:solidFill>
                          <a:effectLst/>
                        </a:rPr>
                        <a:t>Amount</a:t>
                      </a:r>
                    </a:p>
                    <a:p>
                      <a:pPr algn="just">
                        <a:spcAft>
                          <a:spcPts val="0"/>
                        </a:spcAft>
                      </a:pPr>
                      <a:r>
                        <a:rPr lang="en-US" sz="2000" b="1">
                          <a:solidFill>
                            <a:schemeClr val="tx1"/>
                          </a:solidFill>
                          <a:effectLst/>
                        </a:rPr>
                        <a:t>Rs.</a:t>
                      </a:r>
                      <a:endParaRPr lang="en-US" sz="2000" b="1">
                        <a:solidFill>
                          <a:schemeClr val="tx1"/>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US" sz="2000" b="1">
                          <a:solidFill>
                            <a:schemeClr val="tx1"/>
                          </a:solidFill>
                          <a:effectLst/>
                        </a:rPr>
                        <a:t>Date</a:t>
                      </a:r>
                      <a:endParaRPr lang="en-US" sz="2000" b="1">
                        <a:solidFill>
                          <a:schemeClr val="tx1"/>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US" sz="2000" b="1">
                          <a:solidFill>
                            <a:schemeClr val="tx1"/>
                          </a:solidFill>
                          <a:effectLst/>
                        </a:rPr>
                        <a:t>Particular</a:t>
                      </a:r>
                      <a:endParaRPr lang="en-US" sz="2000" b="1">
                        <a:solidFill>
                          <a:schemeClr val="tx1"/>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US" sz="2000" b="1">
                          <a:solidFill>
                            <a:schemeClr val="tx1"/>
                          </a:solidFill>
                          <a:effectLst/>
                        </a:rPr>
                        <a:t>Amount</a:t>
                      </a:r>
                    </a:p>
                    <a:p>
                      <a:pPr algn="just">
                        <a:spcAft>
                          <a:spcPts val="0"/>
                        </a:spcAft>
                      </a:pPr>
                      <a:r>
                        <a:rPr lang="en-US" sz="2000" b="1">
                          <a:solidFill>
                            <a:schemeClr val="tx1"/>
                          </a:solidFill>
                          <a:effectLst/>
                        </a:rPr>
                        <a:t>Rs</a:t>
                      </a:r>
                      <a:endParaRPr lang="en-US" sz="2000" b="1">
                        <a:solidFill>
                          <a:schemeClr val="tx1"/>
                        </a:solidFill>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250165487"/>
                  </a:ext>
                </a:extLst>
              </a:tr>
              <a:tr h="3909957">
                <a:tc rowSpan="3">
                  <a:txBody>
                    <a:bodyPr/>
                    <a:lstStyle/>
                    <a:p>
                      <a:pPr algn="just">
                        <a:spcAft>
                          <a:spcPts val="0"/>
                        </a:spcAft>
                      </a:pPr>
                      <a:r>
                        <a:rPr lang="en-US" sz="2000" b="1">
                          <a:solidFill>
                            <a:schemeClr val="tx1"/>
                          </a:solidFill>
                          <a:effectLst/>
                        </a:rPr>
                        <a:t> </a:t>
                      </a:r>
                      <a:endParaRPr lang="en-US" sz="2000" b="1">
                        <a:solidFill>
                          <a:schemeClr val="tx1"/>
                        </a:solidFill>
                        <a:effectLst/>
                        <a:latin typeface="Calibri" panose="020F0502020204030204" pitchFamily="34" charset="0"/>
                        <a:cs typeface="Times New Roman" panose="02020603050405020304" pitchFamily="18" charset="0"/>
                      </a:endParaRPr>
                    </a:p>
                  </a:txBody>
                  <a:tcPr marL="68580" marR="68580" marT="0" marB="0"/>
                </a:tc>
                <a:tc rowSpan="3">
                  <a:txBody>
                    <a:bodyPr/>
                    <a:lstStyle/>
                    <a:p>
                      <a:pPr algn="just">
                        <a:spcAft>
                          <a:spcPts val="0"/>
                        </a:spcAft>
                      </a:pPr>
                      <a:r>
                        <a:rPr lang="en-US" sz="2000" b="1" dirty="0">
                          <a:solidFill>
                            <a:schemeClr val="tx1"/>
                          </a:solidFill>
                          <a:effectLst/>
                        </a:rPr>
                        <a:t>Drawings</a:t>
                      </a:r>
                    </a:p>
                    <a:p>
                      <a:pPr algn="just">
                        <a:spcAft>
                          <a:spcPts val="0"/>
                        </a:spcAft>
                      </a:pPr>
                      <a:r>
                        <a:rPr lang="en-US" sz="2000" b="1" dirty="0">
                          <a:solidFill>
                            <a:schemeClr val="tx1"/>
                          </a:solidFill>
                          <a:effectLst/>
                        </a:rPr>
                        <a:t>Interest on drawings</a:t>
                      </a:r>
                    </a:p>
                    <a:p>
                      <a:pPr algn="just">
                        <a:spcAft>
                          <a:spcPts val="0"/>
                        </a:spcAft>
                      </a:pPr>
                      <a:r>
                        <a:rPr lang="en-US" sz="2000" b="1" dirty="0">
                          <a:solidFill>
                            <a:schemeClr val="tx1"/>
                          </a:solidFill>
                          <a:effectLst/>
                        </a:rPr>
                        <a:t>Accumulated Loss</a:t>
                      </a:r>
                    </a:p>
                    <a:p>
                      <a:pPr algn="just">
                        <a:spcAft>
                          <a:spcPts val="0"/>
                        </a:spcAft>
                      </a:pPr>
                      <a:r>
                        <a:rPr lang="en-US" sz="2000" b="1" dirty="0">
                          <a:solidFill>
                            <a:schemeClr val="tx1"/>
                          </a:solidFill>
                          <a:effectLst/>
                        </a:rPr>
                        <a:t>Profit &amp; loss Appropriation a/c</a:t>
                      </a:r>
                    </a:p>
                    <a:p>
                      <a:pPr algn="just">
                        <a:spcAft>
                          <a:spcPts val="0"/>
                        </a:spcAft>
                      </a:pPr>
                      <a:r>
                        <a:rPr lang="en-US" sz="2000" b="1" dirty="0">
                          <a:solidFill>
                            <a:schemeClr val="tx1"/>
                          </a:solidFill>
                          <a:effectLst/>
                        </a:rPr>
                        <a:t>(Share of loss in case of loss)</a:t>
                      </a:r>
                    </a:p>
                    <a:p>
                      <a:pPr algn="just">
                        <a:spcAft>
                          <a:spcPts val="0"/>
                        </a:spcAft>
                      </a:pPr>
                      <a:r>
                        <a:rPr lang="en-US" sz="2000" b="1" dirty="0" err="1">
                          <a:solidFill>
                            <a:schemeClr val="tx1"/>
                          </a:solidFill>
                          <a:effectLst/>
                        </a:rPr>
                        <a:t>Realisation</a:t>
                      </a:r>
                      <a:r>
                        <a:rPr lang="en-US" sz="2000" b="1" dirty="0">
                          <a:solidFill>
                            <a:schemeClr val="tx1"/>
                          </a:solidFill>
                          <a:effectLst/>
                        </a:rPr>
                        <a:t> ( Asset taken)</a:t>
                      </a:r>
                    </a:p>
                    <a:p>
                      <a:pPr algn="just">
                        <a:spcAft>
                          <a:spcPts val="0"/>
                        </a:spcAft>
                      </a:pPr>
                      <a:r>
                        <a:rPr lang="en-US" sz="2000" b="1" dirty="0" err="1">
                          <a:solidFill>
                            <a:schemeClr val="tx1"/>
                          </a:solidFill>
                          <a:effectLst/>
                        </a:rPr>
                        <a:t>Realisation</a:t>
                      </a:r>
                      <a:r>
                        <a:rPr lang="en-US" sz="2000" b="1" dirty="0">
                          <a:solidFill>
                            <a:schemeClr val="tx1"/>
                          </a:solidFill>
                          <a:effectLst/>
                        </a:rPr>
                        <a:t> ( </a:t>
                      </a:r>
                      <a:r>
                        <a:rPr lang="en-US" sz="2000" b="1" dirty="0" err="1">
                          <a:solidFill>
                            <a:schemeClr val="tx1"/>
                          </a:solidFill>
                          <a:effectLst/>
                        </a:rPr>
                        <a:t>Realisation</a:t>
                      </a:r>
                      <a:r>
                        <a:rPr lang="en-US" sz="2000" b="1" dirty="0">
                          <a:solidFill>
                            <a:schemeClr val="tx1"/>
                          </a:solidFill>
                          <a:effectLst/>
                        </a:rPr>
                        <a:t> loss)</a:t>
                      </a:r>
                    </a:p>
                    <a:p>
                      <a:pPr algn="just">
                        <a:spcAft>
                          <a:spcPts val="0"/>
                        </a:spcAft>
                      </a:pPr>
                      <a:endParaRPr lang="en-US" sz="2000" b="1" dirty="0">
                        <a:solidFill>
                          <a:schemeClr val="tx1"/>
                        </a:solidFill>
                        <a:effectLst/>
                      </a:endParaRPr>
                    </a:p>
                    <a:p>
                      <a:pPr algn="just">
                        <a:spcAft>
                          <a:spcPts val="0"/>
                        </a:spcAft>
                      </a:pPr>
                      <a:r>
                        <a:rPr lang="en-US" sz="2000" b="1" dirty="0">
                          <a:solidFill>
                            <a:schemeClr val="tx1"/>
                          </a:solidFill>
                          <a:effectLst/>
                        </a:rPr>
                        <a:t>Cash</a:t>
                      </a:r>
                      <a:r>
                        <a:rPr lang="en-US" sz="2000" b="1" baseline="0" dirty="0">
                          <a:solidFill>
                            <a:schemeClr val="tx1"/>
                          </a:solidFill>
                          <a:effectLst/>
                        </a:rPr>
                        <a:t> / Bank ( Excess cash paid)</a:t>
                      </a:r>
                      <a:endParaRPr lang="en-US" sz="2000" b="1" dirty="0">
                        <a:solidFill>
                          <a:schemeClr val="tx1"/>
                        </a:solidFill>
                        <a:effectLst/>
                      </a:endParaRPr>
                    </a:p>
                  </a:txBody>
                  <a:tcPr marL="68580" marR="68580" marT="0" marB="0"/>
                </a:tc>
                <a:tc>
                  <a:txBody>
                    <a:bodyPr/>
                    <a:lstStyle/>
                    <a:p>
                      <a:pPr algn="just">
                        <a:spcAft>
                          <a:spcPts val="0"/>
                        </a:spcAft>
                      </a:pPr>
                      <a:endParaRPr lang="en-US" sz="2000" b="1" dirty="0">
                        <a:solidFill>
                          <a:schemeClr val="tx1"/>
                        </a:solidFill>
                        <a:effectLst/>
                        <a:latin typeface="Calibri" panose="020F0502020204030204" pitchFamily="34" charset="0"/>
                        <a:cs typeface="Times New Roman" panose="02020603050405020304" pitchFamily="18" charset="0"/>
                      </a:endParaRPr>
                    </a:p>
                  </a:txBody>
                  <a:tcPr marL="68580" marR="68580" marT="0" marB="0"/>
                </a:tc>
                <a:tc rowSpan="3">
                  <a:txBody>
                    <a:bodyPr/>
                    <a:lstStyle/>
                    <a:p>
                      <a:pPr algn="just">
                        <a:spcAft>
                          <a:spcPts val="0"/>
                        </a:spcAft>
                      </a:pPr>
                      <a:r>
                        <a:rPr lang="en-US" sz="2000" b="1" dirty="0">
                          <a:solidFill>
                            <a:schemeClr val="tx1"/>
                          </a:solidFill>
                          <a:effectLst/>
                        </a:rPr>
                        <a:t> </a:t>
                      </a:r>
                      <a:endParaRPr lang="en-US" sz="2000" b="1" dirty="0">
                        <a:solidFill>
                          <a:schemeClr val="tx1"/>
                        </a:solidFill>
                        <a:effectLst/>
                        <a:latin typeface="Calibri" panose="020F0502020204030204" pitchFamily="34" charset="0"/>
                        <a:cs typeface="Times New Roman" panose="02020603050405020304" pitchFamily="18" charset="0"/>
                      </a:endParaRPr>
                    </a:p>
                  </a:txBody>
                  <a:tcPr marL="68580" marR="68580" marT="0" marB="0"/>
                </a:tc>
                <a:tc rowSpan="3">
                  <a:txBody>
                    <a:bodyPr/>
                    <a:lstStyle/>
                    <a:p>
                      <a:pPr algn="just">
                        <a:spcAft>
                          <a:spcPts val="0"/>
                        </a:spcAft>
                      </a:pPr>
                      <a:r>
                        <a:rPr lang="en-US" sz="2000" b="1" dirty="0">
                          <a:solidFill>
                            <a:schemeClr val="tx1"/>
                          </a:solidFill>
                          <a:effectLst/>
                        </a:rPr>
                        <a:t>Balance b/d</a:t>
                      </a:r>
                    </a:p>
                    <a:p>
                      <a:pPr algn="just">
                        <a:spcAft>
                          <a:spcPts val="0"/>
                        </a:spcAft>
                      </a:pPr>
                      <a:r>
                        <a:rPr lang="en-US" sz="2000" b="1" dirty="0">
                          <a:solidFill>
                            <a:schemeClr val="tx1"/>
                          </a:solidFill>
                          <a:effectLst/>
                        </a:rPr>
                        <a:t>Assets</a:t>
                      </a:r>
                    </a:p>
                    <a:p>
                      <a:pPr algn="just">
                        <a:spcAft>
                          <a:spcPts val="0"/>
                        </a:spcAft>
                      </a:pPr>
                      <a:r>
                        <a:rPr lang="en-US" sz="2000" b="1" dirty="0">
                          <a:solidFill>
                            <a:schemeClr val="tx1"/>
                          </a:solidFill>
                          <a:effectLst/>
                        </a:rPr>
                        <a:t>Cash/Bank/ </a:t>
                      </a:r>
                    </a:p>
                    <a:p>
                      <a:pPr algn="just">
                        <a:spcAft>
                          <a:spcPts val="0"/>
                        </a:spcAft>
                      </a:pPr>
                      <a:r>
                        <a:rPr lang="en-US" sz="2000" b="1" dirty="0">
                          <a:solidFill>
                            <a:schemeClr val="tx1"/>
                          </a:solidFill>
                          <a:effectLst/>
                        </a:rPr>
                        <a:t>(Additional Capital introduced)</a:t>
                      </a:r>
                    </a:p>
                    <a:p>
                      <a:pPr algn="just">
                        <a:spcAft>
                          <a:spcPts val="0"/>
                        </a:spcAft>
                      </a:pPr>
                      <a:r>
                        <a:rPr lang="en-US" sz="2000" b="1" dirty="0">
                          <a:solidFill>
                            <a:schemeClr val="tx1"/>
                          </a:solidFill>
                          <a:effectLst/>
                        </a:rPr>
                        <a:t>Interest on Capital</a:t>
                      </a:r>
                    </a:p>
                    <a:p>
                      <a:pPr algn="just">
                        <a:spcAft>
                          <a:spcPts val="0"/>
                        </a:spcAft>
                      </a:pPr>
                      <a:r>
                        <a:rPr lang="en-US" sz="2000" b="1" dirty="0">
                          <a:solidFill>
                            <a:schemeClr val="tx1"/>
                          </a:solidFill>
                          <a:effectLst/>
                        </a:rPr>
                        <a:t>Salary</a:t>
                      </a:r>
                    </a:p>
                    <a:p>
                      <a:pPr algn="just">
                        <a:spcAft>
                          <a:spcPts val="0"/>
                        </a:spcAft>
                      </a:pPr>
                      <a:r>
                        <a:rPr lang="en-US" sz="2000" b="1" dirty="0">
                          <a:solidFill>
                            <a:schemeClr val="tx1"/>
                          </a:solidFill>
                          <a:effectLst/>
                        </a:rPr>
                        <a:t>Commission</a:t>
                      </a:r>
                    </a:p>
                    <a:p>
                      <a:pPr algn="just">
                        <a:spcAft>
                          <a:spcPts val="0"/>
                        </a:spcAft>
                      </a:pPr>
                      <a:r>
                        <a:rPr lang="en-US" sz="2000" b="1" dirty="0" err="1">
                          <a:solidFill>
                            <a:schemeClr val="tx1"/>
                          </a:solidFill>
                          <a:effectLst/>
                        </a:rPr>
                        <a:t>P&amp;l</a:t>
                      </a:r>
                      <a:r>
                        <a:rPr lang="en-US" sz="2000" b="1" dirty="0">
                          <a:solidFill>
                            <a:schemeClr val="tx1"/>
                          </a:solidFill>
                          <a:effectLst/>
                        </a:rPr>
                        <a:t> Appropriation a/c </a:t>
                      </a:r>
                    </a:p>
                    <a:p>
                      <a:pPr algn="just">
                        <a:spcAft>
                          <a:spcPts val="0"/>
                        </a:spcAft>
                      </a:pPr>
                      <a:r>
                        <a:rPr lang="en-US" sz="2000" b="1" dirty="0">
                          <a:solidFill>
                            <a:schemeClr val="tx1"/>
                          </a:solidFill>
                          <a:effectLst/>
                        </a:rPr>
                        <a:t>(Share of profit in case of profit)</a:t>
                      </a:r>
                    </a:p>
                    <a:p>
                      <a:pPr algn="just">
                        <a:spcAft>
                          <a:spcPts val="0"/>
                        </a:spcAft>
                      </a:pPr>
                      <a:r>
                        <a:rPr lang="en-US" sz="2000" b="1" dirty="0">
                          <a:solidFill>
                            <a:schemeClr val="tx1"/>
                          </a:solidFill>
                          <a:effectLst/>
                        </a:rPr>
                        <a:t> Accumulated profit</a:t>
                      </a:r>
                    </a:p>
                    <a:p>
                      <a:pPr algn="just">
                        <a:spcAft>
                          <a:spcPts val="0"/>
                        </a:spcAft>
                      </a:pPr>
                      <a:r>
                        <a:rPr lang="en-US" sz="2000" b="1" dirty="0" err="1">
                          <a:solidFill>
                            <a:schemeClr val="tx1"/>
                          </a:solidFill>
                          <a:effectLst/>
                        </a:rPr>
                        <a:t>Realisation</a:t>
                      </a:r>
                      <a:r>
                        <a:rPr lang="en-US" sz="2000" b="1" dirty="0">
                          <a:solidFill>
                            <a:schemeClr val="tx1"/>
                          </a:solidFill>
                          <a:effectLst/>
                        </a:rPr>
                        <a:t> ( Liabilities taken)</a:t>
                      </a:r>
                    </a:p>
                    <a:p>
                      <a:pPr algn="just">
                        <a:spcAft>
                          <a:spcPts val="0"/>
                        </a:spcAft>
                      </a:pPr>
                      <a:r>
                        <a:rPr lang="en-US" sz="2000" b="1" dirty="0" err="1">
                          <a:solidFill>
                            <a:schemeClr val="tx1"/>
                          </a:solidFill>
                          <a:effectLst/>
                        </a:rPr>
                        <a:t>Realisation</a:t>
                      </a:r>
                      <a:r>
                        <a:rPr lang="en-US" sz="2000" b="1" dirty="0">
                          <a:solidFill>
                            <a:schemeClr val="tx1"/>
                          </a:solidFill>
                          <a:effectLst/>
                        </a:rPr>
                        <a:t> ( </a:t>
                      </a:r>
                      <a:r>
                        <a:rPr lang="en-US" sz="2000" b="1" dirty="0" err="1">
                          <a:solidFill>
                            <a:schemeClr val="tx1"/>
                          </a:solidFill>
                          <a:effectLst/>
                        </a:rPr>
                        <a:t>Realisation</a:t>
                      </a:r>
                      <a:r>
                        <a:rPr lang="en-US" sz="2000" b="1" dirty="0">
                          <a:solidFill>
                            <a:schemeClr val="tx1"/>
                          </a:solidFill>
                          <a:effectLst/>
                        </a:rPr>
                        <a:t> Profit)</a:t>
                      </a:r>
                    </a:p>
                    <a:p>
                      <a:pPr algn="just">
                        <a:spcAft>
                          <a:spcPts val="0"/>
                        </a:spcAft>
                      </a:pPr>
                      <a:r>
                        <a:rPr lang="en-US" sz="2000" b="1" dirty="0">
                          <a:solidFill>
                            <a:schemeClr val="tx1"/>
                          </a:solidFill>
                          <a:effectLst/>
                        </a:rPr>
                        <a:t>Cash / Bank ( Brought in by partners</a:t>
                      </a:r>
                    </a:p>
                  </a:txBody>
                  <a:tcPr marL="68580" marR="68580" marT="0" marB="0"/>
                </a:tc>
                <a:tc>
                  <a:txBody>
                    <a:bodyPr/>
                    <a:lstStyle/>
                    <a:p>
                      <a:pPr algn="just">
                        <a:spcAft>
                          <a:spcPts val="0"/>
                        </a:spcAft>
                      </a:pPr>
                      <a:endParaRPr lang="en-US" sz="2000" b="1" dirty="0">
                        <a:solidFill>
                          <a:schemeClr val="tx1"/>
                        </a:solidFill>
                        <a:effectLst/>
                      </a:endParaRPr>
                    </a:p>
                    <a:p>
                      <a:pPr algn="just">
                        <a:spcAft>
                          <a:spcPts val="0"/>
                        </a:spcAft>
                      </a:pPr>
                      <a:r>
                        <a:rPr lang="en-US" sz="2000" b="1" dirty="0">
                          <a:solidFill>
                            <a:schemeClr val="tx1"/>
                          </a:solidFill>
                          <a:effectLst/>
                        </a:rPr>
                        <a:t> </a:t>
                      </a:r>
                    </a:p>
                    <a:p>
                      <a:pPr algn="just">
                        <a:spcAft>
                          <a:spcPts val="0"/>
                        </a:spcAft>
                      </a:pPr>
                      <a:endParaRPr lang="en-US" sz="2000" b="1" dirty="0">
                        <a:solidFill>
                          <a:schemeClr val="tx1"/>
                        </a:solidFill>
                        <a:effectLst/>
                        <a:latin typeface="Calibri" panose="020F0502020204030204" pitchFamily="34" charset="0"/>
                        <a:cs typeface="Times New Roman" panose="02020603050405020304" pitchFamily="18" charset="0"/>
                      </a:endParaRPr>
                    </a:p>
                    <a:p>
                      <a:pPr algn="just">
                        <a:spcAft>
                          <a:spcPts val="0"/>
                        </a:spcAft>
                      </a:pPr>
                      <a:endParaRPr lang="en-US" sz="2000" b="1" dirty="0">
                        <a:solidFill>
                          <a:schemeClr val="tx1"/>
                        </a:solidFill>
                        <a:effectLst/>
                        <a:latin typeface="Calibri" panose="020F0502020204030204" pitchFamily="34" charset="0"/>
                        <a:cs typeface="Times New Roman" panose="02020603050405020304" pitchFamily="18" charset="0"/>
                      </a:endParaRPr>
                    </a:p>
                    <a:p>
                      <a:pPr algn="just">
                        <a:spcAft>
                          <a:spcPts val="0"/>
                        </a:spcAft>
                      </a:pPr>
                      <a:endParaRPr lang="en-US" sz="2000" b="1" dirty="0">
                        <a:solidFill>
                          <a:schemeClr val="tx1"/>
                        </a:solidFill>
                        <a:effectLst/>
                        <a:latin typeface="Calibri" panose="020F0502020204030204" pitchFamily="34" charset="0"/>
                        <a:cs typeface="Times New Roman" panose="02020603050405020304" pitchFamily="18" charset="0"/>
                      </a:endParaRPr>
                    </a:p>
                    <a:p>
                      <a:pPr algn="just">
                        <a:spcAft>
                          <a:spcPts val="0"/>
                        </a:spcAft>
                      </a:pPr>
                      <a:endParaRPr lang="en-US" sz="2000" b="1" dirty="0">
                        <a:solidFill>
                          <a:schemeClr val="tx1"/>
                        </a:solidFill>
                        <a:effectLst/>
                        <a:latin typeface="Calibri" panose="020F0502020204030204" pitchFamily="34" charset="0"/>
                        <a:cs typeface="Times New Roman" panose="02020603050405020304" pitchFamily="18" charset="0"/>
                      </a:endParaRPr>
                    </a:p>
                    <a:p>
                      <a:pPr algn="just">
                        <a:spcAft>
                          <a:spcPts val="0"/>
                        </a:spcAft>
                      </a:pPr>
                      <a:endParaRPr lang="en-US" sz="2000" b="1" dirty="0">
                        <a:solidFill>
                          <a:schemeClr val="tx1"/>
                        </a:solidFill>
                        <a:effectLst/>
                        <a:latin typeface="Calibri" panose="020F0502020204030204" pitchFamily="34" charset="0"/>
                        <a:cs typeface="Times New Roman" panose="02020603050405020304" pitchFamily="18" charset="0"/>
                      </a:endParaRPr>
                    </a:p>
                    <a:p>
                      <a:pPr algn="just">
                        <a:spcAft>
                          <a:spcPts val="0"/>
                        </a:spcAft>
                      </a:pPr>
                      <a:endParaRPr lang="en-US" sz="2000" b="1" dirty="0">
                        <a:solidFill>
                          <a:schemeClr val="tx1"/>
                        </a:solidFill>
                        <a:effectLst/>
                        <a:latin typeface="Calibri" panose="020F0502020204030204" pitchFamily="34" charset="0"/>
                        <a:cs typeface="Times New Roman" panose="02020603050405020304" pitchFamily="18" charset="0"/>
                      </a:endParaRPr>
                    </a:p>
                    <a:p>
                      <a:pPr algn="just">
                        <a:spcAft>
                          <a:spcPts val="0"/>
                        </a:spcAft>
                      </a:pPr>
                      <a:endParaRPr lang="en-US" sz="2000" b="1" dirty="0">
                        <a:solidFill>
                          <a:schemeClr val="tx1"/>
                        </a:solidFill>
                        <a:effectLst/>
                        <a:latin typeface="Calibri" panose="020F0502020204030204" pitchFamily="34" charset="0"/>
                        <a:cs typeface="Times New Roman" panose="02020603050405020304" pitchFamily="18" charset="0"/>
                      </a:endParaRPr>
                    </a:p>
                    <a:p>
                      <a:pPr algn="just">
                        <a:spcAft>
                          <a:spcPts val="0"/>
                        </a:spcAft>
                      </a:pPr>
                      <a:endParaRPr lang="en-US" sz="2000" b="1" dirty="0">
                        <a:solidFill>
                          <a:schemeClr val="tx1"/>
                        </a:solidFill>
                        <a:effectLst/>
                        <a:latin typeface="Calibri" panose="020F0502020204030204" pitchFamily="34" charset="0"/>
                        <a:cs typeface="Times New Roman" panose="02020603050405020304" pitchFamily="18" charset="0"/>
                      </a:endParaRPr>
                    </a:p>
                    <a:p>
                      <a:pPr algn="just">
                        <a:spcAft>
                          <a:spcPts val="0"/>
                        </a:spcAft>
                      </a:pPr>
                      <a:endParaRPr lang="en-US" sz="2000" b="1" dirty="0">
                        <a:solidFill>
                          <a:schemeClr val="tx1"/>
                        </a:solidFill>
                        <a:effectLst/>
                        <a:latin typeface="Calibri" panose="020F0502020204030204" pitchFamily="34" charset="0"/>
                        <a:cs typeface="Times New Roman" panose="02020603050405020304" pitchFamily="18" charset="0"/>
                      </a:endParaRPr>
                    </a:p>
                    <a:p>
                      <a:pPr algn="just">
                        <a:spcAft>
                          <a:spcPts val="0"/>
                        </a:spcAft>
                      </a:pPr>
                      <a:endParaRPr lang="en-US" sz="2000" b="1" dirty="0">
                        <a:solidFill>
                          <a:schemeClr val="tx1"/>
                        </a:solidFill>
                        <a:effectLst/>
                        <a:latin typeface="Calibri" panose="020F0502020204030204" pitchFamily="34" charset="0"/>
                        <a:cs typeface="Times New Roman" panose="02020603050405020304" pitchFamily="18" charset="0"/>
                      </a:endParaRPr>
                    </a:p>
                    <a:p>
                      <a:pPr algn="just">
                        <a:spcAft>
                          <a:spcPts val="0"/>
                        </a:spcAft>
                      </a:pPr>
                      <a:endParaRPr lang="en-US" sz="2000" b="1" dirty="0">
                        <a:solidFill>
                          <a:schemeClr val="tx1"/>
                        </a:solidFill>
                        <a:effectLst/>
                        <a:latin typeface="Calibri" panose="020F0502020204030204" pitchFamily="34" charset="0"/>
                        <a:cs typeface="Times New Roman" panose="02020603050405020304" pitchFamily="18" charset="0"/>
                      </a:endParaRPr>
                    </a:p>
                    <a:p>
                      <a:pPr algn="just">
                        <a:spcAft>
                          <a:spcPts val="0"/>
                        </a:spcAft>
                      </a:pPr>
                      <a:endParaRPr lang="en-US" sz="2000" b="1" dirty="0">
                        <a:solidFill>
                          <a:schemeClr val="tx1"/>
                        </a:solidFill>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314463050"/>
                  </a:ext>
                </a:extLst>
              </a:tr>
              <a:tr h="355451">
                <a:tc vMerge="1">
                  <a:txBody>
                    <a:bodyPr/>
                    <a:lstStyle/>
                    <a:p>
                      <a:endParaRPr lang="en-US"/>
                    </a:p>
                  </a:txBody>
                  <a:tcPr/>
                </a:tc>
                <a:tc vMerge="1">
                  <a:txBody>
                    <a:bodyPr/>
                    <a:lstStyle/>
                    <a:p>
                      <a:endParaRPr lang="en-US"/>
                    </a:p>
                  </a:txBody>
                  <a:tcPr/>
                </a:tc>
                <a:tc>
                  <a:txBody>
                    <a:bodyPr/>
                    <a:lstStyle/>
                    <a:p>
                      <a:pPr algn="just">
                        <a:spcAft>
                          <a:spcPts val="0"/>
                        </a:spcAft>
                      </a:pPr>
                      <a:r>
                        <a:rPr lang="en-US" sz="2000" b="1">
                          <a:solidFill>
                            <a:schemeClr val="tx1"/>
                          </a:solidFill>
                          <a:effectLst/>
                        </a:rPr>
                        <a:t>xxxx</a:t>
                      </a:r>
                      <a:endParaRPr lang="en-US" sz="2000" b="1">
                        <a:solidFill>
                          <a:schemeClr val="tx1"/>
                        </a:solidFill>
                        <a:effectLst/>
                        <a:latin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a:txBody>
                    <a:bodyPr/>
                    <a:lstStyle/>
                    <a:p>
                      <a:pPr algn="just">
                        <a:spcAft>
                          <a:spcPts val="0"/>
                        </a:spcAft>
                      </a:pPr>
                      <a:r>
                        <a:rPr lang="en-US" sz="2000" b="1">
                          <a:solidFill>
                            <a:schemeClr val="tx1"/>
                          </a:solidFill>
                          <a:effectLst/>
                        </a:rPr>
                        <a:t>xxxx</a:t>
                      </a:r>
                      <a:endParaRPr lang="en-US" sz="2000" b="1">
                        <a:solidFill>
                          <a:schemeClr val="tx1"/>
                        </a:solidFill>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25516492"/>
                  </a:ext>
                </a:extLst>
              </a:tr>
              <a:tr h="513927">
                <a:tc vMerge="1">
                  <a:txBody>
                    <a:bodyPr/>
                    <a:lstStyle/>
                    <a:p>
                      <a:endParaRPr lang="en-US"/>
                    </a:p>
                  </a:txBody>
                  <a:tcPr/>
                </a:tc>
                <a:tc vMerge="1">
                  <a:txBody>
                    <a:bodyPr/>
                    <a:lstStyle/>
                    <a:p>
                      <a:endParaRPr lang="en-US"/>
                    </a:p>
                  </a:txBody>
                  <a:tcPr/>
                </a:tc>
                <a:tc>
                  <a:txBody>
                    <a:bodyPr/>
                    <a:lstStyle/>
                    <a:p>
                      <a:pPr algn="just">
                        <a:spcAft>
                          <a:spcPts val="0"/>
                        </a:spcAft>
                      </a:pPr>
                      <a:endParaRPr lang="en-US" sz="2000" b="1" dirty="0">
                        <a:solidFill>
                          <a:schemeClr val="tx1"/>
                        </a:solidFill>
                        <a:effectLst/>
                        <a:latin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a:txBody>
                    <a:bodyPr/>
                    <a:lstStyle/>
                    <a:p>
                      <a:pPr algn="just">
                        <a:spcAft>
                          <a:spcPts val="0"/>
                        </a:spcAft>
                      </a:pPr>
                      <a:endParaRPr lang="en-US" sz="2000" b="1" dirty="0">
                        <a:solidFill>
                          <a:schemeClr val="tx1"/>
                        </a:solidFill>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596942133"/>
                  </a:ext>
                </a:extLst>
              </a:tr>
            </a:tbl>
          </a:graphicData>
        </a:graphic>
      </p:graphicFrame>
      <p:sp>
        <p:nvSpPr>
          <p:cNvPr id="3" name="Rectangle 1"/>
          <p:cNvSpPr>
            <a:spLocks noChangeArrowheads="1"/>
          </p:cNvSpPr>
          <p:nvPr/>
        </p:nvSpPr>
        <p:spPr bwMode="auto">
          <a:xfrm>
            <a:off x="895803" y="0"/>
            <a:ext cx="998991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Partners’ Capital Account</a:t>
            </a:r>
            <a:endParaRPr kumimoji="0" lang="en-US" altLang="en-US" sz="2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Dr</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Cr</a:t>
            </a:r>
            <a:endParaRPr kumimoji="0" lang="en-US" altLang="en-US" sz="2000" b="0" i="0" u="none" strike="noStrike" cap="none" normalizeH="0" baseline="0" dirty="0">
              <a:ln>
                <a:noFill/>
              </a:ln>
              <a:solidFill>
                <a:schemeClr val="tx1"/>
              </a:solidFill>
              <a:effectLst/>
            </a:endParaRPr>
          </a:p>
        </p:txBody>
      </p:sp>
      <p:pic>
        <p:nvPicPr>
          <p:cNvPr id="4" name="Google Shape;63;p14"/>
          <p:cNvPicPr preferRelativeResize="0"/>
          <p:nvPr/>
        </p:nvPicPr>
        <p:blipFill rotWithShape="1">
          <a:blip r:embed="rId2">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846574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0000"/>
                </a:solidFill>
              </a:rPr>
              <a:t>Preparation Of Memorandum Balance Sheet</a:t>
            </a:r>
          </a:p>
        </p:txBody>
      </p:sp>
      <p:sp>
        <p:nvSpPr>
          <p:cNvPr id="3" name="Content Placeholder 2"/>
          <p:cNvSpPr>
            <a:spLocks noGrp="1"/>
          </p:cNvSpPr>
          <p:nvPr>
            <p:ph idx="1"/>
          </p:nvPr>
        </p:nvSpPr>
        <p:spPr/>
        <p:txBody>
          <a:bodyPr>
            <a:normAutofit/>
          </a:bodyPr>
          <a:lstStyle/>
          <a:p>
            <a:pPr algn="just">
              <a:lnSpc>
                <a:spcPct val="150000"/>
              </a:lnSpc>
            </a:pPr>
            <a:r>
              <a:rPr lang="en-US" sz="3200" b="1" dirty="0">
                <a:solidFill>
                  <a:schemeClr val="tx1"/>
                </a:solidFill>
              </a:rPr>
              <a:t>If a balance sheet on the date of dissolution is not given in the question, there is always advisable to prepare Memorandum Balance Sheet on the date of dissolution to ascertain the amount of balancing figure.</a:t>
            </a:r>
          </a:p>
        </p:txBody>
      </p:sp>
      <p:pic>
        <p:nvPicPr>
          <p:cNvPr id="4" name="Google Shape;63;p14"/>
          <p:cNvPicPr preferRelativeResize="0"/>
          <p:nvPr/>
        </p:nvPicPr>
        <p:blipFill rotWithShape="1">
          <a:blip r:embed="rId2">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1588438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909" y="344660"/>
            <a:ext cx="10058400" cy="816483"/>
          </a:xfrm>
        </p:spPr>
        <p:txBody>
          <a:bodyPr>
            <a:normAutofit/>
          </a:bodyPr>
          <a:lstStyle/>
          <a:p>
            <a:r>
              <a:rPr lang="en-US" sz="3600" u="sng" dirty="0">
                <a:solidFill>
                  <a:schemeClr val="tx1"/>
                </a:solidFill>
              </a:rPr>
              <a:t>Illustration - 1</a:t>
            </a:r>
          </a:p>
        </p:txBody>
      </p:sp>
      <p:sp>
        <p:nvSpPr>
          <p:cNvPr id="3" name="Content Placeholder 2"/>
          <p:cNvSpPr>
            <a:spLocks noGrp="1"/>
          </p:cNvSpPr>
          <p:nvPr>
            <p:ph idx="1"/>
          </p:nvPr>
        </p:nvSpPr>
        <p:spPr>
          <a:xfrm>
            <a:off x="531223" y="1294192"/>
            <a:ext cx="11210834" cy="4023360"/>
          </a:xfrm>
        </p:spPr>
        <p:txBody>
          <a:bodyPr>
            <a:normAutofit/>
          </a:bodyPr>
          <a:lstStyle/>
          <a:p>
            <a:r>
              <a:rPr lang="en-US" sz="2800" b="1" dirty="0" err="1">
                <a:solidFill>
                  <a:schemeClr val="tx1"/>
                </a:solidFill>
              </a:rPr>
              <a:t>Sita</a:t>
            </a:r>
            <a:r>
              <a:rPr lang="en-US" sz="2800" b="1" dirty="0">
                <a:solidFill>
                  <a:schemeClr val="tx1"/>
                </a:solidFill>
              </a:rPr>
              <a:t>, Rita and </a:t>
            </a:r>
            <a:r>
              <a:rPr lang="en-US" sz="2800" b="1" dirty="0" err="1">
                <a:solidFill>
                  <a:schemeClr val="tx1"/>
                </a:solidFill>
              </a:rPr>
              <a:t>Meeta</a:t>
            </a:r>
            <a:r>
              <a:rPr lang="en-US" sz="2800" b="1" dirty="0">
                <a:solidFill>
                  <a:schemeClr val="tx1"/>
                </a:solidFill>
              </a:rPr>
              <a:t> are partners sharing profit and losses in the ratio of 2:2:1,Their balance sheet as on March 31, 2017 is as follows:</a:t>
            </a:r>
          </a:p>
          <a:p>
            <a:pPr algn="ctr"/>
            <a:r>
              <a:rPr lang="en-US" sz="2800" b="1" dirty="0">
                <a:solidFill>
                  <a:schemeClr val="tx1"/>
                </a:solidFill>
              </a:rPr>
              <a:t>Balance Sheet of </a:t>
            </a:r>
            <a:r>
              <a:rPr lang="en-US" sz="2800" b="1" dirty="0" err="1">
                <a:solidFill>
                  <a:schemeClr val="tx1"/>
                </a:solidFill>
              </a:rPr>
              <a:t>Sita</a:t>
            </a:r>
            <a:r>
              <a:rPr lang="en-US" sz="2800" b="1" dirty="0">
                <a:solidFill>
                  <a:schemeClr val="tx1"/>
                </a:solidFill>
              </a:rPr>
              <a:t>, Rita and </a:t>
            </a:r>
            <a:r>
              <a:rPr lang="en-US" sz="2800" b="1" dirty="0" err="1">
                <a:solidFill>
                  <a:schemeClr val="tx1"/>
                </a:solidFill>
              </a:rPr>
              <a:t>Meeta</a:t>
            </a:r>
            <a:r>
              <a:rPr lang="en-US" sz="2800" b="1" dirty="0">
                <a:solidFill>
                  <a:schemeClr val="tx1"/>
                </a:solidFill>
              </a:rPr>
              <a:t> as on March 31, 2017</a:t>
            </a:r>
          </a:p>
        </p:txBody>
      </p:sp>
      <p:pic>
        <p:nvPicPr>
          <p:cNvPr id="4" name="Picture 3" descr="leac105.pdf - Adobe Reader"/>
          <p:cNvPicPr>
            <a:picLocks noChangeAspect="1"/>
          </p:cNvPicPr>
          <p:nvPr/>
        </p:nvPicPr>
        <p:blipFill rotWithShape="1">
          <a:blip r:embed="rId2">
            <a:biLevel thresh="75000"/>
            <a:extLst>
              <a:ext uri="{28A0092B-C50C-407E-A947-70E740481C1C}">
                <a14:useLocalDpi xmlns:a14="http://schemas.microsoft.com/office/drawing/2010/main" val="0"/>
              </a:ext>
            </a:extLst>
          </a:blip>
          <a:srcRect l="19643" t="29379" r="18333" b="35903"/>
          <a:stretch/>
        </p:blipFill>
        <p:spPr>
          <a:xfrm>
            <a:off x="740227" y="2728686"/>
            <a:ext cx="10307361" cy="3106057"/>
          </a:xfrm>
          <a:prstGeom prst="rect">
            <a:avLst/>
          </a:prstGeom>
        </p:spPr>
      </p:pic>
      <p:pic>
        <p:nvPicPr>
          <p:cNvPr id="5" name="Google Shape;63;p14"/>
          <p:cNvPicPr preferRelativeResize="0"/>
          <p:nvPr/>
        </p:nvPicPr>
        <p:blipFill rotWithShape="1">
          <a:blip r:embed="rId3">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2347354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909" y="344660"/>
            <a:ext cx="10058400" cy="816483"/>
          </a:xfrm>
        </p:spPr>
        <p:txBody>
          <a:bodyPr>
            <a:normAutofit/>
          </a:bodyPr>
          <a:lstStyle/>
          <a:p>
            <a:r>
              <a:rPr lang="en-US" sz="3600" u="sng" dirty="0">
                <a:solidFill>
                  <a:schemeClr val="tx1"/>
                </a:solidFill>
              </a:rPr>
              <a:t>Illustration - 1</a:t>
            </a:r>
          </a:p>
        </p:txBody>
      </p:sp>
      <p:sp>
        <p:nvSpPr>
          <p:cNvPr id="3" name="Content Placeholder 2"/>
          <p:cNvSpPr>
            <a:spLocks noGrp="1"/>
          </p:cNvSpPr>
          <p:nvPr>
            <p:ph idx="1"/>
          </p:nvPr>
        </p:nvSpPr>
        <p:spPr>
          <a:xfrm>
            <a:off x="531223" y="1294191"/>
            <a:ext cx="11297920" cy="5077579"/>
          </a:xfrm>
        </p:spPr>
        <p:txBody>
          <a:bodyPr>
            <a:normAutofit lnSpcReduction="10000"/>
          </a:bodyPr>
          <a:lstStyle/>
          <a:p>
            <a:r>
              <a:rPr lang="en-US" sz="2800" b="1" dirty="0">
                <a:solidFill>
                  <a:schemeClr val="tx1"/>
                </a:solidFill>
              </a:rPr>
              <a:t>They decided to dissolve the business. The following amounts were </a:t>
            </a:r>
            <a:r>
              <a:rPr lang="en-US" sz="2800" b="1" dirty="0" err="1">
                <a:solidFill>
                  <a:schemeClr val="tx1"/>
                </a:solidFill>
              </a:rPr>
              <a:t>realised</a:t>
            </a:r>
            <a:r>
              <a:rPr lang="en-US" sz="2800" b="1" dirty="0">
                <a:solidFill>
                  <a:schemeClr val="tx1"/>
                </a:solidFill>
              </a:rPr>
              <a:t>:</a:t>
            </a:r>
          </a:p>
          <a:p>
            <a:r>
              <a:rPr lang="en-US" sz="2800" b="1" dirty="0">
                <a:solidFill>
                  <a:schemeClr val="tx1"/>
                </a:solidFill>
              </a:rPr>
              <a:t>•	Plant and Machinery Rs.4,250, Stock Rs.3,500, Debtors Rs.1850, Furniture 750.</a:t>
            </a:r>
          </a:p>
          <a:p>
            <a:r>
              <a:rPr lang="en-US" sz="2800" b="1" dirty="0">
                <a:solidFill>
                  <a:schemeClr val="tx1"/>
                </a:solidFill>
              </a:rPr>
              <a:t>•	</a:t>
            </a:r>
            <a:r>
              <a:rPr lang="en-US" sz="2800" b="1" dirty="0" err="1">
                <a:solidFill>
                  <a:schemeClr val="tx1"/>
                </a:solidFill>
              </a:rPr>
              <a:t>Sita</a:t>
            </a:r>
            <a:r>
              <a:rPr lang="en-US" sz="2800" b="1" dirty="0">
                <a:solidFill>
                  <a:schemeClr val="tx1"/>
                </a:solidFill>
              </a:rPr>
              <a:t> agreed to bear all </a:t>
            </a:r>
            <a:r>
              <a:rPr lang="en-US" sz="2800" b="1" dirty="0" err="1">
                <a:solidFill>
                  <a:schemeClr val="tx1"/>
                </a:solidFill>
              </a:rPr>
              <a:t>realisation</a:t>
            </a:r>
            <a:r>
              <a:rPr lang="en-US" sz="2800" b="1" dirty="0">
                <a:solidFill>
                  <a:schemeClr val="tx1"/>
                </a:solidFill>
              </a:rPr>
              <a:t> paid by the firm expenses. For the service </a:t>
            </a:r>
            <a:r>
              <a:rPr lang="en-US" sz="2800" b="1" dirty="0" err="1">
                <a:solidFill>
                  <a:schemeClr val="tx1"/>
                </a:solidFill>
              </a:rPr>
              <a:t>Sita</a:t>
            </a:r>
            <a:r>
              <a:rPr lang="en-US" sz="2800" b="1" dirty="0">
                <a:solidFill>
                  <a:schemeClr val="tx1"/>
                </a:solidFill>
              </a:rPr>
              <a:t> is paid Rs.60.</a:t>
            </a:r>
          </a:p>
          <a:p>
            <a:r>
              <a:rPr lang="en-US" sz="2800" b="1" dirty="0">
                <a:solidFill>
                  <a:schemeClr val="tx1"/>
                </a:solidFill>
              </a:rPr>
              <a:t>•	Actual expenses on </a:t>
            </a:r>
            <a:r>
              <a:rPr lang="en-US" sz="2800" b="1" dirty="0" err="1">
                <a:solidFill>
                  <a:schemeClr val="tx1"/>
                </a:solidFill>
              </a:rPr>
              <a:t>realisation</a:t>
            </a:r>
            <a:r>
              <a:rPr lang="en-US" sz="2800" b="1" dirty="0">
                <a:solidFill>
                  <a:schemeClr val="tx1"/>
                </a:solidFill>
              </a:rPr>
              <a:t> paid by the firm amounted to Rs.450.Creditors</a:t>
            </a:r>
          </a:p>
          <a:p>
            <a:r>
              <a:rPr lang="en-US" sz="2800" b="1" dirty="0">
                <a:solidFill>
                  <a:schemeClr val="tx1"/>
                </a:solidFill>
              </a:rPr>
              <a:t>•	paid 2% less. There was an unrecorded assets of Rs.250, which was taken over by Rita at Rs.200.</a:t>
            </a:r>
          </a:p>
          <a:p>
            <a:r>
              <a:rPr lang="en-US" sz="2800" b="1" dirty="0">
                <a:solidFill>
                  <a:schemeClr val="tx1"/>
                </a:solidFill>
              </a:rPr>
              <a:t>Prepare the necessary accounts to close the books of the firm.</a:t>
            </a:r>
          </a:p>
        </p:txBody>
      </p:sp>
      <p:pic>
        <p:nvPicPr>
          <p:cNvPr id="4" name="Google Shape;63;p14"/>
          <p:cNvPicPr preferRelativeResize="0"/>
          <p:nvPr/>
        </p:nvPicPr>
        <p:blipFill rotWithShape="1">
          <a:blip r:embed="rId2">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936847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7231"/>
            <a:ext cx="2357120" cy="613283"/>
          </a:xfrm>
        </p:spPr>
        <p:txBody>
          <a:bodyPr>
            <a:normAutofit fontScale="90000"/>
          </a:bodyPr>
          <a:lstStyle/>
          <a:p>
            <a:r>
              <a:rPr lang="en-US" sz="3600" u="sng" dirty="0">
                <a:solidFill>
                  <a:schemeClr val="tx1"/>
                </a:solidFill>
              </a:rPr>
              <a:t>Solution - 1</a:t>
            </a:r>
          </a:p>
        </p:txBody>
      </p:sp>
      <p:pic>
        <p:nvPicPr>
          <p:cNvPr id="4" name="Content Placeholder 3" descr="leac105.pdf - Adobe Reader"/>
          <p:cNvPicPr>
            <a:picLocks noGrp="1" noChangeAspect="1"/>
          </p:cNvPicPr>
          <p:nvPr>
            <p:ph idx="1"/>
          </p:nvPr>
        </p:nvPicPr>
        <p:blipFill rotWithShape="1">
          <a:blip r:embed="rId2">
            <a:biLevel thresh="75000"/>
            <a:extLst>
              <a:ext uri="{28A0092B-C50C-407E-A947-70E740481C1C}">
                <a14:useLocalDpi xmlns:a14="http://schemas.microsoft.com/office/drawing/2010/main" val="0"/>
              </a:ext>
            </a:extLst>
          </a:blip>
          <a:srcRect l="19683" t="14359" r="18354" b="25747"/>
          <a:stretch/>
        </p:blipFill>
        <p:spPr>
          <a:xfrm>
            <a:off x="682171" y="1030514"/>
            <a:ext cx="10522857" cy="5475842"/>
          </a:xfrm>
        </p:spPr>
      </p:pic>
      <p:pic>
        <p:nvPicPr>
          <p:cNvPr id="5" name="Google Shape;63;p14"/>
          <p:cNvPicPr preferRelativeResize="0"/>
          <p:nvPr/>
        </p:nvPicPr>
        <p:blipFill rotWithShape="1">
          <a:blip r:embed="rId3">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4038417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7112" y="1080924"/>
            <a:ext cx="7543800" cy="3053194"/>
          </a:xfrm>
        </p:spPr>
        <p:txBody>
          <a:bodyPr>
            <a:normAutofit/>
          </a:bodyPr>
          <a:lstStyle/>
          <a:p>
            <a:pPr algn="ctr"/>
            <a:r>
              <a:rPr lang="en-US" sz="7200" b="1" dirty="0">
                <a:solidFill>
                  <a:srgbClr val="FF0000"/>
                </a:solidFill>
                <a:effectLst>
                  <a:outerShdw blurRad="38100" dist="38100" dir="2700000" algn="tl">
                    <a:srgbClr val="000000">
                      <a:alpha val="43137"/>
                    </a:srgbClr>
                  </a:outerShdw>
                </a:effectLst>
              </a:rPr>
              <a:t>Dissolution Of </a:t>
            </a:r>
            <a:r>
              <a:rPr lang="en-US" sz="7200" b="1" dirty="0">
                <a:solidFill>
                  <a:srgbClr val="FF0000"/>
                </a:solidFill>
                <a:effectLst>
                  <a:outerShdw blurRad="38100" dist="38100" dir="2700000" algn="tl">
                    <a:srgbClr val="000000">
                      <a:alpha val="43137"/>
                    </a:srgbClr>
                  </a:outerShdw>
                </a:effectLst>
                <a:uFill>
                  <a:solidFill>
                    <a:srgbClr val="00FF00"/>
                  </a:solidFill>
                </a:uFill>
              </a:rPr>
              <a:t>Partnership Firm</a:t>
            </a:r>
          </a:p>
        </p:txBody>
      </p:sp>
      <p:sp>
        <p:nvSpPr>
          <p:cNvPr id="4" name="Subtitle 3"/>
          <p:cNvSpPr>
            <a:spLocks noGrp="1"/>
          </p:cNvSpPr>
          <p:nvPr>
            <p:ph type="subTitle" idx="1"/>
          </p:nvPr>
        </p:nvSpPr>
        <p:spPr/>
        <p:txBody>
          <a:bodyPr/>
          <a:lstStyle/>
          <a:p>
            <a:r>
              <a:rPr lang="en-US" b="1" dirty="0" smtClean="0">
                <a:solidFill>
                  <a:srgbClr val="FF0000"/>
                </a:solidFill>
              </a:rPr>
              <a:t>INTRODUCTION</a:t>
            </a:r>
            <a:endParaRPr lang="en-IN" b="1" dirty="0">
              <a:solidFill>
                <a:srgbClr val="FF0000"/>
              </a:solidFill>
            </a:endParaRPr>
          </a:p>
        </p:txBody>
      </p:sp>
      <p:pic>
        <p:nvPicPr>
          <p:cNvPr id="5" name="Google Shape;63;p14"/>
          <p:cNvPicPr preferRelativeResize="0"/>
          <p:nvPr/>
        </p:nvPicPr>
        <p:blipFill rotWithShape="1">
          <a:blip r:embed="rId2">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3780976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2" y="678488"/>
            <a:ext cx="2357120" cy="613283"/>
          </a:xfrm>
        </p:spPr>
        <p:txBody>
          <a:bodyPr>
            <a:normAutofit fontScale="90000"/>
          </a:bodyPr>
          <a:lstStyle/>
          <a:p>
            <a:r>
              <a:rPr lang="en-US" sz="3600" u="sng" dirty="0">
                <a:solidFill>
                  <a:schemeClr val="tx1"/>
                </a:solidFill>
              </a:rPr>
              <a:t>Solution - 1</a:t>
            </a:r>
          </a:p>
        </p:txBody>
      </p:sp>
      <p:pic>
        <p:nvPicPr>
          <p:cNvPr id="5" name="Content Placeholder 4" descr="leac105.pdf - Adobe Reader"/>
          <p:cNvPicPr>
            <a:picLocks noGrp="1" noChangeAspect="1"/>
          </p:cNvPicPr>
          <p:nvPr>
            <p:ph idx="1"/>
          </p:nvPr>
        </p:nvPicPr>
        <p:blipFill rotWithShape="1">
          <a:blip r:embed="rId2">
            <a:biLevel thresh="75000"/>
            <a:extLst>
              <a:ext uri="{28A0092B-C50C-407E-A947-70E740481C1C}">
                <a14:useLocalDpi xmlns:a14="http://schemas.microsoft.com/office/drawing/2010/main" val="0"/>
              </a:ext>
            </a:extLst>
          </a:blip>
          <a:srcRect l="20460" t="18689" r="17771" b="47035"/>
          <a:stretch/>
        </p:blipFill>
        <p:spPr>
          <a:xfrm>
            <a:off x="174172" y="1611085"/>
            <a:ext cx="11684000" cy="3490503"/>
          </a:xfrm>
        </p:spPr>
      </p:pic>
      <p:pic>
        <p:nvPicPr>
          <p:cNvPr id="4" name="Google Shape;63;p14"/>
          <p:cNvPicPr preferRelativeResize="0"/>
          <p:nvPr/>
        </p:nvPicPr>
        <p:blipFill rotWithShape="1">
          <a:blip r:embed="rId3">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3225256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2" y="678488"/>
            <a:ext cx="2357120" cy="613283"/>
          </a:xfrm>
        </p:spPr>
        <p:txBody>
          <a:bodyPr>
            <a:normAutofit fontScale="90000"/>
          </a:bodyPr>
          <a:lstStyle/>
          <a:p>
            <a:r>
              <a:rPr lang="en-US" sz="3600" u="sng" dirty="0">
                <a:solidFill>
                  <a:schemeClr val="tx1"/>
                </a:solidFill>
              </a:rPr>
              <a:t>Solution - 1</a:t>
            </a:r>
          </a:p>
        </p:txBody>
      </p:sp>
      <p:pic>
        <p:nvPicPr>
          <p:cNvPr id="4" name="Content Placeholder 3" descr="leac105.pdf - Adobe Reader"/>
          <p:cNvPicPr>
            <a:picLocks noGrp="1" noChangeAspect="1"/>
          </p:cNvPicPr>
          <p:nvPr>
            <p:ph idx="1"/>
          </p:nvPr>
        </p:nvPicPr>
        <p:blipFill rotWithShape="1">
          <a:blip r:embed="rId2">
            <a:biLevel thresh="75000"/>
            <a:extLst>
              <a:ext uri="{28A0092B-C50C-407E-A947-70E740481C1C}">
                <a14:useLocalDpi xmlns:a14="http://schemas.microsoft.com/office/drawing/2010/main" val="0"/>
              </a:ext>
            </a:extLst>
          </a:blip>
          <a:srcRect l="19683" t="21214" r="17577" b="40901"/>
          <a:stretch/>
        </p:blipFill>
        <p:spPr>
          <a:xfrm>
            <a:off x="187235" y="1494973"/>
            <a:ext cx="11742606" cy="3817256"/>
          </a:xfrm>
        </p:spPr>
      </p:pic>
      <p:pic>
        <p:nvPicPr>
          <p:cNvPr id="5" name="Google Shape;63;p14"/>
          <p:cNvPicPr preferRelativeResize="0"/>
          <p:nvPr/>
        </p:nvPicPr>
        <p:blipFill rotWithShape="1">
          <a:blip r:embed="rId3">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664353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0775"/>
            <a:ext cx="2894149" cy="540711"/>
          </a:xfrm>
        </p:spPr>
        <p:txBody>
          <a:bodyPr>
            <a:normAutofit fontScale="90000"/>
          </a:bodyPr>
          <a:lstStyle/>
          <a:p>
            <a:r>
              <a:rPr lang="en-US" sz="3200" u="sng" dirty="0">
                <a:solidFill>
                  <a:schemeClr val="tx1"/>
                </a:solidFill>
              </a:rPr>
              <a:t>Illustration - 2</a:t>
            </a:r>
          </a:p>
        </p:txBody>
      </p:sp>
      <p:sp>
        <p:nvSpPr>
          <p:cNvPr id="3" name="Content Placeholder 2"/>
          <p:cNvSpPr>
            <a:spLocks noGrp="1"/>
          </p:cNvSpPr>
          <p:nvPr>
            <p:ph idx="1"/>
          </p:nvPr>
        </p:nvSpPr>
        <p:spPr>
          <a:xfrm>
            <a:off x="473166" y="1001486"/>
            <a:ext cx="11210834" cy="1100666"/>
          </a:xfrm>
        </p:spPr>
        <p:txBody>
          <a:bodyPr>
            <a:normAutofit/>
          </a:bodyPr>
          <a:lstStyle/>
          <a:p>
            <a:pPr algn="just"/>
            <a:r>
              <a:rPr lang="en-US" sz="2800" b="1" dirty="0" err="1">
                <a:solidFill>
                  <a:schemeClr val="tx1"/>
                </a:solidFill>
              </a:rPr>
              <a:t>Nayana</a:t>
            </a:r>
            <a:r>
              <a:rPr lang="en-US" sz="2800" b="1" dirty="0">
                <a:solidFill>
                  <a:schemeClr val="tx1"/>
                </a:solidFill>
              </a:rPr>
              <a:t> and </a:t>
            </a:r>
            <a:r>
              <a:rPr lang="en-US" sz="2800" b="1" dirty="0" err="1">
                <a:solidFill>
                  <a:schemeClr val="tx1"/>
                </a:solidFill>
              </a:rPr>
              <a:t>Arushi</a:t>
            </a:r>
            <a:r>
              <a:rPr lang="en-US" sz="2800" b="1" dirty="0">
                <a:solidFill>
                  <a:schemeClr val="tx1"/>
                </a:solidFill>
              </a:rPr>
              <a:t> were partners sharing profits equally Their Balance Sheet as on March 31, 2017 was as follows:</a:t>
            </a:r>
          </a:p>
        </p:txBody>
      </p:sp>
      <p:pic>
        <p:nvPicPr>
          <p:cNvPr id="4" name="Picture 3" descr="leac105.pdf - Adobe Reader"/>
          <p:cNvPicPr>
            <a:picLocks noChangeAspect="1"/>
          </p:cNvPicPr>
          <p:nvPr/>
        </p:nvPicPr>
        <p:blipFill rotWithShape="1">
          <a:blip r:embed="rId2">
            <a:biLevel thresh="75000"/>
            <a:extLst>
              <a:ext uri="{28A0092B-C50C-407E-A947-70E740481C1C}">
                <a14:useLocalDpi xmlns:a14="http://schemas.microsoft.com/office/drawing/2010/main" val="0"/>
              </a:ext>
            </a:extLst>
          </a:blip>
          <a:srcRect l="20119" t="14785" r="17857" b="42094"/>
          <a:stretch/>
        </p:blipFill>
        <p:spPr>
          <a:xfrm>
            <a:off x="473166" y="1872342"/>
            <a:ext cx="11284743" cy="4223658"/>
          </a:xfrm>
          <a:prstGeom prst="rect">
            <a:avLst/>
          </a:prstGeom>
        </p:spPr>
      </p:pic>
      <p:pic>
        <p:nvPicPr>
          <p:cNvPr id="5" name="Google Shape;63;p14"/>
          <p:cNvPicPr preferRelativeResize="0"/>
          <p:nvPr/>
        </p:nvPicPr>
        <p:blipFill rotWithShape="1">
          <a:blip r:embed="rId3">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556477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0775"/>
            <a:ext cx="2894149" cy="540711"/>
          </a:xfrm>
        </p:spPr>
        <p:txBody>
          <a:bodyPr>
            <a:normAutofit fontScale="90000"/>
          </a:bodyPr>
          <a:lstStyle/>
          <a:p>
            <a:r>
              <a:rPr lang="en-US" sz="3200" u="sng" dirty="0">
                <a:solidFill>
                  <a:schemeClr val="tx1"/>
                </a:solidFill>
              </a:rPr>
              <a:t>Illustration - 2</a:t>
            </a:r>
          </a:p>
        </p:txBody>
      </p:sp>
      <p:sp>
        <p:nvSpPr>
          <p:cNvPr id="3" name="Content Placeholder 2"/>
          <p:cNvSpPr>
            <a:spLocks noGrp="1"/>
          </p:cNvSpPr>
          <p:nvPr>
            <p:ph idx="1"/>
          </p:nvPr>
        </p:nvSpPr>
        <p:spPr>
          <a:xfrm>
            <a:off x="487680" y="1291772"/>
            <a:ext cx="11443063" cy="5283200"/>
          </a:xfrm>
        </p:spPr>
        <p:txBody>
          <a:bodyPr>
            <a:normAutofit lnSpcReduction="10000"/>
          </a:bodyPr>
          <a:lstStyle/>
          <a:p>
            <a:pPr algn="just"/>
            <a:r>
              <a:rPr lang="en-US" sz="2800" b="1" dirty="0">
                <a:solidFill>
                  <a:schemeClr val="tx1"/>
                </a:solidFill>
              </a:rPr>
              <a:t>The firm was dissolved on the above date:</a:t>
            </a:r>
          </a:p>
          <a:p>
            <a:pPr algn="just"/>
            <a:r>
              <a:rPr lang="en-US" sz="2800" b="1" dirty="0">
                <a:solidFill>
                  <a:schemeClr val="tx1"/>
                </a:solidFill>
              </a:rPr>
              <a:t>1. </a:t>
            </a:r>
            <a:r>
              <a:rPr lang="en-US" sz="2800" b="1" dirty="0" err="1">
                <a:solidFill>
                  <a:schemeClr val="tx1"/>
                </a:solidFill>
              </a:rPr>
              <a:t>Nayana</a:t>
            </a:r>
            <a:r>
              <a:rPr lang="en-US" sz="2800" b="1" dirty="0">
                <a:solidFill>
                  <a:schemeClr val="tx1"/>
                </a:solidFill>
              </a:rPr>
              <a:t> took over 50% of the stock at 10% less on its book value, and the remaining stock was sold at a gain of 15%. Furniture and Machinery </a:t>
            </a:r>
            <a:r>
              <a:rPr lang="en-US" sz="2800" b="1" dirty="0" err="1">
                <a:solidFill>
                  <a:schemeClr val="tx1"/>
                </a:solidFill>
              </a:rPr>
              <a:t>realised</a:t>
            </a:r>
            <a:r>
              <a:rPr lang="en-US" sz="2800" b="1" dirty="0">
                <a:solidFill>
                  <a:schemeClr val="tx1"/>
                </a:solidFill>
              </a:rPr>
              <a:t> for Rs.30,000 and Rs.50,000 respectively;</a:t>
            </a:r>
          </a:p>
          <a:p>
            <a:pPr algn="just"/>
            <a:r>
              <a:rPr lang="en-US" sz="2800" b="1" dirty="0">
                <a:solidFill>
                  <a:schemeClr val="tx1"/>
                </a:solidFill>
              </a:rPr>
              <a:t>2. There was an unrecorded investment which was sold for </a:t>
            </a:r>
            <a:r>
              <a:rPr lang="en-US" sz="2800" b="1" dirty="0" err="1">
                <a:solidFill>
                  <a:schemeClr val="tx1"/>
                </a:solidFill>
              </a:rPr>
              <a:t>Rs</a:t>
            </a:r>
            <a:r>
              <a:rPr lang="en-US" sz="2800" b="1" dirty="0">
                <a:solidFill>
                  <a:schemeClr val="tx1"/>
                </a:solidFill>
              </a:rPr>
              <a:t>. 34,000;</a:t>
            </a:r>
          </a:p>
          <a:p>
            <a:pPr algn="just"/>
            <a:r>
              <a:rPr lang="en-US" sz="2800" b="1" dirty="0">
                <a:solidFill>
                  <a:schemeClr val="tx1"/>
                </a:solidFill>
              </a:rPr>
              <a:t>3. Debtors </a:t>
            </a:r>
            <a:r>
              <a:rPr lang="en-US" sz="2800" b="1" dirty="0" err="1">
                <a:solidFill>
                  <a:schemeClr val="tx1"/>
                </a:solidFill>
              </a:rPr>
              <a:t>realised</a:t>
            </a:r>
            <a:r>
              <a:rPr lang="en-US" sz="2800" b="1" dirty="0">
                <a:solidFill>
                  <a:schemeClr val="tx1"/>
                </a:solidFill>
              </a:rPr>
              <a:t> 90% only and Rs.1,200 were recovered for bad debts written-off last year;</a:t>
            </a:r>
          </a:p>
          <a:p>
            <a:pPr algn="just"/>
            <a:r>
              <a:rPr lang="en-US" sz="2800" b="1" dirty="0">
                <a:solidFill>
                  <a:schemeClr val="tx1"/>
                </a:solidFill>
              </a:rPr>
              <a:t>4. There was an outstanding bill for repairs which had to be paid for Rs.2,000.</a:t>
            </a:r>
          </a:p>
          <a:p>
            <a:pPr algn="just"/>
            <a:r>
              <a:rPr lang="en-US" sz="2800" b="1" dirty="0">
                <a:solidFill>
                  <a:schemeClr val="tx1"/>
                </a:solidFill>
              </a:rPr>
              <a:t>Record necessary journal entries and prepare ledger accounts to close the</a:t>
            </a:r>
          </a:p>
          <a:p>
            <a:pPr algn="just"/>
            <a:r>
              <a:rPr lang="en-US" sz="2800" b="1" dirty="0">
                <a:solidFill>
                  <a:schemeClr val="tx1"/>
                </a:solidFill>
              </a:rPr>
              <a:t>books of the firm.</a:t>
            </a:r>
          </a:p>
        </p:txBody>
      </p:sp>
      <p:pic>
        <p:nvPicPr>
          <p:cNvPr id="4" name="Google Shape;63;p14"/>
          <p:cNvPicPr preferRelativeResize="0"/>
          <p:nvPr/>
        </p:nvPicPr>
        <p:blipFill rotWithShape="1">
          <a:blip r:embed="rId2">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3683610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852" y="478971"/>
            <a:ext cx="2749006" cy="561703"/>
          </a:xfrm>
        </p:spPr>
        <p:txBody>
          <a:bodyPr>
            <a:normAutofit fontScale="90000"/>
          </a:bodyPr>
          <a:lstStyle/>
          <a:p>
            <a:r>
              <a:rPr lang="en-US" sz="3600" u="sng" dirty="0">
                <a:solidFill>
                  <a:schemeClr val="tx1"/>
                </a:solidFill>
              </a:rPr>
              <a:t>Solution -2 </a:t>
            </a:r>
          </a:p>
        </p:txBody>
      </p:sp>
      <p:pic>
        <p:nvPicPr>
          <p:cNvPr id="4" name="Content Placeholder 3" descr="leac105.pdf - Adobe Reader"/>
          <p:cNvPicPr>
            <a:picLocks noGrp="1" noChangeAspect="1"/>
          </p:cNvPicPr>
          <p:nvPr>
            <p:ph idx="1"/>
          </p:nvPr>
        </p:nvPicPr>
        <p:blipFill rotWithShape="1">
          <a:blip r:embed="rId2">
            <a:biLevel thresh="75000"/>
            <a:extLst>
              <a:ext uri="{28A0092B-C50C-407E-A947-70E740481C1C}">
                <a14:useLocalDpi xmlns:a14="http://schemas.microsoft.com/office/drawing/2010/main" val="0"/>
              </a:ext>
            </a:extLst>
          </a:blip>
          <a:srcRect l="19683" t="22298" r="17966" b="15644"/>
          <a:stretch/>
        </p:blipFill>
        <p:spPr>
          <a:xfrm>
            <a:off x="834573" y="1040674"/>
            <a:ext cx="10152742" cy="5440098"/>
          </a:xfrm>
        </p:spPr>
      </p:pic>
      <p:pic>
        <p:nvPicPr>
          <p:cNvPr id="5" name="Google Shape;63;p14"/>
          <p:cNvPicPr preferRelativeResize="0"/>
          <p:nvPr/>
        </p:nvPicPr>
        <p:blipFill rotWithShape="1">
          <a:blip r:embed="rId3">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1438201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852" y="478971"/>
            <a:ext cx="2749006" cy="561703"/>
          </a:xfrm>
        </p:spPr>
        <p:txBody>
          <a:bodyPr>
            <a:normAutofit fontScale="90000"/>
          </a:bodyPr>
          <a:lstStyle/>
          <a:p>
            <a:r>
              <a:rPr lang="en-US" sz="3600" u="sng" dirty="0">
                <a:solidFill>
                  <a:schemeClr val="tx1"/>
                </a:solidFill>
              </a:rPr>
              <a:t>Solution -2 </a:t>
            </a:r>
          </a:p>
        </p:txBody>
      </p:sp>
      <p:pic>
        <p:nvPicPr>
          <p:cNvPr id="5" name="Content Placeholder 4" descr="leac105.pdf - Adobe Reader"/>
          <p:cNvPicPr>
            <a:picLocks noGrp="1" noChangeAspect="1"/>
          </p:cNvPicPr>
          <p:nvPr>
            <p:ph idx="1"/>
          </p:nvPr>
        </p:nvPicPr>
        <p:blipFill rotWithShape="1">
          <a:blip r:embed="rId2">
            <a:biLevel thresh="75000"/>
            <a:extLst>
              <a:ext uri="{28A0092B-C50C-407E-A947-70E740481C1C}">
                <a14:useLocalDpi xmlns:a14="http://schemas.microsoft.com/office/drawing/2010/main" val="0"/>
              </a:ext>
            </a:extLst>
          </a:blip>
          <a:srcRect l="20266" t="23019" r="17966" b="36210"/>
          <a:stretch/>
        </p:blipFill>
        <p:spPr>
          <a:xfrm>
            <a:off x="153852" y="1306287"/>
            <a:ext cx="11559280" cy="4107542"/>
          </a:xfrm>
        </p:spPr>
      </p:pic>
      <p:pic>
        <p:nvPicPr>
          <p:cNvPr id="4" name="Google Shape;63;p14"/>
          <p:cNvPicPr preferRelativeResize="0"/>
          <p:nvPr/>
        </p:nvPicPr>
        <p:blipFill rotWithShape="1">
          <a:blip r:embed="rId3">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3549345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852" y="478971"/>
            <a:ext cx="2749006" cy="561703"/>
          </a:xfrm>
        </p:spPr>
        <p:txBody>
          <a:bodyPr>
            <a:normAutofit fontScale="90000"/>
          </a:bodyPr>
          <a:lstStyle/>
          <a:p>
            <a:r>
              <a:rPr lang="en-US" sz="3600" u="sng" dirty="0">
                <a:solidFill>
                  <a:schemeClr val="tx1"/>
                </a:solidFill>
              </a:rPr>
              <a:t>Solution -2 </a:t>
            </a:r>
          </a:p>
        </p:txBody>
      </p:sp>
      <p:pic>
        <p:nvPicPr>
          <p:cNvPr id="4" name="Content Placeholder 3" descr="leac105.pdf - Adobe Reader"/>
          <p:cNvPicPr>
            <a:picLocks noGrp="1" noChangeAspect="1"/>
          </p:cNvPicPr>
          <p:nvPr>
            <p:ph idx="1"/>
          </p:nvPr>
        </p:nvPicPr>
        <p:blipFill rotWithShape="1">
          <a:blip r:embed="rId2">
            <a:biLevel thresh="75000"/>
            <a:extLst>
              <a:ext uri="{28A0092B-C50C-407E-A947-70E740481C1C}">
                <a14:useLocalDpi xmlns:a14="http://schemas.microsoft.com/office/drawing/2010/main" val="0"/>
              </a:ext>
            </a:extLst>
          </a:blip>
          <a:srcRect l="20072" t="18328" r="17965" b="49200"/>
          <a:stretch/>
        </p:blipFill>
        <p:spPr>
          <a:xfrm>
            <a:off x="153852" y="1175658"/>
            <a:ext cx="11729468" cy="3309255"/>
          </a:xfrm>
        </p:spPr>
      </p:pic>
      <p:pic>
        <p:nvPicPr>
          <p:cNvPr id="5" name="Google Shape;63;p14"/>
          <p:cNvPicPr preferRelativeResize="0"/>
          <p:nvPr/>
        </p:nvPicPr>
        <p:blipFill rotWithShape="1">
          <a:blip r:embed="rId3">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2505410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852" y="478971"/>
            <a:ext cx="2749006" cy="561703"/>
          </a:xfrm>
        </p:spPr>
        <p:txBody>
          <a:bodyPr>
            <a:normAutofit fontScale="90000"/>
          </a:bodyPr>
          <a:lstStyle/>
          <a:p>
            <a:r>
              <a:rPr lang="en-US" sz="3600" u="sng" dirty="0">
                <a:solidFill>
                  <a:schemeClr val="tx1"/>
                </a:solidFill>
              </a:rPr>
              <a:t>Solution -2 </a:t>
            </a:r>
          </a:p>
        </p:txBody>
      </p:sp>
      <p:pic>
        <p:nvPicPr>
          <p:cNvPr id="4" name="Content Placeholder 3" descr="leac105.pdf - Adobe Reader"/>
          <p:cNvPicPr>
            <a:picLocks noGrp="1" noChangeAspect="1"/>
          </p:cNvPicPr>
          <p:nvPr>
            <p:ph idx="1"/>
          </p:nvPr>
        </p:nvPicPr>
        <p:blipFill rotWithShape="1">
          <a:blip r:embed="rId2">
            <a:biLevel thresh="75000"/>
            <a:extLst>
              <a:ext uri="{28A0092B-C50C-407E-A947-70E740481C1C}">
                <a14:useLocalDpi xmlns:a14="http://schemas.microsoft.com/office/drawing/2010/main" val="0"/>
              </a:ext>
            </a:extLst>
          </a:blip>
          <a:srcRect l="20013" t="51661" r="17900" b="16579"/>
          <a:stretch/>
        </p:blipFill>
        <p:spPr>
          <a:xfrm>
            <a:off x="58057" y="1175658"/>
            <a:ext cx="11752943" cy="3236685"/>
          </a:xfrm>
        </p:spPr>
      </p:pic>
      <p:pic>
        <p:nvPicPr>
          <p:cNvPr id="5" name="Google Shape;63;p14"/>
          <p:cNvPicPr preferRelativeResize="0"/>
          <p:nvPr/>
        </p:nvPicPr>
        <p:blipFill rotWithShape="1">
          <a:blip r:embed="rId3">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1570425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08" y="508000"/>
            <a:ext cx="3358606" cy="590731"/>
          </a:xfrm>
        </p:spPr>
        <p:txBody>
          <a:bodyPr>
            <a:normAutofit fontScale="90000"/>
          </a:bodyPr>
          <a:lstStyle/>
          <a:p>
            <a:r>
              <a:rPr lang="en-US" sz="3600" u="sng" dirty="0">
                <a:solidFill>
                  <a:schemeClr val="tx1"/>
                </a:solidFill>
              </a:rPr>
              <a:t>Illustrations - 3</a:t>
            </a:r>
          </a:p>
        </p:txBody>
      </p:sp>
      <p:sp>
        <p:nvSpPr>
          <p:cNvPr id="3" name="Content Placeholder 2"/>
          <p:cNvSpPr>
            <a:spLocks noGrp="1"/>
          </p:cNvSpPr>
          <p:nvPr>
            <p:ph idx="1"/>
          </p:nvPr>
        </p:nvSpPr>
        <p:spPr>
          <a:xfrm>
            <a:off x="275771" y="957943"/>
            <a:ext cx="11669486" cy="972457"/>
          </a:xfrm>
        </p:spPr>
        <p:txBody>
          <a:bodyPr>
            <a:normAutofit/>
          </a:bodyPr>
          <a:lstStyle/>
          <a:p>
            <a:r>
              <a:rPr lang="en-US" sz="2800" b="1" dirty="0">
                <a:solidFill>
                  <a:schemeClr val="tx1"/>
                </a:solidFill>
              </a:rPr>
              <a:t>Following is the Balance Sheet of X and Y, who share profits and losses the ratio of 4 : 1, as at 31st March, 2015.</a:t>
            </a:r>
          </a:p>
        </p:txBody>
      </p:sp>
      <p:graphicFrame>
        <p:nvGraphicFramePr>
          <p:cNvPr id="6" name="Table 5"/>
          <p:cNvGraphicFramePr>
            <a:graphicFrameLocks noGrp="1"/>
          </p:cNvGraphicFramePr>
          <p:nvPr>
            <p:extLst>
              <p:ext uri="{D42A27DB-BD31-4B8C-83A1-F6EECF244321}">
                <p14:modId xmlns:p14="http://schemas.microsoft.com/office/powerpoint/2010/main" val="2624714930"/>
              </p:ext>
            </p:extLst>
          </p:nvPr>
        </p:nvGraphicFramePr>
        <p:xfrm>
          <a:off x="754743" y="1930400"/>
          <a:ext cx="10624457" cy="4470399"/>
        </p:xfrm>
        <a:graphic>
          <a:graphicData uri="http://schemas.openxmlformats.org/drawingml/2006/table">
            <a:tbl>
              <a:tblPr firstRow="1" firstCol="1" bandRow="1"/>
              <a:tblGrid>
                <a:gridCol w="3896933">
                  <a:extLst>
                    <a:ext uri="{9D8B030D-6E8A-4147-A177-3AD203B41FA5}">
                      <a16:colId xmlns="" xmlns:a16="http://schemas.microsoft.com/office/drawing/2014/main" val="2235100136"/>
                    </a:ext>
                  </a:extLst>
                </a:gridCol>
                <a:gridCol w="1537606">
                  <a:extLst>
                    <a:ext uri="{9D8B030D-6E8A-4147-A177-3AD203B41FA5}">
                      <a16:colId xmlns="" xmlns:a16="http://schemas.microsoft.com/office/drawing/2014/main" val="871896949"/>
                    </a:ext>
                  </a:extLst>
                </a:gridCol>
                <a:gridCol w="3674279">
                  <a:extLst>
                    <a:ext uri="{9D8B030D-6E8A-4147-A177-3AD203B41FA5}">
                      <a16:colId xmlns="" xmlns:a16="http://schemas.microsoft.com/office/drawing/2014/main" val="1534673065"/>
                    </a:ext>
                  </a:extLst>
                </a:gridCol>
                <a:gridCol w="1515639">
                  <a:extLst>
                    <a:ext uri="{9D8B030D-6E8A-4147-A177-3AD203B41FA5}">
                      <a16:colId xmlns="" xmlns:a16="http://schemas.microsoft.com/office/drawing/2014/main" val="3159349685"/>
                    </a:ext>
                  </a:extLst>
                </a:gridCol>
              </a:tblGrid>
              <a:tr h="522078">
                <a:tc>
                  <a:txBody>
                    <a:bodyPr/>
                    <a:lstStyle/>
                    <a:p>
                      <a:pPr marL="1905" marR="0" indent="0">
                        <a:lnSpc>
                          <a:spcPct val="107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Particulars</a:t>
                      </a:r>
                      <a:endPar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0" marR="7302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indent="0">
                        <a:lnSpc>
                          <a:spcPct val="107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(Rs.)</a:t>
                      </a:r>
                      <a:endPar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0" marR="7302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indent="0">
                        <a:lnSpc>
                          <a:spcPct val="107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Particulars</a:t>
                      </a:r>
                      <a:endPar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0" marR="7302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indent="0">
                        <a:lnSpc>
                          <a:spcPct val="107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(Rs.)</a:t>
                      </a:r>
                      <a:endPar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0" marR="7302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 xmlns:a16="http://schemas.microsoft.com/office/drawing/2014/main" val="3437549890"/>
                  </a:ext>
                </a:extLst>
              </a:tr>
              <a:tr h="485255">
                <a:tc>
                  <a:txBody>
                    <a:bodyPr/>
                    <a:lstStyle/>
                    <a:p>
                      <a:pPr marL="0" marR="0" indent="0">
                        <a:lnSpc>
                          <a:spcPct val="107000"/>
                        </a:lnSpc>
                        <a:spcBef>
                          <a:spcPts val="0"/>
                        </a:spcBef>
                        <a:spcAft>
                          <a:spcPts val="80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0" marR="7302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solidFill>
                      <a:srgbClr val="F2F2F2"/>
                    </a:solidFill>
                  </a:tcPr>
                </a:tc>
                <a:tc>
                  <a:txBody>
                    <a:bodyPr/>
                    <a:lstStyle/>
                    <a:p>
                      <a:pPr marL="0" marR="0" indent="0">
                        <a:lnSpc>
                          <a:spcPct val="107000"/>
                        </a:lnSpc>
                        <a:spcBef>
                          <a:spcPts val="0"/>
                        </a:spcBef>
                        <a:spcAft>
                          <a:spcPts val="8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0" marR="7302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solidFill>
                      <a:srgbClr val="F2F2F2"/>
                    </a:solidFill>
                  </a:tcPr>
                </a:tc>
                <a:tc>
                  <a:txBody>
                    <a:bodyPr/>
                    <a:lstStyle/>
                    <a:p>
                      <a:pPr marL="0" marR="0" indent="0">
                        <a:lnSpc>
                          <a:spcPct val="107000"/>
                        </a:lnSpc>
                        <a:spcBef>
                          <a:spcPts val="0"/>
                        </a:spcBef>
                        <a:spcAft>
                          <a:spcPts val="8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0" marR="7302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solidFill>
                      <a:srgbClr val="F2F2F2"/>
                    </a:solidFill>
                  </a:tcPr>
                </a:tc>
                <a:tc>
                  <a:txBody>
                    <a:bodyPr/>
                    <a:lstStyle/>
                    <a:p>
                      <a:pPr marL="0" marR="0" indent="0">
                        <a:lnSpc>
                          <a:spcPct val="107000"/>
                        </a:lnSpc>
                        <a:spcBef>
                          <a:spcPts val="0"/>
                        </a:spcBef>
                        <a:spcAft>
                          <a:spcPts val="8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0" marR="7302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solidFill>
                      <a:srgbClr val="F2F2F2"/>
                    </a:solidFill>
                  </a:tcPr>
                </a:tc>
                <a:extLst>
                  <a:ext uri="{0D108BD9-81ED-4DB2-BD59-A6C34878D82A}">
                    <a16:rowId xmlns="" xmlns:a16="http://schemas.microsoft.com/office/drawing/2014/main" val="2394475580"/>
                  </a:ext>
                </a:extLst>
              </a:tr>
              <a:tr h="3094829">
                <a:tc>
                  <a:txBody>
                    <a:bodyPr/>
                    <a:lstStyle/>
                    <a:p>
                      <a:pPr marL="0" marR="0" indent="0">
                        <a:lnSpc>
                          <a:spcPct val="107000"/>
                        </a:lnSpc>
                        <a:spcBef>
                          <a:spcPts val="0"/>
                        </a:spcBef>
                        <a:spcAft>
                          <a:spcPts val="52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Sundry	Creditors</a:t>
                      </a:r>
                      <a:endPar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905" marR="0" indent="0">
                        <a:lnSpc>
                          <a:spcPct val="107000"/>
                        </a:lnSpc>
                        <a:spcBef>
                          <a:spcPts val="0"/>
                        </a:spcBef>
                        <a:spcAft>
                          <a:spcPts val="52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Bank	Overdraft</a:t>
                      </a:r>
                      <a:endPar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905" marR="0" indent="0">
                        <a:lnSpc>
                          <a:spcPct val="107000"/>
                        </a:lnSpc>
                        <a:spcBef>
                          <a:spcPts val="0"/>
                        </a:spcBef>
                        <a:spcAft>
                          <a:spcPts val="52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X’s	Wife	Loan</a:t>
                      </a:r>
                      <a:endPar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905" marR="0" indent="0">
                        <a:lnSpc>
                          <a:spcPct val="107000"/>
                        </a:lnSpc>
                        <a:spcBef>
                          <a:spcPts val="0"/>
                        </a:spcBef>
                        <a:spcAft>
                          <a:spcPts val="52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Y’s	Loan</a:t>
                      </a:r>
                      <a:endPar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905" marR="0" indent="0">
                        <a:lnSpc>
                          <a:spcPct val="107000"/>
                        </a:lnSpc>
                        <a:spcBef>
                          <a:spcPts val="0"/>
                        </a:spcBef>
                        <a:spcAft>
                          <a:spcPts val="52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Investment Fluctuation</a:t>
                      </a:r>
                      <a:r>
                        <a:rPr lang="en-US" sz="1800" b="1"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fund</a:t>
                      </a:r>
                      <a:endPar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905" marR="0" indent="0">
                        <a:lnSpc>
                          <a:spcPct val="107000"/>
                        </a:lnSpc>
                        <a:spcBef>
                          <a:spcPts val="0"/>
                        </a:spcBef>
                        <a:spcAft>
                          <a:spcPts val="52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Capital</a:t>
                      </a:r>
                      <a:endPar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905" marR="0" indent="0">
                        <a:lnSpc>
                          <a:spcPct val="107000"/>
                        </a:lnSpc>
                        <a:spcBef>
                          <a:spcPts val="0"/>
                        </a:spcBef>
                        <a:spcAft>
                          <a:spcPts val="52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endPar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905" marR="0" indent="0">
                        <a:lnSpc>
                          <a:spcPct val="107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a:t>
                      </a:r>
                      <a:endPar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0" marR="7302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nSpc>
                          <a:spcPct val="107000"/>
                        </a:lnSpc>
                        <a:spcBef>
                          <a:spcPts val="0"/>
                        </a:spcBef>
                        <a:spcAft>
                          <a:spcPts val="52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8,000</a:t>
                      </a:r>
                      <a:endPar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52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6,000</a:t>
                      </a:r>
                      <a:endPar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52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8,000</a:t>
                      </a:r>
                      <a:endPar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52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3,000</a:t>
                      </a:r>
                      <a:endPar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52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5,000</a:t>
                      </a:r>
                      <a:endPar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52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52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50,000</a:t>
                      </a:r>
                      <a:endPar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52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40,000</a:t>
                      </a:r>
                      <a:endPar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0" marR="7302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nSpc>
                          <a:spcPct val="107000"/>
                        </a:lnSpc>
                        <a:spcBef>
                          <a:spcPts val="0"/>
                        </a:spcBef>
                        <a:spcAft>
                          <a:spcPts val="52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Bank</a:t>
                      </a:r>
                      <a:endPar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52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Debtors	                    17,000	 </a:t>
                      </a:r>
                      <a:endPar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52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Less	:Provision  </a:t>
                      </a:r>
                      <a:r>
                        <a:rPr lang="en-US" sz="1800" b="1" u="sng" dirty="0">
                          <a:solidFill>
                            <a:srgbClr val="00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(2,000) </a:t>
                      </a:r>
                    </a:p>
                    <a:p>
                      <a:pPr marL="0" marR="0" indent="0">
                        <a:lnSpc>
                          <a:spcPct val="107000"/>
                        </a:lnSpc>
                        <a:spcBef>
                          <a:spcPts val="0"/>
                        </a:spcBef>
                        <a:spcAft>
                          <a:spcPts val="52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Stock</a:t>
                      </a:r>
                      <a:endPar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52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Investments</a:t>
                      </a:r>
                      <a:endPar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52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Buildings</a:t>
                      </a:r>
                      <a:endPar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52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Goodwill</a:t>
                      </a:r>
                      <a:endPar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Profit	and	Loss	A/c</a:t>
                      </a:r>
                      <a:endPar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0" marR="7302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nSpc>
                          <a:spcPct val="107000"/>
                        </a:lnSpc>
                        <a:spcBef>
                          <a:spcPts val="0"/>
                        </a:spcBef>
                        <a:spcAft>
                          <a:spcPts val="52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20,000</a:t>
                      </a:r>
                      <a:endPar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52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52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15,000</a:t>
                      </a:r>
                      <a:endPar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52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15,000</a:t>
                      </a:r>
                      <a:endPar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52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25,000</a:t>
                      </a:r>
                      <a:endPar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52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25,000</a:t>
                      </a:r>
                      <a:endPar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52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10,000</a:t>
                      </a:r>
                      <a:endPar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52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10,000</a:t>
                      </a:r>
                      <a:endPar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0" marR="7302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 xmlns:a16="http://schemas.microsoft.com/office/drawing/2014/main" val="4253494484"/>
                  </a:ext>
                </a:extLst>
              </a:tr>
              <a:tr h="368237">
                <a:tc>
                  <a:txBody>
                    <a:bodyPr/>
                    <a:lstStyle/>
                    <a:p>
                      <a:pPr marL="1905" marR="0" indent="-6350">
                        <a:lnSpc>
                          <a:spcPct val="107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0" marR="7302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marL="0" marR="0" indent="-6350">
                        <a:lnSpc>
                          <a:spcPct val="107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1,20,000</a:t>
                      </a:r>
                      <a:endPar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0" marR="7302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marL="0" marR="0" indent="-6350">
                        <a:lnSpc>
                          <a:spcPct val="107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0" marR="7302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marL="0" marR="0" indent="-6350">
                        <a:lnSpc>
                          <a:spcPct val="107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1,20,000</a:t>
                      </a:r>
                      <a:endPar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0" marR="7302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extLst>
                  <a:ext uri="{0D108BD9-81ED-4DB2-BD59-A6C34878D82A}">
                    <a16:rowId xmlns="" xmlns:a16="http://schemas.microsoft.com/office/drawing/2014/main" val="3273535424"/>
                  </a:ext>
                </a:extLst>
              </a:tr>
            </a:tbl>
          </a:graphicData>
        </a:graphic>
      </p:graphicFrame>
      <p:pic>
        <p:nvPicPr>
          <p:cNvPr id="5" name="Google Shape;63;p14"/>
          <p:cNvPicPr preferRelativeResize="0"/>
          <p:nvPr/>
        </p:nvPicPr>
        <p:blipFill rotWithShape="1">
          <a:blip r:embed="rId2">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2063836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08" y="508000"/>
            <a:ext cx="3358606" cy="590731"/>
          </a:xfrm>
        </p:spPr>
        <p:txBody>
          <a:bodyPr>
            <a:normAutofit fontScale="90000"/>
          </a:bodyPr>
          <a:lstStyle/>
          <a:p>
            <a:r>
              <a:rPr lang="en-US" sz="3600" u="sng" dirty="0">
                <a:solidFill>
                  <a:schemeClr val="tx1"/>
                </a:solidFill>
              </a:rPr>
              <a:t>Illustrations - 3</a:t>
            </a:r>
          </a:p>
        </p:txBody>
      </p:sp>
      <p:sp>
        <p:nvSpPr>
          <p:cNvPr id="3" name="Content Placeholder 2"/>
          <p:cNvSpPr>
            <a:spLocks noGrp="1"/>
          </p:cNvSpPr>
          <p:nvPr>
            <p:ph idx="1"/>
          </p:nvPr>
        </p:nvSpPr>
        <p:spPr>
          <a:xfrm>
            <a:off x="275771" y="957943"/>
            <a:ext cx="11785600" cy="5704114"/>
          </a:xfrm>
        </p:spPr>
        <p:txBody>
          <a:bodyPr>
            <a:normAutofit/>
          </a:bodyPr>
          <a:lstStyle/>
          <a:p>
            <a:r>
              <a:rPr lang="en-US" sz="2400" b="1" dirty="0">
                <a:solidFill>
                  <a:schemeClr val="tx1"/>
                </a:solidFill>
              </a:rPr>
              <a:t>The	firm	dissolved on the above	date and the following	arrangement	were decided upon</a:t>
            </a:r>
          </a:p>
          <a:p>
            <a:r>
              <a:rPr lang="en-US" sz="2400" b="1" dirty="0">
                <a:solidFill>
                  <a:schemeClr val="tx1"/>
                </a:solidFill>
              </a:rPr>
              <a:t>(</a:t>
            </a:r>
            <a:r>
              <a:rPr lang="en-US" sz="2400" b="1" dirty="0" err="1">
                <a:solidFill>
                  <a:schemeClr val="tx1"/>
                </a:solidFill>
              </a:rPr>
              <a:t>i</a:t>
            </a:r>
            <a:r>
              <a:rPr lang="en-US" sz="2400" b="1" dirty="0">
                <a:solidFill>
                  <a:schemeClr val="tx1"/>
                </a:solidFill>
              </a:rPr>
              <a:t>)X agreed to pay off	his wife’s loan.</a:t>
            </a:r>
          </a:p>
          <a:p>
            <a:r>
              <a:rPr lang="en-US" sz="2400" b="1" dirty="0">
                <a:solidFill>
                  <a:schemeClr val="tx1"/>
                </a:solidFill>
              </a:rPr>
              <a:t>(ii) Debtors of </a:t>
            </a:r>
            <a:r>
              <a:rPr lang="en-US" sz="2400" b="1" dirty="0" err="1">
                <a:solidFill>
                  <a:schemeClr val="tx1"/>
                </a:solidFill>
              </a:rPr>
              <a:t>Rs</a:t>
            </a:r>
            <a:r>
              <a:rPr lang="en-US" sz="2400" b="1" dirty="0">
                <a:solidFill>
                  <a:schemeClr val="tx1"/>
                </a:solidFill>
              </a:rPr>
              <a:t> 5,000 proved bad.</a:t>
            </a:r>
          </a:p>
          <a:p>
            <a:r>
              <a:rPr lang="en-US" sz="2400" b="1" dirty="0">
                <a:solidFill>
                  <a:schemeClr val="tx1"/>
                </a:solidFill>
              </a:rPr>
              <a:t>(iii) Other assets realized – Investment 20% less; and Goodwill at 60%</a:t>
            </a:r>
          </a:p>
          <a:p>
            <a:r>
              <a:rPr lang="en-US" sz="2400" b="1" dirty="0">
                <a:solidFill>
                  <a:schemeClr val="tx1"/>
                </a:solidFill>
              </a:rPr>
              <a:t>(iv) One of the creditors for </a:t>
            </a:r>
            <a:r>
              <a:rPr lang="en-US" sz="2400" b="1" dirty="0" err="1">
                <a:solidFill>
                  <a:schemeClr val="tx1"/>
                </a:solidFill>
              </a:rPr>
              <a:t>Rs</a:t>
            </a:r>
            <a:r>
              <a:rPr lang="en-US" sz="2400" b="1" dirty="0">
                <a:solidFill>
                  <a:schemeClr val="tx1"/>
                </a:solidFill>
              </a:rPr>
              <a:t>. 5,000 Was paid only </a:t>
            </a:r>
            <a:r>
              <a:rPr lang="en-US" sz="2400" b="1" dirty="0" err="1">
                <a:solidFill>
                  <a:schemeClr val="tx1"/>
                </a:solidFill>
              </a:rPr>
              <a:t>Rs</a:t>
            </a:r>
            <a:r>
              <a:rPr lang="en-US" sz="2400" b="1" dirty="0">
                <a:solidFill>
                  <a:schemeClr val="tx1"/>
                </a:solidFill>
              </a:rPr>
              <a:t>. 3,000</a:t>
            </a:r>
          </a:p>
          <a:p>
            <a:r>
              <a:rPr lang="en-US" sz="2400" b="1" dirty="0">
                <a:solidFill>
                  <a:schemeClr val="tx1"/>
                </a:solidFill>
              </a:rPr>
              <a:t>(v) Building were auctioned for </a:t>
            </a:r>
            <a:r>
              <a:rPr lang="en-US" sz="2400" b="1" dirty="0" err="1">
                <a:solidFill>
                  <a:schemeClr val="tx1"/>
                </a:solidFill>
              </a:rPr>
              <a:t>Rs</a:t>
            </a:r>
            <a:r>
              <a:rPr lang="en-US" sz="2400" b="1" dirty="0">
                <a:solidFill>
                  <a:schemeClr val="tx1"/>
                </a:solidFill>
              </a:rPr>
              <a:t>. 30,000 and auctioneer’s commission amounted to Rs.1,000.</a:t>
            </a:r>
          </a:p>
          <a:p>
            <a:r>
              <a:rPr lang="en-US" sz="2400" b="1" dirty="0">
                <a:solidFill>
                  <a:schemeClr val="tx1"/>
                </a:solidFill>
              </a:rPr>
              <a:t>(vi) Y	took over part for Stock at </a:t>
            </a:r>
            <a:r>
              <a:rPr lang="en-US" sz="2400" b="1" dirty="0" err="1">
                <a:solidFill>
                  <a:schemeClr val="tx1"/>
                </a:solidFill>
              </a:rPr>
              <a:t>Rs</a:t>
            </a:r>
            <a:r>
              <a:rPr lang="en-US" sz="2400" b="1" dirty="0">
                <a:solidFill>
                  <a:schemeClr val="tx1"/>
                </a:solidFill>
              </a:rPr>
              <a:t>. 4,000 (being	20% less that the book value)	Balance stock realized 50%.</a:t>
            </a:r>
          </a:p>
          <a:p>
            <a:r>
              <a:rPr lang="en-US" sz="2400" b="1" dirty="0">
                <a:solidFill>
                  <a:schemeClr val="tx1"/>
                </a:solidFill>
              </a:rPr>
              <a:t>(vii) </a:t>
            </a:r>
            <a:r>
              <a:rPr lang="en-US" sz="2400" b="1" dirty="0" err="1">
                <a:solidFill>
                  <a:schemeClr val="tx1"/>
                </a:solidFill>
              </a:rPr>
              <a:t>Realisation</a:t>
            </a:r>
            <a:r>
              <a:rPr lang="en-US" sz="2400" b="1" dirty="0">
                <a:solidFill>
                  <a:schemeClr val="tx1"/>
                </a:solidFill>
              </a:rPr>
              <a:t> expenses	amounted to	</a:t>
            </a:r>
            <a:r>
              <a:rPr lang="en-US" sz="2400" b="1" dirty="0" err="1">
                <a:solidFill>
                  <a:schemeClr val="tx1"/>
                </a:solidFill>
              </a:rPr>
              <a:t>Rs</a:t>
            </a:r>
            <a:r>
              <a:rPr lang="en-US" sz="2400" b="1" dirty="0">
                <a:solidFill>
                  <a:schemeClr val="tx1"/>
                </a:solidFill>
              </a:rPr>
              <a:t>. 2,000.</a:t>
            </a:r>
          </a:p>
          <a:p>
            <a:r>
              <a:rPr lang="en-US" sz="2400" b="1" dirty="0">
                <a:solidFill>
                  <a:schemeClr val="tx1"/>
                </a:solidFill>
              </a:rPr>
              <a:t>Prepare </a:t>
            </a:r>
            <a:r>
              <a:rPr lang="en-US" sz="2400" b="1" dirty="0" err="1">
                <a:solidFill>
                  <a:schemeClr val="tx1"/>
                </a:solidFill>
              </a:rPr>
              <a:t>Realisation</a:t>
            </a:r>
            <a:r>
              <a:rPr lang="en-US" sz="2400" b="1" dirty="0">
                <a:solidFill>
                  <a:schemeClr val="tx1"/>
                </a:solidFill>
              </a:rPr>
              <a:t> A/c,	Partner’s Capital A/</a:t>
            </a:r>
            <a:r>
              <a:rPr lang="en-US" sz="2400" b="1" dirty="0" err="1">
                <a:solidFill>
                  <a:schemeClr val="tx1"/>
                </a:solidFill>
              </a:rPr>
              <a:t>cs</a:t>
            </a:r>
            <a:r>
              <a:rPr lang="en-US" sz="2400" b="1" dirty="0">
                <a:solidFill>
                  <a:schemeClr val="tx1"/>
                </a:solidFill>
              </a:rPr>
              <a:t> and Bank	A/c</a:t>
            </a:r>
          </a:p>
        </p:txBody>
      </p:sp>
      <p:pic>
        <p:nvPicPr>
          <p:cNvPr id="4" name="Google Shape;63;p14"/>
          <p:cNvPicPr preferRelativeResize="0"/>
          <p:nvPr/>
        </p:nvPicPr>
        <p:blipFill rotWithShape="1">
          <a:blip r:embed="rId2">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2503507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580" y="533348"/>
            <a:ext cx="7543800" cy="1181588"/>
          </a:xfrm>
        </p:spPr>
        <p:txBody>
          <a:bodyPr>
            <a:normAutofit/>
          </a:bodyPr>
          <a:lstStyle/>
          <a:p>
            <a:pPr algn="ctr"/>
            <a:r>
              <a:rPr lang="en-US" sz="4000" b="1" dirty="0">
                <a:solidFill>
                  <a:srgbClr val="FF0000"/>
                </a:solidFill>
              </a:rPr>
              <a:t>Dissolution of a firm </a:t>
            </a:r>
          </a:p>
        </p:txBody>
      </p:sp>
      <p:sp>
        <p:nvSpPr>
          <p:cNvPr id="3" name="Content Placeholder 2"/>
          <p:cNvSpPr>
            <a:spLocks noGrp="1"/>
          </p:cNvSpPr>
          <p:nvPr>
            <p:ph idx="1"/>
          </p:nvPr>
        </p:nvSpPr>
        <p:spPr/>
        <p:txBody>
          <a:bodyPr>
            <a:normAutofit/>
          </a:bodyPr>
          <a:lstStyle/>
          <a:p>
            <a:pPr algn="just">
              <a:lnSpc>
                <a:spcPct val="150000"/>
              </a:lnSpc>
            </a:pPr>
            <a:r>
              <a:rPr lang="en-US" sz="2800" b="1" dirty="0">
                <a:solidFill>
                  <a:schemeClr val="tx1"/>
                </a:solidFill>
              </a:rPr>
              <a:t>	According to Section 39 of the partnership Act 1932, the dissolution of partnership between all the partners of a firm is called the dissolution of the firm.  It will lead to the  breaking of relationship between all the partners of a firm. This brings an end to the existence of firm, and no business is transacted after dissolution except the activities related to closing of the firm . </a:t>
            </a:r>
          </a:p>
        </p:txBody>
      </p:sp>
      <p:pic>
        <p:nvPicPr>
          <p:cNvPr id="4" name="Google Shape;63;p14"/>
          <p:cNvPicPr preferRelativeResize="0"/>
          <p:nvPr/>
        </p:nvPicPr>
        <p:blipFill rotWithShape="1">
          <a:blip r:embed="rId2">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2097527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366" y="0"/>
            <a:ext cx="2661920" cy="561703"/>
          </a:xfrm>
        </p:spPr>
        <p:txBody>
          <a:bodyPr>
            <a:normAutofit fontScale="90000"/>
          </a:bodyPr>
          <a:lstStyle/>
          <a:p>
            <a:r>
              <a:rPr lang="en-US" sz="3600" u="sng" dirty="0">
                <a:solidFill>
                  <a:schemeClr val="tx1"/>
                </a:solidFill>
              </a:rPr>
              <a:t>Solution - 3</a:t>
            </a:r>
          </a:p>
        </p:txBody>
      </p:sp>
      <p:pic>
        <p:nvPicPr>
          <p:cNvPr id="4" name="Content Placeholder 3" descr="12_accounts_imp_ch6.pdf - Adobe Reader"/>
          <p:cNvPicPr>
            <a:picLocks noGrp="1" noChangeAspect="1"/>
          </p:cNvPicPr>
          <p:nvPr>
            <p:ph idx="1"/>
          </p:nvPr>
        </p:nvPicPr>
        <p:blipFill rotWithShape="1">
          <a:blip r:embed="rId2">
            <a:biLevel thresh="75000"/>
            <a:extLst>
              <a:ext uri="{28A0092B-C50C-407E-A947-70E740481C1C}">
                <a14:useLocalDpi xmlns:a14="http://schemas.microsoft.com/office/drawing/2010/main" val="0"/>
              </a:ext>
            </a:extLst>
          </a:blip>
          <a:srcRect l="8612" t="47193" r="6505" b="40179"/>
          <a:stretch/>
        </p:blipFill>
        <p:spPr>
          <a:xfrm>
            <a:off x="2224688" y="891066"/>
            <a:ext cx="8153026" cy="386191"/>
          </a:xfrm>
        </p:spPr>
      </p:pic>
      <p:pic>
        <p:nvPicPr>
          <p:cNvPr id="5" name="Picture 4" descr="12_accounts_imp_ch6.pdf - Adobe Reader"/>
          <p:cNvPicPr>
            <a:picLocks noChangeAspect="1"/>
          </p:cNvPicPr>
          <p:nvPr/>
        </p:nvPicPr>
        <p:blipFill rotWithShape="1">
          <a:blip r:embed="rId3">
            <a:biLevel thresh="75000"/>
            <a:extLst>
              <a:ext uri="{28A0092B-C50C-407E-A947-70E740481C1C}">
                <a14:useLocalDpi xmlns:a14="http://schemas.microsoft.com/office/drawing/2010/main" val="0"/>
              </a:ext>
            </a:extLst>
          </a:blip>
          <a:srcRect l="21071" t="17217" r="19286" b="3396"/>
          <a:stretch/>
        </p:blipFill>
        <p:spPr>
          <a:xfrm>
            <a:off x="2224688" y="1277257"/>
            <a:ext cx="8153026" cy="5457372"/>
          </a:xfrm>
          <a:prstGeom prst="rect">
            <a:avLst/>
          </a:prstGeom>
        </p:spPr>
      </p:pic>
      <p:sp>
        <p:nvSpPr>
          <p:cNvPr id="6" name="Rectangle 5"/>
          <p:cNvSpPr/>
          <p:nvPr/>
        </p:nvSpPr>
        <p:spPr>
          <a:xfrm>
            <a:off x="5150085" y="367846"/>
            <a:ext cx="2302232" cy="523220"/>
          </a:xfrm>
          <a:prstGeom prst="rect">
            <a:avLst/>
          </a:prstGeom>
          <a:noFill/>
        </p:spPr>
        <p:txBody>
          <a:bodyPr wrap="none" lIns="91440" tIns="45720" rIns="91440" bIns="45720">
            <a:spAutoFit/>
          </a:bodyPr>
          <a:lstStyle/>
          <a:p>
            <a:pPr algn="ctr"/>
            <a:r>
              <a:rPr lang="en-US" sz="2800" b="0" cap="none" spc="0" dirty="0" err="1">
                <a:ln w="0"/>
                <a:solidFill>
                  <a:schemeClr val="tx1"/>
                </a:solidFill>
                <a:effectLst>
                  <a:outerShdw blurRad="38100" dist="19050" dir="2700000" algn="tl" rotWithShape="0">
                    <a:schemeClr val="dk1">
                      <a:alpha val="40000"/>
                    </a:schemeClr>
                  </a:outerShdw>
                </a:effectLst>
              </a:rPr>
              <a:t>Realisation</a:t>
            </a:r>
            <a:r>
              <a:rPr lang="en-US" sz="2800" b="0" cap="none" spc="0" dirty="0">
                <a:ln w="0"/>
                <a:solidFill>
                  <a:schemeClr val="tx1"/>
                </a:solidFill>
                <a:effectLst>
                  <a:outerShdw blurRad="38100" dist="19050" dir="2700000" algn="tl" rotWithShape="0">
                    <a:schemeClr val="dk1">
                      <a:alpha val="40000"/>
                    </a:schemeClr>
                  </a:outerShdw>
                </a:effectLst>
              </a:rPr>
              <a:t> a/c</a:t>
            </a:r>
          </a:p>
        </p:txBody>
      </p:sp>
      <p:pic>
        <p:nvPicPr>
          <p:cNvPr id="7" name="Google Shape;63;p14"/>
          <p:cNvPicPr preferRelativeResize="0"/>
          <p:nvPr/>
        </p:nvPicPr>
        <p:blipFill rotWithShape="1">
          <a:blip r:embed="rId4">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37863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366" y="0"/>
            <a:ext cx="2661920" cy="561703"/>
          </a:xfrm>
        </p:spPr>
        <p:txBody>
          <a:bodyPr>
            <a:normAutofit fontScale="90000"/>
          </a:bodyPr>
          <a:lstStyle/>
          <a:p>
            <a:r>
              <a:rPr lang="en-US" sz="3600" u="sng" dirty="0">
                <a:solidFill>
                  <a:schemeClr val="tx1"/>
                </a:solidFill>
              </a:rPr>
              <a:t>Solution - 3</a:t>
            </a:r>
          </a:p>
        </p:txBody>
      </p:sp>
      <p:pic>
        <p:nvPicPr>
          <p:cNvPr id="7" name="Content Placeholder 6" descr="12_accounts_imp_ch6.pdf - Adobe Reader"/>
          <p:cNvPicPr>
            <a:picLocks noGrp="1" noChangeAspect="1"/>
          </p:cNvPicPr>
          <p:nvPr>
            <p:ph idx="1"/>
          </p:nvPr>
        </p:nvPicPr>
        <p:blipFill rotWithShape="1">
          <a:blip r:embed="rId2">
            <a:biLevel thresh="75000"/>
            <a:extLst>
              <a:ext uri="{28A0092B-C50C-407E-A947-70E740481C1C}">
                <a14:useLocalDpi xmlns:a14="http://schemas.microsoft.com/office/drawing/2010/main" val="0"/>
              </a:ext>
            </a:extLst>
          </a:blip>
          <a:srcRect l="20655" t="33121" r="19130" b="39097"/>
          <a:stretch/>
        </p:blipFill>
        <p:spPr>
          <a:xfrm>
            <a:off x="333828" y="1103087"/>
            <a:ext cx="11628391" cy="2888342"/>
          </a:xfrm>
        </p:spPr>
      </p:pic>
      <p:pic>
        <p:nvPicPr>
          <p:cNvPr id="4" name="Google Shape;63;p14"/>
          <p:cNvPicPr preferRelativeResize="0"/>
          <p:nvPr/>
        </p:nvPicPr>
        <p:blipFill rotWithShape="1">
          <a:blip r:embed="rId3">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1324026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366" y="0"/>
            <a:ext cx="2661920" cy="561703"/>
          </a:xfrm>
        </p:spPr>
        <p:txBody>
          <a:bodyPr>
            <a:normAutofit fontScale="90000"/>
          </a:bodyPr>
          <a:lstStyle/>
          <a:p>
            <a:r>
              <a:rPr lang="en-US" sz="3600" u="sng" dirty="0">
                <a:solidFill>
                  <a:schemeClr val="tx1"/>
                </a:solidFill>
              </a:rPr>
              <a:t>Solution - 3</a:t>
            </a:r>
          </a:p>
        </p:txBody>
      </p:sp>
      <p:pic>
        <p:nvPicPr>
          <p:cNvPr id="4" name="Content Placeholder 3" descr="12_accounts_imp_ch6.pdf - Adobe Reader"/>
          <p:cNvPicPr>
            <a:picLocks noGrp="1" noChangeAspect="1"/>
          </p:cNvPicPr>
          <p:nvPr>
            <p:ph idx="1"/>
          </p:nvPr>
        </p:nvPicPr>
        <p:blipFill rotWithShape="1">
          <a:blip r:embed="rId2">
            <a:biLevel thresh="75000"/>
            <a:extLst>
              <a:ext uri="{28A0092B-C50C-407E-A947-70E740481C1C}">
                <a14:useLocalDpi xmlns:a14="http://schemas.microsoft.com/office/drawing/2010/main" val="0"/>
              </a:ext>
            </a:extLst>
          </a:blip>
          <a:srcRect l="20848" t="21075" r="18742" b="47034"/>
          <a:stretch/>
        </p:blipFill>
        <p:spPr>
          <a:xfrm>
            <a:off x="348343" y="1280159"/>
            <a:ext cx="11466286" cy="3258751"/>
          </a:xfrm>
        </p:spPr>
      </p:pic>
      <p:pic>
        <p:nvPicPr>
          <p:cNvPr id="5" name="Picture 4" descr="12_accounts_imp_ch6.pdf - Adobe Reader"/>
          <p:cNvPicPr>
            <a:picLocks noChangeAspect="1"/>
          </p:cNvPicPr>
          <p:nvPr/>
        </p:nvPicPr>
        <p:blipFill rotWithShape="1">
          <a:blip r:embed="rId2">
            <a:biLevel thresh="75000"/>
            <a:extLst>
              <a:ext uri="{28A0092B-C50C-407E-A947-70E740481C1C}">
                <a14:useLocalDpi xmlns:a14="http://schemas.microsoft.com/office/drawing/2010/main" val="0"/>
              </a:ext>
            </a:extLst>
          </a:blip>
          <a:srcRect l="20713" t="81346" r="19048"/>
          <a:stretch/>
        </p:blipFill>
        <p:spPr>
          <a:xfrm>
            <a:off x="348343" y="4538911"/>
            <a:ext cx="11466286" cy="1224383"/>
          </a:xfrm>
          <a:prstGeom prst="rect">
            <a:avLst/>
          </a:prstGeom>
        </p:spPr>
      </p:pic>
      <p:sp>
        <p:nvSpPr>
          <p:cNvPr id="6" name="Rectangle 5"/>
          <p:cNvSpPr/>
          <p:nvPr/>
        </p:nvSpPr>
        <p:spPr>
          <a:xfrm>
            <a:off x="4077447" y="356829"/>
            <a:ext cx="3166252"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Capital a/c</a:t>
            </a:r>
          </a:p>
        </p:txBody>
      </p:sp>
      <p:pic>
        <p:nvPicPr>
          <p:cNvPr id="7" name="Google Shape;63;p14"/>
          <p:cNvPicPr preferRelativeResize="0"/>
          <p:nvPr/>
        </p:nvPicPr>
        <p:blipFill rotWithShape="1">
          <a:blip r:embed="rId3">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3354141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366" y="0"/>
            <a:ext cx="2661920" cy="561703"/>
          </a:xfrm>
        </p:spPr>
        <p:txBody>
          <a:bodyPr>
            <a:normAutofit fontScale="90000"/>
          </a:bodyPr>
          <a:lstStyle/>
          <a:p>
            <a:r>
              <a:rPr lang="en-US" sz="3600" u="sng" dirty="0">
                <a:solidFill>
                  <a:schemeClr val="tx1"/>
                </a:solidFill>
              </a:rPr>
              <a:t>Solution - 3</a:t>
            </a:r>
          </a:p>
        </p:txBody>
      </p:sp>
      <p:pic>
        <p:nvPicPr>
          <p:cNvPr id="7" name="Content Placeholder 6" descr="12_accounts_imp_ch6.pdf - Adobe Reader"/>
          <p:cNvPicPr>
            <a:picLocks noGrp="1" noChangeAspect="1"/>
          </p:cNvPicPr>
          <p:nvPr>
            <p:ph idx="1"/>
          </p:nvPr>
        </p:nvPicPr>
        <p:blipFill rotWithShape="1">
          <a:blip r:embed="rId2">
            <a:biLevel thresh="75000"/>
            <a:extLst>
              <a:ext uri="{28A0092B-C50C-407E-A947-70E740481C1C}">
                <a14:useLocalDpi xmlns:a14="http://schemas.microsoft.com/office/drawing/2010/main" val="0"/>
              </a:ext>
            </a:extLst>
          </a:blip>
          <a:srcRect l="20460" t="17967" r="18936" b="9872"/>
          <a:stretch/>
        </p:blipFill>
        <p:spPr>
          <a:xfrm>
            <a:off x="1277257" y="561703"/>
            <a:ext cx="9477829" cy="6075531"/>
          </a:xfrm>
        </p:spPr>
      </p:pic>
      <p:pic>
        <p:nvPicPr>
          <p:cNvPr id="4" name="Google Shape;63;p14"/>
          <p:cNvPicPr preferRelativeResize="0"/>
          <p:nvPr/>
        </p:nvPicPr>
        <p:blipFill rotWithShape="1">
          <a:blip r:embed="rId3">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3351394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85"/>
            <a:ext cx="3344091" cy="605246"/>
          </a:xfrm>
        </p:spPr>
        <p:txBody>
          <a:bodyPr>
            <a:normAutofit fontScale="90000"/>
          </a:bodyPr>
          <a:lstStyle/>
          <a:p>
            <a:r>
              <a:rPr lang="en-US" sz="3600" u="sng" dirty="0">
                <a:solidFill>
                  <a:schemeClr val="tx1"/>
                </a:solidFill>
              </a:rPr>
              <a:t>Illustration - 4</a:t>
            </a:r>
          </a:p>
        </p:txBody>
      </p:sp>
      <p:sp>
        <p:nvSpPr>
          <p:cNvPr id="3" name="Content Placeholder 2"/>
          <p:cNvSpPr>
            <a:spLocks noGrp="1"/>
          </p:cNvSpPr>
          <p:nvPr>
            <p:ph idx="1"/>
          </p:nvPr>
        </p:nvSpPr>
        <p:spPr>
          <a:xfrm>
            <a:off x="319315" y="1030515"/>
            <a:ext cx="11263086" cy="4992914"/>
          </a:xfrm>
        </p:spPr>
        <p:txBody>
          <a:bodyPr>
            <a:normAutofit fontScale="92500"/>
          </a:bodyPr>
          <a:lstStyle/>
          <a:p>
            <a:pPr algn="just">
              <a:lnSpc>
                <a:spcPct val="150000"/>
              </a:lnSpc>
            </a:pPr>
            <a:r>
              <a:rPr lang="en-US" sz="2800" b="1" dirty="0">
                <a:solidFill>
                  <a:schemeClr val="tx1"/>
                </a:solidFill>
              </a:rPr>
              <a:t>A, B and C commenced business on 1st January 2008 with capitals of </a:t>
            </a:r>
            <a:r>
              <a:rPr lang="en-US" sz="2800" b="1" dirty="0" err="1">
                <a:solidFill>
                  <a:schemeClr val="tx1"/>
                </a:solidFill>
              </a:rPr>
              <a:t>Rs</a:t>
            </a:r>
            <a:r>
              <a:rPr lang="en-US" sz="2800" b="1" dirty="0">
                <a:solidFill>
                  <a:schemeClr val="tx1"/>
                </a:solidFill>
              </a:rPr>
              <a:t> 50,000, 40,000 and </a:t>
            </a:r>
            <a:r>
              <a:rPr lang="en-US" sz="2800" b="1" dirty="0" err="1">
                <a:solidFill>
                  <a:schemeClr val="tx1"/>
                </a:solidFill>
              </a:rPr>
              <a:t>Rs</a:t>
            </a:r>
            <a:r>
              <a:rPr lang="en-US" sz="2800" b="1" dirty="0">
                <a:solidFill>
                  <a:schemeClr val="tx1"/>
                </a:solidFill>
              </a:rPr>
              <a:t> 30,000 respectively. Profits and losses are shared in the ratio of 4:3:3. During 2008 and 2009 they made profit of </a:t>
            </a:r>
            <a:r>
              <a:rPr lang="en-US" sz="2800" b="1" dirty="0" err="1">
                <a:solidFill>
                  <a:schemeClr val="tx1"/>
                </a:solidFill>
              </a:rPr>
              <a:t>Rs</a:t>
            </a:r>
            <a:r>
              <a:rPr lang="en-US" sz="2800" b="1" dirty="0">
                <a:solidFill>
                  <a:schemeClr val="tx1"/>
                </a:solidFill>
              </a:rPr>
              <a:t> 20,000 and </a:t>
            </a:r>
            <a:r>
              <a:rPr lang="en-US" sz="2800" b="1" dirty="0" err="1">
                <a:solidFill>
                  <a:schemeClr val="tx1"/>
                </a:solidFill>
              </a:rPr>
              <a:t>Rs</a:t>
            </a:r>
            <a:r>
              <a:rPr lang="en-US" sz="2800" b="1" dirty="0">
                <a:solidFill>
                  <a:schemeClr val="tx1"/>
                </a:solidFill>
              </a:rPr>
              <a:t> 25000 respectively. Each partner withdrew </a:t>
            </a:r>
            <a:r>
              <a:rPr lang="en-US" sz="2800" b="1" dirty="0" err="1">
                <a:solidFill>
                  <a:schemeClr val="tx1"/>
                </a:solidFill>
              </a:rPr>
              <a:t>Rs</a:t>
            </a:r>
            <a:r>
              <a:rPr lang="en-US" sz="2800" b="1" dirty="0">
                <a:solidFill>
                  <a:schemeClr val="tx1"/>
                </a:solidFill>
              </a:rPr>
              <a:t> 5000 per year. On 31st December 2009, they decided to dissolve the firm. Creditors and cash on that date were </a:t>
            </a:r>
            <a:r>
              <a:rPr lang="en-US" sz="2800" b="1" dirty="0" err="1">
                <a:solidFill>
                  <a:schemeClr val="tx1"/>
                </a:solidFill>
              </a:rPr>
              <a:t>Rs</a:t>
            </a:r>
            <a:r>
              <a:rPr lang="en-US" sz="2800" b="1" dirty="0">
                <a:solidFill>
                  <a:schemeClr val="tx1"/>
                </a:solidFill>
              </a:rPr>
              <a:t> 12,000 and </a:t>
            </a:r>
            <a:r>
              <a:rPr lang="en-US" sz="2800" b="1" dirty="0" err="1">
                <a:solidFill>
                  <a:schemeClr val="tx1"/>
                </a:solidFill>
              </a:rPr>
              <a:t>Rs</a:t>
            </a:r>
            <a:r>
              <a:rPr lang="en-US" sz="2800" b="1" dirty="0">
                <a:solidFill>
                  <a:schemeClr val="tx1"/>
                </a:solidFill>
              </a:rPr>
              <a:t> 2000 respectively. The Assets realized </a:t>
            </a:r>
            <a:r>
              <a:rPr lang="en-US" sz="2800" b="1" dirty="0" err="1">
                <a:solidFill>
                  <a:schemeClr val="tx1"/>
                </a:solidFill>
              </a:rPr>
              <a:t>Rs</a:t>
            </a:r>
            <a:r>
              <a:rPr lang="en-US" sz="2800" b="1" dirty="0">
                <a:solidFill>
                  <a:schemeClr val="tx1"/>
                </a:solidFill>
              </a:rPr>
              <a:t> 1,50,000. Creditors were settled for </a:t>
            </a:r>
            <a:r>
              <a:rPr lang="en-US" sz="2800" b="1" dirty="0" err="1">
                <a:solidFill>
                  <a:schemeClr val="tx1"/>
                </a:solidFill>
              </a:rPr>
              <a:t>Rs</a:t>
            </a:r>
            <a:r>
              <a:rPr lang="en-US" sz="2800" b="1" dirty="0">
                <a:solidFill>
                  <a:schemeClr val="tx1"/>
                </a:solidFill>
              </a:rPr>
              <a:t> 11,500 and realization expenses were </a:t>
            </a:r>
            <a:r>
              <a:rPr lang="en-US" sz="2800" b="1" dirty="0" err="1">
                <a:solidFill>
                  <a:schemeClr val="tx1"/>
                </a:solidFill>
              </a:rPr>
              <a:t>Rs</a:t>
            </a:r>
            <a:r>
              <a:rPr lang="en-US" sz="2800" b="1" dirty="0">
                <a:solidFill>
                  <a:schemeClr val="tx1"/>
                </a:solidFill>
              </a:rPr>
              <a:t> 500. Prepare </a:t>
            </a:r>
            <a:r>
              <a:rPr lang="en-US" sz="2800" b="1" dirty="0" err="1">
                <a:solidFill>
                  <a:schemeClr val="tx1"/>
                </a:solidFill>
              </a:rPr>
              <a:t>Realisation</a:t>
            </a:r>
            <a:r>
              <a:rPr lang="en-US" sz="2800" b="1" dirty="0">
                <a:solidFill>
                  <a:schemeClr val="tx1"/>
                </a:solidFill>
              </a:rPr>
              <a:t> a/c, Capital accounts and Cash account.</a:t>
            </a:r>
          </a:p>
        </p:txBody>
      </p:sp>
      <p:pic>
        <p:nvPicPr>
          <p:cNvPr id="4" name="Google Shape;63;p14"/>
          <p:cNvPicPr preferRelativeResize="0"/>
          <p:nvPr/>
        </p:nvPicPr>
        <p:blipFill rotWithShape="1">
          <a:blip r:embed="rId2">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4139403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852" y="126946"/>
            <a:ext cx="3924663" cy="439111"/>
          </a:xfrm>
        </p:spPr>
        <p:txBody>
          <a:bodyPr>
            <a:normAutofit fontScale="90000"/>
          </a:bodyPr>
          <a:lstStyle/>
          <a:p>
            <a:r>
              <a:rPr lang="en-US" sz="4000" u="sng" dirty="0">
                <a:solidFill>
                  <a:schemeClr val="tx1"/>
                </a:solidFill>
              </a:rPr>
              <a:t>Solution - 4</a:t>
            </a:r>
          </a:p>
        </p:txBody>
      </p:sp>
      <p:pic>
        <p:nvPicPr>
          <p:cNvPr id="6" name="Content Placeholder 5" descr="12_accounts_imp_accounting_dissolution_of_partnership.pdf - Adobe Reader"/>
          <p:cNvPicPr>
            <a:picLocks noGrp="1" noChangeAspect="1"/>
          </p:cNvPicPr>
          <p:nvPr>
            <p:ph idx="1"/>
          </p:nvPr>
        </p:nvPicPr>
        <p:blipFill rotWithShape="1">
          <a:blip r:embed="rId2">
            <a:biLevel thresh="75000"/>
            <a:extLst>
              <a:ext uri="{28A0092B-C50C-407E-A947-70E740481C1C}">
                <a14:useLocalDpi xmlns:a14="http://schemas.microsoft.com/office/drawing/2010/main" val="0"/>
              </a:ext>
            </a:extLst>
          </a:blip>
          <a:srcRect l="11331" t="14720" r="6505" b="43427"/>
          <a:stretch/>
        </p:blipFill>
        <p:spPr>
          <a:xfrm>
            <a:off x="275772" y="783771"/>
            <a:ext cx="11643964" cy="3193143"/>
          </a:xfrm>
        </p:spPr>
      </p:pic>
      <p:pic>
        <p:nvPicPr>
          <p:cNvPr id="4" name="Google Shape;63;p14"/>
          <p:cNvPicPr preferRelativeResize="0"/>
          <p:nvPr/>
        </p:nvPicPr>
        <p:blipFill rotWithShape="1">
          <a:blip r:embed="rId3">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1924354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852" y="126946"/>
            <a:ext cx="3924663" cy="439111"/>
          </a:xfrm>
        </p:spPr>
        <p:txBody>
          <a:bodyPr>
            <a:normAutofit fontScale="90000"/>
          </a:bodyPr>
          <a:lstStyle/>
          <a:p>
            <a:r>
              <a:rPr lang="en-US" sz="4000" u="sng" dirty="0">
                <a:solidFill>
                  <a:schemeClr val="tx1"/>
                </a:solidFill>
              </a:rPr>
              <a:t>Solution - 4</a:t>
            </a:r>
          </a:p>
        </p:txBody>
      </p:sp>
      <p:pic>
        <p:nvPicPr>
          <p:cNvPr id="4" name="Content Placeholder 3" descr="12_accounts_imp_accounting_dissolution_of_partnership.pdf - Adobe Reader"/>
          <p:cNvPicPr>
            <a:picLocks noGrp="1" noChangeAspect="1"/>
          </p:cNvPicPr>
          <p:nvPr>
            <p:ph idx="1"/>
          </p:nvPr>
        </p:nvPicPr>
        <p:blipFill rotWithShape="1">
          <a:blip r:embed="rId2">
            <a:biLevel thresh="75000"/>
            <a:extLst>
              <a:ext uri="{28A0092B-C50C-407E-A947-70E740481C1C}">
                <a14:useLocalDpi xmlns:a14="http://schemas.microsoft.com/office/drawing/2010/main" val="0"/>
              </a:ext>
            </a:extLst>
          </a:blip>
          <a:srcRect l="11331" t="17967" r="6117" b="22139"/>
          <a:stretch/>
        </p:blipFill>
        <p:spPr>
          <a:xfrm>
            <a:off x="153851" y="740229"/>
            <a:ext cx="11816903" cy="4615542"/>
          </a:xfrm>
        </p:spPr>
      </p:pic>
      <p:pic>
        <p:nvPicPr>
          <p:cNvPr id="5" name="Google Shape;63;p14"/>
          <p:cNvPicPr preferRelativeResize="0"/>
          <p:nvPr/>
        </p:nvPicPr>
        <p:blipFill rotWithShape="1">
          <a:blip r:embed="rId3">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1924499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852" y="126946"/>
            <a:ext cx="3924663" cy="439111"/>
          </a:xfrm>
        </p:spPr>
        <p:txBody>
          <a:bodyPr>
            <a:normAutofit fontScale="90000"/>
          </a:bodyPr>
          <a:lstStyle/>
          <a:p>
            <a:r>
              <a:rPr lang="en-US" sz="4000" u="sng" dirty="0">
                <a:solidFill>
                  <a:schemeClr val="tx1"/>
                </a:solidFill>
              </a:rPr>
              <a:t>Solution - 4</a:t>
            </a:r>
          </a:p>
        </p:txBody>
      </p:sp>
      <p:pic>
        <p:nvPicPr>
          <p:cNvPr id="4" name="Content Placeholder 3" descr="12_accounts_imp_accounting_dissolution_of_partnership.pdf - Adobe Reader"/>
          <p:cNvPicPr>
            <a:picLocks noGrp="1" noChangeAspect="1"/>
          </p:cNvPicPr>
          <p:nvPr>
            <p:ph idx="1"/>
          </p:nvPr>
        </p:nvPicPr>
        <p:blipFill rotWithShape="1">
          <a:blip r:embed="rId2">
            <a:biLevel thresh="75000"/>
            <a:extLst>
              <a:ext uri="{28A0092B-C50C-407E-A947-70E740481C1C}">
                <a14:useLocalDpi xmlns:a14="http://schemas.microsoft.com/office/drawing/2010/main" val="0"/>
              </a:ext>
            </a:extLst>
          </a:blip>
          <a:srcRect l="10554" t="20493" r="6505" b="4820"/>
          <a:stretch/>
        </p:blipFill>
        <p:spPr>
          <a:xfrm>
            <a:off x="377371" y="841829"/>
            <a:ext cx="11047897" cy="5355771"/>
          </a:xfrm>
        </p:spPr>
      </p:pic>
      <p:pic>
        <p:nvPicPr>
          <p:cNvPr id="5" name="Google Shape;63;p14"/>
          <p:cNvPicPr preferRelativeResize="0"/>
          <p:nvPr/>
        </p:nvPicPr>
        <p:blipFill rotWithShape="1">
          <a:blip r:embed="rId3">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17081742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852" y="126946"/>
            <a:ext cx="3924663" cy="439111"/>
          </a:xfrm>
        </p:spPr>
        <p:txBody>
          <a:bodyPr>
            <a:normAutofit fontScale="90000"/>
          </a:bodyPr>
          <a:lstStyle/>
          <a:p>
            <a:r>
              <a:rPr lang="en-US" sz="4000" u="sng" dirty="0">
                <a:solidFill>
                  <a:schemeClr val="tx1"/>
                </a:solidFill>
              </a:rPr>
              <a:t>Solution - 4</a:t>
            </a:r>
          </a:p>
        </p:txBody>
      </p:sp>
      <p:sp>
        <p:nvSpPr>
          <p:cNvPr id="3" name="Content Placeholder 2"/>
          <p:cNvSpPr>
            <a:spLocks noGrp="1"/>
          </p:cNvSpPr>
          <p:nvPr>
            <p:ph idx="1"/>
          </p:nvPr>
        </p:nvSpPr>
        <p:spPr>
          <a:xfrm>
            <a:off x="4464594" y="566057"/>
            <a:ext cx="2879634" cy="491066"/>
          </a:xfrm>
        </p:spPr>
        <p:txBody>
          <a:bodyPr>
            <a:normAutofit fontScale="92500" lnSpcReduction="20000"/>
          </a:bodyPr>
          <a:lstStyle/>
          <a:p>
            <a:r>
              <a:rPr lang="en-US" sz="3200" b="1" dirty="0">
                <a:solidFill>
                  <a:schemeClr val="tx1"/>
                </a:solidFill>
              </a:rPr>
              <a:t>Cash account</a:t>
            </a:r>
            <a:endParaRPr lang="en-US" sz="3200" dirty="0">
              <a:solidFill>
                <a:schemeClr val="tx1"/>
              </a:solidFill>
            </a:endParaRPr>
          </a:p>
        </p:txBody>
      </p:sp>
      <p:pic>
        <p:nvPicPr>
          <p:cNvPr id="5" name="Picture 4" descr="12_accounts_imp_accounting_dissolution_of_partnership.pdf - Adobe Reader"/>
          <p:cNvPicPr>
            <a:picLocks noChangeAspect="1"/>
          </p:cNvPicPr>
          <p:nvPr/>
        </p:nvPicPr>
        <p:blipFill rotWithShape="1">
          <a:blip r:embed="rId2">
            <a:biLevel thresh="75000"/>
            <a:extLst>
              <a:ext uri="{28A0092B-C50C-407E-A947-70E740481C1C}">
                <a14:useLocalDpi xmlns:a14="http://schemas.microsoft.com/office/drawing/2010/main" val="0"/>
              </a:ext>
            </a:extLst>
          </a:blip>
          <a:srcRect l="11191" t="28716" r="6191" b="19760"/>
          <a:stretch/>
        </p:blipFill>
        <p:spPr>
          <a:xfrm>
            <a:off x="333828" y="1057122"/>
            <a:ext cx="11636448" cy="3906763"/>
          </a:xfrm>
          <a:prstGeom prst="rect">
            <a:avLst/>
          </a:prstGeom>
        </p:spPr>
      </p:pic>
      <p:pic>
        <p:nvPicPr>
          <p:cNvPr id="6" name="Google Shape;63;p14"/>
          <p:cNvPicPr preferRelativeResize="0"/>
          <p:nvPr/>
        </p:nvPicPr>
        <p:blipFill rotWithShape="1">
          <a:blip r:embed="rId3">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26265441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0228" y="758952"/>
            <a:ext cx="10749280" cy="3566160"/>
          </a:xfrm>
        </p:spPr>
        <p:txBody>
          <a:bodyPr/>
          <a:lstStyle/>
          <a:p>
            <a:pPr algn="ctr"/>
            <a:r>
              <a:rPr lang="en-US" b="1" dirty="0">
                <a:solidFill>
                  <a:srgbClr val="FF0000"/>
                </a:solidFill>
              </a:rPr>
              <a:t>Final Account </a:t>
            </a:r>
            <a:br>
              <a:rPr lang="en-US" b="1" dirty="0">
                <a:solidFill>
                  <a:srgbClr val="FF0000"/>
                </a:solidFill>
              </a:rPr>
            </a:br>
            <a:r>
              <a:rPr lang="en-US" b="1" dirty="0">
                <a:solidFill>
                  <a:srgbClr val="FF0000"/>
                </a:solidFill>
              </a:rPr>
              <a:t>Board Exam Questions </a:t>
            </a:r>
          </a:p>
        </p:txBody>
      </p:sp>
      <p:pic>
        <p:nvPicPr>
          <p:cNvPr id="3" name="Google Shape;63;p14"/>
          <p:cNvPicPr preferRelativeResize="0"/>
          <p:nvPr/>
        </p:nvPicPr>
        <p:blipFill rotWithShape="1">
          <a:blip r:embed="rId2">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781541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Dissolution of Partnership</a:t>
            </a:r>
          </a:p>
        </p:txBody>
      </p:sp>
      <p:sp>
        <p:nvSpPr>
          <p:cNvPr id="3" name="Content Placeholder 2"/>
          <p:cNvSpPr>
            <a:spLocks noGrp="1"/>
          </p:cNvSpPr>
          <p:nvPr>
            <p:ph idx="1"/>
          </p:nvPr>
        </p:nvSpPr>
        <p:spPr>
          <a:xfrm>
            <a:off x="435429" y="1621246"/>
            <a:ext cx="11103428" cy="4314423"/>
          </a:xfrm>
        </p:spPr>
        <p:txBody>
          <a:bodyPr>
            <a:noAutofit/>
          </a:bodyPr>
          <a:lstStyle/>
          <a:p>
            <a:pPr marL="0" indent="0" algn="just">
              <a:lnSpc>
                <a:spcPct val="110000"/>
              </a:lnSpc>
              <a:spcBef>
                <a:spcPts val="0"/>
              </a:spcBef>
              <a:spcAft>
                <a:spcPts val="0"/>
              </a:spcAft>
            </a:pPr>
            <a:r>
              <a:rPr lang="en-US" sz="2400" b="1" dirty="0">
                <a:solidFill>
                  <a:schemeClr val="tx1"/>
                </a:solidFill>
              </a:rPr>
              <a:t>	Dissolution of Partnership refers to terminal of old partnership agreement (i.e., Partnership Deep) and a reconstruction the firm. It may take place on </a:t>
            </a:r>
          </a:p>
          <a:p>
            <a:pPr marL="0" indent="0" algn="just">
              <a:lnSpc>
                <a:spcPct val="150000"/>
              </a:lnSpc>
              <a:spcBef>
                <a:spcPts val="0"/>
              </a:spcBef>
              <a:spcAft>
                <a:spcPts val="0"/>
              </a:spcAft>
            </a:pPr>
            <a:r>
              <a:rPr lang="en-US" sz="2400" b="1" dirty="0">
                <a:solidFill>
                  <a:schemeClr val="tx1"/>
                </a:solidFill>
              </a:rPr>
              <a:t>(1) Change in existing profit sharing ratio among partners;</a:t>
            </a:r>
          </a:p>
          <a:p>
            <a:pPr marL="0" indent="0" algn="just">
              <a:lnSpc>
                <a:spcPct val="150000"/>
              </a:lnSpc>
              <a:spcBef>
                <a:spcPts val="0"/>
              </a:spcBef>
              <a:spcAft>
                <a:spcPts val="0"/>
              </a:spcAft>
            </a:pPr>
            <a:r>
              <a:rPr lang="en-US" sz="2400" b="1" dirty="0">
                <a:solidFill>
                  <a:schemeClr val="tx1"/>
                </a:solidFill>
              </a:rPr>
              <a:t>(2) Admission of a new partner</a:t>
            </a:r>
          </a:p>
          <a:p>
            <a:pPr marL="0" indent="0" algn="just">
              <a:lnSpc>
                <a:spcPct val="150000"/>
              </a:lnSpc>
              <a:spcBef>
                <a:spcPts val="0"/>
              </a:spcBef>
              <a:spcAft>
                <a:spcPts val="0"/>
              </a:spcAft>
            </a:pPr>
            <a:r>
              <a:rPr lang="en-US" sz="2400" b="1" dirty="0">
                <a:solidFill>
                  <a:schemeClr val="tx1"/>
                </a:solidFill>
              </a:rPr>
              <a:t>(3) Retirement of a partner;</a:t>
            </a:r>
          </a:p>
          <a:p>
            <a:pPr marL="0" indent="0" algn="just">
              <a:lnSpc>
                <a:spcPct val="150000"/>
              </a:lnSpc>
              <a:spcBef>
                <a:spcPts val="0"/>
              </a:spcBef>
              <a:spcAft>
                <a:spcPts val="0"/>
              </a:spcAft>
            </a:pPr>
            <a:r>
              <a:rPr lang="en-US" sz="2400" b="1" dirty="0">
                <a:solidFill>
                  <a:schemeClr val="tx1"/>
                </a:solidFill>
              </a:rPr>
              <a:t>(4) Death of a partner;</a:t>
            </a:r>
          </a:p>
          <a:p>
            <a:pPr marL="0" indent="0" algn="just">
              <a:lnSpc>
                <a:spcPct val="150000"/>
              </a:lnSpc>
              <a:spcBef>
                <a:spcPts val="0"/>
              </a:spcBef>
              <a:spcAft>
                <a:spcPts val="0"/>
              </a:spcAft>
            </a:pPr>
            <a:r>
              <a:rPr lang="en-US" sz="2400" b="1" dirty="0">
                <a:solidFill>
                  <a:schemeClr val="tx1"/>
                </a:solidFill>
              </a:rPr>
              <a:t>(5) Insolvency of a partner;</a:t>
            </a:r>
          </a:p>
          <a:p>
            <a:pPr marL="0" indent="0" algn="just">
              <a:lnSpc>
                <a:spcPct val="150000"/>
              </a:lnSpc>
              <a:spcBef>
                <a:spcPts val="0"/>
              </a:spcBef>
              <a:spcAft>
                <a:spcPts val="0"/>
              </a:spcAft>
            </a:pPr>
            <a:r>
              <a:rPr lang="en-US" sz="2400" b="1" dirty="0">
                <a:solidFill>
                  <a:schemeClr val="tx1"/>
                </a:solidFill>
              </a:rPr>
              <a:t>(6) Completion of the venture, if partnership is formed for that; and</a:t>
            </a:r>
          </a:p>
          <a:p>
            <a:pPr marL="0" indent="0" algn="just">
              <a:lnSpc>
                <a:spcPct val="150000"/>
              </a:lnSpc>
              <a:spcBef>
                <a:spcPts val="0"/>
              </a:spcBef>
              <a:spcAft>
                <a:spcPts val="0"/>
              </a:spcAft>
            </a:pPr>
            <a:r>
              <a:rPr lang="en-US" sz="2400" b="1" dirty="0">
                <a:solidFill>
                  <a:schemeClr val="tx1"/>
                </a:solidFill>
              </a:rPr>
              <a:t>(7) Expiry of the period of partnership, if partnership is for a specific period of time;</a:t>
            </a:r>
          </a:p>
        </p:txBody>
      </p:sp>
      <p:pic>
        <p:nvPicPr>
          <p:cNvPr id="4" name="Google Shape;63;p14"/>
          <p:cNvPicPr preferRelativeResize="0"/>
          <p:nvPr/>
        </p:nvPicPr>
        <p:blipFill rotWithShape="1">
          <a:blip r:embed="rId2">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18260235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8" dur="500"/>
                                        <p:tgtEl>
                                          <p:spTgt spid="3">
                                            <p:txEl>
                                              <p:pRg st="1" end="1"/>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1" dur="500"/>
                                        <p:tgtEl>
                                          <p:spTgt spid="3">
                                            <p:txEl>
                                              <p:pRg st="2" end="2"/>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4" dur="500"/>
                                        <p:tgtEl>
                                          <p:spTgt spid="3">
                                            <p:txEl>
                                              <p:pRg st="3" end="3"/>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0" dur="500"/>
                                        <p:tgtEl>
                                          <p:spTgt spid="3">
                                            <p:txEl>
                                              <p:pRg st="5" end="5"/>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3" dur="500"/>
                                        <p:tgtEl>
                                          <p:spTgt spid="3">
                                            <p:txEl>
                                              <p:pRg st="6" end="6"/>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743" y="286604"/>
            <a:ext cx="11538857" cy="976140"/>
          </a:xfrm>
        </p:spPr>
        <p:txBody>
          <a:bodyPr>
            <a:normAutofit/>
          </a:bodyPr>
          <a:lstStyle/>
          <a:p>
            <a:pPr algn="just"/>
            <a:r>
              <a:rPr lang="en-US" sz="2400" b="1" dirty="0" err="1">
                <a:solidFill>
                  <a:schemeClr val="tx1"/>
                </a:solidFill>
                <a:latin typeface="+mn-lt"/>
              </a:rPr>
              <a:t>Hanif</a:t>
            </a:r>
            <a:r>
              <a:rPr lang="en-US" sz="2400" b="1" dirty="0">
                <a:solidFill>
                  <a:schemeClr val="tx1"/>
                </a:solidFill>
                <a:latin typeface="+mn-lt"/>
              </a:rPr>
              <a:t> and </a:t>
            </a:r>
            <a:r>
              <a:rPr lang="en-US" sz="2400" b="1" dirty="0" err="1">
                <a:solidFill>
                  <a:schemeClr val="tx1"/>
                </a:solidFill>
                <a:latin typeface="+mn-lt"/>
              </a:rPr>
              <a:t>Jubed</a:t>
            </a:r>
            <a:r>
              <a:rPr lang="en-US" sz="2400" b="1" dirty="0">
                <a:solidFill>
                  <a:schemeClr val="tx1"/>
                </a:solidFill>
                <a:latin typeface="+mn-lt"/>
              </a:rPr>
              <a:t> were partners in a firm sharing profits in the ratio of their capitals. On 31st March, 2013 their Balance Sheet was as follows :</a:t>
            </a:r>
          </a:p>
        </p:txBody>
      </p:sp>
      <p:pic>
        <p:nvPicPr>
          <p:cNvPr id="4" name="Content Placeholder 3" descr="CBSE Previous Year Question Papers Class 12 Accountancy Outside Set 1 2014.pdf - Adobe Reader"/>
          <p:cNvPicPr>
            <a:picLocks noGrp="1" noChangeAspect="1"/>
          </p:cNvPicPr>
          <p:nvPr>
            <p:ph idx="1"/>
          </p:nvPr>
        </p:nvPicPr>
        <p:blipFill rotWithShape="1">
          <a:blip r:embed="rId2">
            <a:biLevel thresh="75000"/>
            <a:extLst>
              <a:ext uri="{28A0092B-C50C-407E-A947-70E740481C1C}">
                <a14:useLocalDpi xmlns:a14="http://schemas.microsoft.com/office/drawing/2010/main" val="0"/>
              </a:ext>
            </a:extLst>
          </a:blip>
          <a:srcRect l="20849" t="12194" r="18743" b="1572"/>
          <a:stretch/>
        </p:blipFill>
        <p:spPr>
          <a:xfrm>
            <a:off x="1277256" y="1262744"/>
            <a:ext cx="9013373" cy="5342796"/>
          </a:xfrm>
        </p:spPr>
      </p:pic>
      <p:sp>
        <p:nvSpPr>
          <p:cNvPr id="5" name="Title 1"/>
          <p:cNvSpPr txBox="1">
            <a:spLocks/>
          </p:cNvSpPr>
          <p:nvPr/>
        </p:nvSpPr>
        <p:spPr>
          <a:xfrm>
            <a:off x="124823" y="-177855"/>
            <a:ext cx="10058400" cy="71488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US" sz="3200" u="sng" dirty="0">
                <a:solidFill>
                  <a:schemeClr val="tx1"/>
                </a:solidFill>
              </a:rPr>
              <a:t>2014 Question - 1</a:t>
            </a:r>
          </a:p>
        </p:txBody>
      </p:sp>
      <p:pic>
        <p:nvPicPr>
          <p:cNvPr id="6" name="Google Shape;63;p14"/>
          <p:cNvPicPr preferRelativeResize="0"/>
          <p:nvPr/>
        </p:nvPicPr>
        <p:blipFill rotWithShape="1">
          <a:blip r:embed="rId3">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2936221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080" y="537029"/>
            <a:ext cx="11486606" cy="5936342"/>
          </a:xfrm>
          <a:ln/>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pPr>
              <a:lnSpc>
                <a:spcPct val="150000"/>
              </a:lnSpc>
            </a:pPr>
            <a:r>
              <a:rPr lang="en-US" b="1" dirty="0">
                <a:solidFill>
                  <a:schemeClr val="tx1"/>
                </a:solidFill>
              </a:rPr>
              <a:t>On the above date the firm was dissolved.</a:t>
            </a:r>
          </a:p>
          <a:p>
            <a:pPr>
              <a:lnSpc>
                <a:spcPct val="150000"/>
              </a:lnSpc>
            </a:pPr>
            <a:r>
              <a:rPr lang="en-US" b="1" dirty="0">
                <a:solidFill>
                  <a:schemeClr val="tx1"/>
                </a:solidFill>
              </a:rPr>
              <a:t>(</a:t>
            </a:r>
            <a:r>
              <a:rPr lang="en-US" b="1" dirty="0" err="1">
                <a:solidFill>
                  <a:schemeClr val="tx1"/>
                </a:solidFill>
              </a:rPr>
              <a:t>i</a:t>
            </a:r>
            <a:r>
              <a:rPr lang="en-US" b="1" dirty="0">
                <a:solidFill>
                  <a:schemeClr val="tx1"/>
                </a:solidFill>
              </a:rPr>
              <a:t>) Debtors were </a:t>
            </a:r>
            <a:r>
              <a:rPr lang="en-US" b="1" dirty="0" err="1">
                <a:solidFill>
                  <a:schemeClr val="tx1"/>
                </a:solidFill>
              </a:rPr>
              <a:t>realised</a:t>
            </a:r>
            <a:r>
              <a:rPr lang="en-US" b="1" dirty="0">
                <a:solidFill>
                  <a:schemeClr val="tx1"/>
                </a:solidFill>
              </a:rPr>
              <a:t> at a discount of 5%. 50% of the stock was taken over by </a:t>
            </a:r>
            <a:r>
              <a:rPr lang="en-US" b="1" dirty="0" err="1">
                <a:solidFill>
                  <a:schemeClr val="tx1"/>
                </a:solidFill>
              </a:rPr>
              <a:t>Hanif</a:t>
            </a:r>
            <a:r>
              <a:rPr lang="en-US" b="1" dirty="0">
                <a:solidFill>
                  <a:schemeClr val="tx1"/>
                </a:solidFill>
              </a:rPr>
              <a:t> at 10% less than the book value. Remaining stock was sold for RS. 65,000.</a:t>
            </a:r>
          </a:p>
          <a:p>
            <a:pPr>
              <a:lnSpc>
                <a:spcPct val="150000"/>
              </a:lnSpc>
            </a:pPr>
            <a:r>
              <a:rPr lang="en-US" b="1" dirty="0">
                <a:solidFill>
                  <a:schemeClr val="tx1"/>
                </a:solidFill>
              </a:rPr>
              <a:t>(ii) Furniture was taken over by </a:t>
            </a:r>
            <a:r>
              <a:rPr lang="en-US" b="1" dirty="0" err="1">
                <a:solidFill>
                  <a:schemeClr val="tx1"/>
                </a:solidFill>
              </a:rPr>
              <a:t>Jubed</a:t>
            </a:r>
            <a:r>
              <a:rPr lang="en-US" b="1" dirty="0">
                <a:solidFill>
                  <a:schemeClr val="tx1"/>
                </a:solidFill>
              </a:rPr>
              <a:t> for RS. 1,35,000. Machinery was sold as scrap for RS. 74,000.</a:t>
            </a:r>
          </a:p>
          <a:p>
            <a:pPr>
              <a:lnSpc>
                <a:spcPct val="150000"/>
              </a:lnSpc>
            </a:pPr>
            <a:r>
              <a:rPr lang="en-US" b="1" dirty="0">
                <a:solidFill>
                  <a:schemeClr val="tx1"/>
                </a:solidFill>
              </a:rPr>
              <a:t>(iii) Creditors were paid in full.</a:t>
            </a:r>
          </a:p>
          <a:p>
            <a:pPr>
              <a:lnSpc>
                <a:spcPct val="150000"/>
              </a:lnSpc>
            </a:pPr>
            <a:r>
              <a:rPr lang="en-US" b="1" dirty="0">
                <a:solidFill>
                  <a:schemeClr val="tx1"/>
                </a:solidFill>
              </a:rPr>
              <a:t>(iv) Expenses on </a:t>
            </a:r>
            <a:r>
              <a:rPr lang="en-US" b="1" dirty="0" err="1">
                <a:solidFill>
                  <a:schemeClr val="tx1"/>
                </a:solidFill>
              </a:rPr>
              <a:t>realisation</a:t>
            </a:r>
            <a:r>
              <a:rPr lang="en-US" b="1" dirty="0">
                <a:solidFill>
                  <a:schemeClr val="tx1"/>
                </a:solidFill>
              </a:rPr>
              <a:t> RS. 8,000 were paid by </a:t>
            </a:r>
            <a:r>
              <a:rPr lang="en-US" b="1" dirty="0" err="1">
                <a:solidFill>
                  <a:schemeClr val="tx1"/>
                </a:solidFill>
              </a:rPr>
              <a:t>Hanif</a:t>
            </a:r>
            <a:r>
              <a:rPr lang="en-US" b="1" dirty="0">
                <a:solidFill>
                  <a:schemeClr val="tx1"/>
                </a:solidFill>
              </a:rPr>
              <a:t>.</a:t>
            </a:r>
          </a:p>
          <a:p>
            <a:pPr>
              <a:lnSpc>
                <a:spcPct val="150000"/>
              </a:lnSpc>
            </a:pPr>
            <a:r>
              <a:rPr lang="en-US" b="1" dirty="0">
                <a:solidFill>
                  <a:schemeClr val="tx1"/>
                </a:solidFill>
              </a:rPr>
              <a:t>Prepare </a:t>
            </a:r>
            <a:r>
              <a:rPr lang="en-US" b="1" dirty="0" err="1">
                <a:solidFill>
                  <a:schemeClr val="tx1"/>
                </a:solidFill>
              </a:rPr>
              <a:t>Realisation</a:t>
            </a:r>
            <a:r>
              <a:rPr lang="en-US" b="1" dirty="0">
                <a:solidFill>
                  <a:schemeClr val="tx1"/>
                </a:solidFill>
              </a:rPr>
              <a:t> Account.</a:t>
            </a:r>
          </a:p>
        </p:txBody>
      </p:sp>
      <p:sp>
        <p:nvSpPr>
          <p:cNvPr id="6" name="Title 1"/>
          <p:cNvSpPr txBox="1">
            <a:spLocks/>
          </p:cNvSpPr>
          <p:nvPr/>
        </p:nvSpPr>
        <p:spPr>
          <a:xfrm>
            <a:off x="124823" y="-177855"/>
            <a:ext cx="10058400" cy="71488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US" sz="3200" u="sng" dirty="0">
                <a:solidFill>
                  <a:schemeClr val="tx1"/>
                </a:solidFill>
              </a:rPr>
              <a:t>2014 Question - 1</a:t>
            </a:r>
          </a:p>
        </p:txBody>
      </p:sp>
      <p:pic>
        <p:nvPicPr>
          <p:cNvPr id="4" name="Google Shape;63;p14"/>
          <p:cNvPicPr preferRelativeResize="0"/>
          <p:nvPr/>
        </p:nvPicPr>
        <p:blipFill rotWithShape="1">
          <a:blip r:embed="rId2">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363563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2995" y="0"/>
            <a:ext cx="10058400" cy="714883"/>
          </a:xfrm>
        </p:spPr>
        <p:txBody>
          <a:bodyPr>
            <a:normAutofit/>
          </a:bodyPr>
          <a:lstStyle/>
          <a:p>
            <a:pPr algn="r"/>
            <a:r>
              <a:rPr lang="en-US" sz="4000" u="sng" dirty="0">
                <a:solidFill>
                  <a:schemeClr val="tx1"/>
                </a:solidFill>
              </a:rPr>
              <a:t>Solution - 1</a:t>
            </a:r>
          </a:p>
        </p:txBody>
      </p:sp>
      <p:pic>
        <p:nvPicPr>
          <p:cNvPr id="4" name="Content Placeholder 3" descr="CBSE Previous Year Question Papers Class 12 Accountancy Outside 2014 Marking Scheme.pdf - Adobe Reader"/>
          <p:cNvPicPr>
            <a:picLocks noGrp="1" noChangeAspect="1"/>
          </p:cNvPicPr>
          <p:nvPr>
            <p:ph idx="1"/>
          </p:nvPr>
        </p:nvPicPr>
        <p:blipFill rotWithShape="1">
          <a:blip r:embed="rId2">
            <a:biLevel thresh="75000"/>
            <a:extLst>
              <a:ext uri="{28A0092B-C50C-407E-A947-70E740481C1C}">
                <a14:useLocalDpi xmlns:a14="http://schemas.microsoft.com/office/drawing/2010/main" val="0"/>
              </a:ext>
            </a:extLst>
          </a:blip>
          <a:srcRect l="24345" t="13277" r="19131" b="9871"/>
          <a:stretch/>
        </p:blipFill>
        <p:spPr>
          <a:xfrm>
            <a:off x="406400" y="179586"/>
            <a:ext cx="8810171" cy="6448682"/>
          </a:xfrm>
        </p:spPr>
      </p:pic>
      <p:pic>
        <p:nvPicPr>
          <p:cNvPr id="5" name="Google Shape;63;p14"/>
          <p:cNvPicPr preferRelativeResize="0"/>
          <p:nvPr/>
        </p:nvPicPr>
        <p:blipFill rotWithShape="1">
          <a:blip r:embed="rId3">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32545638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1746"/>
            <a:ext cx="12017829" cy="1121283"/>
          </a:xfrm>
        </p:spPr>
        <p:txBody>
          <a:bodyPr>
            <a:normAutofit fontScale="90000"/>
          </a:bodyPr>
          <a:lstStyle/>
          <a:p>
            <a:pPr algn="just"/>
            <a:r>
              <a:rPr lang="en-US" sz="2400" b="1" dirty="0">
                <a:solidFill>
                  <a:schemeClr val="tx1"/>
                </a:solidFill>
                <a:latin typeface="+mn-lt"/>
              </a:rPr>
              <a:t>Kumar, </a:t>
            </a:r>
            <a:r>
              <a:rPr lang="en-US" sz="2400" b="1" dirty="0" err="1">
                <a:solidFill>
                  <a:schemeClr val="tx1"/>
                </a:solidFill>
                <a:latin typeface="+mn-lt"/>
              </a:rPr>
              <a:t>Shyam</a:t>
            </a:r>
            <a:r>
              <a:rPr lang="en-US" sz="2400" b="1" dirty="0">
                <a:solidFill>
                  <a:schemeClr val="tx1"/>
                </a:solidFill>
                <a:latin typeface="+mn-lt"/>
              </a:rPr>
              <a:t> and </a:t>
            </a:r>
            <a:r>
              <a:rPr lang="en-US" sz="2400" b="1" dirty="0" err="1">
                <a:solidFill>
                  <a:schemeClr val="tx1"/>
                </a:solidFill>
                <a:latin typeface="+mn-lt"/>
              </a:rPr>
              <a:t>Ratan</a:t>
            </a:r>
            <a:r>
              <a:rPr lang="en-US" sz="2400" b="1" dirty="0">
                <a:solidFill>
                  <a:schemeClr val="tx1"/>
                </a:solidFill>
                <a:latin typeface="+mn-lt"/>
              </a:rPr>
              <a:t> were partners in a firm sharing profits in the ratio of 5 : 3 : 2 respectively. They decided to dissolve the firm with effect from 01-04-2013. On that date the Balance Sheet of the firm was as follows :</a:t>
            </a:r>
          </a:p>
        </p:txBody>
      </p:sp>
      <p:pic>
        <p:nvPicPr>
          <p:cNvPr id="5" name="Content Placeholder 4" descr="CBSE Previous Year Question Papers Compartment Exam Class 12 Accountancy Outside Set 1 2014.pdf - Adobe Reader"/>
          <p:cNvPicPr>
            <a:picLocks noGrp="1" noChangeAspect="1"/>
          </p:cNvPicPr>
          <p:nvPr>
            <p:ph idx="1"/>
          </p:nvPr>
        </p:nvPicPr>
        <p:blipFill rotWithShape="1">
          <a:blip r:embed="rId2">
            <a:biLevel thresh="75000"/>
            <a:extLst>
              <a:ext uri="{28A0092B-C50C-407E-A947-70E740481C1C}">
                <a14:useLocalDpi xmlns:a14="http://schemas.microsoft.com/office/drawing/2010/main" val="0"/>
              </a:ext>
            </a:extLst>
          </a:blip>
          <a:srcRect l="18518" t="12556" r="16606" b="3017"/>
          <a:stretch/>
        </p:blipFill>
        <p:spPr>
          <a:xfrm>
            <a:off x="1161141" y="1553028"/>
            <a:ext cx="9332687" cy="5155525"/>
          </a:xfrm>
        </p:spPr>
      </p:pic>
      <p:sp>
        <p:nvSpPr>
          <p:cNvPr id="4" name="Title 1"/>
          <p:cNvSpPr txBox="1">
            <a:spLocks/>
          </p:cNvSpPr>
          <p:nvPr/>
        </p:nvSpPr>
        <p:spPr>
          <a:xfrm>
            <a:off x="124823" y="-177855"/>
            <a:ext cx="10058400" cy="71488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US" sz="3200" u="sng" dirty="0">
                <a:solidFill>
                  <a:schemeClr val="tx1"/>
                </a:solidFill>
              </a:rPr>
              <a:t>2014 Compartment Question - 2</a:t>
            </a:r>
          </a:p>
        </p:txBody>
      </p:sp>
      <p:pic>
        <p:nvPicPr>
          <p:cNvPr id="6" name="Google Shape;63;p14"/>
          <p:cNvPicPr preferRelativeResize="0"/>
          <p:nvPr/>
        </p:nvPicPr>
        <p:blipFill rotWithShape="1">
          <a:blip r:embed="rId3">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4427181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080" y="699106"/>
            <a:ext cx="11559178" cy="5962952"/>
          </a:xfrm>
        </p:spPr>
        <p:style>
          <a:lnRef idx="2">
            <a:schemeClr val="accent4"/>
          </a:lnRef>
          <a:fillRef idx="1">
            <a:schemeClr val="lt1"/>
          </a:fillRef>
          <a:effectRef idx="0">
            <a:schemeClr val="accent4"/>
          </a:effectRef>
          <a:fontRef idx="minor">
            <a:schemeClr val="dk1"/>
          </a:fontRef>
        </p:style>
        <p:txBody>
          <a:bodyPr>
            <a:noAutofit/>
          </a:bodyPr>
          <a:lstStyle/>
          <a:p>
            <a:r>
              <a:rPr lang="en-US" sz="2800" b="1" dirty="0">
                <a:solidFill>
                  <a:schemeClr val="tx1"/>
                </a:solidFill>
              </a:rPr>
              <a:t>The dissolution resulted in the following :</a:t>
            </a:r>
          </a:p>
          <a:p>
            <a:r>
              <a:rPr lang="en-US" sz="2800" b="1" dirty="0">
                <a:solidFill>
                  <a:schemeClr val="tx1"/>
                </a:solidFill>
              </a:rPr>
              <a:t>(</a:t>
            </a:r>
            <a:r>
              <a:rPr lang="en-US" sz="2800" b="1" dirty="0" err="1">
                <a:solidFill>
                  <a:schemeClr val="tx1"/>
                </a:solidFill>
              </a:rPr>
              <a:t>i</a:t>
            </a:r>
            <a:r>
              <a:rPr lang="en-US" sz="2800" b="1" dirty="0">
                <a:solidFill>
                  <a:schemeClr val="tx1"/>
                </a:solidFill>
              </a:rPr>
              <a:t>) Plant of </a:t>
            </a:r>
            <a:r>
              <a:rPr lang="en-US" sz="2800" b="1" dirty="0" err="1">
                <a:solidFill>
                  <a:schemeClr val="tx1"/>
                </a:solidFill>
              </a:rPr>
              <a:t>Rs</a:t>
            </a:r>
            <a:r>
              <a:rPr lang="en-US" sz="2800" b="1" dirty="0">
                <a:solidFill>
                  <a:schemeClr val="tx1"/>
                </a:solidFill>
              </a:rPr>
              <a:t>. 40,000 was taken over by Kumar at an agreed value of </a:t>
            </a:r>
            <a:r>
              <a:rPr lang="en-US" sz="2800" b="1" dirty="0" err="1">
                <a:solidFill>
                  <a:schemeClr val="tx1"/>
                </a:solidFill>
              </a:rPr>
              <a:t>Rs</a:t>
            </a:r>
            <a:r>
              <a:rPr lang="en-US" sz="2800" b="1" dirty="0">
                <a:solidFill>
                  <a:schemeClr val="tx1"/>
                </a:solidFill>
              </a:rPr>
              <a:t>. 45,000 and remaining plant </a:t>
            </a:r>
            <a:r>
              <a:rPr lang="en-US" sz="2800" b="1" dirty="0" err="1">
                <a:solidFill>
                  <a:schemeClr val="tx1"/>
                </a:solidFill>
              </a:rPr>
              <a:t>realised</a:t>
            </a:r>
            <a:r>
              <a:rPr lang="en-US" sz="2800" b="1" dirty="0">
                <a:solidFill>
                  <a:schemeClr val="tx1"/>
                </a:solidFill>
              </a:rPr>
              <a:t> </a:t>
            </a:r>
            <a:r>
              <a:rPr lang="en-US" sz="2800" b="1" dirty="0" err="1">
                <a:solidFill>
                  <a:schemeClr val="tx1"/>
                </a:solidFill>
              </a:rPr>
              <a:t>Rs</a:t>
            </a:r>
            <a:r>
              <a:rPr lang="en-US" sz="2800" b="1" dirty="0">
                <a:solidFill>
                  <a:schemeClr val="tx1"/>
                </a:solidFill>
              </a:rPr>
              <a:t>. 50,000.</a:t>
            </a:r>
          </a:p>
          <a:p>
            <a:r>
              <a:rPr lang="en-US" sz="2800" b="1" dirty="0">
                <a:solidFill>
                  <a:schemeClr val="tx1"/>
                </a:solidFill>
              </a:rPr>
              <a:t>(ii) Furniture </a:t>
            </a:r>
            <a:r>
              <a:rPr lang="en-US" sz="2800" b="1" dirty="0" err="1">
                <a:solidFill>
                  <a:schemeClr val="tx1"/>
                </a:solidFill>
              </a:rPr>
              <a:t>realised</a:t>
            </a:r>
            <a:r>
              <a:rPr lang="en-US" sz="2800" b="1" dirty="0">
                <a:solidFill>
                  <a:schemeClr val="tx1"/>
                </a:solidFill>
              </a:rPr>
              <a:t> </a:t>
            </a:r>
            <a:r>
              <a:rPr lang="en-US" sz="2800" b="1" dirty="0" err="1">
                <a:solidFill>
                  <a:schemeClr val="tx1"/>
                </a:solidFill>
              </a:rPr>
              <a:t>Rs</a:t>
            </a:r>
            <a:r>
              <a:rPr lang="en-US" sz="2800" b="1" dirty="0">
                <a:solidFill>
                  <a:schemeClr val="tx1"/>
                </a:solidFill>
              </a:rPr>
              <a:t>. 40,000.</a:t>
            </a:r>
          </a:p>
          <a:p>
            <a:r>
              <a:rPr lang="en-US" sz="2800" b="1" dirty="0">
                <a:solidFill>
                  <a:schemeClr val="tx1"/>
                </a:solidFill>
              </a:rPr>
              <a:t>(iii) Motor van was taken over by </a:t>
            </a:r>
            <a:r>
              <a:rPr lang="en-US" sz="2800" b="1" dirty="0" err="1">
                <a:solidFill>
                  <a:schemeClr val="tx1"/>
                </a:solidFill>
              </a:rPr>
              <a:t>Shyam</a:t>
            </a:r>
            <a:r>
              <a:rPr lang="en-US" sz="2800" b="1" dirty="0">
                <a:solidFill>
                  <a:schemeClr val="tx1"/>
                </a:solidFill>
              </a:rPr>
              <a:t> for </a:t>
            </a:r>
            <a:r>
              <a:rPr lang="en-US" sz="2800" b="1" dirty="0" err="1">
                <a:solidFill>
                  <a:schemeClr val="tx1"/>
                </a:solidFill>
              </a:rPr>
              <a:t>Rs</a:t>
            </a:r>
            <a:r>
              <a:rPr lang="en-US" sz="2800" b="1" dirty="0">
                <a:solidFill>
                  <a:schemeClr val="tx1"/>
                </a:solidFill>
              </a:rPr>
              <a:t>. 30,000.</a:t>
            </a:r>
          </a:p>
          <a:p>
            <a:r>
              <a:rPr lang="en-US" sz="2800" b="1" dirty="0">
                <a:solidFill>
                  <a:schemeClr val="tx1"/>
                </a:solidFill>
              </a:rPr>
              <a:t>(iv)  Debtors </a:t>
            </a:r>
            <a:r>
              <a:rPr lang="en-US" sz="2800" b="1" dirty="0" err="1">
                <a:solidFill>
                  <a:schemeClr val="tx1"/>
                </a:solidFill>
              </a:rPr>
              <a:t>realised</a:t>
            </a:r>
            <a:r>
              <a:rPr lang="en-US" sz="2800" b="1" dirty="0">
                <a:solidFill>
                  <a:schemeClr val="tx1"/>
                </a:solidFill>
              </a:rPr>
              <a:t> </a:t>
            </a:r>
            <a:r>
              <a:rPr lang="en-US" sz="2800" b="1" dirty="0" err="1">
                <a:solidFill>
                  <a:schemeClr val="tx1"/>
                </a:solidFill>
              </a:rPr>
              <a:t>Rs</a:t>
            </a:r>
            <a:r>
              <a:rPr lang="en-US" sz="2800" b="1" dirty="0">
                <a:solidFill>
                  <a:schemeClr val="tx1"/>
                </a:solidFill>
              </a:rPr>
              <a:t>. 1,000 less.</a:t>
            </a:r>
          </a:p>
          <a:p>
            <a:r>
              <a:rPr lang="en-US" sz="2800" b="1" dirty="0">
                <a:solidFill>
                  <a:schemeClr val="tx1"/>
                </a:solidFill>
              </a:rPr>
              <a:t>(v) Creditors for </a:t>
            </a:r>
            <a:r>
              <a:rPr lang="en-US" sz="2800" b="1" dirty="0" err="1">
                <a:solidFill>
                  <a:schemeClr val="tx1"/>
                </a:solidFill>
              </a:rPr>
              <a:t>Rs</a:t>
            </a:r>
            <a:r>
              <a:rPr lang="en-US" sz="2800" b="1" dirty="0">
                <a:solidFill>
                  <a:schemeClr val="tx1"/>
                </a:solidFill>
              </a:rPr>
              <a:t>. 20,000 were untraceable and the remaining creditors were paid in full.</a:t>
            </a:r>
          </a:p>
          <a:p>
            <a:r>
              <a:rPr lang="en-US" sz="2800" b="1" dirty="0">
                <a:solidFill>
                  <a:schemeClr val="tx1"/>
                </a:solidFill>
              </a:rPr>
              <a:t>(vi)  </a:t>
            </a:r>
            <a:r>
              <a:rPr lang="en-US" sz="2800" b="1" dirty="0" err="1">
                <a:solidFill>
                  <a:schemeClr val="tx1"/>
                </a:solidFill>
              </a:rPr>
              <a:t>Realisation</a:t>
            </a:r>
            <a:r>
              <a:rPr lang="en-US" sz="2800" b="1" dirty="0">
                <a:solidFill>
                  <a:schemeClr val="tx1"/>
                </a:solidFill>
              </a:rPr>
              <a:t> expenses amounted to </a:t>
            </a:r>
            <a:r>
              <a:rPr lang="en-US" sz="2800" b="1" dirty="0" err="1">
                <a:solidFill>
                  <a:schemeClr val="tx1"/>
                </a:solidFill>
              </a:rPr>
              <a:t>Rs</a:t>
            </a:r>
            <a:r>
              <a:rPr lang="en-US" sz="2800" b="1" dirty="0">
                <a:solidFill>
                  <a:schemeClr val="tx1"/>
                </a:solidFill>
              </a:rPr>
              <a:t>. 5,000.</a:t>
            </a:r>
          </a:p>
          <a:p>
            <a:r>
              <a:rPr lang="en-US" sz="2800" b="1" dirty="0">
                <a:solidFill>
                  <a:schemeClr val="tx1"/>
                </a:solidFill>
              </a:rPr>
              <a:t>Prepare the </a:t>
            </a:r>
            <a:r>
              <a:rPr lang="en-US" sz="2800" b="1" dirty="0" err="1">
                <a:solidFill>
                  <a:schemeClr val="tx1"/>
                </a:solidFill>
              </a:rPr>
              <a:t>Realisation</a:t>
            </a:r>
            <a:r>
              <a:rPr lang="en-US" sz="2800" b="1" dirty="0">
                <a:solidFill>
                  <a:schemeClr val="tx1"/>
                </a:solidFill>
              </a:rPr>
              <a:t> Account, Capital Accounts of Partners and Bank Account of the firm.</a:t>
            </a:r>
          </a:p>
          <a:p>
            <a:endParaRPr lang="en-US" sz="2800" dirty="0">
              <a:solidFill>
                <a:schemeClr val="tx1"/>
              </a:solidFill>
            </a:endParaRPr>
          </a:p>
        </p:txBody>
      </p:sp>
      <p:sp>
        <p:nvSpPr>
          <p:cNvPr id="4" name="Title 1"/>
          <p:cNvSpPr txBox="1">
            <a:spLocks/>
          </p:cNvSpPr>
          <p:nvPr/>
        </p:nvSpPr>
        <p:spPr>
          <a:xfrm>
            <a:off x="124823" y="-177855"/>
            <a:ext cx="10058400" cy="71488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US" sz="3200" u="sng" dirty="0">
                <a:solidFill>
                  <a:schemeClr val="tx1"/>
                </a:solidFill>
              </a:rPr>
              <a:t>2014 Compartment Question - 2</a:t>
            </a:r>
          </a:p>
        </p:txBody>
      </p:sp>
      <p:pic>
        <p:nvPicPr>
          <p:cNvPr id="5" name="Google Shape;63;p14"/>
          <p:cNvPicPr preferRelativeResize="0"/>
          <p:nvPr/>
        </p:nvPicPr>
        <p:blipFill rotWithShape="1">
          <a:blip r:embed="rId2">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875523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4823" y="-177855"/>
            <a:ext cx="10058400" cy="71488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US" sz="3200" u="sng" dirty="0">
                <a:solidFill>
                  <a:schemeClr val="tx1"/>
                </a:solidFill>
              </a:rPr>
              <a:t>2014 Compartment Solution - 2</a:t>
            </a:r>
          </a:p>
        </p:txBody>
      </p:sp>
      <p:pic>
        <p:nvPicPr>
          <p:cNvPr id="5" name="Content Placeholder 4" descr="CBSE Previous Year Question Papers Compartment Exam Class 12 Accountancy Outside 2014 Marking Scheme.pdf - Adobe Reader"/>
          <p:cNvPicPr>
            <a:picLocks noGrp="1" noChangeAspect="1"/>
          </p:cNvPicPr>
          <p:nvPr>
            <p:ph idx="1"/>
          </p:nvPr>
        </p:nvPicPr>
        <p:blipFill rotWithShape="1">
          <a:blip r:embed="rId2">
            <a:biLevel thresh="75000"/>
            <a:extLst>
              <a:ext uri="{28A0092B-C50C-407E-A947-70E740481C1C}">
                <a14:useLocalDpi xmlns:a14="http://schemas.microsoft.com/office/drawing/2010/main" val="0"/>
              </a:ext>
            </a:extLst>
          </a:blip>
          <a:srcRect l="20654" t="17606" r="12915" b="17449"/>
          <a:stretch/>
        </p:blipFill>
        <p:spPr>
          <a:xfrm>
            <a:off x="304799" y="537028"/>
            <a:ext cx="11279052" cy="5936343"/>
          </a:xfrm>
        </p:spPr>
      </p:pic>
      <p:pic>
        <p:nvPicPr>
          <p:cNvPr id="6" name="Google Shape;63;p14"/>
          <p:cNvPicPr preferRelativeResize="0"/>
          <p:nvPr/>
        </p:nvPicPr>
        <p:blipFill rotWithShape="1">
          <a:blip r:embed="rId3">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9931086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4823" y="-177855"/>
            <a:ext cx="10058400" cy="71488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US" sz="3200" u="sng" dirty="0">
                <a:solidFill>
                  <a:schemeClr val="tx1"/>
                </a:solidFill>
              </a:rPr>
              <a:t>2014 Compartment Solution - 2</a:t>
            </a:r>
          </a:p>
        </p:txBody>
      </p:sp>
      <p:pic>
        <p:nvPicPr>
          <p:cNvPr id="3" name="Content Placeholder 2" descr="CBSE Previous Year Question Papers Compartment Exam Class 12 Accountancy Outside 2014 Marking Scheme.pdf - Adobe Reader"/>
          <p:cNvPicPr>
            <a:picLocks noGrp="1" noChangeAspect="1"/>
          </p:cNvPicPr>
          <p:nvPr>
            <p:ph idx="1"/>
          </p:nvPr>
        </p:nvPicPr>
        <p:blipFill rotWithShape="1">
          <a:blip r:embed="rId2">
            <a:biLevel thresh="75000"/>
            <a:extLst>
              <a:ext uri="{28A0092B-C50C-407E-A947-70E740481C1C}">
                <a14:useLocalDpi xmlns:a14="http://schemas.microsoft.com/office/drawing/2010/main" val="0"/>
              </a:ext>
            </a:extLst>
          </a:blip>
          <a:srcRect l="21237" t="20132" r="11749" b="30077"/>
          <a:stretch/>
        </p:blipFill>
        <p:spPr>
          <a:xfrm>
            <a:off x="146592" y="537028"/>
            <a:ext cx="11829145" cy="4731658"/>
          </a:xfrm>
        </p:spPr>
      </p:pic>
      <p:pic>
        <p:nvPicPr>
          <p:cNvPr id="5" name="Google Shape;63;p14"/>
          <p:cNvPicPr preferRelativeResize="0"/>
          <p:nvPr/>
        </p:nvPicPr>
        <p:blipFill rotWithShape="1">
          <a:blip r:embed="rId3">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23136367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4823" y="-177855"/>
            <a:ext cx="10058400" cy="71488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US" sz="3200" u="sng" dirty="0">
                <a:solidFill>
                  <a:schemeClr val="tx1"/>
                </a:solidFill>
              </a:rPr>
              <a:t>2014 Compartment Solution - 2</a:t>
            </a:r>
          </a:p>
        </p:txBody>
      </p:sp>
      <p:pic>
        <p:nvPicPr>
          <p:cNvPr id="2" name="Picture 1" descr="CBSE Previous Year Question Papers Compartment Exam Class 12 Accountancy Outside 2014 Marking Scheme.pdf - Adobe Reader"/>
          <p:cNvPicPr>
            <a:picLocks noChangeAspect="1"/>
          </p:cNvPicPr>
          <p:nvPr/>
        </p:nvPicPr>
        <p:blipFill rotWithShape="1">
          <a:blip r:embed="rId2">
            <a:biLevel thresh="75000"/>
            <a:extLst>
              <a:ext uri="{28A0092B-C50C-407E-A947-70E740481C1C}">
                <a14:useLocalDpi xmlns:a14="http://schemas.microsoft.com/office/drawing/2010/main" val="0"/>
              </a:ext>
            </a:extLst>
          </a:blip>
          <a:srcRect l="23096" t="21418" r="16547" b="32807"/>
          <a:stretch/>
        </p:blipFill>
        <p:spPr>
          <a:xfrm>
            <a:off x="124823" y="537028"/>
            <a:ext cx="11731332" cy="4789715"/>
          </a:xfrm>
          <a:prstGeom prst="rect">
            <a:avLst/>
          </a:prstGeom>
        </p:spPr>
      </p:pic>
      <p:pic>
        <p:nvPicPr>
          <p:cNvPr id="5" name="Google Shape;63;p14"/>
          <p:cNvPicPr preferRelativeResize="0"/>
          <p:nvPr/>
        </p:nvPicPr>
        <p:blipFill rotWithShape="1">
          <a:blip r:embed="rId3">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9708366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518832"/>
            <a:ext cx="11727542" cy="758426"/>
          </a:xfrm>
        </p:spPr>
        <p:txBody>
          <a:bodyPr>
            <a:normAutofit fontScale="90000"/>
          </a:bodyPr>
          <a:lstStyle/>
          <a:p>
            <a:pPr algn="just"/>
            <a:r>
              <a:rPr lang="en-US" sz="2400" b="1" dirty="0" err="1">
                <a:solidFill>
                  <a:schemeClr val="tx1"/>
                </a:solidFill>
                <a:latin typeface="+mn-lt"/>
              </a:rPr>
              <a:t>Hema</a:t>
            </a:r>
            <a:r>
              <a:rPr lang="en-US" sz="2400" b="1" dirty="0">
                <a:solidFill>
                  <a:schemeClr val="tx1"/>
                </a:solidFill>
                <a:latin typeface="+mn-lt"/>
              </a:rPr>
              <a:t> and </a:t>
            </a:r>
            <a:r>
              <a:rPr lang="en-US" sz="2400" b="1" dirty="0" err="1">
                <a:solidFill>
                  <a:schemeClr val="tx1"/>
                </a:solidFill>
                <a:latin typeface="+mn-lt"/>
              </a:rPr>
              <a:t>Garima</a:t>
            </a:r>
            <a:r>
              <a:rPr lang="en-US" sz="2400" b="1" dirty="0">
                <a:solidFill>
                  <a:schemeClr val="tx1"/>
                </a:solidFill>
                <a:latin typeface="+mn-lt"/>
              </a:rPr>
              <a:t> were partners in a firm sharing profits in the ratio of 3:2 . On March 31, 2015, their Balance Sheet was as follows:</a:t>
            </a:r>
          </a:p>
        </p:txBody>
      </p:sp>
      <p:pic>
        <p:nvPicPr>
          <p:cNvPr id="5" name="Content Placeholder 4" descr="CBSE Sample Question Papers for Class 12 Accountancy 2015-2016.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11331" t="23019" r="12527" b="34406"/>
          <a:stretch/>
        </p:blipFill>
        <p:spPr>
          <a:xfrm>
            <a:off x="304800" y="1393371"/>
            <a:ext cx="11523858" cy="3468915"/>
          </a:xfrm>
        </p:spPr>
      </p:pic>
      <p:sp>
        <p:nvSpPr>
          <p:cNvPr id="4" name="Title 1"/>
          <p:cNvSpPr txBox="1">
            <a:spLocks/>
          </p:cNvSpPr>
          <p:nvPr/>
        </p:nvSpPr>
        <p:spPr>
          <a:xfrm>
            <a:off x="587829" y="0"/>
            <a:ext cx="11604171" cy="51883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US" sz="2400" b="1" u="sng" dirty="0">
                <a:solidFill>
                  <a:schemeClr val="tx1"/>
                </a:solidFill>
                <a:latin typeface="+mn-lt"/>
              </a:rPr>
              <a:t>2016 Sample Question - 3</a:t>
            </a:r>
          </a:p>
        </p:txBody>
      </p:sp>
      <p:pic>
        <p:nvPicPr>
          <p:cNvPr id="6" name="Google Shape;63;p14"/>
          <p:cNvPicPr preferRelativeResize="0"/>
          <p:nvPr/>
        </p:nvPicPr>
        <p:blipFill rotWithShape="1">
          <a:blip r:embed="rId3">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14542816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87829" y="0"/>
            <a:ext cx="11604171" cy="51883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US" sz="2400" b="1" u="sng" dirty="0">
                <a:solidFill>
                  <a:schemeClr val="tx1"/>
                </a:solidFill>
                <a:latin typeface="+mn-lt"/>
              </a:rPr>
              <a:t>2016 Sample Question - 3</a:t>
            </a:r>
          </a:p>
        </p:txBody>
      </p:sp>
      <p:sp>
        <p:nvSpPr>
          <p:cNvPr id="3" name="Content Placeholder 2"/>
          <p:cNvSpPr>
            <a:spLocks noGrp="1"/>
          </p:cNvSpPr>
          <p:nvPr>
            <p:ph idx="1"/>
          </p:nvPr>
        </p:nvSpPr>
        <p:spPr>
          <a:xfrm>
            <a:off x="261257" y="518831"/>
            <a:ext cx="11684000" cy="5751339"/>
          </a:xfrm>
        </p:spPr>
        <p:style>
          <a:lnRef idx="2">
            <a:schemeClr val="accent2"/>
          </a:lnRef>
          <a:fillRef idx="1">
            <a:schemeClr val="lt1"/>
          </a:fillRef>
          <a:effectRef idx="0">
            <a:schemeClr val="accent2"/>
          </a:effectRef>
          <a:fontRef idx="minor">
            <a:schemeClr val="dk1"/>
          </a:fontRef>
        </p:style>
        <p:txBody>
          <a:bodyPr>
            <a:noAutofit/>
          </a:bodyPr>
          <a:lstStyle/>
          <a:p>
            <a:r>
              <a:rPr lang="en-US" sz="2800" b="1" dirty="0">
                <a:solidFill>
                  <a:schemeClr val="tx1"/>
                </a:solidFill>
              </a:rPr>
              <a:t>On the above date the firm was dissolved. The various assets were realized and liabilities were settled as under:</a:t>
            </a:r>
          </a:p>
          <a:p>
            <a:r>
              <a:rPr lang="en-US" sz="2800" b="1" dirty="0">
                <a:solidFill>
                  <a:schemeClr val="tx1"/>
                </a:solidFill>
              </a:rPr>
              <a:t>(</a:t>
            </a:r>
            <a:r>
              <a:rPr lang="en-US" sz="2800" b="1" dirty="0" err="1">
                <a:solidFill>
                  <a:schemeClr val="tx1"/>
                </a:solidFill>
              </a:rPr>
              <a:t>i</a:t>
            </a:r>
            <a:r>
              <a:rPr lang="en-US" sz="2800" b="1" dirty="0">
                <a:solidFill>
                  <a:schemeClr val="tx1"/>
                </a:solidFill>
              </a:rPr>
              <a:t>) </a:t>
            </a:r>
            <a:r>
              <a:rPr lang="en-US" sz="2800" b="1" dirty="0" err="1">
                <a:solidFill>
                  <a:schemeClr val="tx1"/>
                </a:solidFill>
              </a:rPr>
              <a:t>Garima</a:t>
            </a:r>
            <a:r>
              <a:rPr lang="en-US" sz="2800" b="1" dirty="0">
                <a:solidFill>
                  <a:schemeClr val="tx1"/>
                </a:solidFill>
              </a:rPr>
              <a:t> agreed to pay her husband’s loan.</a:t>
            </a:r>
          </a:p>
          <a:p>
            <a:r>
              <a:rPr lang="en-US" sz="2800" b="1" dirty="0">
                <a:solidFill>
                  <a:schemeClr val="tx1"/>
                </a:solidFill>
              </a:rPr>
              <a:t>(ii) Leasehold Premises realized Rs.1,50,000 and Debtors Rs.2,000 less.</a:t>
            </a:r>
          </a:p>
          <a:p>
            <a:r>
              <a:rPr lang="en-US" sz="2800" b="1" dirty="0">
                <a:solidFill>
                  <a:schemeClr val="tx1"/>
                </a:solidFill>
              </a:rPr>
              <a:t>(iii) Half the creditors agreed to accept furniture of the firm as full settlement of their claim and remaining half agreed to accept 5% less.</a:t>
            </a:r>
          </a:p>
          <a:p>
            <a:r>
              <a:rPr lang="en-US" sz="2800" b="1" dirty="0">
                <a:solidFill>
                  <a:schemeClr val="tx1"/>
                </a:solidFill>
              </a:rPr>
              <a:t>(iv) 50% Stock was taken over by </a:t>
            </a:r>
            <a:r>
              <a:rPr lang="en-US" sz="2800" b="1" dirty="0" err="1">
                <a:solidFill>
                  <a:schemeClr val="tx1"/>
                </a:solidFill>
              </a:rPr>
              <a:t>Hema</a:t>
            </a:r>
            <a:r>
              <a:rPr lang="en-US" sz="2800" b="1" dirty="0">
                <a:solidFill>
                  <a:schemeClr val="tx1"/>
                </a:solidFill>
              </a:rPr>
              <a:t> on cash payment of Rs.90,000 and remaining stock was sold for Rs.94,000.</a:t>
            </a:r>
          </a:p>
          <a:p>
            <a:r>
              <a:rPr lang="en-US" sz="2800" b="1" dirty="0">
                <a:solidFill>
                  <a:schemeClr val="tx1"/>
                </a:solidFill>
              </a:rPr>
              <a:t>(v) </a:t>
            </a:r>
            <a:r>
              <a:rPr lang="en-US" sz="2800" b="1" dirty="0" err="1">
                <a:solidFill>
                  <a:schemeClr val="tx1"/>
                </a:solidFill>
              </a:rPr>
              <a:t>Realisation</a:t>
            </a:r>
            <a:r>
              <a:rPr lang="en-US" sz="2800" b="1" dirty="0">
                <a:solidFill>
                  <a:schemeClr val="tx1"/>
                </a:solidFill>
              </a:rPr>
              <a:t> expenses of Rs.10,000 were paid by </a:t>
            </a:r>
            <a:r>
              <a:rPr lang="en-US" sz="2800" b="1" dirty="0" err="1">
                <a:solidFill>
                  <a:schemeClr val="tx1"/>
                </a:solidFill>
              </a:rPr>
              <a:t>Garima</a:t>
            </a:r>
            <a:r>
              <a:rPr lang="en-US" sz="2800" b="1" dirty="0">
                <a:solidFill>
                  <a:schemeClr val="tx1"/>
                </a:solidFill>
              </a:rPr>
              <a:t> on behalf of firm.</a:t>
            </a:r>
          </a:p>
          <a:p>
            <a:r>
              <a:rPr lang="en-US" sz="2800" b="1" dirty="0">
                <a:solidFill>
                  <a:schemeClr val="tx1"/>
                </a:solidFill>
              </a:rPr>
              <a:t>(vi) Pass necessary journal entries for the dissolution of the firm.</a:t>
            </a:r>
          </a:p>
          <a:p>
            <a:endParaRPr lang="en-US" sz="2800" b="1" dirty="0">
              <a:solidFill>
                <a:schemeClr val="tx1"/>
              </a:solidFill>
            </a:endParaRPr>
          </a:p>
        </p:txBody>
      </p:sp>
      <p:pic>
        <p:nvPicPr>
          <p:cNvPr id="5" name="Google Shape;63;p14"/>
          <p:cNvPicPr preferRelativeResize="0"/>
          <p:nvPr/>
        </p:nvPicPr>
        <p:blipFill rotWithShape="1">
          <a:blip r:embed="rId2">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1160807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Dissolution by Agreement</a:t>
            </a:r>
          </a:p>
        </p:txBody>
      </p:sp>
      <p:sp>
        <p:nvSpPr>
          <p:cNvPr id="3" name="Content Placeholder 2"/>
          <p:cNvSpPr>
            <a:spLocks noGrp="1"/>
          </p:cNvSpPr>
          <p:nvPr>
            <p:ph idx="1"/>
          </p:nvPr>
        </p:nvSpPr>
        <p:spPr/>
        <p:txBody>
          <a:bodyPr>
            <a:normAutofit/>
          </a:bodyPr>
          <a:lstStyle/>
          <a:p>
            <a:pPr marL="201168" lvl="1" indent="0">
              <a:lnSpc>
                <a:spcPct val="150000"/>
              </a:lnSpc>
              <a:buNone/>
            </a:pPr>
            <a:r>
              <a:rPr lang="en-US" sz="3000" b="1" dirty="0">
                <a:solidFill>
                  <a:schemeClr val="tx1"/>
                </a:solidFill>
              </a:rPr>
              <a:t>	 A firm is dissolved :</a:t>
            </a:r>
          </a:p>
          <a:p>
            <a:pPr>
              <a:lnSpc>
                <a:spcPct val="150000"/>
              </a:lnSpc>
              <a:buClr>
                <a:srgbClr val="FFFF00"/>
              </a:buClr>
              <a:buFont typeface="Wingdings" panose="05000000000000000000" pitchFamily="2" charset="2"/>
              <a:buChar char="Ø"/>
            </a:pPr>
            <a:r>
              <a:rPr lang="en-US" sz="3200" b="1" dirty="0">
                <a:solidFill>
                  <a:schemeClr val="tx1"/>
                </a:solidFill>
              </a:rPr>
              <a:t>With the consent of all the partners .</a:t>
            </a:r>
          </a:p>
          <a:p>
            <a:pPr>
              <a:lnSpc>
                <a:spcPct val="150000"/>
              </a:lnSpc>
              <a:buClr>
                <a:srgbClr val="FFFF00"/>
              </a:buClr>
              <a:buFont typeface="Wingdings" panose="05000000000000000000" pitchFamily="2" charset="2"/>
              <a:buChar char="Ø"/>
            </a:pPr>
            <a:r>
              <a:rPr lang="en-US" sz="3200" b="1" dirty="0">
                <a:solidFill>
                  <a:schemeClr val="tx1"/>
                </a:solidFill>
              </a:rPr>
              <a:t>In accordance with a contract between the partners.</a:t>
            </a:r>
          </a:p>
        </p:txBody>
      </p:sp>
      <p:pic>
        <p:nvPicPr>
          <p:cNvPr id="4" name="Google Shape;63;p14"/>
          <p:cNvPicPr preferRelativeResize="0"/>
          <p:nvPr/>
        </p:nvPicPr>
        <p:blipFill rotWithShape="1">
          <a:blip r:embed="rId2">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4001342861"/>
      </p:ext>
    </p:extLst>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87829" y="0"/>
            <a:ext cx="11604171" cy="51883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US" sz="2400" b="1" u="sng" dirty="0">
                <a:solidFill>
                  <a:schemeClr val="tx1"/>
                </a:solidFill>
                <a:latin typeface="+mn-lt"/>
              </a:rPr>
              <a:t>2016 Sample Solution - 3</a:t>
            </a:r>
          </a:p>
        </p:txBody>
      </p:sp>
      <p:pic>
        <p:nvPicPr>
          <p:cNvPr id="5" name="Content Placeholder 4" descr="CBSE Sample Question Papers for Class 12 Accountancy 2015-2016.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11137" t="15802" r="17383" b="4098"/>
          <a:stretch/>
        </p:blipFill>
        <p:spPr>
          <a:xfrm>
            <a:off x="870856" y="518832"/>
            <a:ext cx="10247086" cy="6181663"/>
          </a:xfrm>
        </p:spPr>
      </p:pic>
      <p:pic>
        <p:nvPicPr>
          <p:cNvPr id="6" name="Google Shape;63;p14"/>
          <p:cNvPicPr preferRelativeResize="0"/>
          <p:nvPr/>
        </p:nvPicPr>
        <p:blipFill rotWithShape="1">
          <a:blip r:embed="rId3">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24251118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87829" y="0"/>
            <a:ext cx="11604171" cy="51883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US" sz="2400" b="1" u="sng" dirty="0">
                <a:solidFill>
                  <a:schemeClr val="tx1"/>
                </a:solidFill>
                <a:latin typeface="+mn-lt"/>
              </a:rPr>
              <a:t>2016 Sample Solution - 3</a:t>
            </a:r>
          </a:p>
        </p:txBody>
      </p:sp>
      <p:pic>
        <p:nvPicPr>
          <p:cNvPr id="3" name="Content Placeholder 2" descr="CBSE Sample Question Papers for Class 12 Accountancy 2015-2016.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11525" t="16163" r="17383" b="17087"/>
          <a:stretch/>
        </p:blipFill>
        <p:spPr>
          <a:xfrm>
            <a:off x="333829" y="518832"/>
            <a:ext cx="11464472" cy="5794882"/>
          </a:xfrm>
        </p:spPr>
      </p:pic>
      <p:pic>
        <p:nvPicPr>
          <p:cNvPr id="5" name="Google Shape;63;p14"/>
          <p:cNvPicPr preferRelativeResize="0"/>
          <p:nvPr/>
        </p:nvPicPr>
        <p:blipFill rotWithShape="1">
          <a:blip r:embed="rId3">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42428105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87829" y="0"/>
            <a:ext cx="11604171" cy="51883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US" sz="2400" b="1" dirty="0">
                <a:solidFill>
                  <a:schemeClr val="tx1"/>
                </a:solidFill>
                <a:latin typeface="+mn-lt"/>
              </a:rPr>
              <a:t>Question - 4</a:t>
            </a:r>
          </a:p>
        </p:txBody>
      </p:sp>
      <p:sp>
        <p:nvSpPr>
          <p:cNvPr id="5" name="Title 4"/>
          <p:cNvSpPr>
            <a:spLocks noGrp="1"/>
          </p:cNvSpPr>
          <p:nvPr>
            <p:ph type="title"/>
          </p:nvPr>
        </p:nvSpPr>
        <p:spPr>
          <a:xfrm>
            <a:off x="0" y="286603"/>
            <a:ext cx="12192000" cy="968991"/>
          </a:xfrm>
        </p:spPr>
        <p:txBody>
          <a:bodyPr>
            <a:normAutofit/>
          </a:bodyPr>
          <a:lstStyle/>
          <a:p>
            <a:r>
              <a:rPr lang="en-US" sz="2800" b="1" dirty="0">
                <a:solidFill>
                  <a:schemeClr val="tx1"/>
                </a:solidFill>
                <a:latin typeface="+mn-lt"/>
              </a:rPr>
              <a:t>Rose and Lily shared profits in the ratio of 2:3. Their Balance Sheet on March 31, 2006 was as follows:</a:t>
            </a:r>
          </a:p>
        </p:txBody>
      </p:sp>
      <p:pic>
        <p:nvPicPr>
          <p:cNvPr id="1026" name="Picture 2" descr="21914497494_fa511ef3f4_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829" y="1255594"/>
            <a:ext cx="10870916" cy="5457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oogle Shape;63;p14"/>
          <p:cNvPicPr preferRelativeResize="0"/>
          <p:nvPr/>
        </p:nvPicPr>
        <p:blipFill rotWithShape="1">
          <a:blip r:embed="rId3">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30382621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87829" y="0"/>
            <a:ext cx="11604171" cy="51883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US" sz="2400" b="1" dirty="0">
                <a:solidFill>
                  <a:schemeClr val="tx1"/>
                </a:solidFill>
                <a:latin typeface="+mn-lt"/>
              </a:rPr>
              <a:t>Question - 4</a:t>
            </a:r>
          </a:p>
        </p:txBody>
      </p:sp>
      <p:sp>
        <p:nvSpPr>
          <p:cNvPr id="6" name="Content Placeholder 5"/>
          <p:cNvSpPr>
            <a:spLocks noGrp="1"/>
          </p:cNvSpPr>
          <p:nvPr>
            <p:ph idx="1"/>
          </p:nvPr>
        </p:nvSpPr>
        <p:spPr>
          <a:xfrm>
            <a:off x="169232" y="518831"/>
            <a:ext cx="11690671" cy="5568069"/>
          </a:xfrm>
        </p:spPr>
        <p:style>
          <a:lnRef idx="2">
            <a:schemeClr val="accent2"/>
          </a:lnRef>
          <a:fillRef idx="1">
            <a:schemeClr val="lt1"/>
          </a:fillRef>
          <a:effectRef idx="0">
            <a:schemeClr val="accent2"/>
          </a:effectRef>
          <a:fontRef idx="minor">
            <a:schemeClr val="dk1"/>
          </a:fontRef>
        </p:style>
        <p:txBody>
          <a:bodyPr>
            <a:noAutofit/>
          </a:bodyPr>
          <a:lstStyle/>
          <a:p>
            <a:pPr marL="201168" lvl="1" indent="0" algn="just">
              <a:lnSpc>
                <a:spcPct val="150000"/>
              </a:lnSpc>
              <a:buNone/>
            </a:pPr>
            <a:r>
              <a:rPr lang="en-US" sz="2600" b="1" dirty="0">
                <a:solidFill>
                  <a:schemeClr val="tx1"/>
                </a:solidFill>
              </a:rPr>
              <a:t>	Rose and Lily decided to dissolve the firm on the above date. Assets (except bills receivables) </a:t>
            </a:r>
            <a:r>
              <a:rPr lang="en-US" sz="2600" b="1" dirty="0" err="1">
                <a:solidFill>
                  <a:schemeClr val="tx1"/>
                </a:solidFill>
              </a:rPr>
              <a:t>realised</a:t>
            </a:r>
            <a:r>
              <a:rPr lang="en-US" sz="2600" b="1" dirty="0">
                <a:solidFill>
                  <a:schemeClr val="tx1"/>
                </a:solidFill>
              </a:rPr>
              <a:t> </a:t>
            </a:r>
            <a:r>
              <a:rPr lang="en-US" sz="2600" b="1" dirty="0" err="1">
                <a:solidFill>
                  <a:schemeClr val="tx1"/>
                </a:solidFill>
              </a:rPr>
              <a:t>Rs</a:t>
            </a:r>
            <a:r>
              <a:rPr lang="en-US" sz="2600" b="1" dirty="0">
                <a:solidFill>
                  <a:schemeClr val="tx1"/>
                </a:solidFill>
              </a:rPr>
              <a:t>. 4,84,000. Bills receivable were taken over by Rose at </a:t>
            </a:r>
            <a:r>
              <a:rPr lang="en-US" sz="2600" b="1" dirty="0" err="1">
                <a:solidFill>
                  <a:schemeClr val="tx1"/>
                </a:solidFill>
              </a:rPr>
              <a:t>Rs</a:t>
            </a:r>
            <a:r>
              <a:rPr lang="en-US" sz="2600" b="1" dirty="0">
                <a:solidFill>
                  <a:schemeClr val="tx1"/>
                </a:solidFill>
              </a:rPr>
              <a:t>. 33,000. Creditors agreed to take </a:t>
            </a:r>
            <a:r>
              <a:rPr lang="en-US" sz="2600" b="1" dirty="0" err="1">
                <a:solidFill>
                  <a:schemeClr val="tx1"/>
                </a:solidFill>
              </a:rPr>
              <a:t>Rs</a:t>
            </a:r>
            <a:r>
              <a:rPr lang="en-US" sz="2600" b="1" dirty="0">
                <a:solidFill>
                  <a:schemeClr val="tx1"/>
                </a:solidFill>
              </a:rPr>
              <a:t> 38,000. Cost of </a:t>
            </a:r>
            <a:r>
              <a:rPr lang="en-US" sz="2600" b="1" dirty="0" err="1">
                <a:solidFill>
                  <a:schemeClr val="tx1"/>
                </a:solidFill>
              </a:rPr>
              <a:t>realisation</a:t>
            </a:r>
            <a:r>
              <a:rPr lang="en-US" sz="2600" b="1" dirty="0">
                <a:solidFill>
                  <a:schemeClr val="tx1"/>
                </a:solidFill>
              </a:rPr>
              <a:t> was </a:t>
            </a:r>
            <a:r>
              <a:rPr lang="en-US" sz="2600" b="1" dirty="0" err="1">
                <a:solidFill>
                  <a:schemeClr val="tx1"/>
                </a:solidFill>
              </a:rPr>
              <a:t>Rs</a:t>
            </a:r>
            <a:r>
              <a:rPr lang="en-US" sz="2600" b="1" dirty="0">
                <a:solidFill>
                  <a:schemeClr val="tx1"/>
                </a:solidFill>
              </a:rPr>
              <a:t> 2400. There was a Motor Cycle in the firm which was brought out of the firm’s money, was not shown in the books of the firm. It was now sold for </a:t>
            </a:r>
            <a:r>
              <a:rPr lang="en-US" sz="2600" b="1" dirty="0" err="1">
                <a:solidFill>
                  <a:schemeClr val="tx1"/>
                </a:solidFill>
              </a:rPr>
              <a:t>Rs</a:t>
            </a:r>
            <a:r>
              <a:rPr lang="en-US" sz="2600" b="1" dirty="0">
                <a:solidFill>
                  <a:schemeClr val="tx1"/>
                </a:solidFill>
              </a:rPr>
              <a:t> 10,000. There was a </a:t>
            </a:r>
            <a:r>
              <a:rPr lang="en-US" sz="2600" b="1" dirty="0" err="1">
                <a:solidFill>
                  <a:schemeClr val="tx1"/>
                </a:solidFill>
              </a:rPr>
              <a:t>continigent</a:t>
            </a:r>
            <a:r>
              <a:rPr lang="en-US" sz="2600" b="1" dirty="0">
                <a:solidFill>
                  <a:schemeClr val="tx1"/>
                </a:solidFill>
              </a:rPr>
              <a:t> liability in respect of outstanding electric bill of </a:t>
            </a:r>
            <a:r>
              <a:rPr lang="en-US" sz="2600" b="1" dirty="0" err="1">
                <a:solidFill>
                  <a:schemeClr val="tx1"/>
                </a:solidFill>
              </a:rPr>
              <a:t>Rs</a:t>
            </a:r>
            <a:r>
              <a:rPr lang="en-US" sz="2600" b="1" dirty="0">
                <a:solidFill>
                  <a:schemeClr val="tx1"/>
                </a:solidFill>
              </a:rPr>
              <a:t> 5,000. </a:t>
            </a:r>
            <a:r>
              <a:rPr lang="en-US" sz="2800" b="1" dirty="0">
                <a:solidFill>
                  <a:schemeClr val="tx1"/>
                </a:solidFill>
              </a:rPr>
              <a:t>Show </a:t>
            </a:r>
            <a:r>
              <a:rPr lang="en-US" sz="2800" b="1" dirty="0" err="1">
                <a:solidFill>
                  <a:schemeClr val="tx1"/>
                </a:solidFill>
              </a:rPr>
              <a:t>realisation</a:t>
            </a:r>
            <a:r>
              <a:rPr lang="en-US" sz="2800" b="1" dirty="0">
                <a:solidFill>
                  <a:schemeClr val="tx1"/>
                </a:solidFill>
              </a:rPr>
              <a:t> account, partners’ capital account, loan account and cash account.</a:t>
            </a:r>
          </a:p>
        </p:txBody>
      </p:sp>
      <p:pic>
        <p:nvPicPr>
          <p:cNvPr id="5" name="Google Shape;63;p14"/>
          <p:cNvPicPr preferRelativeResize="0"/>
          <p:nvPr/>
        </p:nvPicPr>
        <p:blipFill rotWithShape="1">
          <a:blip r:embed="rId2">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1476835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87829" y="0"/>
            <a:ext cx="11604171" cy="51883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US" sz="2400" b="1" dirty="0">
                <a:solidFill>
                  <a:schemeClr val="tx1"/>
                </a:solidFill>
                <a:latin typeface="+mn-lt"/>
              </a:rPr>
              <a:t>Solution - 4</a:t>
            </a:r>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2313" y="518831"/>
            <a:ext cx="10273884" cy="6233341"/>
          </a:xfrm>
        </p:spPr>
      </p:pic>
      <p:pic>
        <p:nvPicPr>
          <p:cNvPr id="5" name="Google Shape;63;p14"/>
          <p:cNvPicPr preferRelativeResize="0"/>
          <p:nvPr/>
        </p:nvPicPr>
        <p:blipFill rotWithShape="1">
          <a:blip r:embed="rId3">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35199257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87829" y="0"/>
            <a:ext cx="11604171" cy="51883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US" sz="2400" b="1" dirty="0">
                <a:solidFill>
                  <a:schemeClr val="tx1"/>
                </a:solidFill>
                <a:latin typeface="+mn-lt"/>
              </a:rPr>
              <a:t>Solution - 4</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380" y="1337588"/>
            <a:ext cx="11524705" cy="3261708"/>
          </a:xfrm>
          <a:prstGeom prst="rect">
            <a:avLst/>
          </a:prstGeom>
        </p:spPr>
      </p:pic>
      <p:pic>
        <p:nvPicPr>
          <p:cNvPr id="5" name="Google Shape;63;p14"/>
          <p:cNvPicPr preferRelativeResize="0"/>
          <p:nvPr/>
        </p:nvPicPr>
        <p:blipFill rotWithShape="1">
          <a:blip r:embed="rId3">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34850705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87829" y="0"/>
            <a:ext cx="11604171" cy="51883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US" sz="2400" b="1" dirty="0">
                <a:solidFill>
                  <a:schemeClr val="tx1"/>
                </a:solidFill>
                <a:latin typeface="+mn-lt"/>
              </a:rPr>
              <a:t>Solution - 4</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082" y="1052807"/>
            <a:ext cx="11572311" cy="2222656"/>
          </a:xfrm>
          <a:prstGeom prst="rect">
            <a:avLst/>
          </a:prstGeom>
        </p:spPr>
      </p:pic>
      <p:pic>
        <p:nvPicPr>
          <p:cNvPr id="5" name="Google Shape;63;p14"/>
          <p:cNvPicPr preferRelativeResize="0"/>
          <p:nvPr/>
        </p:nvPicPr>
        <p:blipFill rotWithShape="1">
          <a:blip r:embed="rId3">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4243728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87829" y="0"/>
            <a:ext cx="11604171" cy="51883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US" sz="2400" b="1" dirty="0">
                <a:solidFill>
                  <a:schemeClr val="tx1"/>
                </a:solidFill>
                <a:latin typeface="+mn-lt"/>
              </a:rPr>
              <a:t>Solution - 4</a:t>
            </a: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b="23114"/>
          <a:stretch/>
        </p:blipFill>
        <p:spPr>
          <a:xfrm>
            <a:off x="281899" y="627643"/>
            <a:ext cx="11554375" cy="4312847"/>
          </a:xfrm>
        </p:spPr>
      </p:pic>
      <p:pic>
        <p:nvPicPr>
          <p:cNvPr id="6" name="Google Shape;63;p14"/>
          <p:cNvPicPr preferRelativeResize="0"/>
          <p:nvPr/>
        </p:nvPicPr>
        <p:blipFill rotWithShape="1">
          <a:blip r:embed="rId3">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33970917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113" y="259416"/>
            <a:ext cx="11982734" cy="1078173"/>
          </a:xfrm>
        </p:spPr>
        <p:txBody>
          <a:bodyPr>
            <a:normAutofit fontScale="90000"/>
          </a:bodyPr>
          <a:lstStyle/>
          <a:p>
            <a:pPr algn="just"/>
            <a:r>
              <a:rPr lang="en-US" sz="2800" b="1" dirty="0" err="1">
                <a:solidFill>
                  <a:schemeClr val="tx1"/>
                </a:solidFill>
                <a:latin typeface="+mn-lt"/>
              </a:rPr>
              <a:t>Shilpa</a:t>
            </a:r>
            <a:r>
              <a:rPr lang="en-US" sz="2800" b="1" dirty="0">
                <a:solidFill>
                  <a:schemeClr val="tx1"/>
                </a:solidFill>
                <a:latin typeface="+mn-lt"/>
              </a:rPr>
              <a:t>, </a:t>
            </a:r>
            <a:r>
              <a:rPr lang="en-US" sz="2800" b="1" dirty="0" err="1">
                <a:solidFill>
                  <a:schemeClr val="tx1"/>
                </a:solidFill>
                <a:latin typeface="+mn-lt"/>
              </a:rPr>
              <a:t>Meena</a:t>
            </a:r>
            <a:r>
              <a:rPr lang="en-US" sz="2800" b="1" dirty="0">
                <a:solidFill>
                  <a:schemeClr val="tx1"/>
                </a:solidFill>
                <a:latin typeface="+mn-lt"/>
              </a:rPr>
              <a:t> and Nanda decided to dissolve their partnership on March 31,2006. Their profit sharing ratio was 3:2:1 and their Balance Sheet was as under:</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0658" y="1337589"/>
            <a:ext cx="10616983" cy="5396966"/>
          </a:xfrm>
        </p:spPr>
      </p:pic>
      <p:sp>
        <p:nvSpPr>
          <p:cNvPr id="4" name="Title 1"/>
          <p:cNvSpPr txBox="1">
            <a:spLocks/>
          </p:cNvSpPr>
          <p:nvPr/>
        </p:nvSpPr>
        <p:spPr>
          <a:xfrm>
            <a:off x="587829" y="0"/>
            <a:ext cx="11604171" cy="51883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US" sz="2400" b="1" dirty="0">
                <a:solidFill>
                  <a:schemeClr val="tx1"/>
                </a:solidFill>
                <a:latin typeface="+mn-lt"/>
              </a:rPr>
              <a:t>Question  - 5</a:t>
            </a:r>
          </a:p>
        </p:txBody>
      </p:sp>
      <p:pic>
        <p:nvPicPr>
          <p:cNvPr id="6" name="Google Shape;63;p14"/>
          <p:cNvPicPr preferRelativeResize="0"/>
          <p:nvPr/>
        </p:nvPicPr>
        <p:blipFill rotWithShape="1">
          <a:blip r:embed="rId3">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3757553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87829" y="0"/>
            <a:ext cx="11604171" cy="51883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US" sz="2400" b="1" dirty="0">
                <a:solidFill>
                  <a:schemeClr val="tx1"/>
                </a:solidFill>
                <a:latin typeface="+mn-lt"/>
              </a:rPr>
              <a:t>Question  - 5</a:t>
            </a:r>
          </a:p>
        </p:txBody>
      </p:sp>
      <p:sp>
        <p:nvSpPr>
          <p:cNvPr id="3" name="Content Placeholder 2"/>
          <p:cNvSpPr>
            <a:spLocks noGrp="1"/>
          </p:cNvSpPr>
          <p:nvPr>
            <p:ph idx="1"/>
          </p:nvPr>
        </p:nvSpPr>
        <p:spPr>
          <a:xfrm>
            <a:off x="191069" y="518831"/>
            <a:ext cx="11546006" cy="5595365"/>
          </a:xfrm>
        </p:spPr>
        <p:style>
          <a:lnRef idx="2">
            <a:schemeClr val="accent2"/>
          </a:lnRef>
          <a:fillRef idx="1">
            <a:schemeClr val="lt1"/>
          </a:fillRef>
          <a:effectRef idx="0">
            <a:schemeClr val="accent2"/>
          </a:effectRef>
          <a:fontRef idx="minor">
            <a:schemeClr val="dk1"/>
          </a:fontRef>
        </p:style>
        <p:txBody>
          <a:bodyPr>
            <a:normAutofit/>
          </a:bodyPr>
          <a:lstStyle/>
          <a:p>
            <a:pPr marL="384048" lvl="2" indent="0" algn="just">
              <a:lnSpc>
                <a:spcPct val="150000"/>
              </a:lnSpc>
              <a:buNone/>
            </a:pPr>
            <a:r>
              <a:rPr lang="en-US" sz="2800" b="1" dirty="0">
                <a:solidFill>
                  <a:schemeClr val="tx1"/>
                </a:solidFill>
              </a:rPr>
              <a:t>	The stock of value of </a:t>
            </a:r>
            <a:r>
              <a:rPr lang="en-US" sz="2800" b="1" dirty="0" err="1">
                <a:solidFill>
                  <a:schemeClr val="tx1"/>
                </a:solidFill>
              </a:rPr>
              <a:t>Rs</a:t>
            </a:r>
            <a:r>
              <a:rPr lang="en-US" sz="2800" b="1" dirty="0">
                <a:solidFill>
                  <a:schemeClr val="tx1"/>
                </a:solidFill>
              </a:rPr>
              <a:t>. 41,660 are taken over by </a:t>
            </a:r>
            <a:r>
              <a:rPr lang="en-US" sz="2800" b="1" dirty="0" err="1">
                <a:solidFill>
                  <a:schemeClr val="tx1"/>
                </a:solidFill>
              </a:rPr>
              <a:t>Shilpa</a:t>
            </a:r>
            <a:r>
              <a:rPr lang="en-US" sz="2800" b="1" dirty="0">
                <a:solidFill>
                  <a:schemeClr val="tx1"/>
                </a:solidFill>
              </a:rPr>
              <a:t> for </a:t>
            </a:r>
            <a:r>
              <a:rPr lang="en-US" sz="2800" b="1" dirty="0" err="1">
                <a:solidFill>
                  <a:schemeClr val="tx1"/>
                </a:solidFill>
              </a:rPr>
              <a:t>Rs</a:t>
            </a:r>
            <a:r>
              <a:rPr lang="en-US" sz="2800" b="1" dirty="0">
                <a:solidFill>
                  <a:schemeClr val="tx1"/>
                </a:solidFill>
              </a:rPr>
              <a:t>. 35,000 and she agreed to discharge bank loan. The remaining stock was sold at </a:t>
            </a:r>
            <a:r>
              <a:rPr lang="en-US" sz="2800" b="1" dirty="0" err="1">
                <a:solidFill>
                  <a:schemeClr val="tx1"/>
                </a:solidFill>
              </a:rPr>
              <a:t>Rs</a:t>
            </a:r>
            <a:r>
              <a:rPr lang="en-US" sz="2800" b="1" dirty="0">
                <a:solidFill>
                  <a:schemeClr val="tx1"/>
                </a:solidFill>
              </a:rPr>
              <a:t>. 14,000 and debtors amounting to </a:t>
            </a:r>
            <a:r>
              <a:rPr lang="en-US" sz="2800" b="1" dirty="0" err="1">
                <a:solidFill>
                  <a:schemeClr val="tx1"/>
                </a:solidFill>
              </a:rPr>
              <a:t>Rs</a:t>
            </a:r>
            <a:r>
              <a:rPr lang="en-US" sz="2800" b="1" dirty="0">
                <a:solidFill>
                  <a:schemeClr val="tx1"/>
                </a:solidFill>
              </a:rPr>
              <a:t>. 10,000 </a:t>
            </a:r>
            <a:r>
              <a:rPr lang="en-US" sz="2800" b="1" dirty="0" err="1">
                <a:solidFill>
                  <a:schemeClr val="tx1"/>
                </a:solidFill>
              </a:rPr>
              <a:t>realised</a:t>
            </a:r>
            <a:r>
              <a:rPr lang="en-US" sz="2800" b="1" dirty="0">
                <a:solidFill>
                  <a:schemeClr val="tx1"/>
                </a:solidFill>
              </a:rPr>
              <a:t> </a:t>
            </a:r>
            <a:r>
              <a:rPr lang="en-US" sz="2800" b="1" dirty="0" err="1">
                <a:solidFill>
                  <a:schemeClr val="tx1"/>
                </a:solidFill>
              </a:rPr>
              <a:t>Rs</a:t>
            </a:r>
            <a:r>
              <a:rPr lang="en-US" sz="2800" b="1" dirty="0">
                <a:solidFill>
                  <a:schemeClr val="tx1"/>
                </a:solidFill>
              </a:rPr>
              <a:t>. 8,000. land is sold for </a:t>
            </a:r>
            <a:r>
              <a:rPr lang="en-US" sz="2800" b="1" dirty="0" err="1">
                <a:solidFill>
                  <a:schemeClr val="tx1"/>
                </a:solidFill>
              </a:rPr>
              <a:t>Rs</a:t>
            </a:r>
            <a:r>
              <a:rPr lang="en-US" sz="2800" b="1" dirty="0">
                <a:solidFill>
                  <a:schemeClr val="tx1"/>
                </a:solidFill>
              </a:rPr>
              <a:t>. 1,10,000. The remaining debtors </a:t>
            </a:r>
            <a:r>
              <a:rPr lang="en-US" sz="2800" b="1" dirty="0" err="1">
                <a:solidFill>
                  <a:schemeClr val="tx1"/>
                </a:solidFill>
              </a:rPr>
              <a:t>realised</a:t>
            </a:r>
            <a:r>
              <a:rPr lang="en-US" sz="2800" b="1" dirty="0">
                <a:solidFill>
                  <a:schemeClr val="tx1"/>
                </a:solidFill>
              </a:rPr>
              <a:t> 50% at their book value. Cost of </a:t>
            </a:r>
            <a:r>
              <a:rPr lang="en-US" sz="2800" b="1" dirty="0" err="1">
                <a:solidFill>
                  <a:schemeClr val="tx1"/>
                </a:solidFill>
              </a:rPr>
              <a:t>realisation</a:t>
            </a:r>
            <a:r>
              <a:rPr lang="en-US" sz="2800" b="1" dirty="0">
                <a:solidFill>
                  <a:schemeClr val="tx1"/>
                </a:solidFill>
              </a:rPr>
              <a:t> amounted to </a:t>
            </a:r>
            <a:r>
              <a:rPr lang="en-US" sz="2800" b="1" dirty="0" err="1">
                <a:solidFill>
                  <a:schemeClr val="tx1"/>
                </a:solidFill>
              </a:rPr>
              <a:t>Rs</a:t>
            </a:r>
            <a:r>
              <a:rPr lang="en-US" sz="2800" b="1" dirty="0">
                <a:solidFill>
                  <a:schemeClr val="tx1"/>
                </a:solidFill>
              </a:rPr>
              <a:t>. 1,200. There was a typewriter not recorded in the books worth </a:t>
            </a:r>
            <a:r>
              <a:rPr lang="en-US" sz="2800" b="1" dirty="0" err="1">
                <a:solidFill>
                  <a:schemeClr val="tx1"/>
                </a:solidFill>
              </a:rPr>
              <a:t>Rs</a:t>
            </a:r>
            <a:r>
              <a:rPr lang="en-US" sz="2800" b="1" dirty="0">
                <a:solidFill>
                  <a:schemeClr val="tx1"/>
                </a:solidFill>
              </a:rPr>
              <a:t>. 6,000 which were taken over by one of the Creditors at this value. Prepare </a:t>
            </a:r>
            <a:r>
              <a:rPr lang="en-US" sz="2800" b="1" dirty="0" err="1">
                <a:solidFill>
                  <a:schemeClr val="tx1"/>
                </a:solidFill>
              </a:rPr>
              <a:t>Realisation</a:t>
            </a:r>
            <a:r>
              <a:rPr lang="en-US" sz="2800" b="1" dirty="0">
                <a:solidFill>
                  <a:schemeClr val="tx1"/>
                </a:solidFill>
              </a:rPr>
              <a:t> a/c , Capital a/c and Cash a/c.</a:t>
            </a:r>
          </a:p>
        </p:txBody>
      </p:sp>
      <p:pic>
        <p:nvPicPr>
          <p:cNvPr id="5" name="Google Shape;63;p14"/>
          <p:cNvPicPr preferRelativeResize="0"/>
          <p:nvPr/>
        </p:nvPicPr>
        <p:blipFill rotWithShape="1">
          <a:blip r:embed="rId2">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4105892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Compulsory Dissolution</a:t>
            </a:r>
          </a:p>
        </p:txBody>
      </p:sp>
      <p:sp>
        <p:nvSpPr>
          <p:cNvPr id="3" name="Content Placeholder 2"/>
          <p:cNvSpPr>
            <a:spLocks noGrp="1"/>
          </p:cNvSpPr>
          <p:nvPr>
            <p:ph idx="1"/>
          </p:nvPr>
        </p:nvSpPr>
        <p:spPr>
          <a:xfrm>
            <a:off x="566056" y="1845734"/>
            <a:ext cx="11205029" cy="4076096"/>
          </a:xfrm>
        </p:spPr>
        <p:txBody>
          <a:bodyPr>
            <a:normAutofit lnSpcReduction="10000"/>
          </a:bodyPr>
          <a:lstStyle/>
          <a:p>
            <a:pPr marL="0" indent="0" algn="just">
              <a:lnSpc>
                <a:spcPct val="150000"/>
              </a:lnSpc>
              <a:buNone/>
            </a:pPr>
            <a:r>
              <a:rPr lang="en-US" sz="2800" b="1" dirty="0">
                <a:solidFill>
                  <a:schemeClr val="tx1"/>
                </a:solidFill>
              </a:rPr>
              <a:t>	A firm is dissolved compulsorily in the following cases:</a:t>
            </a:r>
          </a:p>
          <a:p>
            <a:pPr algn="just">
              <a:lnSpc>
                <a:spcPct val="150000"/>
              </a:lnSpc>
              <a:buFont typeface="Wingdings" panose="05000000000000000000" pitchFamily="2" charset="2"/>
              <a:buChar char="v"/>
            </a:pPr>
            <a:r>
              <a:rPr lang="en-US" sz="2800" b="1" dirty="0">
                <a:solidFill>
                  <a:schemeClr val="tx1"/>
                </a:solidFill>
              </a:rPr>
              <a:t>When all the partners or all but one partner, become insolvent, rendering them incompetent to sign a contract.</a:t>
            </a:r>
          </a:p>
          <a:p>
            <a:pPr algn="just">
              <a:lnSpc>
                <a:spcPct val="150000"/>
              </a:lnSpc>
              <a:buFont typeface="Wingdings" panose="05000000000000000000" pitchFamily="2" charset="2"/>
              <a:buChar char="v"/>
            </a:pPr>
            <a:r>
              <a:rPr lang="en-US" sz="2800" b="1" dirty="0">
                <a:solidFill>
                  <a:schemeClr val="tx1"/>
                </a:solidFill>
              </a:rPr>
              <a:t> When the business of the firm becomes illegal.</a:t>
            </a:r>
          </a:p>
          <a:p>
            <a:pPr algn="just">
              <a:lnSpc>
                <a:spcPct val="150000"/>
              </a:lnSpc>
              <a:buFont typeface="Wingdings" panose="05000000000000000000" pitchFamily="2" charset="2"/>
              <a:buChar char="v"/>
            </a:pPr>
            <a:r>
              <a:rPr lang="en-US" sz="2800" b="1" dirty="0">
                <a:solidFill>
                  <a:schemeClr val="tx1"/>
                </a:solidFill>
              </a:rPr>
              <a:t>When some event has taken place which makes it unlawful for the partners to carry on the business of the firm in partnership .</a:t>
            </a:r>
          </a:p>
        </p:txBody>
      </p:sp>
      <p:pic>
        <p:nvPicPr>
          <p:cNvPr id="4" name="Google Shape;63;p14"/>
          <p:cNvPicPr preferRelativeResize="0"/>
          <p:nvPr/>
        </p:nvPicPr>
        <p:blipFill rotWithShape="1">
          <a:blip r:embed="rId2">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4171794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87829" y="0"/>
            <a:ext cx="11604171" cy="51883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US" sz="2400" b="1" dirty="0">
                <a:solidFill>
                  <a:schemeClr val="tx1"/>
                </a:solidFill>
                <a:latin typeface="+mn-lt"/>
              </a:rPr>
              <a:t>Solution  - 5</a:t>
            </a:r>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8566" y="518832"/>
            <a:ext cx="10694610" cy="6221917"/>
          </a:xfrm>
        </p:spPr>
        <p:style>
          <a:lnRef idx="2">
            <a:schemeClr val="accent2"/>
          </a:lnRef>
          <a:fillRef idx="1">
            <a:schemeClr val="lt1"/>
          </a:fillRef>
          <a:effectRef idx="0">
            <a:schemeClr val="accent2"/>
          </a:effectRef>
          <a:fontRef idx="minor">
            <a:schemeClr val="dk1"/>
          </a:fontRef>
        </p:style>
      </p:pic>
      <p:pic>
        <p:nvPicPr>
          <p:cNvPr id="5" name="Google Shape;63;p14"/>
          <p:cNvPicPr preferRelativeResize="0"/>
          <p:nvPr/>
        </p:nvPicPr>
        <p:blipFill rotWithShape="1">
          <a:blip r:embed="rId3">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19477909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87829" y="0"/>
            <a:ext cx="11604171" cy="51883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US" sz="2400" b="1" dirty="0">
                <a:solidFill>
                  <a:schemeClr val="tx1"/>
                </a:solidFill>
                <a:latin typeface="+mn-lt"/>
              </a:rPr>
              <a:t>Solution  - 5</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7829" y="518832"/>
            <a:ext cx="10914028" cy="6146203"/>
          </a:xfrm>
        </p:spPr>
      </p:pic>
      <p:pic>
        <p:nvPicPr>
          <p:cNvPr id="6" name="Google Shape;63;p14"/>
          <p:cNvPicPr preferRelativeResize="0"/>
          <p:nvPr/>
        </p:nvPicPr>
        <p:blipFill rotWithShape="1">
          <a:blip r:embed="rId3">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39032472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87829" y="0"/>
            <a:ext cx="11604171" cy="51883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US" sz="2400" b="1" dirty="0">
                <a:solidFill>
                  <a:schemeClr val="tx1"/>
                </a:solidFill>
                <a:latin typeface="+mn-lt"/>
              </a:rPr>
              <a:t>Solution  - 5</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596" y="737195"/>
            <a:ext cx="11837716" cy="3452667"/>
          </a:xfrm>
        </p:spPr>
      </p:pic>
      <p:pic>
        <p:nvPicPr>
          <p:cNvPr id="5" name="Google Shape;63;p14"/>
          <p:cNvPicPr preferRelativeResize="0"/>
          <p:nvPr/>
        </p:nvPicPr>
        <p:blipFill rotWithShape="1">
          <a:blip r:embed="rId3">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27978560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603"/>
            <a:ext cx="12192000" cy="1450757"/>
          </a:xfrm>
        </p:spPr>
        <p:txBody>
          <a:bodyPr>
            <a:noAutofit/>
          </a:bodyPr>
          <a:lstStyle/>
          <a:p>
            <a:pPr algn="just"/>
            <a:r>
              <a:rPr lang="en-US" sz="2400" b="1" dirty="0">
                <a:solidFill>
                  <a:schemeClr val="tx1"/>
                </a:solidFill>
                <a:latin typeface="+mn-lt"/>
              </a:rPr>
              <a:t>Pradeep and Rajesh were partners in a firm sharing profits and losses in the ratio of 3:2. They decided to dissolve their partnership firm on 31st March, 2018. Pradeep was deputed to realize the assets and to pay off the liabilities. He was paid ₹ 1,000 as commission for his services. The financial position of the firm on 31st March, 2018 was as follows:</a:t>
            </a:r>
          </a:p>
        </p:txBody>
      </p:sp>
      <p:pic>
        <p:nvPicPr>
          <p:cNvPr id="6" name="Content Placeholder 5" descr="CBSE Sample Question Papers for Class 12 Accountancy 2018-2019.pdf - Adobe Reader"/>
          <p:cNvPicPr>
            <a:picLocks noGrp="1" noChangeAspect="1"/>
          </p:cNvPicPr>
          <p:nvPr>
            <p:ph idx="1"/>
          </p:nvPr>
        </p:nvPicPr>
        <p:blipFill rotWithShape="1">
          <a:blip r:embed="rId2">
            <a:biLevel thresh="75000"/>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17511" t="19583" r="20937" b="16635"/>
          <a:stretch/>
        </p:blipFill>
        <p:spPr>
          <a:xfrm>
            <a:off x="1269240" y="1737360"/>
            <a:ext cx="8952933" cy="4994513"/>
          </a:xfrm>
        </p:spPr>
      </p:pic>
      <p:sp>
        <p:nvSpPr>
          <p:cNvPr id="5" name="Title 1"/>
          <p:cNvSpPr txBox="1">
            <a:spLocks/>
          </p:cNvSpPr>
          <p:nvPr/>
        </p:nvSpPr>
        <p:spPr>
          <a:xfrm>
            <a:off x="587829" y="0"/>
            <a:ext cx="11604171" cy="51883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US" sz="2400" b="1" dirty="0">
                <a:solidFill>
                  <a:schemeClr val="tx1"/>
                </a:solidFill>
                <a:latin typeface="+mn-lt"/>
              </a:rPr>
              <a:t>Question  - 6</a:t>
            </a:r>
          </a:p>
        </p:txBody>
      </p:sp>
      <p:pic>
        <p:nvPicPr>
          <p:cNvPr id="7" name="Google Shape;63;p14"/>
          <p:cNvPicPr preferRelativeResize="0"/>
          <p:nvPr/>
        </p:nvPicPr>
        <p:blipFill rotWithShape="1">
          <a:blip r:embed="rId4">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3763503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87829" y="0"/>
            <a:ext cx="11604171" cy="51883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US" sz="2400" b="1" dirty="0">
                <a:solidFill>
                  <a:schemeClr val="tx1"/>
                </a:solidFill>
                <a:latin typeface="+mn-lt"/>
              </a:rPr>
              <a:t>Question  - 6</a:t>
            </a:r>
          </a:p>
        </p:txBody>
      </p:sp>
      <p:sp>
        <p:nvSpPr>
          <p:cNvPr id="3" name="Content Placeholder 2"/>
          <p:cNvSpPr>
            <a:spLocks noGrp="1"/>
          </p:cNvSpPr>
          <p:nvPr>
            <p:ph idx="1"/>
          </p:nvPr>
        </p:nvSpPr>
        <p:spPr>
          <a:xfrm>
            <a:off x="130629" y="518831"/>
            <a:ext cx="11814628" cy="6056139"/>
          </a:xfrm>
        </p:spPr>
        <p:style>
          <a:lnRef idx="2">
            <a:schemeClr val="accent1"/>
          </a:lnRef>
          <a:fillRef idx="1">
            <a:schemeClr val="lt1"/>
          </a:fillRef>
          <a:effectRef idx="0">
            <a:schemeClr val="accent1"/>
          </a:effectRef>
          <a:fontRef idx="minor">
            <a:schemeClr val="dk1"/>
          </a:fontRef>
        </p:style>
        <p:txBody>
          <a:bodyPr>
            <a:noAutofit/>
          </a:bodyPr>
          <a:lstStyle/>
          <a:p>
            <a:r>
              <a:rPr lang="en-US" sz="2800" b="1" dirty="0">
                <a:solidFill>
                  <a:schemeClr val="tx1"/>
                </a:solidFill>
              </a:rPr>
              <a:t>Following terms and conditions were agreed upon:</a:t>
            </a:r>
          </a:p>
          <a:p>
            <a:r>
              <a:rPr lang="en-US" sz="2800" b="1" dirty="0" err="1">
                <a:solidFill>
                  <a:schemeClr val="tx1"/>
                </a:solidFill>
              </a:rPr>
              <a:t>i</a:t>
            </a:r>
            <a:r>
              <a:rPr lang="en-US" sz="2800" b="1" dirty="0">
                <a:solidFill>
                  <a:schemeClr val="tx1"/>
                </a:solidFill>
              </a:rPr>
              <a:t>. Pradeep agreed to pay off his wife’s loan.</a:t>
            </a:r>
          </a:p>
          <a:p>
            <a:r>
              <a:rPr lang="en-US" sz="2800" b="1" dirty="0">
                <a:solidFill>
                  <a:schemeClr val="tx1"/>
                </a:solidFill>
              </a:rPr>
              <a:t>ii. Half of the debtor’s realized ₹ 12,000 and remaining debtors were used to pay off 25% of the creditors.</a:t>
            </a:r>
          </a:p>
          <a:p>
            <a:r>
              <a:rPr lang="en-US" sz="2800" b="1" dirty="0">
                <a:solidFill>
                  <a:schemeClr val="tx1"/>
                </a:solidFill>
              </a:rPr>
              <a:t>iii. Investment sold to Rajesh for ₹ 27,000</a:t>
            </a:r>
          </a:p>
          <a:p>
            <a:r>
              <a:rPr lang="en-US" sz="2800" b="1" dirty="0">
                <a:solidFill>
                  <a:schemeClr val="tx1"/>
                </a:solidFill>
              </a:rPr>
              <a:t>iv. Building realized ₹ 1,52,000</a:t>
            </a:r>
          </a:p>
          <a:p>
            <a:r>
              <a:rPr lang="en-US" sz="2800" b="1" dirty="0">
                <a:solidFill>
                  <a:schemeClr val="tx1"/>
                </a:solidFill>
              </a:rPr>
              <a:t>v. Remaining creditors were to be paid after two months, they were paid immediately at 10% p.a. discount</a:t>
            </a:r>
          </a:p>
          <a:p>
            <a:r>
              <a:rPr lang="en-US" sz="2800" b="1" dirty="0">
                <a:solidFill>
                  <a:schemeClr val="tx1"/>
                </a:solidFill>
              </a:rPr>
              <a:t>vi. Bill receivables were settled at a loss of ₹ 1,400</a:t>
            </a:r>
          </a:p>
          <a:p>
            <a:r>
              <a:rPr lang="en-US" sz="2800" b="1" dirty="0">
                <a:solidFill>
                  <a:schemeClr val="tx1"/>
                </a:solidFill>
              </a:rPr>
              <a:t>vii. Realization expenses amounted to ₹ 2,500</a:t>
            </a:r>
          </a:p>
          <a:p>
            <a:r>
              <a:rPr lang="en-US" sz="2800" b="1" dirty="0">
                <a:solidFill>
                  <a:schemeClr val="tx1"/>
                </a:solidFill>
              </a:rPr>
              <a:t>Prepare Realization Account.</a:t>
            </a:r>
          </a:p>
        </p:txBody>
      </p:sp>
      <p:pic>
        <p:nvPicPr>
          <p:cNvPr id="4" name="Google Shape;63;p14"/>
          <p:cNvPicPr preferRelativeResize="0"/>
          <p:nvPr/>
        </p:nvPicPr>
        <p:blipFill rotWithShape="1">
          <a:blip r:embed="rId2">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30135346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87829" y="0"/>
            <a:ext cx="11604171" cy="51883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US" sz="2400" b="1" dirty="0">
                <a:solidFill>
                  <a:schemeClr val="tx1"/>
                </a:solidFill>
                <a:latin typeface="+mn-lt"/>
              </a:rPr>
              <a:t>Solution  - 6</a:t>
            </a:r>
          </a:p>
        </p:txBody>
      </p:sp>
      <p:pic>
        <p:nvPicPr>
          <p:cNvPr id="2" name="Content Placeholder 1" descr="CBSE Class 12 Marking Scheme Accountancy 2018-2019 (1).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18905" t="75307" r="20456" b="7678"/>
          <a:stretch/>
        </p:blipFill>
        <p:spPr>
          <a:xfrm>
            <a:off x="304798" y="130629"/>
            <a:ext cx="9424235" cy="1370365"/>
          </a:xfrm>
        </p:spPr>
        <p:style>
          <a:lnRef idx="2">
            <a:schemeClr val="accent1"/>
          </a:lnRef>
          <a:fillRef idx="1">
            <a:schemeClr val="lt1"/>
          </a:fillRef>
          <a:effectRef idx="0">
            <a:schemeClr val="accent1"/>
          </a:effectRef>
          <a:fontRef idx="minor">
            <a:schemeClr val="dk1"/>
          </a:fontRef>
        </p:style>
      </p:pic>
      <p:pic>
        <p:nvPicPr>
          <p:cNvPr id="4" name="Picture 3" descr="CBSE Class 12 Marking Scheme Accountancy 2018-2019 (1).pdf - Adobe Reader"/>
          <p:cNvPicPr>
            <a:picLocks noChangeAspect="1"/>
          </p:cNvPicPr>
          <p:nvPr/>
        </p:nvPicPr>
        <p:blipFill rotWithShape="1">
          <a:blip r:embed="rId3">
            <a:extLst>
              <a:ext uri="{28A0092B-C50C-407E-A947-70E740481C1C}">
                <a14:useLocalDpi xmlns:a14="http://schemas.microsoft.com/office/drawing/2010/main" val="0"/>
              </a:ext>
            </a:extLst>
          </a:blip>
          <a:srcRect l="18690" t="21419" r="20596" b="5164"/>
          <a:stretch/>
        </p:blipFill>
        <p:spPr>
          <a:xfrm>
            <a:off x="304799" y="1500994"/>
            <a:ext cx="9424235" cy="5219120"/>
          </a:xfrm>
          <a:prstGeom prst="rect">
            <a:avLst/>
          </a:prstGeom>
        </p:spPr>
      </p:pic>
      <p:pic>
        <p:nvPicPr>
          <p:cNvPr id="6" name="Google Shape;63;p14"/>
          <p:cNvPicPr preferRelativeResize="0"/>
          <p:nvPr/>
        </p:nvPicPr>
        <p:blipFill rotWithShape="1">
          <a:blip r:embed="rId4">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20056939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87829" y="0"/>
            <a:ext cx="11604171" cy="51883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US" sz="2400" b="1" dirty="0">
                <a:solidFill>
                  <a:schemeClr val="tx1"/>
                </a:solidFill>
                <a:latin typeface="+mn-lt"/>
              </a:rPr>
              <a:t>Solution  - 6</a:t>
            </a:r>
          </a:p>
        </p:txBody>
      </p:sp>
      <p:pic>
        <p:nvPicPr>
          <p:cNvPr id="6" name="Content Placeholder 5" descr="CBSE Class 12 Marking Scheme Accountancy 2018-2019 (1).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22015" t="59099" r="22432" b="28393"/>
          <a:stretch/>
        </p:blipFill>
        <p:spPr>
          <a:xfrm>
            <a:off x="246741" y="1175658"/>
            <a:ext cx="11555724" cy="1465942"/>
          </a:xfrm>
        </p:spPr>
      </p:pic>
      <p:pic>
        <p:nvPicPr>
          <p:cNvPr id="4" name="Google Shape;63;p14"/>
          <p:cNvPicPr preferRelativeResize="0"/>
          <p:nvPr/>
        </p:nvPicPr>
        <p:blipFill rotWithShape="1">
          <a:blip r:embed="rId3">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22854304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743" y="286603"/>
            <a:ext cx="11538857" cy="1019683"/>
          </a:xfrm>
        </p:spPr>
        <p:txBody>
          <a:bodyPr>
            <a:normAutofit/>
          </a:bodyPr>
          <a:lstStyle/>
          <a:p>
            <a:pPr algn="just"/>
            <a:r>
              <a:rPr lang="en-US" sz="2400" b="1" dirty="0">
                <a:solidFill>
                  <a:schemeClr val="tx1"/>
                </a:solidFill>
                <a:latin typeface="+mn-lt"/>
              </a:rPr>
              <a:t>Surjit and </a:t>
            </a:r>
            <a:r>
              <a:rPr lang="en-US" sz="2400" b="1" dirty="0" err="1">
                <a:solidFill>
                  <a:schemeClr val="tx1"/>
                </a:solidFill>
                <a:latin typeface="+mn-lt"/>
              </a:rPr>
              <a:t>Rahi</a:t>
            </a:r>
            <a:r>
              <a:rPr lang="en-US" sz="2400" b="1" dirty="0">
                <a:solidFill>
                  <a:schemeClr val="tx1"/>
                </a:solidFill>
                <a:latin typeface="+mn-lt"/>
              </a:rPr>
              <a:t> were sharing profits (losses) in the ratio of 3:2, their Balance Sheet as on March 31, 2004 is as follows:</a:t>
            </a:r>
          </a:p>
        </p:txBody>
      </p:sp>
      <p:sp>
        <p:nvSpPr>
          <p:cNvPr id="4" name="Title 1"/>
          <p:cNvSpPr txBox="1">
            <a:spLocks/>
          </p:cNvSpPr>
          <p:nvPr/>
        </p:nvSpPr>
        <p:spPr>
          <a:xfrm>
            <a:off x="587829" y="0"/>
            <a:ext cx="11604171" cy="51883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US" sz="2400" b="1" dirty="0">
                <a:solidFill>
                  <a:schemeClr val="tx1"/>
                </a:solidFill>
                <a:latin typeface="+mn-lt"/>
              </a:rPr>
              <a:t>Question  - 7</a:t>
            </a:r>
          </a:p>
        </p:txBody>
      </p:sp>
      <p:pic>
        <p:nvPicPr>
          <p:cNvPr id="5" name="Picture 4" descr="C:\Users\PRASNATH\Desktop\22349304400_c0d0896b13_o.png"/>
          <p:cNvPicPr/>
          <p:nvPr/>
        </p:nvPicPr>
        <p:blipFill rotWithShape="1">
          <a:blip r:embed="rId2">
            <a:extLst>
              <a:ext uri="{28A0092B-C50C-407E-A947-70E740481C1C}">
                <a14:useLocalDpi xmlns:a14="http://schemas.microsoft.com/office/drawing/2010/main" val="0"/>
              </a:ext>
            </a:extLst>
          </a:blip>
          <a:srcRect l="9584" r="7667"/>
          <a:stretch/>
        </p:blipFill>
        <p:spPr bwMode="auto">
          <a:xfrm>
            <a:off x="979714" y="1306286"/>
            <a:ext cx="10138229" cy="5384800"/>
          </a:xfrm>
          <a:prstGeom prst="rect">
            <a:avLst/>
          </a:prstGeom>
          <a:noFill/>
          <a:ln>
            <a:noFill/>
          </a:ln>
        </p:spPr>
      </p:pic>
      <p:pic>
        <p:nvPicPr>
          <p:cNvPr id="6" name="Google Shape;63;p14"/>
          <p:cNvPicPr preferRelativeResize="0"/>
          <p:nvPr/>
        </p:nvPicPr>
        <p:blipFill rotWithShape="1">
          <a:blip r:embed="rId3">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7899231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87829" y="0"/>
            <a:ext cx="11604171" cy="51883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US" sz="2400" b="1" dirty="0">
                <a:solidFill>
                  <a:schemeClr val="tx1"/>
                </a:solidFill>
                <a:latin typeface="+mn-lt"/>
              </a:rPr>
              <a:t>Question  - 7</a:t>
            </a:r>
          </a:p>
        </p:txBody>
      </p:sp>
      <p:sp>
        <p:nvSpPr>
          <p:cNvPr id="7" name="Content Placeholder 6"/>
          <p:cNvSpPr>
            <a:spLocks noGrp="1"/>
          </p:cNvSpPr>
          <p:nvPr>
            <p:ph idx="1"/>
          </p:nvPr>
        </p:nvSpPr>
        <p:spPr>
          <a:xfrm>
            <a:off x="333829" y="518831"/>
            <a:ext cx="11582400" cy="6143225"/>
          </a:xfrm>
        </p:spPr>
        <p:style>
          <a:lnRef idx="2">
            <a:schemeClr val="accent2"/>
          </a:lnRef>
          <a:fillRef idx="1">
            <a:schemeClr val="lt1"/>
          </a:fillRef>
          <a:effectRef idx="0">
            <a:schemeClr val="accent2"/>
          </a:effectRef>
          <a:fontRef idx="minor">
            <a:schemeClr val="dk1"/>
          </a:fontRef>
        </p:style>
        <p:txBody>
          <a:bodyPr>
            <a:noAutofit/>
          </a:bodyPr>
          <a:lstStyle/>
          <a:p>
            <a:pPr algn="just"/>
            <a:r>
              <a:rPr lang="en-US" sz="2800" b="1" dirty="0">
                <a:solidFill>
                  <a:schemeClr val="tx1"/>
                </a:solidFill>
              </a:rPr>
              <a:t>The firm was dissolved on March 31, 2006 on the following terms:</a:t>
            </a:r>
          </a:p>
          <a:p>
            <a:pPr algn="just"/>
            <a:r>
              <a:rPr lang="en-US" sz="2800" b="1" dirty="0">
                <a:solidFill>
                  <a:schemeClr val="tx1"/>
                </a:solidFill>
              </a:rPr>
              <a:t>1. Surjit agreed to take the investments at </a:t>
            </a:r>
            <a:r>
              <a:rPr lang="en-US" sz="2800" b="1" dirty="0" err="1">
                <a:solidFill>
                  <a:schemeClr val="tx1"/>
                </a:solidFill>
              </a:rPr>
              <a:t>Rs</a:t>
            </a:r>
            <a:r>
              <a:rPr lang="en-US" sz="2800" b="1" dirty="0">
                <a:solidFill>
                  <a:schemeClr val="tx1"/>
                </a:solidFill>
              </a:rPr>
              <a:t>. 8,000 and to pay Mrs. </a:t>
            </a:r>
            <a:r>
              <a:rPr lang="en-US" sz="2800" b="1" dirty="0" err="1">
                <a:solidFill>
                  <a:schemeClr val="tx1"/>
                </a:solidFill>
              </a:rPr>
              <a:t>Surojit’s</a:t>
            </a:r>
            <a:r>
              <a:rPr lang="en-US" sz="2800" b="1" dirty="0">
                <a:solidFill>
                  <a:schemeClr val="tx1"/>
                </a:solidFill>
              </a:rPr>
              <a:t> loan.</a:t>
            </a:r>
          </a:p>
          <a:p>
            <a:pPr algn="just"/>
            <a:r>
              <a:rPr lang="en-US" sz="2800" b="1" dirty="0">
                <a:solidFill>
                  <a:schemeClr val="tx1"/>
                </a:solidFill>
              </a:rPr>
              <a:t>2. Other assets were </a:t>
            </a:r>
            <a:r>
              <a:rPr lang="en-US" sz="2800" b="1" dirty="0" err="1">
                <a:solidFill>
                  <a:schemeClr val="tx1"/>
                </a:solidFill>
              </a:rPr>
              <a:t>realised</a:t>
            </a:r>
            <a:r>
              <a:rPr lang="en-US" sz="2800" b="1" dirty="0">
                <a:solidFill>
                  <a:schemeClr val="tx1"/>
                </a:solidFill>
              </a:rPr>
              <a:t> as follows:</a:t>
            </a:r>
          </a:p>
          <a:p>
            <a:pPr algn="just"/>
            <a:r>
              <a:rPr lang="en-US" sz="2800" b="1" dirty="0">
                <a:solidFill>
                  <a:schemeClr val="tx1"/>
                </a:solidFill>
              </a:rPr>
              <a:t>Stock                             Rs.5,000</a:t>
            </a:r>
          </a:p>
          <a:p>
            <a:pPr algn="just"/>
            <a:r>
              <a:rPr lang="en-US" sz="2800" b="1" dirty="0">
                <a:solidFill>
                  <a:schemeClr val="tx1"/>
                </a:solidFill>
              </a:rPr>
              <a:t>Debtors                        </a:t>
            </a:r>
            <a:r>
              <a:rPr lang="en-US" sz="2800" b="1" dirty="0" err="1">
                <a:solidFill>
                  <a:schemeClr val="tx1"/>
                </a:solidFill>
              </a:rPr>
              <a:t>Rs</a:t>
            </a:r>
            <a:r>
              <a:rPr lang="en-US" sz="2800" b="1" dirty="0">
                <a:solidFill>
                  <a:schemeClr val="tx1"/>
                </a:solidFill>
              </a:rPr>
              <a:t>. 18,500</a:t>
            </a:r>
          </a:p>
          <a:p>
            <a:pPr algn="just"/>
            <a:r>
              <a:rPr lang="en-US" sz="2800" b="1" dirty="0">
                <a:solidFill>
                  <a:schemeClr val="tx1"/>
                </a:solidFill>
              </a:rPr>
              <a:t>Furniture                    </a:t>
            </a:r>
            <a:r>
              <a:rPr lang="en-US" sz="2800" b="1" dirty="0" err="1">
                <a:solidFill>
                  <a:schemeClr val="tx1"/>
                </a:solidFill>
              </a:rPr>
              <a:t>Rs</a:t>
            </a:r>
            <a:r>
              <a:rPr lang="en-US" sz="2800" b="1" dirty="0">
                <a:solidFill>
                  <a:schemeClr val="tx1"/>
                </a:solidFill>
              </a:rPr>
              <a:t>. 4,500</a:t>
            </a:r>
          </a:p>
          <a:p>
            <a:pPr algn="just"/>
            <a:r>
              <a:rPr lang="en-US" sz="2800" b="1" dirty="0">
                <a:solidFill>
                  <a:schemeClr val="tx1"/>
                </a:solidFill>
              </a:rPr>
              <a:t>Plant                             </a:t>
            </a:r>
            <a:r>
              <a:rPr lang="en-US" sz="2800" b="1" dirty="0" err="1">
                <a:solidFill>
                  <a:schemeClr val="tx1"/>
                </a:solidFill>
              </a:rPr>
              <a:t>Rs</a:t>
            </a:r>
            <a:r>
              <a:rPr lang="en-US" sz="2800" b="1" dirty="0">
                <a:solidFill>
                  <a:schemeClr val="tx1"/>
                </a:solidFill>
              </a:rPr>
              <a:t>. 25,000</a:t>
            </a:r>
          </a:p>
          <a:p>
            <a:pPr algn="just"/>
            <a:r>
              <a:rPr lang="en-US" sz="2800" b="1" dirty="0">
                <a:solidFill>
                  <a:schemeClr val="tx1"/>
                </a:solidFill>
              </a:rPr>
              <a:t>3. Expenses on </a:t>
            </a:r>
            <a:r>
              <a:rPr lang="en-US" sz="2800" b="1" dirty="0" err="1">
                <a:solidFill>
                  <a:schemeClr val="tx1"/>
                </a:solidFill>
              </a:rPr>
              <a:t>realisation</a:t>
            </a:r>
            <a:r>
              <a:rPr lang="en-US" sz="2800" b="1" dirty="0">
                <a:solidFill>
                  <a:schemeClr val="tx1"/>
                </a:solidFill>
              </a:rPr>
              <a:t> amounted to </a:t>
            </a:r>
            <a:r>
              <a:rPr lang="en-US" sz="2800" b="1" dirty="0" err="1">
                <a:solidFill>
                  <a:schemeClr val="tx1"/>
                </a:solidFill>
              </a:rPr>
              <a:t>Rs</a:t>
            </a:r>
            <a:r>
              <a:rPr lang="en-US" sz="2800" b="1" dirty="0">
                <a:solidFill>
                  <a:schemeClr val="tx1"/>
                </a:solidFill>
              </a:rPr>
              <a:t>. 1,600.</a:t>
            </a:r>
          </a:p>
          <a:p>
            <a:pPr algn="just"/>
            <a:r>
              <a:rPr lang="en-US" sz="2800" b="1" dirty="0">
                <a:solidFill>
                  <a:schemeClr val="tx1"/>
                </a:solidFill>
              </a:rPr>
              <a:t>4. Creditors agreed to accept </a:t>
            </a:r>
            <a:r>
              <a:rPr lang="en-US" sz="2800" b="1" dirty="0" err="1">
                <a:solidFill>
                  <a:schemeClr val="tx1"/>
                </a:solidFill>
              </a:rPr>
              <a:t>Rs</a:t>
            </a:r>
            <a:r>
              <a:rPr lang="en-US" sz="2800" b="1" dirty="0">
                <a:solidFill>
                  <a:schemeClr val="tx1"/>
                </a:solidFill>
              </a:rPr>
              <a:t>. 37,000 as a final settlement. You are required to prepare </a:t>
            </a:r>
            <a:r>
              <a:rPr lang="en-US" sz="2800" b="1" dirty="0" err="1">
                <a:solidFill>
                  <a:schemeClr val="tx1"/>
                </a:solidFill>
              </a:rPr>
              <a:t>Realisation</a:t>
            </a:r>
            <a:r>
              <a:rPr lang="en-US" sz="2800" b="1" dirty="0">
                <a:solidFill>
                  <a:schemeClr val="tx1"/>
                </a:solidFill>
              </a:rPr>
              <a:t> account, Partner’s Capital account and Bank account</a:t>
            </a:r>
          </a:p>
          <a:p>
            <a:pPr algn="just"/>
            <a:endParaRPr lang="en-US" sz="2800" b="1" dirty="0">
              <a:solidFill>
                <a:schemeClr val="tx1"/>
              </a:solidFill>
            </a:endParaRPr>
          </a:p>
        </p:txBody>
      </p:sp>
      <p:pic>
        <p:nvPicPr>
          <p:cNvPr id="5" name="Google Shape;63;p14"/>
          <p:cNvPicPr preferRelativeResize="0"/>
          <p:nvPr/>
        </p:nvPicPr>
        <p:blipFill rotWithShape="1">
          <a:blip r:embed="rId2">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28582973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87829" y="0"/>
            <a:ext cx="11604171" cy="51883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US" sz="2400" b="1" dirty="0">
                <a:solidFill>
                  <a:schemeClr val="tx1"/>
                </a:solidFill>
                <a:latin typeface="+mn-lt"/>
              </a:rPr>
              <a:t>Solution  - 7</a:t>
            </a:r>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214" y="259416"/>
            <a:ext cx="10221100" cy="6552531"/>
          </a:xfrm>
        </p:spPr>
        <p:style>
          <a:lnRef idx="2">
            <a:schemeClr val="accent2"/>
          </a:lnRef>
          <a:fillRef idx="1">
            <a:schemeClr val="lt1"/>
          </a:fillRef>
          <a:effectRef idx="0">
            <a:schemeClr val="accent2"/>
          </a:effectRef>
          <a:fontRef idx="minor">
            <a:schemeClr val="dk1"/>
          </a:fontRef>
        </p:style>
      </p:pic>
      <p:pic>
        <p:nvPicPr>
          <p:cNvPr id="5" name="Google Shape;63;p14"/>
          <p:cNvPicPr preferRelativeResize="0"/>
          <p:nvPr/>
        </p:nvPicPr>
        <p:blipFill rotWithShape="1">
          <a:blip r:embed="rId3">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419897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srgbClr val="FF0000"/>
                </a:solidFill>
              </a:rPr>
              <a:t>On The Happening Of Certain Contingencies</a:t>
            </a:r>
            <a:endParaRPr lang="en-US" b="1" dirty="0">
              <a:solidFill>
                <a:srgbClr val="FF0000"/>
              </a:solidFill>
            </a:endParaRPr>
          </a:p>
        </p:txBody>
      </p:sp>
      <p:sp>
        <p:nvSpPr>
          <p:cNvPr id="3" name="Content Placeholder 2"/>
          <p:cNvSpPr>
            <a:spLocks noGrp="1"/>
          </p:cNvSpPr>
          <p:nvPr>
            <p:ph idx="1"/>
          </p:nvPr>
        </p:nvSpPr>
        <p:spPr>
          <a:xfrm>
            <a:off x="770709" y="1737360"/>
            <a:ext cx="10711542" cy="4235752"/>
          </a:xfrm>
        </p:spPr>
        <p:txBody>
          <a:bodyPr>
            <a:noAutofit/>
          </a:bodyPr>
          <a:lstStyle/>
          <a:p>
            <a:pPr marL="201168" lvl="1" indent="0" algn="just">
              <a:lnSpc>
                <a:spcPct val="150000"/>
              </a:lnSpc>
              <a:buNone/>
            </a:pPr>
            <a:r>
              <a:rPr lang="en-US" sz="2800" b="1" dirty="0">
                <a:solidFill>
                  <a:schemeClr val="tx1"/>
                </a:solidFill>
              </a:rPr>
              <a:t>	Subject to contract between the partners, a firm is dissolved </a:t>
            </a:r>
          </a:p>
          <a:p>
            <a:pPr algn="just">
              <a:lnSpc>
                <a:spcPct val="150000"/>
              </a:lnSpc>
              <a:buFont typeface="Wingdings" panose="05000000000000000000" pitchFamily="2" charset="2"/>
              <a:buChar char="Ø"/>
            </a:pPr>
            <a:r>
              <a:rPr lang="en-US" sz="2800" b="1" dirty="0">
                <a:solidFill>
                  <a:schemeClr val="tx1"/>
                </a:solidFill>
              </a:rPr>
              <a:t> If constituted for a fixed term, by the expiry of that term.</a:t>
            </a:r>
          </a:p>
          <a:p>
            <a:pPr algn="just">
              <a:lnSpc>
                <a:spcPct val="150000"/>
              </a:lnSpc>
              <a:buFont typeface="Wingdings" panose="05000000000000000000" pitchFamily="2" charset="2"/>
              <a:buChar char="Ø"/>
            </a:pPr>
            <a:r>
              <a:rPr lang="en-US" sz="2800" b="1" dirty="0">
                <a:solidFill>
                  <a:schemeClr val="tx1"/>
                </a:solidFill>
              </a:rPr>
              <a:t>If constituted to carry out one or more ventures, by the completion thereof .</a:t>
            </a:r>
          </a:p>
          <a:p>
            <a:pPr algn="just">
              <a:lnSpc>
                <a:spcPct val="150000"/>
              </a:lnSpc>
              <a:buFont typeface="Wingdings" panose="05000000000000000000" pitchFamily="2" charset="2"/>
              <a:buChar char="Ø"/>
            </a:pPr>
            <a:r>
              <a:rPr lang="en-US" sz="2800" b="1" dirty="0">
                <a:solidFill>
                  <a:schemeClr val="tx1"/>
                </a:solidFill>
              </a:rPr>
              <a:t>By the death of a partner. </a:t>
            </a:r>
          </a:p>
          <a:p>
            <a:pPr algn="just">
              <a:lnSpc>
                <a:spcPct val="150000"/>
              </a:lnSpc>
              <a:buFont typeface="Wingdings" panose="05000000000000000000" pitchFamily="2" charset="2"/>
              <a:buChar char="Ø"/>
            </a:pPr>
            <a:r>
              <a:rPr lang="en-US" sz="2800" b="1" dirty="0">
                <a:solidFill>
                  <a:schemeClr val="tx1"/>
                </a:solidFill>
              </a:rPr>
              <a:t> By the adjudication of a partner as an insolvent.</a:t>
            </a:r>
          </a:p>
        </p:txBody>
      </p:sp>
      <p:pic>
        <p:nvPicPr>
          <p:cNvPr id="4" name="Google Shape;63;p14"/>
          <p:cNvPicPr preferRelativeResize="0"/>
          <p:nvPr/>
        </p:nvPicPr>
        <p:blipFill rotWithShape="1">
          <a:blip r:embed="rId2">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17416007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87829" y="0"/>
            <a:ext cx="11604171" cy="51883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US" sz="2400" b="1" dirty="0">
                <a:solidFill>
                  <a:schemeClr val="tx1"/>
                </a:solidFill>
                <a:latin typeface="+mn-lt"/>
              </a:rPr>
              <a:t>Solution  - 7</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436" y="4431550"/>
            <a:ext cx="10213730" cy="2238918"/>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36" y="117125"/>
            <a:ext cx="10213730" cy="3966082"/>
          </a:xfrm>
          <a:prstGeom prst="rect">
            <a:avLst/>
          </a:prstGeom>
        </p:spPr>
      </p:pic>
      <p:pic>
        <p:nvPicPr>
          <p:cNvPr id="7" name="Google Shape;63;p14"/>
          <p:cNvPicPr preferRelativeResize="0"/>
          <p:nvPr/>
        </p:nvPicPr>
        <p:blipFill rotWithShape="1">
          <a:blip r:embed="rId4">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32419030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87829" y="0"/>
            <a:ext cx="11604171" cy="51883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US" sz="2400" b="1" dirty="0">
                <a:solidFill>
                  <a:schemeClr val="tx1"/>
                </a:solidFill>
                <a:latin typeface="+mn-lt"/>
              </a:rPr>
              <a:t>Solution  - 7</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664" y="672082"/>
            <a:ext cx="11504666" cy="3987004"/>
          </a:xfrm>
        </p:spPr>
      </p:pic>
      <p:pic>
        <p:nvPicPr>
          <p:cNvPr id="5" name="Google Shape;63;p14"/>
          <p:cNvPicPr preferRelativeResize="0"/>
          <p:nvPr/>
        </p:nvPicPr>
        <p:blipFill rotWithShape="1">
          <a:blip r:embed="rId3">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11570520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423" y="440266"/>
            <a:ext cx="11805920" cy="795866"/>
          </a:xfrm>
        </p:spPr>
        <p:txBody>
          <a:bodyPr>
            <a:noAutofit/>
          </a:bodyPr>
          <a:lstStyle/>
          <a:p>
            <a:pPr algn="just"/>
            <a:r>
              <a:rPr lang="en-US" sz="2400" b="1" dirty="0">
                <a:solidFill>
                  <a:schemeClr val="tx1"/>
                </a:solidFill>
              </a:rPr>
              <a:t>Rita, </a:t>
            </a:r>
            <a:r>
              <a:rPr lang="en-US" sz="2400" b="1" dirty="0" err="1">
                <a:solidFill>
                  <a:schemeClr val="tx1"/>
                </a:solidFill>
              </a:rPr>
              <a:t>Geeta</a:t>
            </a:r>
            <a:r>
              <a:rPr lang="en-US" sz="2400" b="1" dirty="0">
                <a:solidFill>
                  <a:schemeClr val="tx1"/>
                </a:solidFill>
              </a:rPr>
              <a:t> and Ashish were partners in a firm sharing profits/losses in the ratio of 3:2:1. On March 31, 2006 their balance sheet was as follows:</a:t>
            </a:r>
          </a:p>
        </p:txBody>
      </p:sp>
      <p:sp>
        <p:nvSpPr>
          <p:cNvPr id="4" name="Content Placeholder 2"/>
          <p:cNvSpPr txBox="1">
            <a:spLocks/>
          </p:cNvSpPr>
          <p:nvPr/>
        </p:nvSpPr>
        <p:spPr>
          <a:xfrm>
            <a:off x="2033451" y="0"/>
            <a:ext cx="9998892" cy="4402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r"/>
            <a:r>
              <a:rPr lang="en-US" sz="2400" b="1" dirty="0">
                <a:solidFill>
                  <a:schemeClr val="tx1"/>
                </a:solidFill>
              </a:rPr>
              <a:t>Question - 8</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423" y="1236132"/>
            <a:ext cx="11759934" cy="5106611"/>
          </a:xfrm>
          <a:prstGeom prst="rect">
            <a:avLst/>
          </a:prstGeom>
        </p:spPr>
      </p:pic>
      <p:pic>
        <p:nvPicPr>
          <p:cNvPr id="6" name="Google Shape;63;p14"/>
          <p:cNvPicPr preferRelativeResize="0"/>
          <p:nvPr/>
        </p:nvPicPr>
        <p:blipFill rotWithShape="1">
          <a:blip r:embed="rId3">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8206143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423" y="440265"/>
            <a:ext cx="11805920" cy="6236305"/>
          </a:xfrm>
        </p:spPr>
        <p:style>
          <a:lnRef idx="2">
            <a:schemeClr val="accent2"/>
          </a:lnRef>
          <a:fillRef idx="1">
            <a:schemeClr val="lt1"/>
          </a:fillRef>
          <a:effectRef idx="0">
            <a:schemeClr val="accent2"/>
          </a:effectRef>
          <a:fontRef idx="minor">
            <a:schemeClr val="dk1"/>
          </a:fontRef>
        </p:style>
        <p:txBody>
          <a:bodyPr>
            <a:noAutofit/>
          </a:bodyPr>
          <a:lstStyle/>
          <a:p>
            <a:pPr algn="just">
              <a:lnSpc>
                <a:spcPct val="100000"/>
              </a:lnSpc>
            </a:pPr>
            <a:r>
              <a:rPr lang="en-US" b="1" dirty="0">
                <a:solidFill>
                  <a:schemeClr val="tx1"/>
                </a:solidFill>
              </a:rPr>
              <a:t>On the date of above mentioned date the firm was dissolved:</a:t>
            </a:r>
          </a:p>
          <a:p>
            <a:pPr algn="just">
              <a:lnSpc>
                <a:spcPct val="100000"/>
              </a:lnSpc>
            </a:pPr>
            <a:r>
              <a:rPr lang="en-US" b="1" dirty="0">
                <a:solidFill>
                  <a:schemeClr val="tx1"/>
                </a:solidFill>
              </a:rPr>
              <a:t>1. Rita was appointed to </a:t>
            </a:r>
            <a:r>
              <a:rPr lang="en-US" b="1" dirty="0" err="1">
                <a:solidFill>
                  <a:schemeClr val="tx1"/>
                </a:solidFill>
              </a:rPr>
              <a:t>realise</a:t>
            </a:r>
            <a:r>
              <a:rPr lang="en-US" b="1" dirty="0">
                <a:solidFill>
                  <a:schemeClr val="tx1"/>
                </a:solidFill>
              </a:rPr>
              <a:t> the assets. Rita was to receive 5% commission</a:t>
            </a:r>
          </a:p>
          <a:p>
            <a:pPr algn="just">
              <a:lnSpc>
                <a:spcPct val="100000"/>
              </a:lnSpc>
            </a:pPr>
            <a:r>
              <a:rPr lang="en-US" b="1" dirty="0">
                <a:solidFill>
                  <a:schemeClr val="tx1"/>
                </a:solidFill>
              </a:rPr>
              <a:t>on the rate of assets (except cash) and was to bear all expenses of </a:t>
            </a:r>
            <a:r>
              <a:rPr lang="en-US" b="1" dirty="0" err="1">
                <a:solidFill>
                  <a:schemeClr val="tx1"/>
                </a:solidFill>
              </a:rPr>
              <a:t>realisation</a:t>
            </a:r>
            <a:r>
              <a:rPr lang="en-US" b="1" dirty="0">
                <a:solidFill>
                  <a:schemeClr val="tx1"/>
                </a:solidFill>
              </a:rPr>
              <a:t>,</a:t>
            </a:r>
          </a:p>
          <a:p>
            <a:pPr algn="just">
              <a:lnSpc>
                <a:spcPct val="100000"/>
              </a:lnSpc>
            </a:pPr>
            <a:r>
              <a:rPr lang="en-US" b="1" dirty="0">
                <a:solidFill>
                  <a:schemeClr val="tx1"/>
                </a:solidFill>
              </a:rPr>
              <a:t>2. Assets were </a:t>
            </a:r>
            <a:r>
              <a:rPr lang="en-US" b="1" dirty="0" err="1">
                <a:solidFill>
                  <a:schemeClr val="tx1"/>
                </a:solidFill>
              </a:rPr>
              <a:t>realised</a:t>
            </a:r>
            <a:r>
              <a:rPr lang="en-US" b="1" dirty="0">
                <a:solidFill>
                  <a:schemeClr val="tx1"/>
                </a:solidFill>
              </a:rPr>
              <a:t> as follows:          </a:t>
            </a:r>
            <a:r>
              <a:rPr lang="en-US" b="1" dirty="0" err="1">
                <a:solidFill>
                  <a:schemeClr val="tx1"/>
                </a:solidFill>
              </a:rPr>
              <a:t>Rs</a:t>
            </a:r>
            <a:r>
              <a:rPr lang="en-US" b="1" dirty="0">
                <a:solidFill>
                  <a:schemeClr val="tx1"/>
                </a:solidFill>
              </a:rPr>
              <a:t>.</a:t>
            </a:r>
          </a:p>
          <a:p>
            <a:pPr marL="2003425" indent="-90488" algn="just">
              <a:lnSpc>
                <a:spcPct val="100000"/>
              </a:lnSpc>
            </a:pPr>
            <a:r>
              <a:rPr lang="en-US" b="1" dirty="0">
                <a:solidFill>
                  <a:schemeClr val="tx1"/>
                </a:solidFill>
              </a:rPr>
              <a:t>Debtors                 30,000</a:t>
            </a:r>
          </a:p>
          <a:p>
            <a:pPr marL="2003425" indent="-90488" algn="just">
              <a:lnSpc>
                <a:spcPct val="100000"/>
              </a:lnSpc>
            </a:pPr>
            <a:r>
              <a:rPr lang="en-US" b="1" dirty="0">
                <a:solidFill>
                  <a:schemeClr val="tx1"/>
                </a:solidFill>
              </a:rPr>
              <a:t>Stock                      26,000</a:t>
            </a:r>
          </a:p>
          <a:p>
            <a:pPr marL="2003425" indent="-90488" algn="just">
              <a:lnSpc>
                <a:spcPct val="100000"/>
              </a:lnSpc>
            </a:pPr>
            <a:r>
              <a:rPr lang="en-US" b="1" dirty="0">
                <a:solidFill>
                  <a:schemeClr val="tx1"/>
                </a:solidFill>
              </a:rPr>
              <a:t>Plant                       42,750</a:t>
            </a:r>
          </a:p>
          <a:p>
            <a:pPr algn="just">
              <a:lnSpc>
                <a:spcPct val="100000"/>
              </a:lnSpc>
            </a:pPr>
            <a:r>
              <a:rPr lang="en-US" b="1" dirty="0">
                <a:solidFill>
                  <a:schemeClr val="tx1"/>
                </a:solidFill>
              </a:rPr>
              <a:t>3. Investments were </a:t>
            </a:r>
            <a:r>
              <a:rPr lang="en-US" b="1" dirty="0" err="1">
                <a:solidFill>
                  <a:schemeClr val="tx1"/>
                </a:solidFill>
              </a:rPr>
              <a:t>realised</a:t>
            </a:r>
            <a:r>
              <a:rPr lang="en-US" b="1" dirty="0">
                <a:solidFill>
                  <a:schemeClr val="tx1"/>
                </a:solidFill>
              </a:rPr>
              <a:t> at 85% of the book value,</a:t>
            </a:r>
          </a:p>
          <a:p>
            <a:pPr algn="just">
              <a:lnSpc>
                <a:spcPct val="100000"/>
              </a:lnSpc>
            </a:pPr>
            <a:r>
              <a:rPr lang="en-US" b="1" dirty="0">
                <a:solidFill>
                  <a:schemeClr val="tx1"/>
                </a:solidFill>
              </a:rPr>
              <a:t>4. Expenses of </a:t>
            </a:r>
            <a:r>
              <a:rPr lang="en-US" b="1" dirty="0" err="1">
                <a:solidFill>
                  <a:schemeClr val="tx1"/>
                </a:solidFill>
              </a:rPr>
              <a:t>realisation</a:t>
            </a:r>
            <a:r>
              <a:rPr lang="en-US" b="1" dirty="0">
                <a:solidFill>
                  <a:schemeClr val="tx1"/>
                </a:solidFill>
              </a:rPr>
              <a:t> amounted to </a:t>
            </a:r>
            <a:r>
              <a:rPr lang="en-US" b="1" dirty="0" err="1">
                <a:solidFill>
                  <a:schemeClr val="tx1"/>
                </a:solidFill>
              </a:rPr>
              <a:t>Rs</a:t>
            </a:r>
            <a:r>
              <a:rPr lang="en-US" b="1" dirty="0">
                <a:solidFill>
                  <a:schemeClr val="tx1"/>
                </a:solidFill>
              </a:rPr>
              <a:t>. 4,100,</a:t>
            </a:r>
          </a:p>
          <a:p>
            <a:pPr algn="just">
              <a:lnSpc>
                <a:spcPct val="100000"/>
              </a:lnSpc>
            </a:pPr>
            <a:r>
              <a:rPr lang="en-US" b="1" dirty="0">
                <a:solidFill>
                  <a:schemeClr val="tx1"/>
                </a:solidFill>
              </a:rPr>
              <a:t>5. Firm had to pay </a:t>
            </a:r>
            <a:r>
              <a:rPr lang="en-US" b="1" dirty="0" err="1">
                <a:solidFill>
                  <a:schemeClr val="tx1"/>
                </a:solidFill>
              </a:rPr>
              <a:t>Rs</a:t>
            </a:r>
            <a:r>
              <a:rPr lang="en-US" b="1" dirty="0">
                <a:solidFill>
                  <a:schemeClr val="tx1"/>
                </a:solidFill>
              </a:rPr>
              <a:t>. 7,200 for outstanding salary not provided for earlier,</a:t>
            </a:r>
          </a:p>
          <a:p>
            <a:pPr algn="just">
              <a:lnSpc>
                <a:spcPct val="100000"/>
              </a:lnSpc>
            </a:pPr>
            <a:r>
              <a:rPr lang="en-US" b="1" dirty="0">
                <a:solidFill>
                  <a:schemeClr val="tx1"/>
                </a:solidFill>
              </a:rPr>
              <a:t>6. Contingent liability in respect of bills discounted with the bank was also </a:t>
            </a:r>
            <a:r>
              <a:rPr lang="en-US" b="1" dirty="0" err="1">
                <a:solidFill>
                  <a:schemeClr val="tx1"/>
                </a:solidFill>
              </a:rPr>
              <a:t>materialised</a:t>
            </a:r>
            <a:r>
              <a:rPr lang="en-US" b="1" dirty="0">
                <a:solidFill>
                  <a:schemeClr val="tx1"/>
                </a:solidFill>
              </a:rPr>
              <a:t> and paid off </a:t>
            </a:r>
            <a:r>
              <a:rPr lang="en-US" b="1" dirty="0" err="1">
                <a:solidFill>
                  <a:schemeClr val="tx1"/>
                </a:solidFill>
              </a:rPr>
              <a:t>Rs</a:t>
            </a:r>
            <a:r>
              <a:rPr lang="en-US" b="1" dirty="0">
                <a:solidFill>
                  <a:schemeClr val="tx1"/>
                </a:solidFill>
              </a:rPr>
              <a:t>. 9,800, </a:t>
            </a:r>
          </a:p>
          <a:p>
            <a:pPr algn="just">
              <a:lnSpc>
                <a:spcPct val="100000"/>
              </a:lnSpc>
            </a:pPr>
            <a:r>
              <a:rPr lang="en-US" b="1" dirty="0">
                <a:solidFill>
                  <a:schemeClr val="tx1"/>
                </a:solidFill>
              </a:rPr>
              <a:t>Prepare </a:t>
            </a:r>
            <a:r>
              <a:rPr lang="en-US" b="1" dirty="0" err="1">
                <a:solidFill>
                  <a:schemeClr val="tx1"/>
                </a:solidFill>
              </a:rPr>
              <a:t>Realisation</a:t>
            </a:r>
            <a:r>
              <a:rPr lang="en-US" b="1" dirty="0">
                <a:solidFill>
                  <a:schemeClr val="tx1"/>
                </a:solidFill>
              </a:rPr>
              <a:t> account, Capital Accounts of Partner’s and Cash Account.</a:t>
            </a:r>
          </a:p>
        </p:txBody>
      </p:sp>
      <p:sp>
        <p:nvSpPr>
          <p:cNvPr id="4" name="Content Placeholder 2"/>
          <p:cNvSpPr txBox="1">
            <a:spLocks/>
          </p:cNvSpPr>
          <p:nvPr/>
        </p:nvSpPr>
        <p:spPr>
          <a:xfrm>
            <a:off x="2033451" y="0"/>
            <a:ext cx="9998892" cy="4402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r"/>
            <a:r>
              <a:rPr lang="en-US" sz="2400" b="1" dirty="0">
                <a:solidFill>
                  <a:schemeClr val="tx1"/>
                </a:solidFill>
              </a:rPr>
              <a:t>Question - 8</a:t>
            </a:r>
          </a:p>
        </p:txBody>
      </p:sp>
      <p:pic>
        <p:nvPicPr>
          <p:cNvPr id="5" name="Google Shape;63;p14"/>
          <p:cNvPicPr preferRelativeResize="0"/>
          <p:nvPr/>
        </p:nvPicPr>
        <p:blipFill rotWithShape="1">
          <a:blip r:embed="rId2">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28744475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3419" y="440266"/>
            <a:ext cx="10758352" cy="6163640"/>
          </a:xfrm>
        </p:spPr>
        <p:style>
          <a:lnRef idx="2">
            <a:schemeClr val="accent2"/>
          </a:lnRef>
          <a:fillRef idx="1">
            <a:schemeClr val="lt1"/>
          </a:fillRef>
          <a:effectRef idx="0">
            <a:schemeClr val="accent2"/>
          </a:effectRef>
          <a:fontRef idx="minor">
            <a:schemeClr val="dk1"/>
          </a:fontRef>
        </p:style>
      </p:pic>
      <p:sp>
        <p:nvSpPr>
          <p:cNvPr id="4" name="Content Placeholder 2"/>
          <p:cNvSpPr txBox="1">
            <a:spLocks/>
          </p:cNvSpPr>
          <p:nvPr/>
        </p:nvSpPr>
        <p:spPr>
          <a:xfrm>
            <a:off x="2033451" y="0"/>
            <a:ext cx="9998892" cy="4402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r"/>
            <a:r>
              <a:rPr lang="en-US" sz="2400" b="1" dirty="0">
                <a:solidFill>
                  <a:schemeClr val="tx1"/>
                </a:solidFill>
              </a:rPr>
              <a:t>Solution - 8</a:t>
            </a:r>
          </a:p>
        </p:txBody>
      </p:sp>
      <p:pic>
        <p:nvPicPr>
          <p:cNvPr id="5" name="Google Shape;63;p14"/>
          <p:cNvPicPr preferRelativeResize="0"/>
          <p:nvPr/>
        </p:nvPicPr>
        <p:blipFill rotWithShape="1">
          <a:blip r:embed="rId3">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6591081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033451" y="0"/>
            <a:ext cx="9998892" cy="4402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r"/>
            <a:r>
              <a:rPr lang="en-US" sz="2400" b="1" dirty="0">
                <a:solidFill>
                  <a:schemeClr val="tx1"/>
                </a:solidFill>
              </a:rPr>
              <a:t>Solution - 8</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766" y="683407"/>
            <a:ext cx="11322997" cy="4425621"/>
          </a:xfrm>
        </p:spPr>
      </p:pic>
      <p:pic>
        <p:nvPicPr>
          <p:cNvPr id="6" name="Google Shape;63;p14"/>
          <p:cNvPicPr preferRelativeResize="0"/>
          <p:nvPr/>
        </p:nvPicPr>
        <p:blipFill rotWithShape="1">
          <a:blip r:embed="rId3">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6990528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033451" y="0"/>
            <a:ext cx="9998892" cy="4402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r"/>
            <a:r>
              <a:rPr lang="en-US" sz="2400" b="1" dirty="0">
                <a:solidFill>
                  <a:schemeClr val="tx1"/>
                </a:solidFill>
              </a:rPr>
              <a:t>Solution - 8</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492" y="679993"/>
            <a:ext cx="11525107" cy="4980578"/>
          </a:xfrm>
        </p:spPr>
      </p:pic>
      <p:pic>
        <p:nvPicPr>
          <p:cNvPr id="5" name="Google Shape;63;p14"/>
          <p:cNvPicPr preferRelativeResize="0"/>
          <p:nvPr/>
        </p:nvPicPr>
        <p:blipFill rotWithShape="1">
          <a:blip r:embed="rId3">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25184981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Google Shape;77;p16"/>
          <p:cNvSpPr txBox="1"/>
          <p:nvPr/>
        </p:nvSpPr>
        <p:spPr>
          <a:xfrm>
            <a:off x="828567" y="991333"/>
            <a:ext cx="10401600" cy="4749600"/>
          </a:xfrm>
          <a:prstGeom prst="rect">
            <a:avLst/>
          </a:prstGeom>
          <a:noFill/>
          <a:ln>
            <a:noFill/>
          </a:ln>
        </p:spPr>
        <p:txBody>
          <a:bodyPr spcFirstLastPara="1" wrap="square" lIns="121897" tIns="121897" rIns="121897" bIns="121897" anchor="ctr" anchorCtr="0">
            <a:noAutofit/>
          </a:bodyPr>
          <a:lstStyle/>
          <a:p>
            <a:pPr marL="609585" algn="ctr">
              <a:lnSpc>
                <a:spcPct val="115000"/>
              </a:lnSpc>
              <a:buClr>
                <a:srgbClr val="000000"/>
              </a:buClr>
              <a:buSzPts val="4000"/>
            </a:pPr>
            <a:r>
              <a:rPr lang="en" sz="5300" b="1">
                <a:solidFill>
                  <a:srgbClr val="000000"/>
                </a:solidFill>
                <a:latin typeface="Arial"/>
                <a:ea typeface="Arial"/>
                <a:cs typeface="Arial"/>
                <a:sym typeface="Arial"/>
              </a:rPr>
              <a:t>THANKING YOU</a:t>
            </a:r>
            <a:endParaRPr sz="5300" b="1">
              <a:solidFill>
                <a:srgbClr val="000000"/>
              </a:solidFill>
              <a:latin typeface="Arial"/>
              <a:ea typeface="Arial"/>
              <a:cs typeface="Arial"/>
              <a:sym typeface="Arial"/>
            </a:endParaRPr>
          </a:p>
          <a:p>
            <a:pPr marL="609585" algn="ctr">
              <a:lnSpc>
                <a:spcPct val="115000"/>
              </a:lnSpc>
              <a:buClr>
                <a:srgbClr val="000000"/>
              </a:buClr>
              <a:buSzPts val="4000"/>
            </a:pPr>
            <a:r>
              <a:rPr lang="en" sz="5300" b="1">
                <a:solidFill>
                  <a:srgbClr val="FF0000"/>
                </a:solidFill>
                <a:latin typeface="Arial"/>
                <a:ea typeface="Arial"/>
                <a:cs typeface="Arial"/>
                <a:sym typeface="Arial"/>
              </a:rPr>
              <a:t>ODM EDUCATIONAL GROUP</a:t>
            </a:r>
            <a:endParaRPr sz="5300" b="1">
              <a:solidFill>
                <a:srgbClr val="FF0000"/>
              </a:solidFill>
              <a:latin typeface="Arial"/>
              <a:ea typeface="Arial"/>
              <a:cs typeface="Arial"/>
              <a:sym typeface="Arial"/>
            </a:endParaRPr>
          </a:p>
          <a:p>
            <a:pPr>
              <a:buClr>
                <a:srgbClr val="000000"/>
              </a:buClr>
              <a:buSzPts val="1400"/>
            </a:pPr>
            <a:endParaRPr sz="1900">
              <a:solidFill>
                <a:srgbClr val="000000"/>
              </a:solidFill>
              <a:latin typeface="Arial"/>
              <a:ea typeface="Arial"/>
              <a:cs typeface="Arial"/>
              <a:sym typeface="Arial"/>
            </a:endParaRPr>
          </a:p>
        </p:txBody>
      </p:sp>
      <p:pic>
        <p:nvPicPr>
          <p:cNvPr id="4" name="Google Shape;63;p14"/>
          <p:cNvPicPr preferRelativeResize="0"/>
          <p:nvPr/>
        </p:nvPicPr>
        <p:blipFill rotWithShape="1">
          <a:blip r:embed="rId3">
            <a:alphaModFix/>
          </a:blip>
          <a:srcRect/>
          <a:stretch/>
        </p:blipFill>
        <p:spPr>
          <a:xfrm>
            <a:off x="10325101" y="5976684"/>
            <a:ext cx="1866900" cy="815833"/>
          </a:xfrm>
          <a:prstGeom prst="rect">
            <a:avLst/>
          </a:prstGeom>
          <a:noFill/>
          <a:ln>
            <a:noFill/>
          </a:ln>
        </p:spPr>
      </p:pic>
    </p:spTree>
    <p:extLst>
      <p:ext uri="{BB962C8B-B14F-4D97-AF65-F5344CB8AC3E}">
        <p14:creationId xmlns:p14="http://schemas.microsoft.com/office/powerpoint/2010/main" val="2548185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Dissolution by Notice: </a:t>
            </a:r>
          </a:p>
        </p:txBody>
      </p:sp>
      <p:sp>
        <p:nvSpPr>
          <p:cNvPr id="3" name="Content Placeholder 2"/>
          <p:cNvSpPr>
            <a:spLocks noGrp="1"/>
          </p:cNvSpPr>
          <p:nvPr>
            <p:ph idx="1"/>
          </p:nvPr>
        </p:nvSpPr>
        <p:spPr/>
        <p:txBody>
          <a:bodyPr>
            <a:normAutofit/>
          </a:bodyPr>
          <a:lstStyle/>
          <a:p>
            <a:pPr marL="201168" lvl="1" indent="0" algn="just">
              <a:lnSpc>
                <a:spcPct val="150000"/>
              </a:lnSpc>
              <a:buNone/>
            </a:pPr>
            <a:r>
              <a:rPr lang="en-US" sz="3400" b="1" dirty="0">
                <a:solidFill>
                  <a:schemeClr val="tx1"/>
                </a:solidFill>
              </a:rPr>
              <a:t>	In case of partnership at will, the firm may be dissolved if any one of the partners gives a notice in writing to the other partners, signifying his intention of seeking dissolution of the firm.</a:t>
            </a:r>
          </a:p>
        </p:txBody>
      </p:sp>
      <p:pic>
        <p:nvPicPr>
          <p:cNvPr id="4" name="Google Shape;63;p14"/>
          <p:cNvPicPr preferRelativeResize="0"/>
          <p:nvPr/>
        </p:nvPicPr>
        <p:blipFill rotWithShape="1">
          <a:blip r:embed="rId2">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30965585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942" y="286603"/>
            <a:ext cx="10058400" cy="1450757"/>
          </a:xfrm>
        </p:spPr>
        <p:txBody>
          <a:bodyPr>
            <a:normAutofit/>
          </a:bodyPr>
          <a:lstStyle/>
          <a:p>
            <a:r>
              <a:rPr lang="en-US" sz="4400" b="1" dirty="0">
                <a:solidFill>
                  <a:srgbClr val="FF0000"/>
                </a:solidFill>
              </a:rPr>
              <a:t>Dissolution by Court</a:t>
            </a:r>
          </a:p>
        </p:txBody>
      </p:sp>
      <p:sp>
        <p:nvSpPr>
          <p:cNvPr id="3" name="Content Placeholder 2"/>
          <p:cNvSpPr>
            <a:spLocks noGrp="1"/>
          </p:cNvSpPr>
          <p:nvPr>
            <p:ph idx="1"/>
          </p:nvPr>
        </p:nvSpPr>
        <p:spPr>
          <a:xfrm>
            <a:off x="420914" y="1737360"/>
            <a:ext cx="11640457" cy="4702077"/>
          </a:xfrm>
        </p:spPr>
        <p:txBody>
          <a:bodyPr>
            <a:noAutofit/>
          </a:bodyPr>
          <a:lstStyle/>
          <a:p>
            <a:pPr marL="201168" lvl="1" indent="0" algn="just">
              <a:lnSpc>
                <a:spcPct val="100000"/>
              </a:lnSpc>
              <a:buNone/>
            </a:pPr>
            <a:r>
              <a:rPr lang="en-US" sz="2000" b="1" i="1" dirty="0">
                <a:solidFill>
                  <a:schemeClr val="tx1"/>
                </a:solidFill>
              </a:rPr>
              <a:t>	</a:t>
            </a:r>
            <a:r>
              <a:rPr lang="en-US" sz="2400" b="1" dirty="0">
                <a:solidFill>
                  <a:schemeClr val="tx1"/>
                </a:solidFill>
              </a:rPr>
              <a:t>At the suit of a partner, the court may order a partnership firm to be dissolved on any of the following grounds:</a:t>
            </a:r>
          </a:p>
          <a:p>
            <a:pPr marL="0" lvl="1" algn="just">
              <a:lnSpc>
                <a:spcPct val="100000"/>
              </a:lnSpc>
              <a:buFont typeface="Wingdings" panose="05000000000000000000" pitchFamily="2" charset="2"/>
              <a:buChar char="v"/>
            </a:pPr>
            <a:r>
              <a:rPr lang="en-US" sz="2400" b="1" dirty="0">
                <a:solidFill>
                  <a:schemeClr val="tx1"/>
                </a:solidFill>
              </a:rPr>
              <a:t>when a partner becomes insane;</a:t>
            </a:r>
          </a:p>
          <a:p>
            <a:pPr marL="0" lvl="1" algn="just">
              <a:lnSpc>
                <a:spcPct val="100000"/>
              </a:lnSpc>
              <a:buFont typeface="Wingdings" panose="05000000000000000000" pitchFamily="2" charset="2"/>
              <a:buChar char="v"/>
            </a:pPr>
            <a:r>
              <a:rPr lang="en-US" sz="2400" b="1" dirty="0">
                <a:solidFill>
                  <a:schemeClr val="tx1"/>
                </a:solidFill>
              </a:rPr>
              <a:t> when a partner becomes permanently incapable of performing his duties as a partner</a:t>
            </a:r>
          </a:p>
          <a:p>
            <a:pPr marL="0" lvl="1" algn="just">
              <a:lnSpc>
                <a:spcPct val="100000"/>
              </a:lnSpc>
              <a:buFont typeface="Wingdings" panose="05000000000000000000" pitchFamily="2" charset="2"/>
              <a:buChar char="v"/>
            </a:pPr>
            <a:r>
              <a:rPr lang="en-US" sz="2400" b="1" dirty="0">
                <a:solidFill>
                  <a:schemeClr val="tx1"/>
                </a:solidFill>
              </a:rPr>
              <a:t> when a partner is guilty of misconduct which is likely to adversely affect the business  	of the firm</a:t>
            </a:r>
          </a:p>
          <a:p>
            <a:pPr marL="0" lvl="1" algn="just">
              <a:lnSpc>
                <a:spcPct val="100000"/>
              </a:lnSpc>
              <a:buFont typeface="Wingdings" panose="05000000000000000000" pitchFamily="2" charset="2"/>
              <a:buChar char="v"/>
            </a:pPr>
            <a:r>
              <a:rPr lang="en-US" sz="2400" b="1" dirty="0">
                <a:solidFill>
                  <a:schemeClr val="tx1"/>
                </a:solidFill>
              </a:rPr>
              <a:t> when a partner persistently commits breach of partnership agreement</a:t>
            </a:r>
          </a:p>
          <a:p>
            <a:pPr marL="0" lvl="1" algn="just">
              <a:lnSpc>
                <a:spcPct val="100000"/>
              </a:lnSpc>
              <a:buFont typeface="Wingdings" panose="05000000000000000000" pitchFamily="2" charset="2"/>
              <a:buChar char="v"/>
            </a:pPr>
            <a:r>
              <a:rPr lang="en-US" sz="2400" b="1" dirty="0">
                <a:solidFill>
                  <a:schemeClr val="tx1"/>
                </a:solidFill>
              </a:rPr>
              <a:t> when a partner has transferred the whole of his interest in the firm to a third party</a:t>
            </a:r>
          </a:p>
          <a:p>
            <a:pPr marL="0" lvl="1" algn="just">
              <a:lnSpc>
                <a:spcPct val="100000"/>
              </a:lnSpc>
              <a:buFont typeface="Wingdings" panose="05000000000000000000" pitchFamily="2" charset="2"/>
              <a:buChar char="v"/>
            </a:pPr>
            <a:r>
              <a:rPr lang="en-US" sz="2400" b="1" dirty="0">
                <a:solidFill>
                  <a:schemeClr val="tx1"/>
                </a:solidFill>
              </a:rPr>
              <a:t>when the business of the firm cannot be carried on except at a loss</a:t>
            </a:r>
          </a:p>
          <a:p>
            <a:pPr marL="0" lvl="1" algn="just">
              <a:lnSpc>
                <a:spcPct val="100000"/>
              </a:lnSpc>
              <a:buFont typeface="Wingdings" panose="05000000000000000000" pitchFamily="2" charset="2"/>
              <a:buChar char="v"/>
            </a:pPr>
            <a:r>
              <a:rPr lang="en-US" sz="2400" b="1" dirty="0">
                <a:solidFill>
                  <a:schemeClr val="tx1"/>
                </a:solidFill>
              </a:rPr>
              <a:t>when, on any ground, the court regards dissolution to be just and equitable.</a:t>
            </a:r>
          </a:p>
        </p:txBody>
      </p:sp>
      <p:pic>
        <p:nvPicPr>
          <p:cNvPr id="4" name="Google Shape;63;p14"/>
          <p:cNvPicPr preferRelativeResize="0"/>
          <p:nvPr/>
        </p:nvPicPr>
        <p:blipFill rotWithShape="1">
          <a:blip r:embed="rId2">
            <a:alphaModFix/>
          </a:blip>
          <a:srcRect/>
          <a:stretch/>
        </p:blipFill>
        <p:spPr>
          <a:xfrm>
            <a:off x="10835828" y="6170644"/>
            <a:ext cx="1232526" cy="611875"/>
          </a:xfrm>
          <a:prstGeom prst="rect">
            <a:avLst/>
          </a:prstGeom>
          <a:noFill/>
          <a:ln>
            <a:noFill/>
          </a:ln>
        </p:spPr>
      </p:pic>
    </p:spTree>
    <p:extLst>
      <p:ext uri="{BB962C8B-B14F-4D97-AF65-F5344CB8AC3E}">
        <p14:creationId xmlns:p14="http://schemas.microsoft.com/office/powerpoint/2010/main" val="20892197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1350</TotalTime>
  <Words>1957</Words>
  <Application>Microsoft Office PowerPoint</Application>
  <PresentationFormat>Custom</PresentationFormat>
  <Paragraphs>342</Paragraphs>
  <Slides>77</Slides>
  <Notes>2</Notes>
  <HiddenSlides>1</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Office Theme</vt:lpstr>
      <vt:lpstr>PowerPoint Presentation</vt:lpstr>
      <vt:lpstr>Dissolution Of Partnership Firm</vt:lpstr>
      <vt:lpstr>Dissolution of a firm </vt:lpstr>
      <vt:lpstr>Dissolution of Partnership</vt:lpstr>
      <vt:lpstr>Dissolution by Agreement</vt:lpstr>
      <vt:lpstr>Compulsory Dissolution</vt:lpstr>
      <vt:lpstr>On The Happening Of Certain Contingencies</vt:lpstr>
      <vt:lpstr>Dissolution by Notice: </vt:lpstr>
      <vt:lpstr>Dissolution by Court</vt:lpstr>
      <vt:lpstr>Accounting Treatment Of Dissolution</vt:lpstr>
      <vt:lpstr>Realisation Account</vt:lpstr>
      <vt:lpstr>FORMAT OF REALISATION ACCOUNT</vt:lpstr>
      <vt:lpstr>Preparation Of Partner Capital Accounts</vt:lpstr>
      <vt:lpstr>Preparation of Partners’ Loan Account</vt:lpstr>
      <vt:lpstr>PowerPoint Presentation</vt:lpstr>
      <vt:lpstr>Preparation Of Memorandum Balance Sheet</vt:lpstr>
      <vt:lpstr>Illustration - 1</vt:lpstr>
      <vt:lpstr>Illustration - 1</vt:lpstr>
      <vt:lpstr>Solution - 1</vt:lpstr>
      <vt:lpstr>Solution - 1</vt:lpstr>
      <vt:lpstr>Solution - 1</vt:lpstr>
      <vt:lpstr>Illustration - 2</vt:lpstr>
      <vt:lpstr>Illustration - 2</vt:lpstr>
      <vt:lpstr>Solution -2 </vt:lpstr>
      <vt:lpstr>Solution -2 </vt:lpstr>
      <vt:lpstr>Solution -2 </vt:lpstr>
      <vt:lpstr>Solution -2 </vt:lpstr>
      <vt:lpstr>Illustrations - 3</vt:lpstr>
      <vt:lpstr>Illustrations - 3</vt:lpstr>
      <vt:lpstr>Solution - 3</vt:lpstr>
      <vt:lpstr>Solution - 3</vt:lpstr>
      <vt:lpstr>Solution - 3</vt:lpstr>
      <vt:lpstr>Solution - 3</vt:lpstr>
      <vt:lpstr>Illustration - 4</vt:lpstr>
      <vt:lpstr>Solution - 4</vt:lpstr>
      <vt:lpstr>Solution - 4</vt:lpstr>
      <vt:lpstr>Solution - 4</vt:lpstr>
      <vt:lpstr>Solution - 4</vt:lpstr>
      <vt:lpstr>Final Account  Board Exam Questions </vt:lpstr>
      <vt:lpstr>Hanif and Jubed were partners in a firm sharing profits in the ratio of their capitals. On 31st March, 2013 their Balance Sheet was as follows :</vt:lpstr>
      <vt:lpstr>PowerPoint Presentation</vt:lpstr>
      <vt:lpstr>Solution - 1</vt:lpstr>
      <vt:lpstr>Kumar, Shyam and Ratan were partners in a firm sharing profits in the ratio of 5 : 3 : 2 respectively. They decided to dissolve the firm with effect from 01-04-2013. On that date the Balance Sheet of the firm was as follows :</vt:lpstr>
      <vt:lpstr>PowerPoint Presentation</vt:lpstr>
      <vt:lpstr>PowerPoint Presentation</vt:lpstr>
      <vt:lpstr>PowerPoint Presentation</vt:lpstr>
      <vt:lpstr>PowerPoint Presentation</vt:lpstr>
      <vt:lpstr>Hema and Garima were partners in a firm sharing profits in the ratio of 3:2 . On March 31, 2015, their Balance Sheet was as follows:</vt:lpstr>
      <vt:lpstr>PowerPoint Presentation</vt:lpstr>
      <vt:lpstr>PowerPoint Presentation</vt:lpstr>
      <vt:lpstr>PowerPoint Presentation</vt:lpstr>
      <vt:lpstr>Rose and Lily shared profits in the ratio of 2:3. Their Balance Sheet on March 31, 2006 was as follows:</vt:lpstr>
      <vt:lpstr>PowerPoint Presentation</vt:lpstr>
      <vt:lpstr>PowerPoint Presentation</vt:lpstr>
      <vt:lpstr>PowerPoint Presentation</vt:lpstr>
      <vt:lpstr>PowerPoint Presentation</vt:lpstr>
      <vt:lpstr>PowerPoint Presentation</vt:lpstr>
      <vt:lpstr>Shilpa, Meena and Nanda decided to dissolve their partnership on March 31,2006. Their profit sharing ratio was 3:2:1 and their Balance Sheet was as under:</vt:lpstr>
      <vt:lpstr>PowerPoint Presentation</vt:lpstr>
      <vt:lpstr>PowerPoint Presentation</vt:lpstr>
      <vt:lpstr>PowerPoint Presentation</vt:lpstr>
      <vt:lpstr>PowerPoint Presentation</vt:lpstr>
      <vt:lpstr>Pradeep and Rajesh were partners in a firm sharing profits and losses in the ratio of 3:2. They decided to dissolve their partnership firm on 31st March, 2018. Pradeep was deputed to realize the assets and to pay off the liabilities. He was paid ₹ 1,000 as commission for his services. The financial position of the firm on 31st March, 2018 was as follows:</vt:lpstr>
      <vt:lpstr>PowerPoint Presentation</vt:lpstr>
      <vt:lpstr>PowerPoint Presentation</vt:lpstr>
      <vt:lpstr>PowerPoint Presentation</vt:lpstr>
      <vt:lpstr>Surjit and Rahi were sharing profits (losses) in the ratio of 3:2, their Balance Sheet as on March 31, 2004 is as follows: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Dissolution Of Partnership Firm</dc:title>
  <dc:creator>RAJ</dc:creator>
  <cp:lastModifiedBy>DELL</cp:lastModifiedBy>
  <cp:revision>101</cp:revision>
  <dcterms:created xsi:type="dcterms:W3CDTF">2016-08-05T14:55:02Z</dcterms:created>
  <dcterms:modified xsi:type="dcterms:W3CDTF">2022-03-28T23:37:49Z</dcterms:modified>
</cp:coreProperties>
</file>