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7" r:id="rId1"/>
  </p:sldMasterIdLst>
  <p:notesMasterIdLst>
    <p:notesMasterId r:id="rId57"/>
  </p:notesMasterIdLst>
  <p:sldIdLst>
    <p:sldId id="312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4" r:id="rId56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31" autoAdjust="0"/>
    <p:restoredTop sz="94660"/>
  </p:normalViewPr>
  <p:slideViewPr>
    <p:cSldViewPr>
      <p:cViewPr>
        <p:scale>
          <a:sx n="75" d="100"/>
          <a:sy n="75" d="100"/>
        </p:scale>
        <p:origin x="-1205" y="-259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8304A9-7067-410D-89A1-C31D5581B7E8}" type="datetimeFigureOut">
              <a:rPr lang="en-IN" smtClean="0"/>
              <a:t>29-03-2022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3A62A7-DCEB-47EB-9610-86BF0C1C3BF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0472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1"/>
            <a:ext cx="104648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2590"/>
              </a:lnSpc>
            </a:pPr>
            <a:r>
              <a:rPr lang="en-IN" smtClean="0"/>
              <a:t>CA. </a:t>
            </a:r>
            <a:r>
              <a:rPr lang="en-IN" spc="-25" smtClean="0"/>
              <a:t>(Dr.) </a:t>
            </a:r>
            <a:r>
              <a:rPr lang="en-IN" spc="-5" smtClean="0"/>
              <a:t>G.S.</a:t>
            </a:r>
            <a:r>
              <a:rPr lang="en-IN" spc="-70" smtClean="0"/>
              <a:t> </a:t>
            </a:r>
            <a:r>
              <a:rPr lang="en-IN" spc="5" smtClean="0"/>
              <a:t>Grewal</a:t>
            </a:r>
            <a:endParaRPr lang="en-IN" spc="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590"/>
              </a:lnSpc>
            </a:pPr>
            <a:fld id="{81D60167-4931-47E6-BA6A-407CBD079E47}" type="slidenum">
              <a:rPr lang="en-IN" smtClean="0"/>
              <a:t>‹#›</a:t>
            </a:fld>
            <a:endParaRPr lang="en-IN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3398520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2590"/>
              </a:lnSpc>
            </a:pPr>
            <a:r>
              <a:rPr lang="en-IN" smtClean="0"/>
              <a:t>CA. </a:t>
            </a:r>
            <a:r>
              <a:rPr lang="en-IN" spc="-25" smtClean="0"/>
              <a:t>(Dr.) </a:t>
            </a:r>
            <a:r>
              <a:rPr lang="en-IN" spc="-5" smtClean="0"/>
              <a:t>G.S.</a:t>
            </a:r>
            <a:r>
              <a:rPr lang="en-IN" spc="-70" smtClean="0"/>
              <a:t> </a:t>
            </a:r>
            <a:r>
              <a:rPr lang="en-IN" spc="5" smtClean="0"/>
              <a:t>Grewal</a:t>
            </a:r>
            <a:endParaRPr lang="en-IN" spc="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590"/>
              </a:lnSpc>
            </a:pPr>
            <a:fld id="{81D60167-4931-47E6-BA6A-407CBD079E47}" type="slidenum">
              <a:rPr lang="en-IN" smtClean="0"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2590"/>
              </a:lnSpc>
            </a:pPr>
            <a:r>
              <a:rPr lang="en-IN" smtClean="0"/>
              <a:t>CA. </a:t>
            </a:r>
            <a:r>
              <a:rPr lang="en-IN" spc="-25" smtClean="0"/>
              <a:t>(Dr.) </a:t>
            </a:r>
            <a:r>
              <a:rPr lang="en-IN" spc="-5" smtClean="0"/>
              <a:t>G.S.</a:t>
            </a:r>
            <a:r>
              <a:rPr lang="en-IN" spc="-70" smtClean="0"/>
              <a:t> </a:t>
            </a:r>
            <a:r>
              <a:rPr lang="en-IN" spc="5" smtClean="0"/>
              <a:t>Grewal</a:t>
            </a:r>
            <a:endParaRPr lang="en-IN" spc="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590"/>
              </a:lnSpc>
            </a:pPr>
            <a:fld id="{81D60167-4931-47E6-BA6A-407CBD079E47}" type="slidenum">
              <a:rPr lang="en-IN" smtClean="0"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2590"/>
              </a:lnSpc>
            </a:pPr>
            <a:r>
              <a:rPr lang="en-IN" smtClean="0"/>
              <a:t>CA. </a:t>
            </a:r>
            <a:r>
              <a:rPr lang="en-IN" spc="-25" smtClean="0"/>
              <a:t>(Dr.) </a:t>
            </a:r>
            <a:r>
              <a:rPr lang="en-IN" spc="-5" smtClean="0"/>
              <a:t>G.S.</a:t>
            </a:r>
            <a:r>
              <a:rPr lang="en-IN" spc="-70" smtClean="0"/>
              <a:t> </a:t>
            </a:r>
            <a:r>
              <a:rPr lang="en-IN" spc="5" smtClean="0"/>
              <a:t>Grewal</a:t>
            </a:r>
            <a:endParaRPr lang="en-IN" spc="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590"/>
              </a:lnSpc>
            </a:pPr>
            <a:fld id="{81D60167-4931-47E6-BA6A-407CBD079E47}" type="slidenum">
              <a:rPr lang="en-IN" smtClean="0"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5"/>
            <a:ext cx="103632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2590"/>
              </a:lnSpc>
            </a:pPr>
            <a:r>
              <a:rPr lang="en-IN" smtClean="0"/>
              <a:t>CA. </a:t>
            </a:r>
            <a:r>
              <a:rPr lang="en-IN" spc="-25" smtClean="0"/>
              <a:t>(Dr.) </a:t>
            </a:r>
            <a:r>
              <a:rPr lang="en-IN" spc="-5" smtClean="0"/>
              <a:t>G.S.</a:t>
            </a:r>
            <a:r>
              <a:rPr lang="en-IN" spc="-70" smtClean="0"/>
              <a:t> </a:t>
            </a:r>
            <a:r>
              <a:rPr lang="en-IN" spc="5" smtClean="0"/>
              <a:t>Grewal</a:t>
            </a:r>
            <a:endParaRPr lang="en-IN" spc="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590"/>
              </a:lnSpc>
            </a:pPr>
            <a:fld id="{81D60167-4931-47E6-BA6A-407CBD079E47}" type="slidenum">
              <a:rPr lang="en-IN" smtClean="0"/>
              <a:t>‹#›</a:t>
            </a:fld>
            <a:endParaRPr lang="en-IN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75360" y="4599432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2590"/>
              </a:lnSpc>
            </a:pPr>
            <a:r>
              <a:rPr lang="en-IN" smtClean="0"/>
              <a:t>CA. </a:t>
            </a:r>
            <a:r>
              <a:rPr lang="en-IN" spc="-25" smtClean="0"/>
              <a:t>(Dr.) </a:t>
            </a:r>
            <a:r>
              <a:rPr lang="en-IN" spc="-5" smtClean="0"/>
              <a:t>G.S.</a:t>
            </a:r>
            <a:r>
              <a:rPr lang="en-IN" spc="-70" smtClean="0"/>
              <a:t> </a:t>
            </a:r>
            <a:r>
              <a:rPr lang="en-IN" spc="5" smtClean="0"/>
              <a:t>Grewal</a:t>
            </a:r>
            <a:endParaRPr lang="en-IN" spc="5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590"/>
              </a:lnSpc>
            </a:pPr>
            <a:fld id="{81D60167-4931-47E6-BA6A-407CBD079E47}" type="slidenum">
              <a:rPr lang="en-IN" smtClean="0"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2590"/>
              </a:lnSpc>
            </a:pPr>
            <a:r>
              <a:rPr lang="en-IN" smtClean="0"/>
              <a:t>CA. </a:t>
            </a:r>
            <a:r>
              <a:rPr lang="en-IN" spc="-25" smtClean="0"/>
              <a:t>(Dr.) </a:t>
            </a:r>
            <a:r>
              <a:rPr lang="en-IN" spc="-5" smtClean="0"/>
              <a:t>G.S.</a:t>
            </a:r>
            <a:r>
              <a:rPr lang="en-IN" spc="-70" smtClean="0"/>
              <a:t> </a:t>
            </a:r>
            <a:r>
              <a:rPr lang="en-IN" spc="5" smtClean="0"/>
              <a:t>Grewal</a:t>
            </a:r>
            <a:endParaRPr lang="en-IN" spc="5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590"/>
              </a:lnSpc>
            </a:pPr>
            <a:fld id="{81D60167-4931-47E6-BA6A-407CBD079E47}" type="slidenum">
              <a:rPr lang="en-IN" smtClean="0"/>
              <a:t>‹#›</a:t>
            </a:fld>
            <a:endParaRPr lang="en-IN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741949" y="4045691"/>
            <a:ext cx="4709160" cy="105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2590"/>
              </a:lnSpc>
            </a:pPr>
            <a:r>
              <a:rPr lang="en-IN" smtClean="0"/>
              <a:t>CA. </a:t>
            </a:r>
            <a:r>
              <a:rPr lang="en-IN" spc="-25" smtClean="0"/>
              <a:t>(Dr.) </a:t>
            </a:r>
            <a:r>
              <a:rPr lang="en-IN" spc="-5" smtClean="0"/>
              <a:t>G.S.</a:t>
            </a:r>
            <a:r>
              <a:rPr lang="en-IN" spc="-70" smtClean="0"/>
              <a:t> </a:t>
            </a:r>
            <a:r>
              <a:rPr lang="en-IN" spc="5" smtClean="0"/>
              <a:t>Grewal</a:t>
            </a:r>
            <a:endParaRPr lang="en-IN" spc="5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590"/>
              </a:lnSpc>
            </a:pPr>
            <a:fld id="{81D60167-4931-47E6-BA6A-407CBD079E47}" type="slidenum">
              <a:rPr lang="en-IN" smtClean="0"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2590"/>
              </a:lnSpc>
            </a:pPr>
            <a:r>
              <a:rPr lang="en-IN" smtClean="0"/>
              <a:t>CA. </a:t>
            </a:r>
            <a:r>
              <a:rPr lang="en-IN" spc="-25" smtClean="0"/>
              <a:t>(Dr.) </a:t>
            </a:r>
            <a:r>
              <a:rPr lang="en-IN" spc="-5" smtClean="0"/>
              <a:t>G.S.</a:t>
            </a:r>
            <a:r>
              <a:rPr lang="en-IN" spc="-70" smtClean="0"/>
              <a:t> </a:t>
            </a:r>
            <a:r>
              <a:rPr lang="en-IN" spc="5" smtClean="0"/>
              <a:t>Grewal</a:t>
            </a:r>
            <a:endParaRPr lang="en-IN" spc="5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590"/>
              </a:lnSpc>
            </a:pPr>
            <a:fld id="{81D60167-4931-47E6-BA6A-407CBD079E47}" type="slidenum">
              <a:rPr lang="en-IN" smtClean="0"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3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2590"/>
              </a:lnSpc>
            </a:pPr>
            <a:r>
              <a:rPr lang="en-IN" smtClean="0"/>
              <a:t>CA. </a:t>
            </a:r>
            <a:r>
              <a:rPr lang="en-IN" spc="-25" smtClean="0"/>
              <a:t>(Dr.) </a:t>
            </a:r>
            <a:r>
              <a:rPr lang="en-IN" spc="-5" smtClean="0"/>
              <a:t>G.S.</a:t>
            </a:r>
            <a:r>
              <a:rPr lang="en-IN" spc="-70" smtClean="0"/>
              <a:t> </a:t>
            </a:r>
            <a:r>
              <a:rPr lang="en-IN" spc="5" smtClean="0"/>
              <a:t>Grewal</a:t>
            </a:r>
            <a:endParaRPr lang="en-IN" spc="5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590"/>
              </a:lnSpc>
            </a:pPr>
            <a:fld id="{81D60167-4931-47E6-BA6A-407CBD079E47}" type="slidenum">
              <a:rPr lang="en-IN" smtClean="0"/>
              <a:t>‹#›</a:t>
            </a:fld>
            <a:endParaRPr lang="en-IN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912152" y="3579942"/>
            <a:ext cx="5577840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480"/>
            <a:ext cx="2856907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2590"/>
              </a:lnSpc>
            </a:pPr>
            <a:r>
              <a:rPr lang="en-IN" smtClean="0"/>
              <a:t>CA. </a:t>
            </a:r>
            <a:r>
              <a:rPr lang="en-IN" spc="-25" smtClean="0"/>
              <a:t>(Dr.) </a:t>
            </a:r>
            <a:r>
              <a:rPr lang="en-IN" spc="-5" smtClean="0"/>
              <a:t>G.S.</a:t>
            </a:r>
            <a:r>
              <a:rPr lang="en-IN" spc="-70" smtClean="0"/>
              <a:t> </a:t>
            </a:r>
            <a:r>
              <a:rPr lang="en-IN" spc="5" smtClean="0"/>
              <a:t>Grewal</a:t>
            </a:r>
            <a:endParaRPr lang="en-IN" spc="5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590"/>
              </a:lnSpc>
            </a:pPr>
            <a:fld id="{81D60167-4931-47E6-BA6A-407CBD079E47}" type="slidenum">
              <a:rPr lang="en-IN" smtClean="0"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18288"/>
            <a:ext cx="3860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18288"/>
            <a:ext cx="5486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marL="12700">
              <a:lnSpc>
                <a:spcPts val="2590"/>
              </a:lnSpc>
            </a:pPr>
            <a:r>
              <a:rPr lang="en-IN" smtClean="0"/>
              <a:t>CA. </a:t>
            </a:r>
            <a:r>
              <a:rPr lang="en-IN" spc="-25" smtClean="0"/>
              <a:t>(Dr.) </a:t>
            </a:r>
            <a:r>
              <a:rPr lang="en-IN" spc="-5" smtClean="0"/>
              <a:t>G.S.</a:t>
            </a:r>
            <a:r>
              <a:rPr lang="en-IN" spc="-70" smtClean="0"/>
              <a:t> </a:t>
            </a:r>
            <a:r>
              <a:rPr lang="en-IN" spc="5" smtClean="0"/>
              <a:t>Grewal</a:t>
            </a:r>
            <a:endParaRPr lang="en-IN" spc="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18288"/>
            <a:ext cx="1422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 marL="38100">
              <a:lnSpc>
                <a:spcPts val="2590"/>
              </a:lnSpc>
            </a:pPr>
            <a:fld id="{81D60167-4931-47E6-BA6A-407CBD079E47}" type="slidenum">
              <a:rPr lang="en-IN" smtClean="0"/>
              <a:t>‹#›</a:t>
            </a:fld>
            <a:endParaRPr lang="en-I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FB4E70B-3359-4EAF-B86A-DE48E4D07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695" y="761999"/>
            <a:ext cx="10137140" cy="83099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RETIREMENT 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DEATH OF A PARTNER</a:t>
            </a:r>
            <a:r>
              <a:rPr lang="en-US" sz="2800" cap="small" dirty="0" smtClean="0">
                <a:solidFill>
                  <a:srgbClr val="FF0000"/>
                </a:solidFill>
              </a:rPr>
              <a:t/>
            </a:r>
            <a:br>
              <a:rPr lang="en-US" sz="2800" cap="small" dirty="0" smtClean="0">
                <a:solidFill>
                  <a:srgbClr val="FF0000"/>
                </a:solidFill>
              </a:rPr>
            </a:b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522C77B-0EA5-461E-A5F1-C61087C598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097" y="2606801"/>
            <a:ext cx="10137140" cy="1107996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/>
              <a:t>	</a:t>
            </a:r>
            <a:r>
              <a:rPr lang="en-US" sz="1800" b="1" dirty="0" smtClean="0"/>
              <a:t>	SUBJECT : ACCOUNTANCY</a:t>
            </a:r>
          </a:p>
          <a:p>
            <a:pPr marL="0" indent="0">
              <a:buNone/>
            </a:pPr>
            <a:r>
              <a:rPr lang="en-US" sz="1800" b="1" dirty="0" smtClean="0"/>
              <a:t>		CHAPTER NUMBER: 04</a:t>
            </a:r>
          </a:p>
          <a:p>
            <a:pPr marL="0" lvl="0" indent="0">
              <a:buNone/>
            </a:pPr>
            <a:r>
              <a:rPr lang="en-US" sz="1800" b="1" dirty="0" smtClean="0"/>
              <a:t>		CHAPTER NAME : </a:t>
            </a:r>
            <a:r>
              <a:rPr lang="en-US" sz="1800" dirty="0" smtClean="0">
                <a:solidFill>
                  <a:srgbClr val="FF0000"/>
                </a:solidFill>
              </a:rPr>
              <a:t>RETIREMENT AND DEATH OF A PARTNER</a:t>
            </a:r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xmlns="" id="{CA6BAA84-3840-4F5A-A12B-E088290CDD7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131604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32698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5027" y="256031"/>
            <a:ext cx="8598535" cy="462280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393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10"/>
              </a:spcBef>
            </a:pPr>
            <a:r>
              <a:rPr sz="2400" b="1" spc="-5" dirty="0">
                <a:latin typeface="Arial"/>
                <a:cs typeface="Arial"/>
              </a:rPr>
              <a:t>Amount Due </a:t>
            </a:r>
            <a:r>
              <a:rPr sz="2400" b="1" dirty="0">
                <a:latin typeface="Arial"/>
                <a:cs typeface="Arial"/>
              </a:rPr>
              <a:t>to Retiring or </a:t>
            </a:r>
            <a:r>
              <a:rPr sz="2400" b="1" spc="-5" dirty="0">
                <a:latin typeface="Arial"/>
                <a:cs typeface="Arial"/>
              </a:rPr>
              <a:t>Deceased Partner</a:t>
            </a:r>
            <a:endParaRPr sz="2400">
              <a:latin typeface="Arial"/>
              <a:cs typeface="Arial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sz="half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47345">
              <a:lnSpc>
                <a:spcPct val="100000"/>
              </a:lnSpc>
              <a:spcBef>
                <a:spcPts val="105"/>
              </a:spcBef>
            </a:pPr>
            <a:r>
              <a:rPr dirty="0"/>
              <a:t>Partnership</a:t>
            </a:r>
            <a:r>
              <a:rPr spc="-40" dirty="0"/>
              <a:t> </a:t>
            </a:r>
            <a:r>
              <a:rPr dirty="0"/>
              <a:t>Deed.</a:t>
            </a: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800"/>
          </a:p>
          <a:p>
            <a:pPr marL="342900" marR="5080" indent="-343535">
              <a:lnSpc>
                <a:spcPct val="100000"/>
              </a:lnSpc>
              <a:buFont typeface="Arial"/>
              <a:buChar char="•"/>
              <a:tabLst>
                <a:tab pos="342900" algn="l"/>
                <a:tab pos="343535" algn="l"/>
                <a:tab pos="1524000" algn="l"/>
                <a:tab pos="2042160" algn="l"/>
                <a:tab pos="3409315" algn="l"/>
                <a:tab pos="3865245" algn="l"/>
                <a:tab pos="5015865" algn="l"/>
              </a:tabLst>
            </a:pPr>
            <a:r>
              <a:rPr dirty="0"/>
              <a:t>A</a:t>
            </a:r>
            <a:r>
              <a:rPr spc="-20" dirty="0"/>
              <a:t>m</a:t>
            </a:r>
            <a:r>
              <a:rPr dirty="0"/>
              <a:t>ount	of	D</a:t>
            </a:r>
            <a:r>
              <a:rPr spc="5" dirty="0"/>
              <a:t>r</a:t>
            </a:r>
            <a:r>
              <a:rPr dirty="0"/>
              <a:t>awin</a:t>
            </a:r>
            <a:r>
              <a:rPr spc="-10" dirty="0"/>
              <a:t>g</a:t>
            </a:r>
            <a:r>
              <a:rPr dirty="0"/>
              <a:t>s	+	In</a:t>
            </a:r>
            <a:r>
              <a:rPr spc="-20" dirty="0"/>
              <a:t>t</a:t>
            </a:r>
            <a:r>
              <a:rPr dirty="0"/>
              <a:t>ere</a:t>
            </a:r>
            <a:r>
              <a:rPr spc="-10" dirty="0"/>
              <a:t>s</a:t>
            </a:r>
            <a:r>
              <a:rPr dirty="0"/>
              <a:t>t	on </a:t>
            </a:r>
            <a:r>
              <a:rPr i="1" dirty="0"/>
              <a:t> Drawings;</a:t>
            </a:r>
          </a:p>
          <a:p>
            <a:pPr marL="342900" indent="-343535">
              <a:lnSpc>
                <a:spcPct val="100000"/>
              </a:lnSpc>
              <a:buFont typeface="Arial"/>
              <a:buChar char="•"/>
              <a:tabLst>
                <a:tab pos="342900" algn="l"/>
                <a:tab pos="343535" algn="l"/>
              </a:tabLst>
            </a:pPr>
            <a:r>
              <a:rPr dirty="0"/>
              <a:t>Share of Accumulated</a:t>
            </a:r>
            <a:r>
              <a:rPr spc="-145" dirty="0"/>
              <a:t> </a:t>
            </a:r>
            <a:r>
              <a:rPr dirty="0"/>
              <a:t>Losses;</a:t>
            </a:r>
          </a:p>
          <a:p>
            <a:pPr marL="342900" indent="-343535">
              <a:lnSpc>
                <a:spcPct val="100000"/>
              </a:lnSpc>
              <a:buFont typeface="Arial"/>
              <a:buChar char="•"/>
              <a:tabLst>
                <a:tab pos="342900" algn="l"/>
                <a:tab pos="343535" algn="l"/>
              </a:tabLst>
            </a:pPr>
            <a:r>
              <a:rPr dirty="0"/>
              <a:t>Share of Fictitious Assets not written</a:t>
            </a:r>
            <a:r>
              <a:rPr spc="-215" dirty="0"/>
              <a:t> </a:t>
            </a:r>
            <a:r>
              <a:rPr spc="-5" dirty="0"/>
              <a:t>off;</a:t>
            </a:r>
          </a:p>
          <a:p>
            <a:pPr marL="342900" indent="-343535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42900" algn="l"/>
                <a:tab pos="343535" algn="l"/>
              </a:tabLst>
            </a:pPr>
            <a:r>
              <a:rPr dirty="0"/>
              <a:t>Share of Revaluation</a:t>
            </a:r>
            <a:r>
              <a:rPr spc="-70" dirty="0"/>
              <a:t> </a:t>
            </a:r>
            <a:r>
              <a:rPr dirty="0"/>
              <a:t>Loss;</a:t>
            </a:r>
          </a:p>
          <a:p>
            <a:pPr marL="342900" marR="5080" indent="-343535">
              <a:lnSpc>
                <a:spcPct val="100000"/>
              </a:lnSpc>
              <a:buFont typeface="Arial"/>
              <a:buChar char="•"/>
              <a:tabLst>
                <a:tab pos="342900" algn="l"/>
                <a:tab pos="343535" algn="l"/>
              </a:tabLst>
            </a:pPr>
            <a:r>
              <a:rPr dirty="0"/>
              <a:t>Share of </a:t>
            </a:r>
            <a:r>
              <a:rPr spc="-5" dirty="0"/>
              <a:t>Loss </a:t>
            </a:r>
            <a:r>
              <a:rPr spc="-10" dirty="0"/>
              <a:t>for </a:t>
            </a:r>
            <a:r>
              <a:rPr spc="-5" dirty="0"/>
              <a:t>the period </a:t>
            </a:r>
            <a:r>
              <a:rPr dirty="0"/>
              <a:t>up </a:t>
            </a:r>
            <a:r>
              <a:rPr spc="-5" dirty="0"/>
              <a:t>to the </a:t>
            </a:r>
            <a:r>
              <a:rPr dirty="0"/>
              <a:t>date  </a:t>
            </a:r>
            <a:r>
              <a:rPr i="1" dirty="0"/>
              <a:t>of retirement or</a:t>
            </a:r>
            <a:r>
              <a:rPr i="1" spc="-80" dirty="0"/>
              <a:t> </a:t>
            </a:r>
            <a:r>
              <a:rPr i="1" dirty="0"/>
              <a:t>death;</a:t>
            </a:r>
          </a:p>
          <a:p>
            <a:pPr marL="342900" indent="-343535">
              <a:lnSpc>
                <a:spcPct val="100000"/>
              </a:lnSpc>
              <a:buFont typeface="Arial"/>
              <a:buChar char="•"/>
              <a:tabLst>
                <a:tab pos="342900" algn="l"/>
                <a:tab pos="343535" algn="l"/>
              </a:tabLst>
            </a:pPr>
            <a:r>
              <a:rPr dirty="0"/>
              <a:t>Loan by the</a:t>
            </a:r>
            <a:r>
              <a:rPr spc="-50" dirty="0"/>
              <a:t> </a:t>
            </a:r>
            <a:r>
              <a:rPr spc="-5" dirty="0"/>
              <a:t>firm;</a:t>
            </a:r>
          </a:p>
          <a:p>
            <a:pPr marL="342900" indent="-343535">
              <a:lnSpc>
                <a:spcPct val="100000"/>
              </a:lnSpc>
              <a:buFont typeface="Arial"/>
              <a:buChar char="•"/>
              <a:tabLst>
                <a:tab pos="342900" algn="l"/>
                <a:tab pos="343535" algn="l"/>
              </a:tabLst>
            </a:pPr>
            <a:r>
              <a:rPr dirty="0"/>
              <a:t>Interest on Loan by the </a:t>
            </a:r>
            <a:r>
              <a:rPr spc="-5" dirty="0"/>
              <a:t>firm;</a:t>
            </a:r>
            <a:r>
              <a:rPr spc="-125" dirty="0"/>
              <a:t> </a:t>
            </a:r>
            <a:r>
              <a:rPr dirty="0"/>
              <a:t>and</a:t>
            </a:r>
          </a:p>
          <a:p>
            <a:pPr marL="342900" indent="-343535">
              <a:lnSpc>
                <a:spcPct val="100000"/>
              </a:lnSpc>
              <a:buFont typeface="Arial"/>
              <a:buChar char="•"/>
              <a:tabLst>
                <a:tab pos="342900" algn="l"/>
                <a:tab pos="343535" algn="l"/>
              </a:tabLst>
            </a:pPr>
            <a:r>
              <a:rPr dirty="0"/>
              <a:t>Debit balance </a:t>
            </a:r>
            <a:r>
              <a:rPr spc="-5" dirty="0"/>
              <a:t>in </a:t>
            </a:r>
            <a:r>
              <a:rPr dirty="0"/>
              <a:t>Current</a:t>
            </a:r>
            <a:r>
              <a:rPr spc="-150" dirty="0"/>
              <a:t> </a:t>
            </a:r>
            <a:r>
              <a:rPr dirty="0"/>
              <a:t>Account.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603758" y="833882"/>
            <a:ext cx="9384665" cy="487680"/>
            <a:chOff x="603758" y="833882"/>
            <a:chExt cx="9384665" cy="487680"/>
          </a:xfrm>
        </p:grpSpPr>
        <p:sp>
          <p:nvSpPr>
            <p:cNvPr id="5" name="object 5"/>
            <p:cNvSpPr/>
            <p:nvPr/>
          </p:nvSpPr>
          <p:spPr>
            <a:xfrm>
              <a:off x="616458" y="846582"/>
              <a:ext cx="9359265" cy="462280"/>
            </a:xfrm>
            <a:custGeom>
              <a:avLst/>
              <a:gdLst/>
              <a:ahLst/>
              <a:cxnLst/>
              <a:rect l="l" t="t" r="r" b="b"/>
              <a:pathLst>
                <a:path w="9359265" h="462280">
                  <a:moveTo>
                    <a:pt x="9358884" y="0"/>
                  </a:moveTo>
                  <a:lnTo>
                    <a:pt x="0" y="0"/>
                  </a:lnTo>
                  <a:lnTo>
                    <a:pt x="0" y="461772"/>
                  </a:lnTo>
                  <a:lnTo>
                    <a:pt x="9358884" y="461772"/>
                  </a:lnTo>
                  <a:lnTo>
                    <a:pt x="935888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16458" y="846582"/>
              <a:ext cx="9359265" cy="462280"/>
            </a:xfrm>
            <a:custGeom>
              <a:avLst/>
              <a:gdLst/>
              <a:ahLst/>
              <a:cxnLst/>
              <a:rect l="l" t="t" r="r" b="b"/>
              <a:pathLst>
                <a:path w="9359265" h="462280">
                  <a:moveTo>
                    <a:pt x="0" y="461772"/>
                  </a:moveTo>
                  <a:lnTo>
                    <a:pt x="9358884" y="461772"/>
                  </a:lnTo>
                  <a:lnTo>
                    <a:pt x="9358884" y="0"/>
                  </a:lnTo>
                  <a:lnTo>
                    <a:pt x="0" y="0"/>
                  </a:lnTo>
                  <a:lnTo>
                    <a:pt x="0" y="461772"/>
                  </a:lnTo>
                  <a:close/>
                </a:path>
              </a:pathLst>
            </a:custGeom>
            <a:ln w="253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748283" y="1397508"/>
            <a:ext cx="5116195" cy="4401820"/>
          </a:xfrm>
          <a:custGeom>
            <a:avLst/>
            <a:gdLst/>
            <a:ahLst/>
            <a:cxnLst/>
            <a:rect l="l" t="t" r="r" b="b"/>
            <a:pathLst>
              <a:path w="5116195" h="4401820">
                <a:moveTo>
                  <a:pt x="5116068" y="0"/>
                </a:moveTo>
                <a:lnTo>
                  <a:pt x="0" y="0"/>
                </a:lnTo>
                <a:lnTo>
                  <a:pt x="0" y="4401312"/>
                </a:lnTo>
                <a:lnTo>
                  <a:pt x="5116068" y="4401312"/>
                </a:lnTo>
                <a:lnTo>
                  <a:pt x="5116068" y="0"/>
                </a:lnTo>
                <a:close/>
              </a:path>
            </a:pathLst>
          </a:custGeom>
          <a:solidFill>
            <a:srgbClr val="E6DF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94131" y="871220"/>
            <a:ext cx="5095240" cy="4846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1" dirty="0">
                <a:latin typeface="Arial"/>
                <a:cs typeface="Arial"/>
              </a:rPr>
              <a:t>It is the </a:t>
            </a:r>
            <a:r>
              <a:rPr sz="2400" b="1" i="1" spc="-5" dirty="0">
                <a:latin typeface="Arial"/>
                <a:cs typeface="Arial"/>
              </a:rPr>
              <a:t>sum </a:t>
            </a:r>
            <a:r>
              <a:rPr sz="2400" b="1" i="1" dirty="0">
                <a:latin typeface="Arial"/>
                <a:cs typeface="Arial"/>
              </a:rPr>
              <a:t>total</a:t>
            </a:r>
            <a:r>
              <a:rPr sz="2400" b="1" i="1" spc="-135" dirty="0">
                <a:latin typeface="Arial"/>
                <a:cs typeface="Arial"/>
              </a:rPr>
              <a:t> </a:t>
            </a:r>
            <a:r>
              <a:rPr sz="2400" b="1" i="1" spc="-5" dirty="0">
                <a:latin typeface="Arial"/>
                <a:cs typeface="Arial"/>
              </a:rPr>
              <a:t>of</a:t>
            </a:r>
            <a:endParaRPr sz="2400">
              <a:latin typeface="Arial"/>
              <a:cs typeface="Arial"/>
            </a:endParaRPr>
          </a:p>
          <a:p>
            <a:pPr marL="488315" marR="6350" indent="-342900" algn="just">
              <a:lnSpc>
                <a:spcPct val="100000"/>
              </a:lnSpc>
              <a:spcBef>
                <a:spcPts val="1475"/>
              </a:spcBef>
              <a:buFont typeface="Arial"/>
              <a:buChar char="•"/>
              <a:tabLst>
                <a:tab pos="488950" algn="l"/>
              </a:tabLst>
            </a:pPr>
            <a:r>
              <a:rPr sz="2000" i="1" spc="-5" dirty="0">
                <a:latin typeface="Arial"/>
                <a:cs typeface="Arial"/>
              </a:rPr>
              <a:t>Amount in </a:t>
            </a:r>
            <a:r>
              <a:rPr sz="2000" i="1" dirty="0">
                <a:latin typeface="Arial"/>
                <a:cs typeface="Arial"/>
              </a:rPr>
              <a:t>the credit of Capital and  Current</a:t>
            </a:r>
            <a:r>
              <a:rPr sz="2000" i="1" spc="-114" dirty="0">
                <a:latin typeface="Arial"/>
                <a:cs typeface="Arial"/>
              </a:rPr>
              <a:t> </a:t>
            </a:r>
            <a:r>
              <a:rPr sz="2000" i="1" dirty="0">
                <a:latin typeface="Arial"/>
                <a:cs typeface="Arial"/>
              </a:rPr>
              <a:t>Account;</a:t>
            </a:r>
            <a:endParaRPr sz="2000">
              <a:latin typeface="Arial"/>
              <a:cs typeface="Arial"/>
            </a:endParaRPr>
          </a:p>
          <a:p>
            <a:pPr marL="488315" indent="-343535" algn="just">
              <a:lnSpc>
                <a:spcPct val="100000"/>
              </a:lnSpc>
              <a:buFont typeface="Arial"/>
              <a:buChar char="•"/>
              <a:tabLst>
                <a:tab pos="488950" algn="l"/>
              </a:tabLst>
            </a:pPr>
            <a:r>
              <a:rPr sz="2000" i="1" dirty="0">
                <a:latin typeface="Arial"/>
                <a:cs typeface="Arial"/>
              </a:rPr>
              <a:t>Share </a:t>
            </a:r>
            <a:r>
              <a:rPr sz="2000" i="1" spc="-5" dirty="0">
                <a:latin typeface="Arial"/>
                <a:cs typeface="Arial"/>
              </a:rPr>
              <a:t>in</a:t>
            </a:r>
            <a:r>
              <a:rPr sz="2000" i="1" spc="-25" dirty="0">
                <a:latin typeface="Arial"/>
                <a:cs typeface="Arial"/>
              </a:rPr>
              <a:t> </a:t>
            </a:r>
            <a:r>
              <a:rPr sz="2000" i="1" dirty="0">
                <a:latin typeface="Arial"/>
                <a:cs typeface="Arial"/>
              </a:rPr>
              <a:t>Goodwill;</a:t>
            </a:r>
            <a:endParaRPr sz="2000">
              <a:latin typeface="Arial"/>
              <a:cs typeface="Arial"/>
            </a:endParaRPr>
          </a:p>
          <a:p>
            <a:pPr marL="488315" marR="5080" indent="-342900" algn="just">
              <a:lnSpc>
                <a:spcPct val="100000"/>
              </a:lnSpc>
              <a:buFont typeface="Arial"/>
              <a:buChar char="•"/>
              <a:tabLst>
                <a:tab pos="488950" algn="l"/>
              </a:tabLst>
            </a:pPr>
            <a:r>
              <a:rPr sz="2000" i="1" dirty="0">
                <a:latin typeface="Arial"/>
                <a:cs typeface="Arial"/>
              </a:rPr>
              <a:t>Share </a:t>
            </a:r>
            <a:r>
              <a:rPr sz="2000" i="1" spc="-5" dirty="0">
                <a:latin typeface="Arial"/>
                <a:cs typeface="Arial"/>
              </a:rPr>
              <a:t>in </a:t>
            </a:r>
            <a:r>
              <a:rPr sz="2000" i="1" dirty="0">
                <a:latin typeface="Arial"/>
                <a:cs typeface="Arial"/>
              </a:rPr>
              <a:t>Accumulated Profit </a:t>
            </a:r>
            <a:r>
              <a:rPr sz="2000" i="1" spc="-5" dirty="0">
                <a:latin typeface="Arial"/>
                <a:cs typeface="Arial"/>
              </a:rPr>
              <a:t>and  </a:t>
            </a:r>
            <a:r>
              <a:rPr sz="2000" i="1" dirty="0">
                <a:latin typeface="Arial"/>
                <a:cs typeface="Arial"/>
              </a:rPr>
              <a:t>Reserve;</a:t>
            </a:r>
            <a:endParaRPr sz="2000">
              <a:latin typeface="Arial"/>
              <a:cs typeface="Arial"/>
            </a:endParaRPr>
          </a:p>
          <a:p>
            <a:pPr marL="488315" indent="-343535" algn="just">
              <a:lnSpc>
                <a:spcPct val="100000"/>
              </a:lnSpc>
              <a:buFont typeface="Arial"/>
              <a:buChar char="•"/>
              <a:tabLst>
                <a:tab pos="488950" algn="l"/>
              </a:tabLst>
            </a:pPr>
            <a:r>
              <a:rPr sz="2000" i="1" dirty="0">
                <a:latin typeface="Arial"/>
                <a:cs typeface="Arial"/>
              </a:rPr>
              <a:t>Share of Revaluation</a:t>
            </a:r>
            <a:r>
              <a:rPr sz="2000" i="1" spc="-70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Profit;</a:t>
            </a:r>
            <a:endParaRPr sz="2000">
              <a:latin typeface="Arial"/>
              <a:cs typeface="Arial"/>
            </a:endParaRPr>
          </a:p>
          <a:p>
            <a:pPr marL="488315" marR="5080" indent="-342900" algn="just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488950" algn="l"/>
              </a:tabLst>
            </a:pPr>
            <a:r>
              <a:rPr sz="2000" i="1" dirty="0">
                <a:latin typeface="Arial"/>
                <a:cs typeface="Arial"/>
              </a:rPr>
              <a:t>Share of </a:t>
            </a:r>
            <a:r>
              <a:rPr sz="2000" i="1" spc="-5" dirty="0">
                <a:latin typeface="Arial"/>
                <a:cs typeface="Arial"/>
              </a:rPr>
              <a:t>profit from the </a:t>
            </a:r>
            <a:r>
              <a:rPr sz="2000" i="1" dirty="0">
                <a:latin typeface="Arial"/>
                <a:cs typeface="Arial"/>
              </a:rPr>
              <a:t>beginning of </a:t>
            </a:r>
            <a:r>
              <a:rPr sz="2000" i="1" spc="-5" dirty="0">
                <a:latin typeface="Arial"/>
                <a:cs typeface="Arial"/>
              </a:rPr>
              <a:t>the  </a:t>
            </a:r>
            <a:r>
              <a:rPr sz="2000" i="1" dirty="0">
                <a:latin typeface="Arial"/>
                <a:cs typeface="Arial"/>
              </a:rPr>
              <a:t>year up </a:t>
            </a:r>
            <a:r>
              <a:rPr sz="2000" i="1" spc="-5" dirty="0">
                <a:latin typeface="Arial"/>
                <a:cs typeface="Arial"/>
              </a:rPr>
              <a:t>to </a:t>
            </a:r>
            <a:r>
              <a:rPr sz="2000" i="1" dirty="0">
                <a:latin typeface="Arial"/>
                <a:cs typeface="Arial"/>
              </a:rPr>
              <a:t>the </a:t>
            </a:r>
            <a:r>
              <a:rPr sz="2000" i="1" spc="-5" dirty="0">
                <a:latin typeface="Arial"/>
                <a:cs typeface="Arial"/>
              </a:rPr>
              <a:t>date </a:t>
            </a:r>
            <a:r>
              <a:rPr sz="2000" i="1" dirty="0">
                <a:latin typeface="Arial"/>
                <a:cs typeface="Arial"/>
              </a:rPr>
              <a:t>of </a:t>
            </a:r>
            <a:r>
              <a:rPr sz="2000" i="1" spc="-5" dirty="0">
                <a:latin typeface="Arial"/>
                <a:cs typeface="Arial"/>
              </a:rPr>
              <a:t>retirement </a:t>
            </a:r>
            <a:r>
              <a:rPr sz="2000" i="1" dirty="0">
                <a:latin typeface="Arial"/>
                <a:cs typeface="Arial"/>
              </a:rPr>
              <a:t>or  death;</a:t>
            </a:r>
            <a:endParaRPr sz="2000">
              <a:latin typeface="Arial"/>
              <a:cs typeface="Arial"/>
            </a:endParaRPr>
          </a:p>
          <a:p>
            <a:pPr marL="488315" marR="5715" indent="-342900" algn="just">
              <a:lnSpc>
                <a:spcPct val="100000"/>
              </a:lnSpc>
              <a:buFont typeface="Arial"/>
              <a:buChar char="•"/>
              <a:tabLst>
                <a:tab pos="488950" algn="l"/>
              </a:tabLst>
            </a:pPr>
            <a:r>
              <a:rPr sz="2000" i="1" dirty="0">
                <a:latin typeface="Arial"/>
                <a:cs typeface="Arial"/>
              </a:rPr>
              <a:t>Salary / commission up </a:t>
            </a:r>
            <a:r>
              <a:rPr sz="2000" i="1" spc="-10" dirty="0">
                <a:latin typeface="Arial"/>
                <a:cs typeface="Arial"/>
              </a:rPr>
              <a:t>to </a:t>
            </a:r>
            <a:r>
              <a:rPr sz="2000" i="1" dirty="0">
                <a:latin typeface="Arial"/>
                <a:cs typeface="Arial"/>
              </a:rPr>
              <a:t>the </a:t>
            </a:r>
            <a:r>
              <a:rPr sz="2000" i="1" spc="-5" dirty="0">
                <a:latin typeface="Arial"/>
                <a:cs typeface="Arial"/>
              </a:rPr>
              <a:t>date </a:t>
            </a:r>
            <a:r>
              <a:rPr sz="2000" i="1" spc="-15" dirty="0">
                <a:latin typeface="Arial"/>
                <a:cs typeface="Arial"/>
              </a:rPr>
              <a:t>of </a:t>
            </a:r>
            <a:r>
              <a:rPr sz="2000" i="1" spc="525" dirty="0">
                <a:latin typeface="Arial"/>
                <a:cs typeface="Arial"/>
              </a:rPr>
              <a:t> </a:t>
            </a:r>
            <a:r>
              <a:rPr sz="2000" i="1" dirty="0">
                <a:latin typeface="Arial"/>
                <a:cs typeface="Arial"/>
              </a:rPr>
              <a:t>retirement </a:t>
            </a:r>
            <a:r>
              <a:rPr sz="2000" i="1" spc="-5" dirty="0">
                <a:latin typeface="Arial"/>
                <a:cs typeface="Arial"/>
              </a:rPr>
              <a:t>or </a:t>
            </a:r>
            <a:r>
              <a:rPr sz="2000" i="1" dirty="0">
                <a:latin typeface="Arial"/>
                <a:cs typeface="Arial"/>
              </a:rPr>
              <a:t>death, </a:t>
            </a:r>
            <a:r>
              <a:rPr sz="2000" i="1" spc="-5" dirty="0">
                <a:latin typeface="Arial"/>
                <a:cs typeface="Arial"/>
              </a:rPr>
              <a:t>if </a:t>
            </a:r>
            <a:r>
              <a:rPr sz="2000" i="1" dirty="0">
                <a:latin typeface="Arial"/>
                <a:cs typeface="Arial"/>
              </a:rPr>
              <a:t>allowed </a:t>
            </a:r>
            <a:r>
              <a:rPr sz="2000" i="1" spc="-5" dirty="0">
                <a:latin typeface="Arial"/>
                <a:cs typeface="Arial"/>
              </a:rPr>
              <a:t>by </a:t>
            </a:r>
            <a:r>
              <a:rPr sz="2000" i="1" dirty="0">
                <a:latin typeface="Arial"/>
                <a:cs typeface="Arial"/>
              </a:rPr>
              <a:t>the  Partnership</a:t>
            </a:r>
            <a:r>
              <a:rPr sz="2000" i="1" spc="-40" dirty="0">
                <a:latin typeface="Arial"/>
                <a:cs typeface="Arial"/>
              </a:rPr>
              <a:t> </a:t>
            </a:r>
            <a:r>
              <a:rPr sz="2000" i="1" dirty="0">
                <a:latin typeface="Arial"/>
                <a:cs typeface="Arial"/>
              </a:rPr>
              <a:t>Deed;</a:t>
            </a:r>
            <a:endParaRPr sz="2000">
              <a:latin typeface="Arial"/>
              <a:cs typeface="Arial"/>
            </a:endParaRPr>
          </a:p>
          <a:p>
            <a:pPr marL="488315" indent="-343535" algn="just">
              <a:lnSpc>
                <a:spcPct val="100000"/>
              </a:lnSpc>
              <a:buFont typeface="Arial"/>
              <a:buChar char="•"/>
              <a:tabLst>
                <a:tab pos="488950" algn="l"/>
              </a:tabLst>
            </a:pPr>
            <a:r>
              <a:rPr sz="2000" i="1" dirty="0">
                <a:latin typeface="Arial"/>
                <a:cs typeface="Arial"/>
              </a:rPr>
              <a:t>Loan </a:t>
            </a:r>
            <a:r>
              <a:rPr sz="2000" i="1" spc="-5" dirty="0">
                <a:latin typeface="Arial"/>
                <a:cs typeface="Arial"/>
              </a:rPr>
              <a:t>to </a:t>
            </a:r>
            <a:r>
              <a:rPr sz="2000" i="1" dirty="0">
                <a:latin typeface="Arial"/>
                <a:cs typeface="Arial"/>
              </a:rPr>
              <a:t>the</a:t>
            </a:r>
            <a:r>
              <a:rPr sz="2000" i="1" spc="-50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firm;</a:t>
            </a:r>
            <a:endParaRPr sz="2000">
              <a:latin typeface="Arial"/>
              <a:cs typeface="Arial"/>
            </a:endParaRPr>
          </a:p>
          <a:p>
            <a:pPr marL="488315" indent="-343535" algn="just">
              <a:lnSpc>
                <a:spcPct val="100000"/>
              </a:lnSpc>
              <a:buFont typeface="Arial"/>
              <a:buChar char="•"/>
              <a:tabLst>
                <a:tab pos="488950" algn="l"/>
              </a:tabLst>
            </a:pPr>
            <a:r>
              <a:rPr sz="2000" i="1" dirty="0">
                <a:latin typeface="Arial"/>
                <a:cs typeface="Arial"/>
              </a:rPr>
              <a:t>Interest on Loan </a:t>
            </a:r>
            <a:r>
              <a:rPr sz="2000" i="1" spc="-5" dirty="0">
                <a:latin typeface="Arial"/>
                <a:cs typeface="Arial"/>
              </a:rPr>
              <a:t>to </a:t>
            </a:r>
            <a:r>
              <a:rPr sz="2000" i="1" dirty="0">
                <a:latin typeface="Arial"/>
                <a:cs typeface="Arial"/>
              </a:rPr>
              <a:t>the </a:t>
            </a:r>
            <a:r>
              <a:rPr sz="2000" i="1" spc="-5" dirty="0">
                <a:latin typeface="Arial"/>
                <a:cs typeface="Arial"/>
              </a:rPr>
              <a:t>firm;</a:t>
            </a:r>
            <a:r>
              <a:rPr sz="2000" i="1" spc="-130" dirty="0">
                <a:latin typeface="Arial"/>
                <a:cs typeface="Arial"/>
              </a:rPr>
              <a:t> </a:t>
            </a:r>
            <a:r>
              <a:rPr sz="2000" i="1" dirty="0">
                <a:latin typeface="Arial"/>
                <a:cs typeface="Arial"/>
              </a:rPr>
              <a:t>and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096000" y="2432304"/>
            <a:ext cx="5480685" cy="3477895"/>
          </a:xfrm>
          <a:custGeom>
            <a:avLst/>
            <a:gdLst/>
            <a:ahLst/>
            <a:cxnLst/>
            <a:rect l="l" t="t" r="r" b="b"/>
            <a:pathLst>
              <a:path w="5480684" h="3477895">
                <a:moveTo>
                  <a:pt x="5480304" y="0"/>
                </a:moveTo>
                <a:lnTo>
                  <a:pt x="0" y="0"/>
                </a:lnTo>
                <a:lnTo>
                  <a:pt x="0" y="3477767"/>
                </a:lnTo>
                <a:lnTo>
                  <a:pt x="5480304" y="3477767"/>
                </a:lnTo>
                <a:lnTo>
                  <a:pt x="5480304" y="0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188075" y="2441270"/>
            <a:ext cx="1694814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Decreased</a:t>
            </a:r>
            <a:r>
              <a:rPr sz="2000" b="1" spc="-8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By</a:t>
            </a:r>
            <a:endParaRPr sz="20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100571" y="1412747"/>
            <a:ext cx="5476240" cy="1015365"/>
          </a:xfrm>
          <a:custGeom>
            <a:avLst/>
            <a:gdLst/>
            <a:ahLst/>
            <a:cxnLst/>
            <a:rect l="l" t="t" r="r" b="b"/>
            <a:pathLst>
              <a:path w="5476240" h="1015364">
                <a:moveTo>
                  <a:pt x="5475732" y="0"/>
                </a:moveTo>
                <a:lnTo>
                  <a:pt x="0" y="0"/>
                </a:lnTo>
                <a:lnTo>
                  <a:pt x="0" y="1014984"/>
                </a:lnTo>
                <a:lnTo>
                  <a:pt x="5475732" y="1014984"/>
                </a:lnTo>
                <a:lnTo>
                  <a:pt x="5475732" y="0"/>
                </a:lnTo>
                <a:close/>
              </a:path>
            </a:pathLst>
          </a:custGeom>
          <a:solidFill>
            <a:srgbClr val="E6DF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535801" y="1742694"/>
            <a:ext cx="250825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  <a:tabLst>
                <a:tab pos="1353185" algn="l"/>
                <a:tab pos="1788795" algn="l"/>
              </a:tabLst>
            </a:pPr>
            <a:r>
              <a:rPr sz="2000" i="1" dirty="0">
                <a:latin typeface="Arial"/>
                <a:cs typeface="Arial"/>
              </a:rPr>
              <a:t>ret</a:t>
            </a:r>
            <a:r>
              <a:rPr sz="2000" i="1" spc="-20" dirty="0">
                <a:latin typeface="Arial"/>
                <a:cs typeface="Arial"/>
              </a:rPr>
              <a:t>i</a:t>
            </a:r>
            <a:r>
              <a:rPr sz="2000" i="1" dirty="0">
                <a:latin typeface="Arial"/>
                <a:cs typeface="Arial"/>
              </a:rPr>
              <a:t>re</a:t>
            </a:r>
            <a:r>
              <a:rPr sz="2000" i="1" spc="-15" dirty="0">
                <a:latin typeface="Arial"/>
                <a:cs typeface="Arial"/>
              </a:rPr>
              <a:t>m</a:t>
            </a:r>
            <a:r>
              <a:rPr sz="2000" i="1" dirty="0">
                <a:latin typeface="Arial"/>
                <a:cs typeface="Arial"/>
              </a:rPr>
              <a:t>ent	</a:t>
            </a:r>
            <a:r>
              <a:rPr sz="2000" i="1" spc="-15" dirty="0">
                <a:latin typeface="Arial"/>
                <a:cs typeface="Arial"/>
              </a:rPr>
              <a:t>o</a:t>
            </a:r>
            <a:r>
              <a:rPr sz="2000" i="1" dirty="0">
                <a:latin typeface="Arial"/>
                <a:cs typeface="Arial"/>
              </a:rPr>
              <a:t>r	dea</a:t>
            </a:r>
            <a:r>
              <a:rPr sz="2000" i="1" spc="-15" dirty="0">
                <a:latin typeface="Arial"/>
                <a:cs typeface="Arial"/>
              </a:rPr>
              <a:t>t</a:t>
            </a:r>
            <a:r>
              <a:rPr sz="2000" i="1" dirty="0">
                <a:latin typeface="Arial"/>
                <a:cs typeface="Arial"/>
              </a:rPr>
              <a:t>h,</a:t>
            </a:r>
            <a:endParaRPr sz="2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192901" y="1437894"/>
            <a:ext cx="530860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42265" indent="-34226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42265" algn="l"/>
                <a:tab pos="342900" algn="l"/>
                <a:tab pos="1407795" algn="l"/>
                <a:tab pos="1909445" algn="l"/>
                <a:tab pos="2865120" algn="l"/>
                <a:tab pos="3366770" algn="l"/>
                <a:tab pos="3797935" algn="l"/>
                <a:tab pos="4370705" algn="l"/>
                <a:tab pos="5082540" algn="l"/>
              </a:tabLst>
            </a:pPr>
            <a:r>
              <a:rPr sz="2000" i="1" dirty="0">
                <a:latin typeface="Arial"/>
                <a:cs typeface="Arial"/>
              </a:rPr>
              <a:t>In</a:t>
            </a:r>
            <a:r>
              <a:rPr sz="2000" i="1" spc="-10" dirty="0">
                <a:latin typeface="Arial"/>
                <a:cs typeface="Arial"/>
              </a:rPr>
              <a:t>te</a:t>
            </a:r>
            <a:r>
              <a:rPr sz="2000" i="1" dirty="0">
                <a:latin typeface="Arial"/>
                <a:cs typeface="Arial"/>
              </a:rPr>
              <a:t>rest	on	c</a:t>
            </a:r>
            <a:r>
              <a:rPr sz="2000" i="1" spc="5" dirty="0">
                <a:latin typeface="Arial"/>
                <a:cs typeface="Arial"/>
              </a:rPr>
              <a:t>a</a:t>
            </a:r>
            <a:r>
              <a:rPr sz="2000" i="1" dirty="0">
                <a:latin typeface="Arial"/>
                <a:cs typeface="Arial"/>
              </a:rPr>
              <a:t>pital	up	</a:t>
            </a:r>
            <a:r>
              <a:rPr sz="2000" i="1" spc="-10" dirty="0">
                <a:latin typeface="Arial"/>
                <a:cs typeface="Arial"/>
              </a:rPr>
              <a:t>t</a:t>
            </a:r>
            <a:r>
              <a:rPr sz="2000" i="1" dirty="0">
                <a:latin typeface="Arial"/>
                <a:cs typeface="Arial"/>
              </a:rPr>
              <a:t>o	the	</a:t>
            </a:r>
            <a:r>
              <a:rPr sz="2000" i="1" spc="-10" dirty="0">
                <a:latin typeface="Arial"/>
                <a:cs typeface="Arial"/>
              </a:rPr>
              <a:t>da</a:t>
            </a:r>
            <a:r>
              <a:rPr sz="2000" i="1" dirty="0">
                <a:latin typeface="Arial"/>
                <a:cs typeface="Arial"/>
              </a:rPr>
              <a:t>te	of</a:t>
            </a:r>
            <a:endParaRPr sz="2000">
              <a:latin typeface="Arial"/>
              <a:cs typeface="Arial"/>
            </a:endParaRPr>
          </a:p>
          <a:p>
            <a:pPr marL="3049270">
              <a:lnSpc>
                <a:spcPct val="100000"/>
              </a:lnSpc>
            </a:pPr>
            <a:r>
              <a:rPr sz="2000" i="1" spc="-5" dirty="0">
                <a:latin typeface="Arial"/>
                <a:cs typeface="Arial"/>
              </a:rPr>
              <a:t>if</a:t>
            </a:r>
            <a:endParaRPr sz="20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579609" y="1742694"/>
            <a:ext cx="19215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  <a:tabLst>
                <a:tab pos="1075690" algn="l"/>
                <a:tab pos="1553845" algn="l"/>
              </a:tabLst>
            </a:pPr>
            <a:r>
              <a:rPr sz="2000" i="1" dirty="0">
                <a:latin typeface="Arial"/>
                <a:cs typeface="Arial"/>
              </a:rPr>
              <a:t>allowed	</a:t>
            </a:r>
            <a:r>
              <a:rPr sz="2000" i="1" spc="-15" dirty="0">
                <a:latin typeface="Arial"/>
                <a:cs typeface="Arial"/>
              </a:rPr>
              <a:t>b</a:t>
            </a:r>
            <a:r>
              <a:rPr sz="2000" i="1" dirty="0">
                <a:latin typeface="Arial"/>
                <a:cs typeface="Arial"/>
              </a:rPr>
              <a:t>y	the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17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20400" y="6185201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5695" y="80772"/>
            <a:ext cx="8597265" cy="492759"/>
          </a:xfrm>
          <a:custGeom>
            <a:avLst/>
            <a:gdLst/>
            <a:ahLst/>
            <a:cxnLst/>
            <a:rect l="l" t="t" r="r" b="b"/>
            <a:pathLst>
              <a:path w="8597265" h="492759">
                <a:moveTo>
                  <a:pt x="8596884" y="0"/>
                </a:moveTo>
                <a:lnTo>
                  <a:pt x="0" y="0"/>
                </a:lnTo>
                <a:lnTo>
                  <a:pt x="0" y="492251"/>
                </a:lnTo>
                <a:lnTo>
                  <a:pt x="8596884" y="492251"/>
                </a:lnTo>
                <a:lnTo>
                  <a:pt x="8596884" y="0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94131" y="144526"/>
            <a:ext cx="660019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/>
              <a:t>Retiring </a:t>
            </a:r>
            <a:r>
              <a:rPr sz="2000" dirty="0"/>
              <a:t>or Deceased </a:t>
            </a:r>
            <a:r>
              <a:rPr sz="2000" spc="-5" dirty="0"/>
              <a:t>Partner’s </a:t>
            </a:r>
            <a:r>
              <a:rPr sz="2000" dirty="0"/>
              <a:t>Capital</a:t>
            </a:r>
            <a:r>
              <a:rPr sz="2000" spc="-30" dirty="0"/>
              <a:t> </a:t>
            </a:r>
            <a:r>
              <a:rPr sz="2000" spc="-5" dirty="0"/>
              <a:t>Account</a:t>
            </a:r>
            <a:endParaRPr sz="2000"/>
          </a:p>
        </p:txBody>
      </p:sp>
      <p:grpSp>
        <p:nvGrpSpPr>
          <p:cNvPr id="4" name="object 4"/>
          <p:cNvGrpSpPr/>
          <p:nvPr/>
        </p:nvGrpSpPr>
        <p:grpSpPr>
          <a:xfrm>
            <a:off x="652259" y="1265034"/>
            <a:ext cx="4050665" cy="5104765"/>
            <a:chOff x="652259" y="1265034"/>
            <a:chExt cx="4050665" cy="5104765"/>
          </a:xfrm>
        </p:grpSpPr>
        <p:sp>
          <p:nvSpPr>
            <p:cNvPr id="5" name="object 5"/>
            <p:cNvSpPr/>
            <p:nvPr/>
          </p:nvSpPr>
          <p:spPr>
            <a:xfrm>
              <a:off x="652259" y="1265034"/>
              <a:ext cx="4050665" cy="5104765"/>
            </a:xfrm>
            <a:custGeom>
              <a:avLst/>
              <a:gdLst/>
              <a:ahLst/>
              <a:cxnLst/>
              <a:rect l="l" t="t" r="r" b="b"/>
              <a:pathLst>
                <a:path w="4050665" h="5104765">
                  <a:moveTo>
                    <a:pt x="4050538" y="0"/>
                  </a:moveTo>
                  <a:lnTo>
                    <a:pt x="0" y="0"/>
                  </a:lnTo>
                  <a:lnTo>
                    <a:pt x="0" y="5104764"/>
                  </a:lnTo>
                  <a:lnTo>
                    <a:pt x="4050538" y="5104764"/>
                  </a:lnTo>
                  <a:lnTo>
                    <a:pt x="4050538" y="0"/>
                  </a:lnTo>
                  <a:close/>
                </a:path>
              </a:pathLst>
            </a:custGeom>
            <a:solidFill>
              <a:srgbClr val="DEE7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14400" y="5347716"/>
              <a:ext cx="2327275" cy="923925"/>
            </a:xfrm>
            <a:custGeom>
              <a:avLst/>
              <a:gdLst/>
              <a:ahLst/>
              <a:cxnLst/>
              <a:rect l="l" t="t" r="r" b="b"/>
              <a:pathLst>
                <a:path w="2327275" h="923925">
                  <a:moveTo>
                    <a:pt x="2327148" y="0"/>
                  </a:moveTo>
                  <a:lnTo>
                    <a:pt x="0" y="0"/>
                  </a:lnTo>
                  <a:lnTo>
                    <a:pt x="0" y="923544"/>
                  </a:lnTo>
                  <a:lnTo>
                    <a:pt x="2327148" y="923544"/>
                  </a:lnTo>
                  <a:lnTo>
                    <a:pt x="2327148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792974"/>
              </p:ext>
            </p:extLst>
          </p:nvPr>
        </p:nvGraphicFramePr>
        <p:xfrm>
          <a:off x="645909" y="923416"/>
          <a:ext cx="10961368" cy="58459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506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306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17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99478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016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6334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b="1" spc="-5" dirty="0">
                          <a:latin typeface="Arial"/>
                          <a:cs typeface="Arial"/>
                        </a:rPr>
                        <a:t>Particulars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EEF3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b="1" spc="-125" dirty="0">
                          <a:latin typeface="Arial"/>
                          <a:cs typeface="Arial"/>
                        </a:rPr>
                        <a:t>(₹)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EEF3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b="1" spc="-5" dirty="0">
                          <a:latin typeface="Arial"/>
                          <a:cs typeface="Arial"/>
                        </a:rPr>
                        <a:t>Particulars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EEF3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b="1" spc="-125" dirty="0">
                          <a:latin typeface="Arial"/>
                          <a:cs typeface="Arial"/>
                        </a:rPr>
                        <a:t>(₹)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EEF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53584">
                <a:tc rowSpan="3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9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Drawings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A/c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1440" marR="1478915">
                        <a:lnSpc>
                          <a:spcPct val="100000"/>
                        </a:lnSpc>
                      </a:pPr>
                      <a:r>
                        <a:rPr sz="1600" spc="-9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Interest on Drawings A/c 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Partner’s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Current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A/c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375920" marR="1655445" indent="-285115">
                        <a:lnSpc>
                          <a:spcPct val="100000"/>
                        </a:lnSpc>
                      </a:pPr>
                      <a:r>
                        <a:rPr sz="1600" spc="-9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Profit and Loss A/c  (Accumulated</a:t>
                      </a:r>
                      <a:r>
                        <a:rPr sz="16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Losses)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600" spc="-100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Fictitious Assets A/c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(DRE)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600" spc="-9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Revaluation A/c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(Loss)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359410" marR="431800" indent="-268605">
                        <a:lnSpc>
                          <a:spcPct val="100000"/>
                        </a:lnSpc>
                      </a:pPr>
                      <a:r>
                        <a:rPr sz="1600" spc="-9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Profit and Loss Suspense A/c or 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Continuing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Partners’ Capital A/cs</a:t>
                      </a:r>
                      <a:r>
                        <a:rPr sz="1600" spc="-1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(In  Gaining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Ratio)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600" spc="-9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Loan A/c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30" dirty="0">
                          <a:latin typeface="Arial"/>
                          <a:cs typeface="Arial"/>
                        </a:rPr>
                        <a:t>(Taken)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600" spc="-100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Interest on Loan</a:t>
                      </a:r>
                      <a:r>
                        <a:rPr sz="1600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A/c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1440" marR="7092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600" b="1" spc="-6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600" b="1" spc="-10" dirty="0">
                          <a:latin typeface="Arial"/>
                          <a:cs typeface="Arial"/>
                        </a:rPr>
                        <a:t>Retiring </a:t>
                      </a:r>
                      <a:r>
                        <a:rPr sz="1600" b="1" spc="-5" dirty="0">
                          <a:latin typeface="Arial"/>
                          <a:cs typeface="Arial"/>
                        </a:rPr>
                        <a:t>Partner’s </a:t>
                      </a:r>
                      <a:r>
                        <a:rPr sz="1600" b="1" spc="-10" dirty="0">
                          <a:latin typeface="Arial"/>
                          <a:cs typeface="Arial"/>
                        </a:rPr>
                        <a:t>Loan </a:t>
                      </a:r>
                      <a:r>
                        <a:rPr sz="1600" b="1" spc="-15" dirty="0">
                          <a:latin typeface="Arial"/>
                          <a:cs typeface="Arial"/>
                        </a:rPr>
                        <a:t>A/c* </a:t>
                      </a:r>
                      <a:r>
                        <a:rPr sz="1600" b="1" spc="-5" dirty="0">
                          <a:latin typeface="Arial"/>
                          <a:cs typeface="Arial"/>
                        </a:rPr>
                        <a:t>or  </a:t>
                      </a:r>
                      <a:r>
                        <a:rPr sz="1600" b="1" spc="-6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600" b="1" spc="-5" dirty="0">
                          <a:latin typeface="Arial"/>
                          <a:cs typeface="Arial"/>
                        </a:rPr>
                        <a:t>Executor’s</a:t>
                      </a:r>
                      <a:r>
                        <a:rPr sz="1600" b="1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5" dirty="0">
                          <a:latin typeface="Arial"/>
                          <a:cs typeface="Arial"/>
                        </a:rPr>
                        <a:t>A/c*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320040">
                        <a:lnSpc>
                          <a:spcPct val="100000"/>
                        </a:lnSpc>
                      </a:pPr>
                      <a:r>
                        <a:rPr sz="1600" b="1" spc="-5" dirty="0">
                          <a:latin typeface="Arial"/>
                          <a:cs typeface="Arial"/>
                        </a:rPr>
                        <a:t>(Balance</a:t>
                      </a:r>
                      <a:r>
                        <a:rPr sz="16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5" dirty="0">
                          <a:latin typeface="Arial"/>
                          <a:cs typeface="Arial"/>
                        </a:rPr>
                        <a:t>Amount)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353060" marR="1652905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* Either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Debit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or 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Credit Balance</a:t>
                      </a:r>
                      <a:r>
                        <a:rPr sz="18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10" dirty="0">
                          <a:latin typeface="Arial"/>
                          <a:cs typeface="Arial"/>
                        </a:rPr>
                        <a:t>will 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exist.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-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74295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-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74295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-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74295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-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74295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-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74295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-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74295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-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74295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-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74295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-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74295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-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BBA58"/>
                      </a:solidFill>
                      <a:prstDash val="solid"/>
                    </a:lnL>
                    <a:lnT w="12700">
                      <a:solidFill>
                        <a:srgbClr val="9BBA58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EE7D1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DEE7D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92075" marR="240601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By Balance b/d  By Reserves</a:t>
                      </a:r>
                      <a:r>
                        <a:rPr sz="1600" spc="-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A/c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37655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(WCR, IFR, General Reserve</a:t>
                      </a:r>
                      <a:r>
                        <a:rPr sz="1600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etc.)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376555" marR="1667510" indent="-28511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By Profit and Loss A/c  (Accumulated</a:t>
                      </a:r>
                      <a:r>
                        <a:rPr sz="16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Profits)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By Continuing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Partner’s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Capital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A/cs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45275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(Goodwill)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By Revaluation A/c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(Profit)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452755" marR="282575" indent="-36131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By Profit and Loss Suspense A/c or 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Continuing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Partners’ Capital A/cs</a:t>
                      </a:r>
                      <a:r>
                        <a:rPr sz="1600" spc="-1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(In  Gaining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Ratio)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2075" marR="1356360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By Salary / Commission etc.  By Interest on Capital A/c  By Loan A/c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(Given)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By Interest on Loan</a:t>
                      </a:r>
                      <a:r>
                        <a:rPr sz="16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A/c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65405" marR="6527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b="1" spc="-10" dirty="0">
                          <a:latin typeface="Arial"/>
                          <a:cs typeface="Arial"/>
                        </a:rPr>
                        <a:t>By Retiring </a:t>
                      </a:r>
                      <a:r>
                        <a:rPr sz="1600" b="1" spc="-5" dirty="0">
                          <a:latin typeface="Arial"/>
                          <a:cs typeface="Arial"/>
                        </a:rPr>
                        <a:t>Partner’s </a:t>
                      </a:r>
                      <a:r>
                        <a:rPr sz="1600" b="1" spc="-10" dirty="0">
                          <a:latin typeface="Arial"/>
                          <a:cs typeface="Arial"/>
                        </a:rPr>
                        <a:t>Loan </a:t>
                      </a:r>
                      <a:r>
                        <a:rPr sz="1600" b="1" spc="-15" dirty="0">
                          <a:latin typeface="Arial"/>
                          <a:cs typeface="Arial"/>
                        </a:rPr>
                        <a:t>A/c* </a:t>
                      </a:r>
                      <a:r>
                        <a:rPr sz="1600" b="1" spc="-5" dirty="0">
                          <a:latin typeface="Arial"/>
                          <a:cs typeface="Arial"/>
                        </a:rPr>
                        <a:t>or  </a:t>
                      </a:r>
                      <a:r>
                        <a:rPr sz="1600" b="1" spc="-10" dirty="0">
                          <a:latin typeface="Arial"/>
                          <a:cs typeface="Arial"/>
                        </a:rPr>
                        <a:t>By </a:t>
                      </a:r>
                      <a:r>
                        <a:rPr sz="1600" b="1" spc="-5" dirty="0">
                          <a:latin typeface="Arial"/>
                          <a:cs typeface="Arial"/>
                        </a:rPr>
                        <a:t>Executor’s</a:t>
                      </a:r>
                      <a:r>
                        <a:rPr sz="16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5" dirty="0">
                          <a:latin typeface="Arial"/>
                          <a:cs typeface="Arial"/>
                        </a:rPr>
                        <a:t>A/c*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350520">
                        <a:lnSpc>
                          <a:spcPct val="100000"/>
                        </a:lnSpc>
                      </a:pPr>
                      <a:r>
                        <a:rPr sz="1600" b="1" spc="-5" dirty="0">
                          <a:latin typeface="Arial"/>
                          <a:cs typeface="Arial"/>
                        </a:rPr>
                        <a:t>(Balance</a:t>
                      </a:r>
                      <a:r>
                        <a:rPr sz="16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5" dirty="0">
                          <a:latin typeface="Arial"/>
                          <a:cs typeface="Arial"/>
                        </a:rPr>
                        <a:t>Amount)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BBA58"/>
                      </a:solidFill>
                      <a:prstDash val="solid"/>
                    </a:lnL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DEE7D1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-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-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-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-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-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-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-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-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-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-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-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-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EE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590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1275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9BBA58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EE7D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DEE7D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1275" marB="0">
                    <a:lnL w="12700">
                      <a:solidFill>
                        <a:srgbClr val="9BBA58"/>
                      </a:solidFill>
                      <a:prstDash val="solid"/>
                    </a:lnL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DEE7D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DEE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552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1275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9BBA58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DEE7D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DEE7D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1275" marB="0">
                    <a:lnL w="12700">
                      <a:solidFill>
                        <a:srgbClr val="9BBA58"/>
                      </a:solidFill>
                      <a:prstDash val="solid"/>
                    </a:lnL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9BBA58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DEE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5904">
                <a:tc gridSpan="6"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355"/>
                        </a:spcBef>
                        <a:tabLst>
                          <a:tab pos="10513060" algn="l"/>
                        </a:tabLst>
                      </a:pPr>
                      <a:r>
                        <a:rPr sz="2250" b="1" spc="5" dirty="0">
                          <a:latin typeface="Arial"/>
                          <a:cs typeface="Arial"/>
                        </a:rPr>
                        <a:t>	</a:t>
                      </a:r>
                      <a:endParaRPr sz="2250" dirty="0">
                        <a:latin typeface="Arial"/>
                        <a:cs typeface="Arial"/>
                      </a:endParaRPr>
                    </a:p>
                  </a:txBody>
                  <a:tcPr marL="0" marR="0" marT="45085" marB="0">
                    <a:lnT w="12700">
                      <a:solidFill>
                        <a:srgbClr val="9BBA58"/>
                      </a:solidFill>
                      <a:prstDash val="solid"/>
                    </a:lnT>
                    <a:solidFill>
                      <a:srgbClr val="EDEB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694131" y="561212"/>
            <a:ext cx="653605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405630" algn="l"/>
              </a:tabLst>
            </a:pPr>
            <a:r>
              <a:rPr sz="2200" b="1" spc="-45" dirty="0">
                <a:latin typeface="Arial"/>
                <a:cs typeface="Arial"/>
              </a:rPr>
              <a:t>Dr.	</a:t>
            </a:r>
            <a:r>
              <a:rPr sz="2200" b="1" spc="-5" dirty="0">
                <a:latin typeface="Arial"/>
                <a:cs typeface="Arial"/>
              </a:rPr>
              <a:t>Capital</a:t>
            </a:r>
            <a:r>
              <a:rPr sz="2200" b="1" spc="-110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Account</a:t>
            </a:r>
            <a:endParaRPr sz="2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030204" y="547497"/>
            <a:ext cx="39751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5" dirty="0">
                <a:latin typeface="Arial"/>
                <a:cs typeface="Arial"/>
              </a:rPr>
              <a:t>C</a:t>
            </a:r>
            <a:r>
              <a:rPr sz="2200" b="1" spc="-130" dirty="0">
                <a:latin typeface="Arial"/>
                <a:cs typeface="Arial"/>
              </a:rPr>
              <a:t>r</a:t>
            </a:r>
            <a:r>
              <a:rPr sz="2200" b="1" spc="-5" dirty="0">
                <a:latin typeface="Arial"/>
                <a:cs typeface="Arial"/>
              </a:rPr>
              <a:t>.</a:t>
            </a:r>
            <a:endParaRPr sz="22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040636" y="4969764"/>
            <a:ext cx="4351020" cy="847090"/>
          </a:xfrm>
          <a:custGeom>
            <a:avLst/>
            <a:gdLst/>
            <a:ahLst/>
            <a:cxnLst/>
            <a:rect l="l" t="t" r="r" b="b"/>
            <a:pathLst>
              <a:path w="4351020" h="847089">
                <a:moveTo>
                  <a:pt x="76200" y="76200"/>
                </a:moveTo>
                <a:lnTo>
                  <a:pt x="69850" y="63500"/>
                </a:lnTo>
                <a:lnTo>
                  <a:pt x="38100" y="0"/>
                </a:lnTo>
                <a:lnTo>
                  <a:pt x="0" y="76200"/>
                </a:lnTo>
                <a:lnTo>
                  <a:pt x="31750" y="76200"/>
                </a:lnTo>
                <a:lnTo>
                  <a:pt x="31750" y="378714"/>
                </a:lnTo>
                <a:lnTo>
                  <a:pt x="44450" y="378714"/>
                </a:lnTo>
                <a:lnTo>
                  <a:pt x="44450" y="76200"/>
                </a:lnTo>
                <a:lnTo>
                  <a:pt x="76200" y="76200"/>
                </a:lnTo>
                <a:close/>
              </a:path>
              <a:path w="4351020" h="847089">
                <a:moveTo>
                  <a:pt x="4350512" y="627888"/>
                </a:moveTo>
                <a:lnTo>
                  <a:pt x="4345584" y="625830"/>
                </a:lnTo>
                <a:lnTo>
                  <a:pt x="4271899" y="594995"/>
                </a:lnTo>
                <a:lnTo>
                  <a:pt x="4274058" y="626694"/>
                </a:lnTo>
                <a:lnTo>
                  <a:pt x="1200531" y="833983"/>
                </a:lnTo>
                <a:lnTo>
                  <a:pt x="1201293" y="846658"/>
                </a:lnTo>
                <a:lnTo>
                  <a:pt x="4274934" y="639356"/>
                </a:lnTo>
                <a:lnTo>
                  <a:pt x="4277106" y="671029"/>
                </a:lnTo>
                <a:lnTo>
                  <a:pt x="4350512" y="62788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11451" y="619434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5695" y="256031"/>
            <a:ext cx="8597265" cy="510540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482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80"/>
              </a:spcBef>
            </a:pPr>
            <a:r>
              <a:rPr b="1" dirty="0">
                <a:latin typeface="Arial"/>
                <a:cs typeface="Arial"/>
              </a:rPr>
              <a:t>Amount Due to </a:t>
            </a:r>
            <a:r>
              <a:rPr b="1" spc="-5" dirty="0">
                <a:latin typeface="Arial"/>
                <a:cs typeface="Arial"/>
              </a:rPr>
              <a:t>Retiring</a:t>
            </a:r>
            <a:r>
              <a:rPr b="1" spc="-6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Partner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871977" y="966596"/>
            <a:ext cx="52216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 Black"/>
                <a:cs typeface="Arial Black"/>
              </a:rPr>
              <a:t>Amount due </a:t>
            </a:r>
            <a:r>
              <a:rPr sz="2400" dirty="0">
                <a:latin typeface="Arial Black"/>
                <a:cs typeface="Arial Black"/>
              </a:rPr>
              <a:t>to </a:t>
            </a:r>
            <a:r>
              <a:rPr sz="2400" spc="-10" dirty="0">
                <a:latin typeface="Arial Black"/>
                <a:cs typeface="Arial Black"/>
              </a:rPr>
              <a:t>Retiring</a:t>
            </a:r>
            <a:r>
              <a:rPr sz="2400" spc="-50" dirty="0">
                <a:latin typeface="Arial Black"/>
                <a:cs typeface="Arial Black"/>
              </a:rPr>
              <a:t> </a:t>
            </a:r>
            <a:r>
              <a:rPr sz="2400" spc="5" dirty="0">
                <a:latin typeface="Arial Black"/>
                <a:cs typeface="Arial Black"/>
              </a:rPr>
              <a:t>Partner</a:t>
            </a:r>
            <a:endParaRPr sz="2400">
              <a:latin typeface="Arial Black"/>
              <a:cs typeface="Arial Black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583179" y="1318069"/>
            <a:ext cx="5770245" cy="755650"/>
            <a:chOff x="2583179" y="1318069"/>
            <a:chExt cx="5770245" cy="755650"/>
          </a:xfrm>
        </p:grpSpPr>
        <p:sp>
          <p:nvSpPr>
            <p:cNvPr id="6" name="object 6"/>
            <p:cNvSpPr/>
            <p:nvPr/>
          </p:nvSpPr>
          <p:spPr>
            <a:xfrm>
              <a:off x="2884423" y="1321943"/>
              <a:ext cx="5196840" cy="18415"/>
            </a:xfrm>
            <a:custGeom>
              <a:avLst/>
              <a:gdLst/>
              <a:ahLst/>
              <a:cxnLst/>
              <a:rect l="l" t="t" r="r" b="b"/>
              <a:pathLst>
                <a:path w="5196840" h="18415">
                  <a:moveTo>
                    <a:pt x="5196840" y="0"/>
                  </a:moveTo>
                  <a:lnTo>
                    <a:pt x="0" y="0"/>
                  </a:lnTo>
                  <a:lnTo>
                    <a:pt x="0" y="18287"/>
                  </a:lnTo>
                  <a:lnTo>
                    <a:pt x="5196840" y="18287"/>
                  </a:lnTo>
                  <a:lnTo>
                    <a:pt x="51968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621279" y="1322832"/>
              <a:ext cx="5694680" cy="283210"/>
            </a:xfrm>
            <a:custGeom>
              <a:avLst/>
              <a:gdLst/>
              <a:ahLst/>
              <a:cxnLst/>
              <a:rect l="l" t="t" r="r" b="b"/>
              <a:pathLst>
                <a:path w="5694680" h="283209">
                  <a:moveTo>
                    <a:pt x="2843784" y="0"/>
                  </a:moveTo>
                  <a:lnTo>
                    <a:pt x="2846070" y="278383"/>
                  </a:lnTo>
                </a:path>
                <a:path w="5694680" h="283209">
                  <a:moveTo>
                    <a:pt x="0" y="278891"/>
                  </a:moveTo>
                  <a:lnTo>
                    <a:pt x="5694299" y="282701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583180" y="1600199"/>
              <a:ext cx="5770245" cy="473709"/>
            </a:xfrm>
            <a:custGeom>
              <a:avLst/>
              <a:gdLst/>
              <a:ahLst/>
              <a:cxnLst/>
              <a:rect l="l" t="t" r="r" b="b"/>
              <a:pathLst>
                <a:path w="5770245" h="473710">
                  <a:moveTo>
                    <a:pt x="76200" y="397129"/>
                  </a:moveTo>
                  <a:lnTo>
                    <a:pt x="44450" y="397129"/>
                  </a:lnTo>
                  <a:lnTo>
                    <a:pt x="44450" y="0"/>
                  </a:lnTo>
                  <a:lnTo>
                    <a:pt x="31750" y="0"/>
                  </a:lnTo>
                  <a:lnTo>
                    <a:pt x="31750" y="397129"/>
                  </a:lnTo>
                  <a:lnTo>
                    <a:pt x="0" y="397129"/>
                  </a:lnTo>
                  <a:lnTo>
                    <a:pt x="38100" y="473329"/>
                  </a:lnTo>
                  <a:lnTo>
                    <a:pt x="69850" y="409829"/>
                  </a:lnTo>
                  <a:lnTo>
                    <a:pt x="76200" y="397129"/>
                  </a:lnTo>
                  <a:close/>
                </a:path>
                <a:path w="5770245" h="473710">
                  <a:moveTo>
                    <a:pt x="5769864" y="333121"/>
                  </a:moveTo>
                  <a:lnTo>
                    <a:pt x="5738114" y="333121"/>
                  </a:lnTo>
                  <a:lnTo>
                    <a:pt x="5738114" y="13716"/>
                  </a:lnTo>
                  <a:lnTo>
                    <a:pt x="5725414" y="13716"/>
                  </a:lnTo>
                  <a:lnTo>
                    <a:pt x="5725414" y="333121"/>
                  </a:lnTo>
                  <a:lnTo>
                    <a:pt x="5693664" y="333121"/>
                  </a:lnTo>
                  <a:lnTo>
                    <a:pt x="5731764" y="409321"/>
                  </a:lnTo>
                  <a:lnTo>
                    <a:pt x="5763514" y="345821"/>
                  </a:lnTo>
                  <a:lnTo>
                    <a:pt x="5769864" y="33312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877824" y="2119883"/>
            <a:ext cx="3491865" cy="830580"/>
          </a:xfrm>
          <a:prstGeom prst="rect">
            <a:avLst/>
          </a:prstGeom>
          <a:solidFill>
            <a:srgbClr val="F1F1F1"/>
          </a:solidFill>
          <a:ln w="9525">
            <a:solidFill>
              <a:srgbClr val="00000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90805" marR="84455">
              <a:lnSpc>
                <a:spcPct val="100000"/>
              </a:lnSpc>
              <a:spcBef>
                <a:spcPts val="300"/>
              </a:spcBef>
              <a:tabLst>
                <a:tab pos="842010" algn="l"/>
                <a:tab pos="1357630" algn="l"/>
                <a:tab pos="2142490" algn="l"/>
                <a:tab pos="2572385" algn="l"/>
              </a:tabLst>
            </a:pPr>
            <a:r>
              <a:rPr sz="2400" b="1" spc="-5" dirty="0">
                <a:latin typeface="Arial"/>
                <a:cs typeface="Arial"/>
              </a:rPr>
              <a:t>M</a:t>
            </a:r>
            <a:r>
              <a:rPr sz="2400" b="1" spc="5" dirty="0">
                <a:latin typeface="Arial"/>
                <a:cs typeface="Arial"/>
              </a:rPr>
              <a:t>a</a:t>
            </a:r>
            <a:r>
              <a:rPr sz="2400" b="1" spc="-5" dirty="0">
                <a:latin typeface="Arial"/>
                <a:cs typeface="Arial"/>
              </a:rPr>
              <a:t>y</a:t>
            </a:r>
            <a:r>
              <a:rPr sz="2400" b="1" dirty="0">
                <a:latin typeface="Arial"/>
                <a:cs typeface="Arial"/>
              </a:rPr>
              <a:t>	be	paid	in	L</a:t>
            </a:r>
            <a:r>
              <a:rPr sz="2400" b="1" spc="-20" dirty="0">
                <a:latin typeface="Arial"/>
                <a:cs typeface="Arial"/>
              </a:rPr>
              <a:t>u</a:t>
            </a:r>
            <a:r>
              <a:rPr sz="2400" b="1" dirty="0">
                <a:latin typeface="Arial"/>
                <a:cs typeface="Arial"/>
              </a:rPr>
              <a:t>mp  </a:t>
            </a:r>
            <a:r>
              <a:rPr sz="2400" b="1" spc="-5" dirty="0">
                <a:latin typeface="Arial"/>
                <a:cs typeface="Arial"/>
              </a:rPr>
              <a:t>sum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065776" y="2125979"/>
            <a:ext cx="6510655" cy="830580"/>
          </a:xfrm>
          <a:prstGeom prst="rect">
            <a:avLst/>
          </a:prstGeom>
          <a:solidFill>
            <a:srgbClr val="E6DFEB"/>
          </a:solidFill>
          <a:ln w="9525">
            <a:solidFill>
              <a:srgbClr val="C0504D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2075">
              <a:lnSpc>
                <a:spcPts val="2845"/>
              </a:lnSpc>
              <a:spcBef>
                <a:spcPts val="305"/>
              </a:spcBef>
              <a:tabLst>
                <a:tab pos="438150" algn="l"/>
                <a:tab pos="1221740" algn="l"/>
                <a:tab pos="1651635" algn="l"/>
                <a:tab pos="3590290" algn="l"/>
                <a:tab pos="4205605" algn="l"/>
                <a:tab pos="4905375" algn="l"/>
                <a:tab pos="6165850" algn="l"/>
              </a:tabLst>
            </a:pPr>
            <a:r>
              <a:rPr sz="2400" b="1" dirty="0">
                <a:latin typeface="Arial"/>
                <a:cs typeface="Arial"/>
              </a:rPr>
              <a:t>If	</a:t>
            </a:r>
            <a:r>
              <a:rPr sz="2400" b="1" spc="-5" dirty="0">
                <a:latin typeface="Arial"/>
                <a:cs typeface="Arial"/>
              </a:rPr>
              <a:t>paid	</a:t>
            </a:r>
            <a:r>
              <a:rPr sz="2400" b="1" dirty="0">
                <a:latin typeface="Arial"/>
                <a:cs typeface="Arial"/>
              </a:rPr>
              <a:t>in	</a:t>
            </a:r>
            <a:r>
              <a:rPr sz="2400" b="1" spc="-5" dirty="0">
                <a:latin typeface="Arial"/>
                <a:cs typeface="Arial"/>
              </a:rPr>
              <a:t>instalments,	</a:t>
            </a:r>
            <a:r>
              <a:rPr sz="2400" b="1" dirty="0">
                <a:latin typeface="Arial"/>
                <a:cs typeface="Arial"/>
              </a:rPr>
              <a:t>the	</a:t>
            </a:r>
            <a:r>
              <a:rPr sz="2400" b="1" spc="-10" dirty="0">
                <a:latin typeface="Arial"/>
                <a:cs typeface="Arial"/>
              </a:rPr>
              <a:t>due	</a:t>
            </a:r>
            <a:r>
              <a:rPr sz="2400" b="1" spc="-5" dirty="0">
                <a:latin typeface="Arial"/>
                <a:cs typeface="Arial"/>
              </a:rPr>
              <a:t>amount	</a:t>
            </a:r>
            <a:r>
              <a:rPr sz="2400" b="1" dirty="0">
                <a:latin typeface="Arial"/>
                <a:cs typeface="Arial"/>
              </a:rPr>
              <a:t>is</a:t>
            </a:r>
            <a:endParaRPr sz="2400">
              <a:latin typeface="Arial"/>
              <a:cs typeface="Arial"/>
            </a:endParaRPr>
          </a:p>
          <a:p>
            <a:pPr marL="92075">
              <a:lnSpc>
                <a:spcPts val="2845"/>
              </a:lnSpc>
            </a:pPr>
            <a:r>
              <a:rPr sz="2400" b="1" spc="-5" dirty="0">
                <a:latin typeface="Arial"/>
                <a:cs typeface="Arial"/>
              </a:rPr>
              <a:t>transferred </a:t>
            </a:r>
            <a:r>
              <a:rPr sz="2400" b="1" dirty="0">
                <a:latin typeface="Arial"/>
                <a:cs typeface="Arial"/>
              </a:rPr>
              <a:t>to his </a:t>
            </a:r>
            <a:r>
              <a:rPr sz="2400" b="1" spc="-5" dirty="0">
                <a:latin typeface="Arial"/>
                <a:cs typeface="Arial"/>
              </a:rPr>
              <a:t>or her </a:t>
            </a:r>
            <a:r>
              <a:rPr sz="2400" spc="-5" dirty="0">
                <a:latin typeface="Arial Black"/>
                <a:cs typeface="Arial Black"/>
              </a:rPr>
              <a:t>Loan</a:t>
            </a:r>
            <a:r>
              <a:rPr sz="2400" dirty="0">
                <a:latin typeface="Arial Black"/>
                <a:cs typeface="Arial Black"/>
              </a:rPr>
              <a:t> </a:t>
            </a:r>
            <a:r>
              <a:rPr sz="2400" spc="-5" dirty="0">
                <a:latin typeface="Arial Black"/>
                <a:cs typeface="Arial Black"/>
              </a:rPr>
              <a:t>Account</a:t>
            </a:r>
            <a:r>
              <a:rPr sz="2400" b="1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070347" y="3553967"/>
            <a:ext cx="6506209" cy="460375"/>
          </a:xfrm>
          <a:prstGeom prst="rect">
            <a:avLst/>
          </a:prstGeom>
          <a:solidFill>
            <a:srgbClr val="E6DFEB"/>
          </a:solidFill>
          <a:ln w="9525">
            <a:solidFill>
              <a:srgbClr val="C0504D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00"/>
              </a:spcBef>
            </a:pPr>
            <a:r>
              <a:rPr sz="2400" b="1" spc="-5" dirty="0">
                <a:latin typeface="Arial"/>
                <a:cs typeface="Arial"/>
              </a:rPr>
              <a:t>Pay amount as </a:t>
            </a:r>
            <a:r>
              <a:rPr sz="2400" b="1" dirty="0">
                <a:latin typeface="Arial"/>
                <a:cs typeface="Arial"/>
              </a:rPr>
              <a:t>is </a:t>
            </a:r>
            <a:r>
              <a:rPr sz="2400" b="1" spc="-5" dirty="0">
                <a:latin typeface="Arial"/>
                <a:cs typeface="Arial"/>
              </a:rPr>
              <a:t>agreed on due</a:t>
            </a:r>
            <a:r>
              <a:rPr sz="2400" b="1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date.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065776" y="4735067"/>
            <a:ext cx="6506209" cy="1201420"/>
          </a:xfrm>
          <a:prstGeom prst="rect">
            <a:avLst/>
          </a:prstGeom>
          <a:solidFill>
            <a:srgbClr val="E6DFEB"/>
          </a:solidFill>
          <a:ln w="9525">
            <a:solidFill>
              <a:srgbClr val="C0504D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2075" marR="162560">
              <a:lnSpc>
                <a:spcPct val="100000"/>
              </a:lnSpc>
              <a:spcBef>
                <a:spcPts val="310"/>
              </a:spcBef>
            </a:pPr>
            <a:r>
              <a:rPr sz="2400" b="1" dirty="0">
                <a:latin typeface="Arial"/>
                <a:cs typeface="Arial"/>
              </a:rPr>
              <a:t>Loan </a:t>
            </a:r>
            <a:r>
              <a:rPr sz="2400" b="1" spc="-5" dirty="0">
                <a:latin typeface="Arial"/>
                <a:cs typeface="Arial"/>
              </a:rPr>
              <a:t>Amount </a:t>
            </a:r>
            <a:r>
              <a:rPr sz="2400" b="1" dirty="0">
                <a:latin typeface="Arial"/>
                <a:cs typeface="Arial"/>
              </a:rPr>
              <a:t>to </a:t>
            </a:r>
            <a:r>
              <a:rPr sz="2400" b="1" spc="-5" dirty="0">
                <a:latin typeface="Arial"/>
                <a:cs typeface="Arial"/>
              </a:rPr>
              <a:t>carry interest @ 6% </a:t>
            </a:r>
            <a:r>
              <a:rPr sz="2400" b="1" dirty="0">
                <a:latin typeface="Arial"/>
                <a:cs typeface="Arial"/>
              </a:rPr>
              <a:t>p.a.</a:t>
            </a:r>
            <a:r>
              <a:rPr sz="2400" b="1" spc="-114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or  </a:t>
            </a:r>
            <a:r>
              <a:rPr sz="2400" b="1" spc="-5" dirty="0">
                <a:latin typeface="Arial"/>
                <a:cs typeface="Arial"/>
              </a:rPr>
              <a:t>agreed rate </a:t>
            </a:r>
            <a:r>
              <a:rPr sz="2400" b="1" dirty="0">
                <a:latin typeface="Arial"/>
                <a:cs typeface="Arial"/>
              </a:rPr>
              <a:t>of interest;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or</a:t>
            </a:r>
            <a:endParaRPr sz="2400">
              <a:latin typeface="Arial"/>
              <a:cs typeface="Arial"/>
            </a:endParaRPr>
          </a:p>
          <a:p>
            <a:pPr marL="92075">
              <a:lnSpc>
                <a:spcPct val="100000"/>
              </a:lnSpc>
            </a:pPr>
            <a:r>
              <a:rPr sz="2400" b="1" spc="-5" dirty="0">
                <a:latin typeface="Arial"/>
                <a:cs typeface="Arial"/>
              </a:rPr>
              <a:t>Share </a:t>
            </a:r>
            <a:r>
              <a:rPr sz="2400" b="1" dirty="0">
                <a:latin typeface="Arial"/>
                <a:cs typeface="Arial"/>
              </a:rPr>
              <a:t>of profit as a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percentage.</a:t>
            </a:r>
            <a:endParaRPr sz="24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8284971" y="2956560"/>
            <a:ext cx="76200" cy="596265"/>
          </a:xfrm>
          <a:custGeom>
            <a:avLst/>
            <a:gdLst/>
            <a:ahLst/>
            <a:cxnLst/>
            <a:rect l="l" t="t" r="r" b="b"/>
            <a:pathLst>
              <a:path w="76200" h="596264">
                <a:moveTo>
                  <a:pt x="31701" y="519906"/>
                </a:moveTo>
                <a:lnTo>
                  <a:pt x="0" y="520064"/>
                </a:lnTo>
                <a:lnTo>
                  <a:pt x="38353" y="596011"/>
                </a:lnTo>
                <a:lnTo>
                  <a:pt x="69776" y="532638"/>
                </a:lnTo>
                <a:lnTo>
                  <a:pt x="31750" y="532638"/>
                </a:lnTo>
                <a:lnTo>
                  <a:pt x="31701" y="519906"/>
                </a:lnTo>
                <a:close/>
              </a:path>
              <a:path w="76200" h="596264">
                <a:moveTo>
                  <a:pt x="44401" y="519842"/>
                </a:moveTo>
                <a:lnTo>
                  <a:pt x="31701" y="519906"/>
                </a:lnTo>
                <a:lnTo>
                  <a:pt x="31750" y="532638"/>
                </a:lnTo>
                <a:lnTo>
                  <a:pt x="44450" y="532511"/>
                </a:lnTo>
                <a:lnTo>
                  <a:pt x="44401" y="519842"/>
                </a:lnTo>
                <a:close/>
              </a:path>
              <a:path w="76200" h="596264">
                <a:moveTo>
                  <a:pt x="76200" y="519684"/>
                </a:moveTo>
                <a:lnTo>
                  <a:pt x="44401" y="519842"/>
                </a:lnTo>
                <a:lnTo>
                  <a:pt x="44450" y="532511"/>
                </a:lnTo>
                <a:lnTo>
                  <a:pt x="31750" y="532638"/>
                </a:lnTo>
                <a:lnTo>
                  <a:pt x="69776" y="532638"/>
                </a:lnTo>
                <a:lnTo>
                  <a:pt x="76200" y="519684"/>
                </a:lnTo>
                <a:close/>
              </a:path>
              <a:path w="76200" h="596264">
                <a:moveTo>
                  <a:pt x="42418" y="0"/>
                </a:moveTo>
                <a:lnTo>
                  <a:pt x="29718" y="0"/>
                </a:lnTo>
                <a:lnTo>
                  <a:pt x="31701" y="519906"/>
                </a:lnTo>
                <a:lnTo>
                  <a:pt x="44401" y="519842"/>
                </a:lnTo>
                <a:lnTo>
                  <a:pt x="4241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281923" y="4014215"/>
            <a:ext cx="76200" cy="720725"/>
          </a:xfrm>
          <a:custGeom>
            <a:avLst/>
            <a:gdLst/>
            <a:ahLst/>
            <a:cxnLst/>
            <a:rect l="l" t="t" r="r" b="b"/>
            <a:pathLst>
              <a:path w="76200" h="720725">
                <a:moveTo>
                  <a:pt x="0" y="644143"/>
                </a:moveTo>
                <a:lnTo>
                  <a:pt x="37592" y="720597"/>
                </a:lnTo>
                <a:lnTo>
                  <a:pt x="69872" y="657097"/>
                </a:lnTo>
                <a:lnTo>
                  <a:pt x="31623" y="657097"/>
                </a:lnTo>
                <a:lnTo>
                  <a:pt x="31704" y="644355"/>
                </a:lnTo>
                <a:lnTo>
                  <a:pt x="0" y="644143"/>
                </a:lnTo>
                <a:close/>
              </a:path>
              <a:path w="76200" h="720725">
                <a:moveTo>
                  <a:pt x="48514" y="0"/>
                </a:moveTo>
                <a:lnTo>
                  <a:pt x="35814" y="0"/>
                </a:lnTo>
                <a:lnTo>
                  <a:pt x="31623" y="657097"/>
                </a:lnTo>
                <a:lnTo>
                  <a:pt x="44323" y="657097"/>
                </a:lnTo>
                <a:lnTo>
                  <a:pt x="48514" y="0"/>
                </a:lnTo>
                <a:close/>
              </a:path>
              <a:path w="76200" h="720725">
                <a:moveTo>
                  <a:pt x="44403" y="644440"/>
                </a:moveTo>
                <a:lnTo>
                  <a:pt x="44323" y="657097"/>
                </a:lnTo>
                <a:lnTo>
                  <a:pt x="69872" y="657097"/>
                </a:lnTo>
                <a:lnTo>
                  <a:pt x="76200" y="644651"/>
                </a:lnTo>
                <a:lnTo>
                  <a:pt x="44403" y="644440"/>
                </a:lnTo>
                <a:close/>
              </a:path>
              <a:path w="76200" h="720725">
                <a:moveTo>
                  <a:pt x="44404" y="644355"/>
                </a:moveTo>
                <a:lnTo>
                  <a:pt x="31704" y="644355"/>
                </a:lnTo>
                <a:lnTo>
                  <a:pt x="44403" y="64444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20400" y="61722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5695" y="256031"/>
            <a:ext cx="8597265" cy="510540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482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80"/>
              </a:spcBef>
            </a:pPr>
            <a:r>
              <a:rPr b="1" dirty="0">
                <a:latin typeface="Arial"/>
                <a:cs typeface="Arial"/>
              </a:rPr>
              <a:t>Amount Due to Deceased</a:t>
            </a:r>
            <a:r>
              <a:rPr b="1" spc="-8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Partner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707385" y="966596"/>
            <a:ext cx="55511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 Black"/>
                <a:cs typeface="Arial Black"/>
              </a:rPr>
              <a:t>Amount due </a:t>
            </a:r>
            <a:r>
              <a:rPr sz="2400" dirty="0">
                <a:latin typeface="Arial Black"/>
                <a:cs typeface="Arial Black"/>
              </a:rPr>
              <a:t>to </a:t>
            </a:r>
            <a:r>
              <a:rPr sz="2400" spc="-5" dirty="0">
                <a:latin typeface="Arial Black"/>
                <a:cs typeface="Arial Black"/>
              </a:rPr>
              <a:t>Deceased</a:t>
            </a:r>
            <a:r>
              <a:rPr sz="2400" spc="-40" dirty="0">
                <a:latin typeface="Arial Black"/>
                <a:cs typeface="Arial Black"/>
              </a:rPr>
              <a:t> </a:t>
            </a:r>
            <a:r>
              <a:rPr sz="2400" spc="5" dirty="0">
                <a:latin typeface="Arial Black"/>
                <a:cs typeface="Arial Black"/>
              </a:rPr>
              <a:t>Partner</a:t>
            </a:r>
            <a:endParaRPr sz="2400">
              <a:latin typeface="Arial Black"/>
              <a:cs typeface="Arial Black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63333" y="3056953"/>
            <a:ext cx="3720465" cy="840105"/>
            <a:chOff x="763333" y="3056953"/>
            <a:chExt cx="3720465" cy="840105"/>
          </a:xfrm>
        </p:grpSpPr>
        <p:sp>
          <p:nvSpPr>
            <p:cNvPr id="6" name="object 6"/>
            <p:cNvSpPr/>
            <p:nvPr/>
          </p:nvSpPr>
          <p:spPr>
            <a:xfrm>
              <a:off x="768095" y="3061716"/>
              <a:ext cx="3710940" cy="830580"/>
            </a:xfrm>
            <a:custGeom>
              <a:avLst/>
              <a:gdLst/>
              <a:ahLst/>
              <a:cxnLst/>
              <a:rect l="l" t="t" r="r" b="b"/>
              <a:pathLst>
                <a:path w="3710940" h="830579">
                  <a:moveTo>
                    <a:pt x="3710940" y="0"/>
                  </a:moveTo>
                  <a:lnTo>
                    <a:pt x="0" y="0"/>
                  </a:lnTo>
                  <a:lnTo>
                    <a:pt x="0" y="830580"/>
                  </a:lnTo>
                  <a:lnTo>
                    <a:pt x="3710940" y="830580"/>
                  </a:lnTo>
                  <a:lnTo>
                    <a:pt x="3710940" y="0"/>
                  </a:lnTo>
                  <a:close/>
                </a:path>
              </a:pathLst>
            </a:custGeom>
            <a:solidFill>
              <a:srgbClr val="EDEB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68095" y="3061716"/>
              <a:ext cx="3710940" cy="830580"/>
            </a:xfrm>
            <a:custGeom>
              <a:avLst/>
              <a:gdLst/>
              <a:ahLst/>
              <a:cxnLst/>
              <a:rect l="l" t="t" r="r" b="b"/>
              <a:pathLst>
                <a:path w="3710940" h="830579">
                  <a:moveTo>
                    <a:pt x="0" y="830580"/>
                  </a:moveTo>
                  <a:lnTo>
                    <a:pt x="3710940" y="830580"/>
                  </a:lnTo>
                  <a:lnTo>
                    <a:pt x="3710940" y="0"/>
                  </a:lnTo>
                  <a:lnTo>
                    <a:pt x="0" y="0"/>
                  </a:lnTo>
                  <a:lnTo>
                    <a:pt x="0" y="83058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2719832" y="1318069"/>
            <a:ext cx="5526405" cy="288290"/>
            <a:chOff x="2719832" y="1318069"/>
            <a:chExt cx="5526405" cy="288290"/>
          </a:xfrm>
        </p:grpSpPr>
        <p:sp>
          <p:nvSpPr>
            <p:cNvPr id="9" name="object 9"/>
            <p:cNvSpPr/>
            <p:nvPr/>
          </p:nvSpPr>
          <p:spPr>
            <a:xfrm>
              <a:off x="2719832" y="1321943"/>
              <a:ext cx="5526405" cy="18415"/>
            </a:xfrm>
            <a:custGeom>
              <a:avLst/>
              <a:gdLst/>
              <a:ahLst/>
              <a:cxnLst/>
              <a:rect l="l" t="t" r="r" b="b"/>
              <a:pathLst>
                <a:path w="5526405" h="18415">
                  <a:moveTo>
                    <a:pt x="5526024" y="0"/>
                  </a:moveTo>
                  <a:lnTo>
                    <a:pt x="0" y="0"/>
                  </a:lnTo>
                  <a:lnTo>
                    <a:pt x="0" y="18287"/>
                  </a:lnTo>
                  <a:lnTo>
                    <a:pt x="5526024" y="18287"/>
                  </a:lnTo>
                  <a:lnTo>
                    <a:pt x="552602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465064" y="1322832"/>
              <a:ext cx="2540" cy="278765"/>
            </a:xfrm>
            <a:custGeom>
              <a:avLst/>
              <a:gdLst/>
              <a:ahLst/>
              <a:cxnLst/>
              <a:rect l="l" t="t" r="r" b="b"/>
              <a:pathLst>
                <a:path w="2539" h="278765">
                  <a:moveTo>
                    <a:pt x="0" y="0"/>
                  </a:moveTo>
                  <a:lnTo>
                    <a:pt x="2286" y="278383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859231" y="3087370"/>
            <a:ext cx="354330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  <a:tabLst>
                <a:tab pos="805815" algn="l"/>
                <a:tab pos="1377315" algn="l"/>
                <a:tab pos="2217420" algn="l"/>
                <a:tab pos="2701925" algn="l"/>
              </a:tabLst>
            </a:pPr>
            <a:r>
              <a:rPr sz="2400" b="1" spc="-5" dirty="0">
                <a:latin typeface="Arial"/>
                <a:cs typeface="Arial"/>
              </a:rPr>
              <a:t>M</a:t>
            </a:r>
            <a:r>
              <a:rPr sz="2400" b="1" spc="5" dirty="0">
                <a:latin typeface="Arial"/>
                <a:cs typeface="Arial"/>
              </a:rPr>
              <a:t>a</a:t>
            </a:r>
            <a:r>
              <a:rPr sz="2400" b="1" spc="-5" dirty="0">
                <a:latin typeface="Arial"/>
                <a:cs typeface="Arial"/>
              </a:rPr>
              <a:t>y</a:t>
            </a:r>
            <a:r>
              <a:rPr sz="2400" b="1" dirty="0">
                <a:latin typeface="Arial"/>
                <a:cs typeface="Arial"/>
              </a:rPr>
              <a:t>	</a:t>
            </a:r>
            <a:r>
              <a:rPr sz="2400" b="1" spc="-5" dirty="0">
                <a:latin typeface="Arial"/>
                <a:cs typeface="Arial"/>
              </a:rPr>
              <a:t>b</a:t>
            </a:r>
            <a:r>
              <a:rPr sz="2400" b="1" dirty="0">
                <a:latin typeface="Arial"/>
                <a:cs typeface="Arial"/>
              </a:rPr>
              <a:t>e	paid	in	</a:t>
            </a:r>
            <a:r>
              <a:rPr sz="2400" b="1" spc="-15" dirty="0">
                <a:latin typeface="Arial"/>
                <a:cs typeface="Arial"/>
              </a:rPr>
              <a:t>L</a:t>
            </a:r>
            <a:r>
              <a:rPr sz="2400" b="1" dirty="0">
                <a:latin typeface="Arial"/>
                <a:cs typeface="Arial"/>
              </a:rPr>
              <a:t>ump  </a:t>
            </a:r>
            <a:r>
              <a:rPr sz="2400" b="1" spc="-5" dirty="0">
                <a:latin typeface="Arial"/>
                <a:cs typeface="Arial"/>
              </a:rPr>
              <a:t>sum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065776" y="3040379"/>
            <a:ext cx="6510655" cy="830580"/>
          </a:xfrm>
          <a:prstGeom prst="rect">
            <a:avLst/>
          </a:prstGeom>
          <a:solidFill>
            <a:srgbClr val="E6DFEB"/>
          </a:solidFill>
          <a:ln w="9525">
            <a:solidFill>
              <a:srgbClr val="C0504D"/>
            </a:solidFill>
          </a:ln>
        </p:spPr>
        <p:txBody>
          <a:bodyPr vert="horz" wrap="square" lIns="0" tIns="58419" rIns="0" bIns="0" rtlCol="0">
            <a:spAutoFit/>
          </a:bodyPr>
          <a:lstStyle/>
          <a:p>
            <a:pPr marL="92075" marR="80645">
              <a:lnSpc>
                <a:spcPts val="2810"/>
              </a:lnSpc>
              <a:spcBef>
                <a:spcPts val="459"/>
              </a:spcBef>
              <a:tabLst>
                <a:tab pos="405765" algn="l"/>
                <a:tab pos="1302385" algn="l"/>
                <a:tab pos="4355465" algn="l"/>
                <a:tab pos="4939030" algn="l"/>
                <a:tab pos="6165850" algn="l"/>
              </a:tabLst>
            </a:pPr>
            <a:r>
              <a:rPr sz="2400" b="1" dirty="0">
                <a:latin typeface="Arial"/>
                <a:cs typeface="Arial"/>
              </a:rPr>
              <a:t>If	</a:t>
            </a:r>
            <a:r>
              <a:rPr sz="2400" b="1" spc="-10" dirty="0">
                <a:latin typeface="Arial"/>
                <a:cs typeface="Arial"/>
              </a:rPr>
              <a:t>t</a:t>
            </a:r>
            <a:r>
              <a:rPr sz="2400" b="1" dirty="0">
                <a:latin typeface="Arial"/>
                <a:cs typeface="Arial"/>
              </a:rPr>
              <a:t>o</a:t>
            </a:r>
            <a:r>
              <a:rPr sz="2400" b="1" spc="32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b</a:t>
            </a:r>
            <a:r>
              <a:rPr sz="2400" b="1" dirty="0">
                <a:latin typeface="Arial"/>
                <a:cs typeface="Arial"/>
              </a:rPr>
              <a:t>e	</a:t>
            </a:r>
            <a:r>
              <a:rPr sz="2400" b="1" spc="-15" dirty="0">
                <a:latin typeface="Arial"/>
                <a:cs typeface="Arial"/>
              </a:rPr>
              <a:t>p</a:t>
            </a:r>
            <a:r>
              <a:rPr sz="2400" b="1" dirty="0">
                <a:latin typeface="Arial"/>
                <a:cs typeface="Arial"/>
              </a:rPr>
              <a:t>aid</a:t>
            </a:r>
            <a:r>
              <a:rPr sz="2400" b="1" spc="3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3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inst</a:t>
            </a:r>
            <a:r>
              <a:rPr sz="2400" b="1" spc="-10" dirty="0">
                <a:latin typeface="Arial"/>
                <a:cs typeface="Arial"/>
              </a:rPr>
              <a:t>a</a:t>
            </a:r>
            <a:r>
              <a:rPr sz="2400" b="1" dirty="0">
                <a:latin typeface="Arial"/>
                <a:cs typeface="Arial"/>
              </a:rPr>
              <a:t>lments,	t</a:t>
            </a:r>
            <a:r>
              <a:rPr sz="2400" b="1" spc="-10" dirty="0">
                <a:latin typeface="Arial"/>
                <a:cs typeface="Arial"/>
              </a:rPr>
              <a:t>h</a:t>
            </a:r>
            <a:r>
              <a:rPr sz="2400" b="1" spc="-5" dirty="0">
                <a:latin typeface="Arial"/>
                <a:cs typeface="Arial"/>
              </a:rPr>
              <a:t>e</a:t>
            </a:r>
            <a:r>
              <a:rPr sz="2400" b="1" dirty="0">
                <a:latin typeface="Arial"/>
                <a:cs typeface="Arial"/>
              </a:rPr>
              <a:t>	amou</a:t>
            </a:r>
            <a:r>
              <a:rPr sz="2400" b="1" spc="-10" dirty="0">
                <a:latin typeface="Arial"/>
                <a:cs typeface="Arial"/>
              </a:rPr>
              <a:t>n</a:t>
            </a:r>
            <a:r>
              <a:rPr sz="2400" b="1" dirty="0">
                <a:latin typeface="Arial"/>
                <a:cs typeface="Arial"/>
              </a:rPr>
              <a:t>t	is  </a:t>
            </a:r>
            <a:r>
              <a:rPr sz="2400" b="1" spc="-5" dirty="0">
                <a:latin typeface="Arial"/>
                <a:cs typeface="Arial"/>
              </a:rPr>
              <a:t>transferred </a:t>
            </a:r>
            <a:r>
              <a:rPr sz="2400" b="1" dirty="0">
                <a:latin typeface="Arial"/>
                <a:cs typeface="Arial"/>
              </a:rPr>
              <a:t>to </a:t>
            </a:r>
            <a:r>
              <a:rPr sz="2400" spc="-15" dirty="0">
                <a:latin typeface="Arial Black"/>
                <a:cs typeface="Arial Black"/>
              </a:rPr>
              <a:t>Executor’s </a:t>
            </a:r>
            <a:r>
              <a:rPr sz="2400" spc="-5" dirty="0">
                <a:latin typeface="Arial Black"/>
                <a:cs typeface="Arial Black"/>
              </a:rPr>
              <a:t>Loan</a:t>
            </a:r>
            <a:r>
              <a:rPr sz="2400" spc="15" dirty="0">
                <a:latin typeface="Arial Black"/>
                <a:cs typeface="Arial Black"/>
              </a:rPr>
              <a:t> </a:t>
            </a:r>
            <a:r>
              <a:rPr sz="2400" spc="-5" dirty="0">
                <a:latin typeface="Arial Black"/>
                <a:cs typeface="Arial Black"/>
              </a:rPr>
              <a:t>Account</a:t>
            </a:r>
            <a:r>
              <a:rPr sz="2400" b="1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070347" y="4309871"/>
            <a:ext cx="6506209" cy="462280"/>
          </a:xfrm>
          <a:prstGeom prst="rect">
            <a:avLst/>
          </a:prstGeom>
          <a:solidFill>
            <a:srgbClr val="E6DFEB"/>
          </a:solidFill>
          <a:ln w="9525">
            <a:solidFill>
              <a:srgbClr val="C0504D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10"/>
              </a:spcBef>
            </a:pPr>
            <a:r>
              <a:rPr sz="2400" b="1" spc="-5" dirty="0">
                <a:latin typeface="Arial"/>
                <a:cs typeface="Arial"/>
              </a:rPr>
              <a:t>Pay amount as </a:t>
            </a:r>
            <a:r>
              <a:rPr sz="2400" b="1" dirty="0">
                <a:latin typeface="Arial"/>
                <a:cs typeface="Arial"/>
              </a:rPr>
              <a:t>is </a:t>
            </a:r>
            <a:r>
              <a:rPr sz="2400" b="1" spc="-5" dirty="0">
                <a:latin typeface="Arial"/>
                <a:cs typeface="Arial"/>
              </a:rPr>
              <a:t>agreed on due</a:t>
            </a:r>
            <a:r>
              <a:rPr sz="2400" b="1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date.</a:t>
            </a:r>
            <a:endParaRPr sz="2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65776" y="5186171"/>
            <a:ext cx="6506209" cy="1201420"/>
          </a:xfrm>
          <a:prstGeom prst="rect">
            <a:avLst/>
          </a:prstGeom>
          <a:solidFill>
            <a:srgbClr val="E6DFEB"/>
          </a:solidFill>
          <a:ln w="9525">
            <a:solidFill>
              <a:srgbClr val="C0504D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2075" marR="162560">
              <a:lnSpc>
                <a:spcPct val="100000"/>
              </a:lnSpc>
              <a:spcBef>
                <a:spcPts val="310"/>
              </a:spcBef>
            </a:pPr>
            <a:r>
              <a:rPr sz="2400" b="1" dirty="0">
                <a:latin typeface="Arial"/>
                <a:cs typeface="Arial"/>
              </a:rPr>
              <a:t>Loan </a:t>
            </a:r>
            <a:r>
              <a:rPr sz="2400" b="1" spc="-5" dirty="0">
                <a:latin typeface="Arial"/>
                <a:cs typeface="Arial"/>
              </a:rPr>
              <a:t>Amount </a:t>
            </a:r>
            <a:r>
              <a:rPr sz="2400" b="1" dirty="0">
                <a:latin typeface="Arial"/>
                <a:cs typeface="Arial"/>
              </a:rPr>
              <a:t>to </a:t>
            </a:r>
            <a:r>
              <a:rPr sz="2400" b="1" spc="-5" dirty="0">
                <a:latin typeface="Arial"/>
                <a:cs typeface="Arial"/>
              </a:rPr>
              <a:t>carry interest @ 6% </a:t>
            </a:r>
            <a:r>
              <a:rPr sz="2400" b="1" dirty="0">
                <a:latin typeface="Arial"/>
                <a:cs typeface="Arial"/>
              </a:rPr>
              <a:t>p.a.</a:t>
            </a:r>
            <a:r>
              <a:rPr sz="2400" b="1" spc="-114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or  at </a:t>
            </a:r>
            <a:r>
              <a:rPr sz="2400" b="1" spc="-5" dirty="0">
                <a:latin typeface="Arial"/>
                <a:cs typeface="Arial"/>
              </a:rPr>
              <a:t>agreed </a:t>
            </a:r>
            <a:r>
              <a:rPr sz="2400" b="1" dirty="0">
                <a:latin typeface="Arial"/>
                <a:cs typeface="Arial"/>
              </a:rPr>
              <a:t>rate of interest.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Or</a:t>
            </a:r>
            <a:endParaRPr sz="2400">
              <a:latin typeface="Arial"/>
              <a:cs typeface="Arial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2400" b="1" spc="-5" dirty="0">
                <a:latin typeface="Arial"/>
                <a:cs typeface="Arial"/>
              </a:rPr>
              <a:t>Share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profit.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2583179" y="2584513"/>
            <a:ext cx="5789930" cy="1725930"/>
            <a:chOff x="2583179" y="2584513"/>
            <a:chExt cx="5789930" cy="1725930"/>
          </a:xfrm>
        </p:grpSpPr>
        <p:sp>
          <p:nvSpPr>
            <p:cNvPr id="16" name="object 16"/>
            <p:cNvSpPr/>
            <p:nvPr/>
          </p:nvSpPr>
          <p:spPr>
            <a:xfrm>
              <a:off x="2621279" y="2589276"/>
              <a:ext cx="5694680" cy="3810"/>
            </a:xfrm>
            <a:custGeom>
              <a:avLst/>
              <a:gdLst/>
              <a:ahLst/>
              <a:cxnLst/>
              <a:rect l="l" t="t" r="r" b="b"/>
              <a:pathLst>
                <a:path w="5694680" h="3810">
                  <a:moveTo>
                    <a:pt x="0" y="0"/>
                  </a:moveTo>
                  <a:lnTo>
                    <a:pt x="5694299" y="381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583180" y="2589275"/>
              <a:ext cx="5789930" cy="1720850"/>
            </a:xfrm>
            <a:custGeom>
              <a:avLst/>
              <a:gdLst/>
              <a:ahLst/>
              <a:cxnLst/>
              <a:rect l="l" t="t" r="r" b="b"/>
              <a:pathLst>
                <a:path w="5789930" h="1720850">
                  <a:moveTo>
                    <a:pt x="76200" y="397129"/>
                  </a:moveTo>
                  <a:lnTo>
                    <a:pt x="44450" y="397129"/>
                  </a:lnTo>
                  <a:lnTo>
                    <a:pt x="44450" y="0"/>
                  </a:lnTo>
                  <a:lnTo>
                    <a:pt x="31750" y="0"/>
                  </a:lnTo>
                  <a:lnTo>
                    <a:pt x="31750" y="397129"/>
                  </a:lnTo>
                  <a:lnTo>
                    <a:pt x="0" y="397129"/>
                  </a:lnTo>
                  <a:lnTo>
                    <a:pt x="38100" y="473329"/>
                  </a:lnTo>
                  <a:lnTo>
                    <a:pt x="69850" y="409829"/>
                  </a:lnTo>
                  <a:lnTo>
                    <a:pt x="76200" y="397129"/>
                  </a:lnTo>
                  <a:close/>
                </a:path>
                <a:path w="5789930" h="1720850">
                  <a:moveTo>
                    <a:pt x="5777865" y="1644396"/>
                  </a:moveTo>
                  <a:lnTo>
                    <a:pt x="5746166" y="1644561"/>
                  </a:lnTo>
                  <a:lnTo>
                    <a:pt x="5744210" y="1281684"/>
                  </a:lnTo>
                  <a:lnTo>
                    <a:pt x="5731510" y="1281684"/>
                  </a:lnTo>
                  <a:lnTo>
                    <a:pt x="5733466" y="1644624"/>
                  </a:lnTo>
                  <a:lnTo>
                    <a:pt x="5701665" y="1644777"/>
                  </a:lnTo>
                  <a:lnTo>
                    <a:pt x="5740146" y="1720723"/>
                  </a:lnTo>
                  <a:lnTo>
                    <a:pt x="5771515" y="1657223"/>
                  </a:lnTo>
                  <a:lnTo>
                    <a:pt x="5777865" y="1644396"/>
                  </a:lnTo>
                  <a:close/>
                </a:path>
                <a:path w="5789930" h="1720850">
                  <a:moveTo>
                    <a:pt x="5789676" y="374269"/>
                  </a:moveTo>
                  <a:lnTo>
                    <a:pt x="5757926" y="374269"/>
                  </a:lnTo>
                  <a:lnTo>
                    <a:pt x="5757926" y="54864"/>
                  </a:lnTo>
                  <a:lnTo>
                    <a:pt x="5745226" y="54864"/>
                  </a:lnTo>
                  <a:lnTo>
                    <a:pt x="5745226" y="374269"/>
                  </a:lnTo>
                  <a:lnTo>
                    <a:pt x="5713476" y="374269"/>
                  </a:lnTo>
                  <a:lnTo>
                    <a:pt x="5751576" y="450469"/>
                  </a:lnTo>
                  <a:lnTo>
                    <a:pt x="5783326" y="386969"/>
                  </a:lnTo>
                  <a:lnTo>
                    <a:pt x="5789676" y="37426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/>
          <p:nvPr/>
        </p:nvSpPr>
        <p:spPr>
          <a:xfrm>
            <a:off x="8282305" y="4771516"/>
            <a:ext cx="76200" cy="415290"/>
          </a:xfrm>
          <a:custGeom>
            <a:avLst/>
            <a:gdLst/>
            <a:ahLst/>
            <a:cxnLst/>
            <a:rect l="l" t="t" r="r" b="b"/>
            <a:pathLst>
              <a:path w="76200" h="415289">
                <a:moveTo>
                  <a:pt x="0" y="338073"/>
                </a:moveTo>
                <a:lnTo>
                  <a:pt x="37211" y="414781"/>
                </a:lnTo>
                <a:lnTo>
                  <a:pt x="69865" y="351281"/>
                </a:lnTo>
                <a:lnTo>
                  <a:pt x="44323" y="351281"/>
                </a:lnTo>
                <a:lnTo>
                  <a:pt x="31623" y="351154"/>
                </a:lnTo>
                <a:lnTo>
                  <a:pt x="31760" y="338444"/>
                </a:lnTo>
                <a:lnTo>
                  <a:pt x="0" y="338073"/>
                </a:lnTo>
                <a:close/>
              </a:path>
              <a:path w="76200" h="415289">
                <a:moveTo>
                  <a:pt x="31760" y="338444"/>
                </a:moveTo>
                <a:lnTo>
                  <a:pt x="31623" y="351154"/>
                </a:lnTo>
                <a:lnTo>
                  <a:pt x="44323" y="351281"/>
                </a:lnTo>
                <a:lnTo>
                  <a:pt x="44460" y="338592"/>
                </a:lnTo>
                <a:lnTo>
                  <a:pt x="31760" y="338444"/>
                </a:lnTo>
                <a:close/>
              </a:path>
              <a:path w="76200" h="415289">
                <a:moveTo>
                  <a:pt x="44460" y="338592"/>
                </a:moveTo>
                <a:lnTo>
                  <a:pt x="44323" y="351281"/>
                </a:lnTo>
                <a:lnTo>
                  <a:pt x="69865" y="351281"/>
                </a:lnTo>
                <a:lnTo>
                  <a:pt x="76200" y="338962"/>
                </a:lnTo>
                <a:lnTo>
                  <a:pt x="44460" y="338592"/>
                </a:lnTo>
                <a:close/>
              </a:path>
              <a:path w="76200" h="415289">
                <a:moveTo>
                  <a:pt x="35433" y="0"/>
                </a:moveTo>
                <a:lnTo>
                  <a:pt x="31760" y="338444"/>
                </a:lnTo>
                <a:lnTo>
                  <a:pt x="44460" y="338592"/>
                </a:lnTo>
                <a:lnTo>
                  <a:pt x="48133" y="253"/>
                </a:lnTo>
                <a:lnTo>
                  <a:pt x="3543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634995" y="1635251"/>
            <a:ext cx="5694045" cy="462280"/>
          </a:xfrm>
          <a:prstGeom prst="rect">
            <a:avLst/>
          </a:prstGeom>
          <a:solidFill>
            <a:srgbClr val="EDEBE0"/>
          </a:solidFill>
          <a:ln w="9525">
            <a:solidFill>
              <a:srgbClr val="7E7E7E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549275">
              <a:lnSpc>
                <a:spcPct val="100000"/>
              </a:lnSpc>
              <a:spcBef>
                <a:spcPts val="300"/>
              </a:spcBef>
            </a:pPr>
            <a:r>
              <a:rPr sz="2400" b="1" spc="-25" dirty="0">
                <a:latin typeface="Arial"/>
                <a:cs typeface="Arial"/>
              </a:rPr>
              <a:t>Transfer </a:t>
            </a:r>
            <a:r>
              <a:rPr sz="2400" b="1" dirty="0">
                <a:latin typeface="Arial"/>
                <a:cs typeface="Arial"/>
              </a:rPr>
              <a:t>to </a:t>
            </a:r>
            <a:r>
              <a:rPr sz="2400" b="1" spc="-5" dirty="0">
                <a:latin typeface="Arial"/>
                <a:cs typeface="Arial"/>
              </a:rPr>
              <a:t>Executor’s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Account.</a:t>
            </a:r>
            <a:endParaRPr sz="24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481828" y="2097023"/>
            <a:ext cx="0" cy="461645"/>
          </a:xfrm>
          <a:custGeom>
            <a:avLst/>
            <a:gdLst/>
            <a:ahLst/>
            <a:cxnLst/>
            <a:rect l="l" t="t" r="r" b="b"/>
            <a:pathLst>
              <a:path h="461644">
                <a:moveTo>
                  <a:pt x="0" y="0"/>
                </a:moveTo>
                <a:lnTo>
                  <a:pt x="0" y="461645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772668" y="4248911"/>
            <a:ext cx="3710940" cy="830580"/>
          </a:xfrm>
          <a:prstGeom prst="rect">
            <a:avLst/>
          </a:prstGeom>
          <a:solidFill>
            <a:srgbClr val="EDEBE0"/>
          </a:solidFill>
          <a:ln w="9525">
            <a:solidFill>
              <a:srgbClr val="00000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90805" marR="79375">
              <a:lnSpc>
                <a:spcPct val="100000"/>
              </a:lnSpc>
              <a:spcBef>
                <a:spcPts val="300"/>
              </a:spcBef>
              <a:tabLst>
                <a:tab pos="1454785" algn="l"/>
                <a:tab pos="2073910" algn="l"/>
                <a:tab pos="3334385" algn="l"/>
              </a:tabLst>
            </a:pPr>
            <a:r>
              <a:rPr sz="2400" b="1" spc="-135" dirty="0">
                <a:latin typeface="Arial"/>
                <a:cs typeface="Arial"/>
              </a:rPr>
              <a:t>T</a:t>
            </a:r>
            <a:r>
              <a:rPr sz="2400" b="1" spc="-5" dirty="0">
                <a:latin typeface="Arial"/>
                <a:cs typeface="Arial"/>
              </a:rPr>
              <a:t>ransfer</a:t>
            </a:r>
            <a:r>
              <a:rPr sz="2400" b="1" dirty="0">
                <a:latin typeface="Arial"/>
                <a:cs typeface="Arial"/>
              </a:rPr>
              <a:t>	the	amou</a:t>
            </a:r>
            <a:r>
              <a:rPr sz="2400" b="1" spc="-10" dirty="0">
                <a:latin typeface="Arial"/>
                <a:cs typeface="Arial"/>
              </a:rPr>
              <a:t>n</a:t>
            </a:r>
            <a:r>
              <a:rPr sz="2400" b="1" dirty="0">
                <a:latin typeface="Arial"/>
                <a:cs typeface="Arial"/>
              </a:rPr>
              <a:t>t	to  </a:t>
            </a:r>
            <a:r>
              <a:rPr sz="2400" b="1" spc="-5" dirty="0">
                <a:latin typeface="Arial"/>
                <a:cs typeface="Arial"/>
              </a:rPr>
              <a:t>Executor’s</a:t>
            </a:r>
            <a:r>
              <a:rPr sz="2400" b="1" spc="-9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Account</a:t>
            </a:r>
            <a:endParaRPr sz="24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68095" y="5481828"/>
            <a:ext cx="3710940" cy="830580"/>
          </a:xfrm>
          <a:prstGeom prst="rect">
            <a:avLst/>
          </a:prstGeom>
          <a:solidFill>
            <a:srgbClr val="EDEBE0"/>
          </a:solidFill>
          <a:ln w="9525">
            <a:solidFill>
              <a:srgbClr val="00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0805" marR="84455">
              <a:lnSpc>
                <a:spcPct val="100000"/>
              </a:lnSpc>
              <a:spcBef>
                <a:spcPts val="305"/>
              </a:spcBef>
              <a:tabLst>
                <a:tab pos="802640" algn="l"/>
                <a:tab pos="1431925" algn="l"/>
                <a:tab pos="2704465" algn="l"/>
                <a:tab pos="3161665" algn="l"/>
              </a:tabLst>
            </a:pPr>
            <a:r>
              <a:rPr sz="2400" b="1" spc="-5" dirty="0">
                <a:latin typeface="Arial"/>
                <a:cs typeface="Arial"/>
              </a:rPr>
              <a:t>Pay	the	</a:t>
            </a:r>
            <a:r>
              <a:rPr sz="2400" b="1" dirty="0">
                <a:latin typeface="Arial"/>
                <a:cs typeface="Arial"/>
              </a:rPr>
              <a:t>amount	to	the  </a:t>
            </a:r>
            <a:r>
              <a:rPr sz="2400" b="1" spc="-20" dirty="0">
                <a:latin typeface="Arial"/>
                <a:cs typeface="Arial"/>
              </a:rPr>
              <a:t>Executor.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2578607" y="3892169"/>
            <a:ext cx="76200" cy="375920"/>
          </a:xfrm>
          <a:custGeom>
            <a:avLst/>
            <a:gdLst/>
            <a:ahLst/>
            <a:cxnLst/>
            <a:rect l="l" t="t" r="r" b="b"/>
            <a:pathLst>
              <a:path w="76200" h="375920">
                <a:moveTo>
                  <a:pt x="0" y="298703"/>
                </a:moveTo>
                <a:lnTo>
                  <a:pt x="36575" y="375665"/>
                </a:lnTo>
                <a:lnTo>
                  <a:pt x="69862" y="312292"/>
                </a:lnTo>
                <a:lnTo>
                  <a:pt x="44196" y="312292"/>
                </a:lnTo>
                <a:lnTo>
                  <a:pt x="31496" y="312038"/>
                </a:lnTo>
                <a:lnTo>
                  <a:pt x="31749" y="299338"/>
                </a:lnTo>
                <a:lnTo>
                  <a:pt x="0" y="298703"/>
                </a:lnTo>
                <a:close/>
              </a:path>
              <a:path w="76200" h="375920">
                <a:moveTo>
                  <a:pt x="31749" y="299338"/>
                </a:moveTo>
                <a:lnTo>
                  <a:pt x="31496" y="312038"/>
                </a:lnTo>
                <a:lnTo>
                  <a:pt x="44196" y="312292"/>
                </a:lnTo>
                <a:lnTo>
                  <a:pt x="44449" y="299592"/>
                </a:lnTo>
                <a:lnTo>
                  <a:pt x="31749" y="299338"/>
                </a:lnTo>
                <a:close/>
              </a:path>
              <a:path w="76200" h="375920">
                <a:moveTo>
                  <a:pt x="44449" y="299592"/>
                </a:moveTo>
                <a:lnTo>
                  <a:pt x="44196" y="312292"/>
                </a:lnTo>
                <a:lnTo>
                  <a:pt x="69862" y="312292"/>
                </a:lnTo>
                <a:lnTo>
                  <a:pt x="76200" y="300227"/>
                </a:lnTo>
                <a:lnTo>
                  <a:pt x="44449" y="299592"/>
                </a:lnTo>
                <a:close/>
              </a:path>
              <a:path w="76200" h="375920">
                <a:moveTo>
                  <a:pt x="37718" y="0"/>
                </a:moveTo>
                <a:lnTo>
                  <a:pt x="31749" y="299338"/>
                </a:lnTo>
                <a:lnTo>
                  <a:pt x="44449" y="299592"/>
                </a:lnTo>
                <a:lnTo>
                  <a:pt x="50418" y="253"/>
                </a:lnTo>
                <a:lnTo>
                  <a:pt x="3771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583179" y="5079365"/>
            <a:ext cx="76200" cy="375920"/>
          </a:xfrm>
          <a:custGeom>
            <a:avLst/>
            <a:gdLst/>
            <a:ahLst/>
            <a:cxnLst/>
            <a:rect l="l" t="t" r="r" b="b"/>
            <a:pathLst>
              <a:path w="76200" h="375920">
                <a:moveTo>
                  <a:pt x="0" y="298704"/>
                </a:moveTo>
                <a:lnTo>
                  <a:pt x="36575" y="375666"/>
                </a:lnTo>
                <a:lnTo>
                  <a:pt x="69862" y="312293"/>
                </a:lnTo>
                <a:lnTo>
                  <a:pt x="44195" y="312293"/>
                </a:lnTo>
                <a:lnTo>
                  <a:pt x="31495" y="312039"/>
                </a:lnTo>
                <a:lnTo>
                  <a:pt x="31749" y="299338"/>
                </a:lnTo>
                <a:lnTo>
                  <a:pt x="0" y="298704"/>
                </a:lnTo>
                <a:close/>
              </a:path>
              <a:path w="76200" h="375920">
                <a:moveTo>
                  <a:pt x="31749" y="299338"/>
                </a:moveTo>
                <a:lnTo>
                  <a:pt x="31495" y="312039"/>
                </a:lnTo>
                <a:lnTo>
                  <a:pt x="44195" y="312293"/>
                </a:lnTo>
                <a:lnTo>
                  <a:pt x="44449" y="299592"/>
                </a:lnTo>
                <a:lnTo>
                  <a:pt x="31749" y="299338"/>
                </a:lnTo>
                <a:close/>
              </a:path>
              <a:path w="76200" h="375920">
                <a:moveTo>
                  <a:pt x="44449" y="299592"/>
                </a:moveTo>
                <a:lnTo>
                  <a:pt x="44195" y="312293"/>
                </a:lnTo>
                <a:lnTo>
                  <a:pt x="69862" y="312293"/>
                </a:lnTo>
                <a:lnTo>
                  <a:pt x="76200" y="300228"/>
                </a:lnTo>
                <a:lnTo>
                  <a:pt x="44449" y="299592"/>
                </a:lnTo>
                <a:close/>
              </a:path>
              <a:path w="76200" h="375920">
                <a:moveTo>
                  <a:pt x="37718" y="0"/>
                </a:moveTo>
                <a:lnTo>
                  <a:pt x="31749" y="299338"/>
                </a:lnTo>
                <a:lnTo>
                  <a:pt x="44449" y="299592"/>
                </a:lnTo>
                <a:lnTo>
                  <a:pt x="50418" y="254"/>
                </a:lnTo>
                <a:lnTo>
                  <a:pt x="3771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6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96600" y="620599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5695" y="256031"/>
            <a:ext cx="8597265" cy="510540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482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80"/>
              </a:spcBef>
            </a:pPr>
            <a:r>
              <a:rPr b="1" spc="5" dirty="0">
                <a:latin typeface="Arial"/>
                <a:cs typeface="Arial"/>
              </a:rPr>
              <a:t>Loan Account </a:t>
            </a:r>
            <a:r>
              <a:rPr b="1" dirty="0">
                <a:latin typeface="Arial"/>
                <a:cs typeface="Arial"/>
              </a:rPr>
              <a:t>and</a:t>
            </a:r>
            <a:r>
              <a:rPr b="1" spc="-19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Repayment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12648" y="830580"/>
            <a:ext cx="8600440" cy="1108075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38100" rIns="0" bIns="0" rtlCol="0">
            <a:spAutoFit/>
          </a:bodyPr>
          <a:lstStyle/>
          <a:p>
            <a:pPr marL="91440" marR="82550" indent="-63500" algn="just">
              <a:lnSpc>
                <a:spcPct val="100000"/>
              </a:lnSpc>
              <a:spcBef>
                <a:spcPts val="300"/>
              </a:spcBef>
            </a:pPr>
            <a:r>
              <a:rPr sz="3300" b="1" spc="-7" baseline="2525" dirty="0">
                <a:latin typeface="Arial"/>
                <a:cs typeface="Arial"/>
              </a:rPr>
              <a:t>Situation 1: </a:t>
            </a:r>
            <a:r>
              <a:rPr sz="2200" b="1" spc="-5" dirty="0">
                <a:latin typeface="Arial"/>
                <a:cs typeface="Arial"/>
              </a:rPr>
              <a:t>Partner retires or </a:t>
            </a:r>
            <a:r>
              <a:rPr sz="2200" b="1" dirty="0">
                <a:latin typeface="Arial"/>
                <a:cs typeface="Arial"/>
              </a:rPr>
              <a:t>dies </a:t>
            </a:r>
            <a:r>
              <a:rPr sz="2200" b="1" spc="-5" dirty="0">
                <a:latin typeface="Arial"/>
                <a:cs typeface="Arial"/>
              </a:rPr>
              <a:t>on </a:t>
            </a:r>
            <a:r>
              <a:rPr sz="2200" b="1" dirty="0">
                <a:latin typeface="Arial"/>
                <a:cs typeface="Arial"/>
              </a:rPr>
              <a:t>1</a:t>
            </a:r>
            <a:r>
              <a:rPr sz="2175" b="1" baseline="24904" dirty="0">
                <a:latin typeface="Arial"/>
                <a:cs typeface="Arial"/>
              </a:rPr>
              <a:t>st </a:t>
            </a:r>
            <a:r>
              <a:rPr sz="2200" b="1" spc="-15" dirty="0">
                <a:latin typeface="Arial"/>
                <a:cs typeface="Arial"/>
              </a:rPr>
              <a:t>December, </a:t>
            </a:r>
            <a:r>
              <a:rPr sz="2200" b="1" dirty="0">
                <a:latin typeface="Arial"/>
                <a:cs typeface="Arial"/>
              </a:rPr>
              <a:t>2019 and  amount due </a:t>
            </a:r>
            <a:r>
              <a:rPr sz="2200" b="1" spc="-5" dirty="0">
                <a:latin typeface="Arial"/>
                <a:cs typeface="Arial"/>
              </a:rPr>
              <a:t>to him is </a:t>
            </a:r>
            <a:r>
              <a:rPr sz="2200" b="1" spc="-570" dirty="0">
                <a:latin typeface="Arial"/>
                <a:cs typeface="Arial"/>
              </a:rPr>
              <a:t>₹ </a:t>
            </a:r>
            <a:r>
              <a:rPr sz="2200" b="1" spc="-5" dirty="0">
                <a:latin typeface="Arial"/>
                <a:cs typeface="Arial"/>
              </a:rPr>
              <a:t>1,80,000. He is to </a:t>
            </a:r>
            <a:r>
              <a:rPr sz="2200" b="1" dirty="0">
                <a:latin typeface="Arial"/>
                <a:cs typeface="Arial"/>
              </a:rPr>
              <a:t>be </a:t>
            </a:r>
            <a:r>
              <a:rPr sz="2200" b="1" spc="-5" dirty="0">
                <a:latin typeface="Arial"/>
                <a:cs typeface="Arial"/>
              </a:rPr>
              <a:t>paid in 6 </a:t>
            </a:r>
            <a:r>
              <a:rPr sz="2200" b="1" spc="-70" dirty="0">
                <a:latin typeface="Arial"/>
                <a:cs typeface="Arial"/>
              </a:rPr>
              <a:t>yearly  </a:t>
            </a:r>
            <a:r>
              <a:rPr sz="2200" b="1" spc="-5" dirty="0">
                <a:latin typeface="Arial"/>
                <a:cs typeface="Arial"/>
              </a:rPr>
              <a:t>instalments plus interest @ 6% p.a. on </a:t>
            </a:r>
            <a:r>
              <a:rPr sz="2200" b="1" dirty="0">
                <a:latin typeface="Arial"/>
                <a:cs typeface="Arial"/>
              </a:rPr>
              <a:t>1</a:t>
            </a:r>
            <a:r>
              <a:rPr sz="2175" b="1" baseline="24904" dirty="0">
                <a:latin typeface="Arial"/>
                <a:cs typeface="Arial"/>
              </a:rPr>
              <a:t>st </a:t>
            </a:r>
            <a:r>
              <a:rPr sz="2200" b="1" spc="-5" dirty="0">
                <a:latin typeface="Arial"/>
                <a:cs typeface="Arial"/>
              </a:rPr>
              <a:t>April each</a:t>
            </a:r>
            <a:r>
              <a:rPr sz="2200" b="1" spc="310" dirty="0">
                <a:latin typeface="Arial"/>
                <a:cs typeface="Arial"/>
              </a:rPr>
              <a:t> </a:t>
            </a:r>
            <a:r>
              <a:rPr sz="2200" b="1" spc="-35" dirty="0">
                <a:latin typeface="Arial"/>
                <a:cs typeface="Arial"/>
              </a:rPr>
              <a:t>year.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3768" y="2006295"/>
            <a:ext cx="581977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952240" algn="l"/>
              </a:tabLst>
            </a:pPr>
            <a:r>
              <a:rPr sz="3300" b="1" spc="-75" baseline="2525" dirty="0">
                <a:latin typeface="Arial"/>
                <a:cs typeface="Arial"/>
              </a:rPr>
              <a:t>Dr.	</a:t>
            </a:r>
            <a:r>
              <a:rPr sz="2200" b="1" spc="-5" dirty="0">
                <a:latin typeface="Arial"/>
                <a:cs typeface="Arial"/>
              </a:rPr>
              <a:t>Loan</a:t>
            </a:r>
            <a:r>
              <a:rPr sz="2200" b="1" spc="-110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Account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563225" y="1907286"/>
            <a:ext cx="39751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10" dirty="0">
                <a:latin typeface="Arial"/>
                <a:cs typeface="Arial"/>
              </a:rPr>
              <a:t>C</a:t>
            </a:r>
            <a:r>
              <a:rPr sz="2200" b="1" spc="-130" dirty="0">
                <a:latin typeface="Arial"/>
                <a:cs typeface="Arial"/>
              </a:rPr>
              <a:t>r</a:t>
            </a:r>
            <a:r>
              <a:rPr sz="2200" b="1" spc="-5" dirty="0">
                <a:latin typeface="Arial"/>
                <a:cs typeface="Arial"/>
              </a:rPr>
              <a:t>.</a:t>
            </a:r>
            <a:endParaRPr sz="22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95617" y="2366645"/>
            <a:ext cx="10265410" cy="4066540"/>
            <a:chOff x="695617" y="2366645"/>
            <a:chExt cx="10265410" cy="4066540"/>
          </a:xfrm>
        </p:grpSpPr>
        <p:sp>
          <p:nvSpPr>
            <p:cNvPr id="8" name="object 8"/>
            <p:cNvSpPr/>
            <p:nvPr/>
          </p:nvSpPr>
          <p:spPr>
            <a:xfrm>
              <a:off x="701967" y="2372994"/>
              <a:ext cx="10252710" cy="4053840"/>
            </a:xfrm>
            <a:custGeom>
              <a:avLst/>
              <a:gdLst/>
              <a:ahLst/>
              <a:cxnLst/>
              <a:rect l="l" t="t" r="r" b="b"/>
              <a:pathLst>
                <a:path w="10252710" h="4053840">
                  <a:moveTo>
                    <a:pt x="6114478" y="0"/>
                  </a:moveTo>
                  <a:lnTo>
                    <a:pt x="6114478" y="0"/>
                  </a:lnTo>
                  <a:lnTo>
                    <a:pt x="0" y="0"/>
                  </a:lnTo>
                  <a:lnTo>
                    <a:pt x="0" y="396214"/>
                  </a:lnTo>
                  <a:lnTo>
                    <a:pt x="0" y="4053814"/>
                  </a:lnTo>
                  <a:lnTo>
                    <a:pt x="1052918" y="4053814"/>
                  </a:lnTo>
                  <a:lnTo>
                    <a:pt x="6114478" y="4053814"/>
                  </a:lnTo>
                  <a:lnTo>
                    <a:pt x="6114478" y="396240"/>
                  </a:lnTo>
                  <a:lnTo>
                    <a:pt x="6114478" y="0"/>
                  </a:lnTo>
                  <a:close/>
                </a:path>
                <a:path w="10252710" h="4053840">
                  <a:moveTo>
                    <a:pt x="10252418" y="0"/>
                  </a:moveTo>
                  <a:lnTo>
                    <a:pt x="9033218" y="0"/>
                  </a:lnTo>
                  <a:lnTo>
                    <a:pt x="6114504" y="0"/>
                  </a:lnTo>
                  <a:lnTo>
                    <a:pt x="6114504" y="66167"/>
                  </a:lnTo>
                  <a:lnTo>
                    <a:pt x="6114504" y="396214"/>
                  </a:lnTo>
                  <a:lnTo>
                    <a:pt x="6114504" y="1081151"/>
                  </a:lnTo>
                  <a:lnTo>
                    <a:pt x="6114504" y="4053814"/>
                  </a:lnTo>
                  <a:lnTo>
                    <a:pt x="9033218" y="4053814"/>
                  </a:lnTo>
                  <a:lnTo>
                    <a:pt x="10252418" y="4053814"/>
                  </a:lnTo>
                  <a:lnTo>
                    <a:pt x="10252418" y="396240"/>
                  </a:lnTo>
                  <a:lnTo>
                    <a:pt x="10252418" y="0"/>
                  </a:lnTo>
                  <a:close/>
                </a:path>
              </a:pathLst>
            </a:custGeom>
            <a:solidFill>
              <a:srgbClr val="EBF0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95617" y="2366645"/>
              <a:ext cx="10265410" cy="4066540"/>
            </a:xfrm>
            <a:custGeom>
              <a:avLst/>
              <a:gdLst/>
              <a:ahLst/>
              <a:cxnLst/>
              <a:rect l="l" t="t" r="r" b="b"/>
              <a:pathLst>
                <a:path w="10265410" h="4066540">
                  <a:moveTo>
                    <a:pt x="1059268" y="0"/>
                  </a:moveTo>
                  <a:lnTo>
                    <a:pt x="1059268" y="4066514"/>
                  </a:lnTo>
                </a:path>
                <a:path w="10265410" h="4066540">
                  <a:moveTo>
                    <a:pt x="3950296" y="0"/>
                  </a:moveTo>
                  <a:lnTo>
                    <a:pt x="3950296" y="4066514"/>
                  </a:lnTo>
                </a:path>
                <a:path w="10265410" h="4066540">
                  <a:moveTo>
                    <a:pt x="5132539" y="0"/>
                  </a:moveTo>
                  <a:lnTo>
                    <a:pt x="5132539" y="4066514"/>
                  </a:lnTo>
                </a:path>
                <a:path w="10265410" h="4066540">
                  <a:moveTo>
                    <a:pt x="6120853" y="0"/>
                  </a:moveTo>
                  <a:lnTo>
                    <a:pt x="6120853" y="4066514"/>
                  </a:lnTo>
                </a:path>
                <a:path w="10265410" h="4066540">
                  <a:moveTo>
                    <a:pt x="9039567" y="0"/>
                  </a:moveTo>
                  <a:lnTo>
                    <a:pt x="9039567" y="4066514"/>
                  </a:lnTo>
                </a:path>
                <a:path w="10265410" h="4066540">
                  <a:moveTo>
                    <a:pt x="0" y="402589"/>
                  </a:moveTo>
                  <a:lnTo>
                    <a:pt x="6759028" y="402589"/>
                  </a:lnTo>
                </a:path>
                <a:path w="10265410" h="4066540">
                  <a:moveTo>
                    <a:pt x="8979496" y="402589"/>
                  </a:moveTo>
                  <a:lnTo>
                    <a:pt x="10265117" y="402589"/>
                  </a:lnTo>
                </a:path>
                <a:path w="10265410" h="4066540">
                  <a:moveTo>
                    <a:pt x="6350" y="0"/>
                  </a:moveTo>
                  <a:lnTo>
                    <a:pt x="6350" y="4066514"/>
                  </a:lnTo>
                </a:path>
                <a:path w="10265410" h="4066540">
                  <a:moveTo>
                    <a:pt x="10258767" y="0"/>
                  </a:moveTo>
                  <a:lnTo>
                    <a:pt x="10258767" y="4066514"/>
                  </a:lnTo>
                </a:path>
                <a:path w="10265410" h="4066540">
                  <a:moveTo>
                    <a:pt x="0" y="6350"/>
                  </a:moveTo>
                  <a:lnTo>
                    <a:pt x="10265117" y="6350"/>
                  </a:lnTo>
                </a:path>
                <a:path w="10265410" h="4066540">
                  <a:moveTo>
                    <a:pt x="0" y="4060164"/>
                  </a:moveTo>
                  <a:lnTo>
                    <a:pt x="10265117" y="4060164"/>
                  </a:lnTo>
                </a:path>
              </a:pathLst>
            </a:custGeom>
            <a:ln w="12700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445305" y="3137005"/>
            <a:ext cx="213487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spc="5" dirty="0">
                <a:latin typeface="Arial"/>
                <a:cs typeface="Arial"/>
              </a:rPr>
              <a:t>artner’s </a:t>
            </a:r>
            <a:r>
              <a:rPr sz="2000" spc="-5" dirty="0">
                <a:latin typeface="Arial"/>
                <a:cs typeface="Arial"/>
              </a:rPr>
              <a:t>Capital</a:t>
            </a:r>
            <a:r>
              <a:rPr sz="2000" spc="-2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A/c</a:t>
            </a:r>
            <a:endParaRPr sz="20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608576" y="4165091"/>
            <a:ext cx="1228725" cy="0"/>
          </a:xfrm>
          <a:custGeom>
            <a:avLst/>
            <a:gdLst/>
            <a:ahLst/>
            <a:cxnLst/>
            <a:rect l="l" t="t" r="r" b="b"/>
            <a:pathLst>
              <a:path w="1228725">
                <a:moveTo>
                  <a:pt x="0" y="0"/>
                </a:moveTo>
                <a:lnTo>
                  <a:pt x="122847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599432" y="4512564"/>
            <a:ext cx="1237615" cy="40005"/>
          </a:xfrm>
          <a:custGeom>
            <a:avLst/>
            <a:gdLst/>
            <a:ahLst/>
            <a:cxnLst/>
            <a:rect l="l" t="t" r="r" b="b"/>
            <a:pathLst>
              <a:path w="1237614" h="40004">
                <a:moveTo>
                  <a:pt x="0" y="0"/>
                </a:moveTo>
                <a:lnTo>
                  <a:pt x="1228470" y="0"/>
                </a:lnTo>
              </a:path>
              <a:path w="1237614" h="40004">
                <a:moveTo>
                  <a:pt x="9143" y="39624"/>
                </a:moveTo>
                <a:lnTo>
                  <a:pt x="1237614" y="3962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739883" y="4160520"/>
            <a:ext cx="1228725" cy="0"/>
          </a:xfrm>
          <a:custGeom>
            <a:avLst/>
            <a:gdLst/>
            <a:ahLst/>
            <a:cxnLst/>
            <a:rect l="l" t="t" r="r" b="b"/>
            <a:pathLst>
              <a:path w="1228725">
                <a:moveTo>
                  <a:pt x="0" y="0"/>
                </a:moveTo>
                <a:lnTo>
                  <a:pt x="122847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720071" y="4572000"/>
            <a:ext cx="1243965" cy="32384"/>
          </a:xfrm>
          <a:custGeom>
            <a:avLst/>
            <a:gdLst/>
            <a:ahLst/>
            <a:cxnLst/>
            <a:rect l="l" t="t" r="r" b="b"/>
            <a:pathLst>
              <a:path w="1243965" h="32385">
                <a:moveTo>
                  <a:pt x="0" y="0"/>
                </a:moveTo>
                <a:lnTo>
                  <a:pt x="1228471" y="0"/>
                </a:lnTo>
              </a:path>
              <a:path w="1243965" h="32385">
                <a:moveTo>
                  <a:pt x="15239" y="32004"/>
                </a:moveTo>
                <a:lnTo>
                  <a:pt x="1243710" y="32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761644" y="4798546"/>
          <a:ext cx="10198732" cy="14056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525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076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2808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5757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92544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2745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0177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78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pSp>
        <p:nvGrpSpPr>
          <p:cNvPr id="16" name="object 16"/>
          <p:cNvGrpSpPr/>
          <p:nvPr/>
        </p:nvGrpSpPr>
        <p:grpSpPr>
          <a:xfrm>
            <a:off x="7441945" y="2426461"/>
            <a:ext cx="2691130" cy="1449070"/>
            <a:chOff x="7441945" y="2426461"/>
            <a:chExt cx="2691130" cy="1449070"/>
          </a:xfrm>
        </p:grpSpPr>
        <p:sp>
          <p:nvSpPr>
            <p:cNvPr id="17" name="object 17"/>
            <p:cNvSpPr/>
            <p:nvPr/>
          </p:nvSpPr>
          <p:spPr>
            <a:xfrm>
              <a:off x="7454645" y="2439161"/>
              <a:ext cx="2220595" cy="1015365"/>
            </a:xfrm>
            <a:custGeom>
              <a:avLst/>
              <a:gdLst/>
              <a:ahLst/>
              <a:cxnLst/>
              <a:rect l="l" t="t" r="r" b="b"/>
              <a:pathLst>
                <a:path w="2220595" h="1015364">
                  <a:moveTo>
                    <a:pt x="2220468" y="0"/>
                  </a:moveTo>
                  <a:lnTo>
                    <a:pt x="0" y="0"/>
                  </a:lnTo>
                  <a:lnTo>
                    <a:pt x="0" y="1014984"/>
                  </a:lnTo>
                  <a:lnTo>
                    <a:pt x="2220468" y="1014984"/>
                  </a:lnTo>
                  <a:lnTo>
                    <a:pt x="2220468" y="0"/>
                  </a:lnTo>
                  <a:close/>
                </a:path>
              </a:pathLst>
            </a:custGeom>
            <a:solidFill>
              <a:srgbClr val="E6DF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454645" y="2439161"/>
              <a:ext cx="2220595" cy="1015365"/>
            </a:xfrm>
            <a:custGeom>
              <a:avLst/>
              <a:gdLst/>
              <a:ahLst/>
              <a:cxnLst/>
              <a:rect l="l" t="t" r="r" b="b"/>
              <a:pathLst>
                <a:path w="2220595" h="1015364">
                  <a:moveTo>
                    <a:pt x="0" y="1014984"/>
                  </a:moveTo>
                  <a:lnTo>
                    <a:pt x="2220468" y="1014984"/>
                  </a:lnTo>
                  <a:lnTo>
                    <a:pt x="2220468" y="0"/>
                  </a:lnTo>
                  <a:lnTo>
                    <a:pt x="0" y="0"/>
                  </a:lnTo>
                  <a:lnTo>
                    <a:pt x="0" y="1014984"/>
                  </a:lnTo>
                  <a:close/>
                </a:path>
              </a:pathLst>
            </a:custGeom>
            <a:ln w="25399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9669017" y="3151250"/>
              <a:ext cx="464184" cy="723900"/>
            </a:xfrm>
            <a:custGeom>
              <a:avLst/>
              <a:gdLst/>
              <a:ahLst/>
              <a:cxnLst/>
              <a:rect l="l" t="t" r="r" b="b"/>
              <a:pathLst>
                <a:path w="464184" h="723900">
                  <a:moveTo>
                    <a:pt x="417496" y="663030"/>
                  </a:moveTo>
                  <a:lnTo>
                    <a:pt x="390778" y="680085"/>
                  </a:lnTo>
                  <a:lnTo>
                    <a:pt x="463803" y="723900"/>
                  </a:lnTo>
                  <a:lnTo>
                    <a:pt x="458622" y="673735"/>
                  </a:lnTo>
                  <a:lnTo>
                    <a:pt x="424306" y="673735"/>
                  </a:lnTo>
                  <a:lnTo>
                    <a:pt x="417496" y="663030"/>
                  </a:lnTo>
                  <a:close/>
                </a:path>
                <a:path w="464184" h="723900">
                  <a:moveTo>
                    <a:pt x="428185" y="656206"/>
                  </a:moveTo>
                  <a:lnTo>
                    <a:pt x="417496" y="663030"/>
                  </a:lnTo>
                  <a:lnTo>
                    <a:pt x="424306" y="673735"/>
                  </a:lnTo>
                  <a:lnTo>
                    <a:pt x="434975" y="666876"/>
                  </a:lnTo>
                  <a:lnTo>
                    <a:pt x="428185" y="656206"/>
                  </a:lnTo>
                  <a:close/>
                </a:path>
                <a:path w="464184" h="723900">
                  <a:moveTo>
                    <a:pt x="455040" y="639063"/>
                  </a:moveTo>
                  <a:lnTo>
                    <a:pt x="428185" y="656206"/>
                  </a:lnTo>
                  <a:lnTo>
                    <a:pt x="434975" y="666876"/>
                  </a:lnTo>
                  <a:lnTo>
                    <a:pt x="424306" y="673735"/>
                  </a:lnTo>
                  <a:lnTo>
                    <a:pt x="458622" y="673735"/>
                  </a:lnTo>
                  <a:lnTo>
                    <a:pt x="455040" y="639063"/>
                  </a:lnTo>
                  <a:close/>
                </a:path>
                <a:path w="464184" h="723900">
                  <a:moveTo>
                    <a:pt x="10667" y="0"/>
                  </a:moveTo>
                  <a:lnTo>
                    <a:pt x="0" y="6858"/>
                  </a:lnTo>
                  <a:lnTo>
                    <a:pt x="417496" y="663030"/>
                  </a:lnTo>
                  <a:lnTo>
                    <a:pt x="428185" y="656206"/>
                  </a:lnTo>
                  <a:lnTo>
                    <a:pt x="1066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7417561" y="4148582"/>
            <a:ext cx="2245995" cy="732790"/>
            <a:chOff x="7417561" y="4148582"/>
            <a:chExt cx="2245995" cy="732790"/>
          </a:xfrm>
        </p:grpSpPr>
        <p:sp>
          <p:nvSpPr>
            <p:cNvPr id="21" name="object 21"/>
            <p:cNvSpPr/>
            <p:nvPr/>
          </p:nvSpPr>
          <p:spPr>
            <a:xfrm>
              <a:off x="7430261" y="4161282"/>
              <a:ext cx="2220595" cy="707390"/>
            </a:xfrm>
            <a:custGeom>
              <a:avLst/>
              <a:gdLst/>
              <a:ahLst/>
              <a:cxnLst/>
              <a:rect l="l" t="t" r="r" b="b"/>
              <a:pathLst>
                <a:path w="2220595" h="707389">
                  <a:moveTo>
                    <a:pt x="2220468" y="0"/>
                  </a:moveTo>
                  <a:lnTo>
                    <a:pt x="0" y="0"/>
                  </a:lnTo>
                  <a:lnTo>
                    <a:pt x="0" y="707136"/>
                  </a:lnTo>
                  <a:lnTo>
                    <a:pt x="2220468" y="707136"/>
                  </a:lnTo>
                  <a:lnTo>
                    <a:pt x="2220468" y="0"/>
                  </a:lnTo>
                  <a:close/>
                </a:path>
              </a:pathLst>
            </a:custGeom>
            <a:solidFill>
              <a:srgbClr val="E6DF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430261" y="4161282"/>
              <a:ext cx="2220595" cy="707390"/>
            </a:xfrm>
            <a:custGeom>
              <a:avLst/>
              <a:gdLst/>
              <a:ahLst/>
              <a:cxnLst/>
              <a:rect l="l" t="t" r="r" b="b"/>
              <a:pathLst>
                <a:path w="2220595" h="707389">
                  <a:moveTo>
                    <a:pt x="0" y="707136"/>
                  </a:moveTo>
                  <a:lnTo>
                    <a:pt x="2220468" y="707136"/>
                  </a:lnTo>
                  <a:lnTo>
                    <a:pt x="2220468" y="0"/>
                  </a:lnTo>
                  <a:lnTo>
                    <a:pt x="0" y="0"/>
                  </a:lnTo>
                  <a:lnTo>
                    <a:pt x="0" y="707136"/>
                  </a:lnTo>
                  <a:close/>
                </a:path>
              </a:pathLst>
            </a:custGeom>
            <a:ln w="25400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23" name="object 23"/>
          <p:cNvGraphicFramePr>
            <a:graphicFrameLocks noGrp="1"/>
          </p:cNvGraphicFramePr>
          <p:nvPr/>
        </p:nvGraphicFramePr>
        <p:xfrm>
          <a:off x="729894" y="2372995"/>
          <a:ext cx="10231118" cy="406016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842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892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3253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85369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683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22300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068810"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Date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63500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2020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635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Mar</a:t>
                      </a:r>
                      <a:r>
                        <a:rPr sz="20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31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Particulars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  <a:p>
                      <a:pPr marL="131445">
                        <a:lnSpc>
                          <a:spcPct val="100000"/>
                        </a:lnSpc>
                      </a:pPr>
                      <a:r>
                        <a:rPr sz="2000" spc="-110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Balance</a:t>
                      </a:r>
                      <a:r>
                        <a:rPr sz="2000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c/d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3365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₹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  <a:p>
                      <a:pPr marL="40005" algn="ctr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1,82,700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Date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83185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2019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831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Dec</a:t>
                      </a:r>
                      <a:r>
                        <a:rPr sz="20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736600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sz="2000" spc="-515" dirty="0">
                          <a:latin typeface="Arial"/>
                          <a:cs typeface="Arial"/>
                        </a:rPr>
                        <a:t>₹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1,80,000</a:t>
                      </a:r>
                      <a:r>
                        <a:rPr sz="20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x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99060" marR="271780" indent="63690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6% p.a. x 4/12</a:t>
                      </a:r>
                      <a:r>
                        <a:rPr sz="2000" spc="-1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=  </a:t>
                      </a:r>
                      <a:r>
                        <a:rPr sz="3000" baseline="-5555" dirty="0">
                          <a:latin typeface="Arial"/>
                          <a:cs typeface="Arial"/>
                        </a:rPr>
                        <a:t>By P </a:t>
                      </a:r>
                      <a:r>
                        <a:rPr sz="2000" spc="-515" dirty="0">
                          <a:latin typeface="Arial"/>
                          <a:cs typeface="Arial"/>
                        </a:rPr>
                        <a:t>₹</a:t>
                      </a:r>
                      <a:r>
                        <a:rPr sz="2000" spc="-509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2,700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0413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₹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  <a:p>
                      <a:pPr marL="31115" algn="ctr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1,80,000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solidFill>
                      <a:srgbClr val="EB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45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ts val="221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2020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643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Mar</a:t>
                      </a:r>
                      <a:r>
                        <a:rPr sz="20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31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By Interest</a:t>
                      </a:r>
                      <a:r>
                        <a:rPr sz="2000" spc="-1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A/c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R="92710" algn="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2,700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45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4097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1,82,700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712470">
                        <a:lnSpc>
                          <a:spcPts val="2325"/>
                        </a:lnSpc>
                        <a:spcBef>
                          <a:spcPts val="285"/>
                        </a:spcBef>
                      </a:pPr>
                      <a:r>
                        <a:rPr sz="2000" spc="-515" dirty="0">
                          <a:latin typeface="Arial"/>
                          <a:cs typeface="Arial"/>
                        </a:rPr>
                        <a:t>₹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1,50,000</a:t>
                      </a:r>
                      <a:r>
                        <a:rPr sz="20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x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619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R="92710" algn="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1,82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700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solidFill>
                      <a:srgbClr val="EB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25843">
                <a:tc>
                  <a:txBody>
                    <a:bodyPr/>
                    <a:lstStyle/>
                    <a:p>
                      <a:pPr marL="63500">
                        <a:lnSpc>
                          <a:spcPts val="210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2020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6350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April</a:t>
                      </a:r>
                      <a:r>
                        <a:rPr sz="20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6350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2021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6350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Mar</a:t>
                      </a:r>
                      <a:r>
                        <a:rPr sz="20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31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31445" marR="1083310">
                        <a:lnSpc>
                          <a:spcPts val="4800"/>
                        </a:lnSpc>
                        <a:spcBef>
                          <a:spcPts val="265"/>
                        </a:spcBef>
                      </a:pPr>
                      <a:r>
                        <a:rPr sz="2000" spc="-110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Bank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A/c  </a:t>
                      </a:r>
                      <a:r>
                        <a:rPr sz="2000" spc="-110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Balance c/d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3655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35306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32,700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L="1409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1,59,000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140970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1,91,700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ts val="210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2020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8318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April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8318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2021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8318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Mar</a:t>
                      </a:r>
                      <a:r>
                        <a:rPr sz="20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31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712470">
                        <a:lnSpc>
                          <a:spcPts val="224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6%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p.a.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= </a:t>
                      </a:r>
                      <a:r>
                        <a:rPr sz="2000" spc="-515" dirty="0">
                          <a:latin typeface="Arial"/>
                          <a:cs typeface="Arial"/>
                        </a:rPr>
                        <a:t>₹</a:t>
                      </a:r>
                      <a:r>
                        <a:rPr sz="2000" spc="-4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9,000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99060">
                        <a:lnSpc>
                          <a:spcPts val="226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By Balance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b/d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L="9906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By Interest</a:t>
                      </a:r>
                      <a:r>
                        <a:rPr sz="2000" spc="-1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A/c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R="92710" algn="r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1,82,700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R="9271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9,000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R="92710" algn="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1,91,700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solidFill>
                      <a:srgbClr val="EB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24" name="object 24"/>
          <p:cNvSpPr/>
          <p:nvPr/>
        </p:nvSpPr>
        <p:spPr>
          <a:xfrm>
            <a:off x="9669271" y="4860797"/>
            <a:ext cx="480695" cy="645795"/>
          </a:xfrm>
          <a:custGeom>
            <a:avLst/>
            <a:gdLst/>
            <a:ahLst/>
            <a:cxnLst/>
            <a:rect l="l" t="t" r="r" b="b"/>
            <a:pathLst>
              <a:path w="480695" h="645795">
                <a:moveTo>
                  <a:pt x="430215" y="588230"/>
                </a:moveTo>
                <a:lnTo>
                  <a:pt x="404622" y="607186"/>
                </a:lnTo>
                <a:lnTo>
                  <a:pt x="480568" y="645667"/>
                </a:lnTo>
                <a:lnTo>
                  <a:pt x="472264" y="598423"/>
                </a:lnTo>
                <a:lnTo>
                  <a:pt x="437769" y="598423"/>
                </a:lnTo>
                <a:lnTo>
                  <a:pt x="430215" y="588230"/>
                </a:lnTo>
                <a:close/>
              </a:path>
              <a:path w="480695" h="645795">
                <a:moveTo>
                  <a:pt x="440361" y="580715"/>
                </a:moveTo>
                <a:lnTo>
                  <a:pt x="430215" y="588230"/>
                </a:lnTo>
                <a:lnTo>
                  <a:pt x="437769" y="598423"/>
                </a:lnTo>
                <a:lnTo>
                  <a:pt x="447928" y="590930"/>
                </a:lnTo>
                <a:lnTo>
                  <a:pt x="440361" y="580715"/>
                </a:lnTo>
                <a:close/>
              </a:path>
              <a:path w="480695" h="645795">
                <a:moveTo>
                  <a:pt x="465835" y="561847"/>
                </a:moveTo>
                <a:lnTo>
                  <a:pt x="440361" y="580715"/>
                </a:lnTo>
                <a:lnTo>
                  <a:pt x="447928" y="590930"/>
                </a:lnTo>
                <a:lnTo>
                  <a:pt x="437769" y="598423"/>
                </a:lnTo>
                <a:lnTo>
                  <a:pt x="472264" y="598423"/>
                </a:lnTo>
                <a:lnTo>
                  <a:pt x="465835" y="561847"/>
                </a:lnTo>
                <a:close/>
              </a:path>
              <a:path w="480695" h="645795">
                <a:moveTo>
                  <a:pt x="10159" y="0"/>
                </a:moveTo>
                <a:lnTo>
                  <a:pt x="0" y="7619"/>
                </a:lnTo>
                <a:lnTo>
                  <a:pt x="430215" y="588230"/>
                </a:lnTo>
                <a:lnTo>
                  <a:pt x="440361" y="580715"/>
                </a:lnTo>
                <a:lnTo>
                  <a:pt x="1015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6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96600" y="621263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5695" y="144779"/>
            <a:ext cx="8597265" cy="510540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4889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85"/>
              </a:spcBef>
            </a:pPr>
            <a:r>
              <a:rPr b="1" dirty="0">
                <a:latin typeface="Arial"/>
                <a:cs typeface="Arial"/>
              </a:rPr>
              <a:t>Situation 1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Continued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0563225" y="715517"/>
            <a:ext cx="39751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10" dirty="0">
                <a:latin typeface="Arial"/>
                <a:cs typeface="Arial"/>
              </a:rPr>
              <a:t>C</a:t>
            </a:r>
            <a:r>
              <a:rPr sz="2200" b="1" spc="-130" dirty="0">
                <a:latin typeface="Arial"/>
                <a:cs typeface="Arial"/>
              </a:rPr>
              <a:t>r</a:t>
            </a:r>
            <a:r>
              <a:rPr sz="2200" b="1" spc="-5" dirty="0">
                <a:latin typeface="Arial"/>
                <a:cs typeface="Arial"/>
              </a:rPr>
              <a:t>.</a:t>
            </a:r>
            <a:endParaRPr sz="220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754885" y="863346"/>
            <a:ext cx="8423910" cy="5497830"/>
            <a:chOff x="1754885" y="863346"/>
            <a:chExt cx="8423910" cy="5497830"/>
          </a:xfrm>
        </p:grpSpPr>
        <p:sp>
          <p:nvSpPr>
            <p:cNvPr id="6" name="object 6"/>
            <p:cNvSpPr/>
            <p:nvPr/>
          </p:nvSpPr>
          <p:spPr>
            <a:xfrm>
              <a:off x="1754885" y="1052194"/>
              <a:ext cx="7980680" cy="5308600"/>
            </a:xfrm>
            <a:custGeom>
              <a:avLst/>
              <a:gdLst/>
              <a:ahLst/>
              <a:cxnLst/>
              <a:rect l="l" t="t" r="r" b="b"/>
              <a:pathLst>
                <a:path w="7980680" h="5308600">
                  <a:moveTo>
                    <a:pt x="5061559" y="0"/>
                  </a:moveTo>
                  <a:lnTo>
                    <a:pt x="4073283" y="0"/>
                  </a:lnTo>
                  <a:lnTo>
                    <a:pt x="2891028" y="0"/>
                  </a:lnTo>
                  <a:lnTo>
                    <a:pt x="0" y="0"/>
                  </a:lnTo>
                  <a:lnTo>
                    <a:pt x="0" y="370814"/>
                  </a:lnTo>
                  <a:lnTo>
                    <a:pt x="0" y="5308574"/>
                  </a:lnTo>
                  <a:lnTo>
                    <a:pt x="2891028" y="5308574"/>
                  </a:lnTo>
                  <a:lnTo>
                    <a:pt x="4073271" y="5308574"/>
                  </a:lnTo>
                  <a:lnTo>
                    <a:pt x="5061559" y="5308574"/>
                  </a:lnTo>
                  <a:lnTo>
                    <a:pt x="5061559" y="370840"/>
                  </a:lnTo>
                  <a:lnTo>
                    <a:pt x="5061559" y="0"/>
                  </a:lnTo>
                  <a:close/>
                </a:path>
                <a:path w="7980680" h="5308600">
                  <a:moveTo>
                    <a:pt x="7980299" y="370814"/>
                  </a:moveTo>
                  <a:lnTo>
                    <a:pt x="5675376" y="370814"/>
                  </a:lnTo>
                  <a:lnTo>
                    <a:pt x="5675376" y="0"/>
                  </a:lnTo>
                  <a:lnTo>
                    <a:pt x="5061585" y="0"/>
                  </a:lnTo>
                  <a:lnTo>
                    <a:pt x="5061585" y="370814"/>
                  </a:lnTo>
                  <a:lnTo>
                    <a:pt x="5061585" y="518287"/>
                  </a:lnTo>
                  <a:lnTo>
                    <a:pt x="5061585" y="5308574"/>
                  </a:lnTo>
                  <a:lnTo>
                    <a:pt x="7980299" y="5308574"/>
                  </a:lnTo>
                  <a:lnTo>
                    <a:pt x="7980299" y="518287"/>
                  </a:lnTo>
                  <a:lnTo>
                    <a:pt x="7980299" y="370814"/>
                  </a:lnTo>
                  <a:close/>
                </a:path>
              </a:pathLst>
            </a:custGeom>
            <a:solidFill>
              <a:srgbClr val="EBF0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430261" y="863346"/>
              <a:ext cx="2220595" cy="707390"/>
            </a:xfrm>
            <a:custGeom>
              <a:avLst/>
              <a:gdLst/>
              <a:ahLst/>
              <a:cxnLst/>
              <a:rect l="l" t="t" r="r" b="b"/>
              <a:pathLst>
                <a:path w="2220595" h="707390">
                  <a:moveTo>
                    <a:pt x="2220468" y="0"/>
                  </a:moveTo>
                  <a:lnTo>
                    <a:pt x="0" y="0"/>
                  </a:lnTo>
                  <a:lnTo>
                    <a:pt x="0" y="707136"/>
                  </a:lnTo>
                  <a:lnTo>
                    <a:pt x="2220468" y="707136"/>
                  </a:lnTo>
                  <a:lnTo>
                    <a:pt x="2220468" y="0"/>
                  </a:lnTo>
                  <a:close/>
                </a:path>
              </a:pathLst>
            </a:custGeom>
            <a:solidFill>
              <a:srgbClr val="E6DF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646030" y="1575562"/>
              <a:ext cx="532130" cy="853440"/>
            </a:xfrm>
            <a:custGeom>
              <a:avLst/>
              <a:gdLst/>
              <a:ahLst/>
              <a:cxnLst/>
              <a:rect l="l" t="t" r="r" b="b"/>
              <a:pathLst>
                <a:path w="532129" h="853439">
                  <a:moveTo>
                    <a:pt x="486441" y="791574"/>
                  </a:moveTo>
                  <a:lnTo>
                    <a:pt x="459359" y="808354"/>
                  </a:lnTo>
                  <a:lnTo>
                    <a:pt x="531876" y="853059"/>
                  </a:lnTo>
                  <a:lnTo>
                    <a:pt x="527248" y="802386"/>
                  </a:lnTo>
                  <a:lnTo>
                    <a:pt x="493141" y="802386"/>
                  </a:lnTo>
                  <a:lnTo>
                    <a:pt x="486441" y="791574"/>
                  </a:lnTo>
                  <a:close/>
                </a:path>
                <a:path w="532129" h="853439">
                  <a:moveTo>
                    <a:pt x="497198" y="784909"/>
                  </a:moveTo>
                  <a:lnTo>
                    <a:pt x="486441" y="791574"/>
                  </a:lnTo>
                  <a:lnTo>
                    <a:pt x="493141" y="802386"/>
                  </a:lnTo>
                  <a:lnTo>
                    <a:pt x="503936" y="795782"/>
                  </a:lnTo>
                  <a:lnTo>
                    <a:pt x="497198" y="784909"/>
                  </a:lnTo>
                  <a:close/>
                </a:path>
                <a:path w="532129" h="853439">
                  <a:moveTo>
                    <a:pt x="524128" y="768223"/>
                  </a:moveTo>
                  <a:lnTo>
                    <a:pt x="497198" y="784909"/>
                  </a:lnTo>
                  <a:lnTo>
                    <a:pt x="503936" y="795782"/>
                  </a:lnTo>
                  <a:lnTo>
                    <a:pt x="493141" y="802386"/>
                  </a:lnTo>
                  <a:lnTo>
                    <a:pt x="527248" y="802386"/>
                  </a:lnTo>
                  <a:lnTo>
                    <a:pt x="524128" y="768223"/>
                  </a:lnTo>
                  <a:close/>
                </a:path>
                <a:path w="532129" h="853439">
                  <a:moveTo>
                    <a:pt x="10795" y="0"/>
                  </a:moveTo>
                  <a:lnTo>
                    <a:pt x="0" y="6603"/>
                  </a:lnTo>
                  <a:lnTo>
                    <a:pt x="486441" y="791574"/>
                  </a:lnTo>
                  <a:lnTo>
                    <a:pt x="497198" y="784909"/>
                  </a:lnTo>
                  <a:lnTo>
                    <a:pt x="1079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427214" y="2594610"/>
              <a:ext cx="2220595" cy="708660"/>
            </a:xfrm>
            <a:custGeom>
              <a:avLst/>
              <a:gdLst/>
              <a:ahLst/>
              <a:cxnLst/>
              <a:rect l="l" t="t" r="r" b="b"/>
              <a:pathLst>
                <a:path w="2220595" h="708660">
                  <a:moveTo>
                    <a:pt x="2220468" y="0"/>
                  </a:moveTo>
                  <a:lnTo>
                    <a:pt x="0" y="0"/>
                  </a:lnTo>
                  <a:lnTo>
                    <a:pt x="0" y="708660"/>
                  </a:lnTo>
                  <a:lnTo>
                    <a:pt x="2220468" y="708660"/>
                  </a:lnTo>
                  <a:lnTo>
                    <a:pt x="2220468" y="0"/>
                  </a:lnTo>
                  <a:close/>
                </a:path>
              </a:pathLst>
            </a:custGeom>
            <a:solidFill>
              <a:srgbClr val="E6DF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427214" y="2594610"/>
              <a:ext cx="2220595" cy="708660"/>
            </a:xfrm>
            <a:custGeom>
              <a:avLst/>
              <a:gdLst/>
              <a:ahLst/>
              <a:cxnLst/>
              <a:rect l="l" t="t" r="r" b="b"/>
              <a:pathLst>
                <a:path w="2220595" h="708660">
                  <a:moveTo>
                    <a:pt x="0" y="708660"/>
                  </a:moveTo>
                  <a:lnTo>
                    <a:pt x="2220468" y="708660"/>
                  </a:lnTo>
                  <a:lnTo>
                    <a:pt x="2220468" y="0"/>
                  </a:lnTo>
                  <a:lnTo>
                    <a:pt x="0" y="0"/>
                  </a:lnTo>
                  <a:lnTo>
                    <a:pt x="0" y="708660"/>
                  </a:lnTo>
                  <a:close/>
                </a:path>
              </a:pathLst>
            </a:custGeom>
            <a:ln w="25399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9644888" y="3269615"/>
              <a:ext cx="534035" cy="690245"/>
            </a:xfrm>
            <a:custGeom>
              <a:avLst/>
              <a:gdLst/>
              <a:ahLst/>
              <a:cxnLst/>
              <a:rect l="l" t="t" r="r" b="b"/>
              <a:pathLst>
                <a:path w="534034" h="690245">
                  <a:moveTo>
                    <a:pt x="482191" y="633298"/>
                  </a:moveTo>
                  <a:lnTo>
                    <a:pt x="457072" y="652653"/>
                  </a:lnTo>
                  <a:lnTo>
                    <a:pt x="533780" y="689737"/>
                  </a:lnTo>
                  <a:lnTo>
                    <a:pt x="524693" y="643382"/>
                  </a:lnTo>
                  <a:lnTo>
                    <a:pt x="489965" y="643382"/>
                  </a:lnTo>
                  <a:lnTo>
                    <a:pt x="482191" y="633298"/>
                  </a:lnTo>
                  <a:close/>
                </a:path>
                <a:path w="534034" h="690245">
                  <a:moveTo>
                    <a:pt x="492295" y="625513"/>
                  </a:moveTo>
                  <a:lnTo>
                    <a:pt x="482191" y="633298"/>
                  </a:lnTo>
                  <a:lnTo>
                    <a:pt x="489965" y="643382"/>
                  </a:lnTo>
                  <a:lnTo>
                    <a:pt x="499998" y="635508"/>
                  </a:lnTo>
                  <a:lnTo>
                    <a:pt x="492295" y="625513"/>
                  </a:lnTo>
                  <a:close/>
                </a:path>
                <a:path w="534034" h="690245">
                  <a:moveTo>
                    <a:pt x="517397" y="606171"/>
                  </a:moveTo>
                  <a:lnTo>
                    <a:pt x="492295" y="625513"/>
                  </a:lnTo>
                  <a:lnTo>
                    <a:pt x="499998" y="635508"/>
                  </a:lnTo>
                  <a:lnTo>
                    <a:pt x="489965" y="643382"/>
                  </a:lnTo>
                  <a:lnTo>
                    <a:pt x="524693" y="643382"/>
                  </a:lnTo>
                  <a:lnTo>
                    <a:pt x="517397" y="606171"/>
                  </a:lnTo>
                  <a:close/>
                </a:path>
                <a:path w="534034" h="690245">
                  <a:moveTo>
                    <a:pt x="10159" y="0"/>
                  </a:moveTo>
                  <a:lnTo>
                    <a:pt x="0" y="7874"/>
                  </a:lnTo>
                  <a:lnTo>
                    <a:pt x="482191" y="633298"/>
                  </a:lnTo>
                  <a:lnTo>
                    <a:pt x="492295" y="625513"/>
                  </a:lnTo>
                  <a:lnTo>
                    <a:pt x="1015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433309" y="4098797"/>
              <a:ext cx="2220595" cy="707390"/>
            </a:xfrm>
            <a:custGeom>
              <a:avLst/>
              <a:gdLst/>
              <a:ahLst/>
              <a:cxnLst/>
              <a:rect l="l" t="t" r="r" b="b"/>
              <a:pathLst>
                <a:path w="2220595" h="707389">
                  <a:moveTo>
                    <a:pt x="2220468" y="0"/>
                  </a:moveTo>
                  <a:lnTo>
                    <a:pt x="0" y="0"/>
                  </a:lnTo>
                  <a:lnTo>
                    <a:pt x="0" y="707135"/>
                  </a:lnTo>
                  <a:lnTo>
                    <a:pt x="2220468" y="707135"/>
                  </a:lnTo>
                  <a:lnTo>
                    <a:pt x="2220468" y="0"/>
                  </a:lnTo>
                  <a:close/>
                </a:path>
              </a:pathLst>
            </a:custGeom>
            <a:solidFill>
              <a:srgbClr val="E6DF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433309" y="4098797"/>
              <a:ext cx="2220595" cy="707390"/>
            </a:xfrm>
            <a:custGeom>
              <a:avLst/>
              <a:gdLst/>
              <a:ahLst/>
              <a:cxnLst/>
              <a:rect l="l" t="t" r="r" b="b"/>
              <a:pathLst>
                <a:path w="2220595" h="707389">
                  <a:moveTo>
                    <a:pt x="0" y="707135"/>
                  </a:moveTo>
                  <a:lnTo>
                    <a:pt x="2220468" y="707135"/>
                  </a:lnTo>
                  <a:lnTo>
                    <a:pt x="2220468" y="0"/>
                  </a:lnTo>
                  <a:lnTo>
                    <a:pt x="0" y="0"/>
                  </a:lnTo>
                  <a:lnTo>
                    <a:pt x="0" y="707135"/>
                  </a:lnTo>
                  <a:close/>
                </a:path>
              </a:pathLst>
            </a:custGeom>
            <a:ln w="25400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695617" y="850646"/>
          <a:ext cx="10253343" cy="54974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28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911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8236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8869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1404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22059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445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188849">
                <a:tc gridSpan="5"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tabLst>
                          <a:tab pos="3933825" algn="l"/>
                        </a:tabLst>
                      </a:pPr>
                      <a:r>
                        <a:rPr sz="3300" b="1" spc="-75" baseline="2525" dirty="0">
                          <a:latin typeface="Arial"/>
                          <a:cs typeface="Arial"/>
                        </a:rPr>
                        <a:t>Dr.	</a:t>
                      </a:r>
                      <a:r>
                        <a:rPr sz="2200" b="1" spc="-5" dirty="0">
                          <a:latin typeface="Arial"/>
                          <a:cs typeface="Arial"/>
                        </a:rPr>
                        <a:t>Loan</a:t>
                      </a:r>
                      <a:r>
                        <a:rPr sz="2200" b="1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b="1" spc="-5" dirty="0">
                          <a:latin typeface="Arial"/>
                          <a:cs typeface="Arial"/>
                        </a:rPr>
                        <a:t>Account</a:t>
                      </a:r>
                      <a:endParaRPr sz="2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28575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AACC5"/>
                      </a:solidFill>
                      <a:prstDash val="solid"/>
                    </a:lnL>
                    <a:lnR w="28575">
                      <a:solidFill>
                        <a:srgbClr val="4AACC5"/>
                      </a:solidFill>
                      <a:prstDash val="solid"/>
                    </a:lnR>
                    <a:lnT w="28575">
                      <a:solidFill>
                        <a:srgbClr val="4AACC5"/>
                      </a:solidFill>
                      <a:prstDash val="solid"/>
                    </a:lnT>
                    <a:solidFill>
                      <a:srgbClr val="E6DFEB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AACC5"/>
                      </a:solidFill>
                      <a:prstDash val="solid"/>
                    </a:lnL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Date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Particulars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₹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Date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28575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91440">
                        <a:lnSpc>
                          <a:spcPts val="1210"/>
                        </a:lnSpc>
                      </a:pPr>
                      <a:r>
                        <a:rPr sz="2000" spc="-515" dirty="0">
                          <a:latin typeface="Arial"/>
                          <a:cs typeface="Arial"/>
                        </a:rPr>
                        <a:t>₹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1,20,000</a:t>
                      </a:r>
                      <a:r>
                        <a:rPr sz="20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x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6%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p.a.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= </a:t>
                      </a:r>
                      <a:r>
                        <a:rPr sz="2000" spc="-515" dirty="0">
                          <a:latin typeface="Arial"/>
                          <a:cs typeface="Arial"/>
                        </a:rPr>
                        <a:t>₹</a:t>
                      </a:r>
                      <a:r>
                        <a:rPr sz="2000" spc="-4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7,200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8575">
                      <a:solidFill>
                        <a:srgbClr val="4AACC5"/>
                      </a:solidFill>
                      <a:prstDash val="solid"/>
                    </a:lnL>
                    <a:lnR w="28575">
                      <a:solidFill>
                        <a:srgbClr val="4AACC5"/>
                      </a:solidFill>
                      <a:prstDash val="solid"/>
                    </a:lnR>
                    <a:lnB w="28575">
                      <a:solidFill>
                        <a:srgbClr val="4AACC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₹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7447">
                <a:tc rowSpan="9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2021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April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2022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Mar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31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2022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April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2023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Mar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31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2023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April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2024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Mar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31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5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spc="-9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Bank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A/c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spc="-9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Balance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c/d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91440" marR="1293495">
                        <a:lnSpc>
                          <a:spcPct val="200100"/>
                        </a:lnSpc>
                        <a:spcBef>
                          <a:spcPts val="1180"/>
                        </a:spcBef>
                      </a:pPr>
                      <a:r>
                        <a:rPr sz="1800" spc="-9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Bank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A/c  </a:t>
                      </a:r>
                      <a:r>
                        <a:rPr sz="1800" spc="-9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Balance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c/d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  <a:p>
                      <a:pPr marL="91440" marR="1293495">
                        <a:lnSpc>
                          <a:spcPct val="200100"/>
                        </a:lnSpc>
                      </a:pPr>
                      <a:r>
                        <a:rPr sz="1800" spc="-9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Bank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A/c  </a:t>
                      </a:r>
                      <a:r>
                        <a:rPr sz="1800" spc="-9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Balance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c/d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50">
                        <a:latin typeface="Times New Roman"/>
                        <a:cs typeface="Times New Roman"/>
                      </a:endParaRPr>
                    </a:p>
                    <a:p>
                      <a:pPr marR="83185" algn="r">
                        <a:lnSpc>
                          <a:spcPct val="10000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9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,0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0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R="83185" algn="r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,2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7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,2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0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9"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2021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April</a:t>
                      </a:r>
                      <a:r>
                        <a:rPr sz="1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2022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Mar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31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2022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April</a:t>
                      </a:r>
                      <a:r>
                        <a:rPr sz="1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2023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Mar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31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2023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April</a:t>
                      </a:r>
                      <a:r>
                        <a:rPr sz="1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2024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Mar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31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28575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AACC5"/>
                      </a:solidFill>
                      <a:prstDash val="solid"/>
                    </a:lnL>
                    <a:lnR w="28575">
                      <a:solidFill>
                        <a:srgbClr val="4AACC5"/>
                      </a:solidFill>
                      <a:prstDash val="solid"/>
                    </a:lnR>
                    <a:lnB w="28575">
                      <a:solidFill>
                        <a:srgbClr val="4AACC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solidFill>
                      <a:srgbClr val="EBF0DE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50">
                        <a:latin typeface="Times New Roman"/>
                        <a:cs typeface="Times New Roman"/>
                      </a:endParaRPr>
                    </a:p>
                    <a:p>
                      <a:pPr marR="82550" algn="r">
                        <a:lnSpc>
                          <a:spcPct val="10000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1,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5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9,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0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00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R="83185" algn="r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7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,2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0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0870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rowSpan="8" gridSpan="3"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By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Balance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b/d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50" dirty="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By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Interest</a:t>
                      </a:r>
                      <a:r>
                        <a:rPr sz="1800" spc="-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A/c</a:t>
                      </a:r>
                    </a:p>
                    <a:p>
                      <a:pPr marL="70167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2000" spc="-515" dirty="0">
                          <a:latin typeface="Arial"/>
                          <a:cs typeface="Arial"/>
                        </a:rPr>
                        <a:t>₹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90,000</a:t>
                      </a:r>
                      <a:r>
                        <a:rPr sz="20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x</a:t>
                      </a:r>
                    </a:p>
                    <a:p>
                      <a:pPr marL="7016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6%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p.a.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= </a:t>
                      </a:r>
                      <a:r>
                        <a:rPr sz="2000" spc="-515" dirty="0">
                          <a:latin typeface="Arial"/>
                          <a:cs typeface="Arial"/>
                        </a:rPr>
                        <a:t>₹</a:t>
                      </a:r>
                      <a:r>
                        <a:rPr sz="2000" spc="-509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5,400</a:t>
                      </a:r>
                      <a:endParaRPr sz="2000" dirty="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By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Balance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c/d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50" dirty="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By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Interest</a:t>
                      </a:r>
                      <a:r>
                        <a:rPr sz="1800" spc="-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A/c</a:t>
                      </a:r>
                    </a:p>
                    <a:p>
                      <a:pPr marL="70866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2000" spc="-515" dirty="0">
                          <a:latin typeface="Arial"/>
                          <a:cs typeface="Arial"/>
                        </a:rPr>
                        <a:t>₹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60,000</a:t>
                      </a:r>
                      <a:r>
                        <a:rPr sz="20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x</a:t>
                      </a:r>
                    </a:p>
                    <a:p>
                      <a:pPr marL="70866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6%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p.a.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= </a:t>
                      </a:r>
                      <a:r>
                        <a:rPr sz="2000" spc="-515" dirty="0">
                          <a:latin typeface="Arial"/>
                          <a:cs typeface="Arial"/>
                        </a:rPr>
                        <a:t>₹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3,600</a:t>
                      </a:r>
                      <a:endParaRPr sz="2000" dirty="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By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Balance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c/d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850" dirty="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By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Interest</a:t>
                      </a:r>
                      <a:r>
                        <a:rPr sz="1800" spc="-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A/c</a:t>
                      </a:r>
                    </a:p>
                  </a:txBody>
                  <a:tcPr marL="0" marR="0" marT="16637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rowSpan="8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8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61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1,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6,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637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240029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1,66,200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781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393700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37,200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393700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95,400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637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41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10870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637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1,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7,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00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R="8255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5,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8859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061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1,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2,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637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1,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2,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12699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3700">
                        <a:lnSpc>
                          <a:spcPct val="100000"/>
                        </a:lnSpc>
                        <a:spcBef>
                          <a:spcPts val="1560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35,400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393700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63,600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9812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637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680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95,400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556895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3,600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1336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214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9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9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,0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0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637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9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9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,0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0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6362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637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15" name="object 15"/>
          <p:cNvSpPr/>
          <p:nvPr/>
        </p:nvSpPr>
        <p:spPr>
          <a:xfrm>
            <a:off x="9648063" y="4779771"/>
            <a:ext cx="530225" cy="648335"/>
          </a:xfrm>
          <a:custGeom>
            <a:avLst/>
            <a:gdLst/>
            <a:ahLst/>
            <a:cxnLst/>
            <a:rect l="l" t="t" r="r" b="b"/>
            <a:pathLst>
              <a:path w="530225" h="648335">
                <a:moveTo>
                  <a:pt x="477085" y="593245"/>
                </a:moveTo>
                <a:lnTo>
                  <a:pt x="452500" y="613282"/>
                </a:lnTo>
                <a:lnTo>
                  <a:pt x="530225" y="648334"/>
                </a:lnTo>
                <a:lnTo>
                  <a:pt x="520078" y="603122"/>
                </a:lnTo>
                <a:lnTo>
                  <a:pt x="485139" y="603122"/>
                </a:lnTo>
                <a:lnTo>
                  <a:pt x="477085" y="593245"/>
                </a:lnTo>
                <a:close/>
              </a:path>
              <a:path w="530225" h="648335">
                <a:moveTo>
                  <a:pt x="486957" y="585199"/>
                </a:moveTo>
                <a:lnTo>
                  <a:pt x="477085" y="593245"/>
                </a:lnTo>
                <a:lnTo>
                  <a:pt x="485139" y="603122"/>
                </a:lnTo>
                <a:lnTo>
                  <a:pt x="495045" y="595121"/>
                </a:lnTo>
                <a:lnTo>
                  <a:pt x="486957" y="585199"/>
                </a:lnTo>
                <a:close/>
              </a:path>
              <a:path w="530225" h="648335">
                <a:moveTo>
                  <a:pt x="511555" y="565149"/>
                </a:moveTo>
                <a:lnTo>
                  <a:pt x="486957" y="585199"/>
                </a:lnTo>
                <a:lnTo>
                  <a:pt x="495045" y="595121"/>
                </a:lnTo>
                <a:lnTo>
                  <a:pt x="485139" y="603122"/>
                </a:lnTo>
                <a:lnTo>
                  <a:pt x="520078" y="603122"/>
                </a:lnTo>
                <a:lnTo>
                  <a:pt x="511555" y="565149"/>
                </a:lnTo>
                <a:close/>
              </a:path>
              <a:path w="530225" h="648335">
                <a:moveTo>
                  <a:pt x="9905" y="0"/>
                </a:moveTo>
                <a:lnTo>
                  <a:pt x="0" y="8127"/>
                </a:lnTo>
                <a:lnTo>
                  <a:pt x="477085" y="593245"/>
                </a:lnTo>
                <a:lnTo>
                  <a:pt x="486957" y="585199"/>
                </a:lnTo>
                <a:lnTo>
                  <a:pt x="990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61980" y="620891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5695" y="144779"/>
            <a:ext cx="8597265" cy="510540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4889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85"/>
              </a:spcBef>
            </a:pPr>
            <a:r>
              <a:rPr b="1" dirty="0">
                <a:latin typeface="Arial"/>
                <a:cs typeface="Arial"/>
              </a:rPr>
              <a:t>Situation 1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Continued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623561" y="935228"/>
            <a:ext cx="18796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5" dirty="0">
                <a:latin typeface="Arial"/>
                <a:cs typeface="Arial"/>
              </a:rPr>
              <a:t>Loan</a:t>
            </a:r>
            <a:r>
              <a:rPr sz="2200" b="1" spc="-120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Account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3768" y="959942"/>
            <a:ext cx="39751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10" dirty="0">
                <a:latin typeface="Arial"/>
                <a:cs typeface="Arial"/>
              </a:rPr>
              <a:t>D</a:t>
            </a:r>
            <a:r>
              <a:rPr sz="2200" b="1" spc="-130" dirty="0">
                <a:latin typeface="Arial"/>
                <a:cs typeface="Arial"/>
              </a:rPr>
              <a:t>r</a:t>
            </a:r>
            <a:r>
              <a:rPr sz="2200" b="1" spc="-5" dirty="0">
                <a:latin typeface="Arial"/>
                <a:cs typeface="Arial"/>
              </a:rPr>
              <a:t>.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563225" y="965073"/>
            <a:ext cx="39751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10" dirty="0">
                <a:latin typeface="Arial"/>
                <a:cs typeface="Arial"/>
              </a:rPr>
              <a:t>C</a:t>
            </a:r>
            <a:r>
              <a:rPr sz="2200" b="1" spc="-130" dirty="0">
                <a:latin typeface="Arial"/>
                <a:cs typeface="Arial"/>
              </a:rPr>
              <a:t>r</a:t>
            </a:r>
            <a:r>
              <a:rPr sz="2200" b="1" spc="-5" dirty="0">
                <a:latin typeface="Arial"/>
                <a:cs typeface="Arial"/>
              </a:rPr>
              <a:t>.</a:t>
            </a:r>
            <a:endParaRPr sz="22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83399" y="1345057"/>
            <a:ext cx="10278110" cy="3389629"/>
            <a:chOff x="683399" y="1345057"/>
            <a:chExt cx="10278110" cy="3389629"/>
          </a:xfrm>
        </p:grpSpPr>
        <p:sp>
          <p:nvSpPr>
            <p:cNvPr id="8" name="object 8"/>
            <p:cNvSpPr/>
            <p:nvPr/>
          </p:nvSpPr>
          <p:spPr>
            <a:xfrm>
              <a:off x="696099" y="1357769"/>
              <a:ext cx="10252710" cy="3364229"/>
            </a:xfrm>
            <a:custGeom>
              <a:avLst/>
              <a:gdLst/>
              <a:ahLst/>
              <a:cxnLst/>
              <a:rect l="l" t="t" r="r" b="b"/>
              <a:pathLst>
                <a:path w="10252710" h="3364229">
                  <a:moveTo>
                    <a:pt x="6114504" y="376936"/>
                  </a:moveTo>
                  <a:lnTo>
                    <a:pt x="6114504" y="376936"/>
                  </a:lnTo>
                  <a:lnTo>
                    <a:pt x="0" y="376936"/>
                  </a:lnTo>
                  <a:lnTo>
                    <a:pt x="0" y="3363963"/>
                  </a:lnTo>
                  <a:lnTo>
                    <a:pt x="6114504" y="3363963"/>
                  </a:lnTo>
                  <a:lnTo>
                    <a:pt x="6114504" y="376936"/>
                  </a:lnTo>
                  <a:close/>
                </a:path>
                <a:path w="10252710" h="3364229">
                  <a:moveTo>
                    <a:pt x="6706730" y="0"/>
                  </a:moveTo>
                  <a:lnTo>
                    <a:pt x="6114529" y="0"/>
                  </a:lnTo>
                  <a:lnTo>
                    <a:pt x="6114529" y="376923"/>
                  </a:lnTo>
                  <a:lnTo>
                    <a:pt x="6706730" y="376923"/>
                  </a:lnTo>
                  <a:lnTo>
                    <a:pt x="6706730" y="0"/>
                  </a:lnTo>
                  <a:close/>
                </a:path>
                <a:path w="10252710" h="3364229">
                  <a:moveTo>
                    <a:pt x="9033231" y="0"/>
                  </a:moveTo>
                  <a:lnTo>
                    <a:pt x="8927198" y="0"/>
                  </a:lnTo>
                  <a:lnTo>
                    <a:pt x="8927198" y="376923"/>
                  </a:lnTo>
                  <a:lnTo>
                    <a:pt x="9033231" y="376923"/>
                  </a:lnTo>
                  <a:lnTo>
                    <a:pt x="9033231" y="0"/>
                  </a:lnTo>
                  <a:close/>
                </a:path>
                <a:path w="10252710" h="3364229">
                  <a:moveTo>
                    <a:pt x="10252316" y="376936"/>
                  </a:moveTo>
                  <a:lnTo>
                    <a:pt x="9033231" y="376936"/>
                  </a:lnTo>
                  <a:lnTo>
                    <a:pt x="6114529" y="376936"/>
                  </a:lnTo>
                  <a:lnTo>
                    <a:pt x="6114529" y="631812"/>
                  </a:lnTo>
                  <a:lnTo>
                    <a:pt x="6114529" y="3363963"/>
                  </a:lnTo>
                  <a:lnTo>
                    <a:pt x="9033116" y="3363963"/>
                  </a:lnTo>
                  <a:lnTo>
                    <a:pt x="10252316" y="3363963"/>
                  </a:lnTo>
                  <a:lnTo>
                    <a:pt x="10252316" y="376936"/>
                  </a:lnTo>
                  <a:close/>
                </a:path>
              </a:pathLst>
            </a:custGeom>
            <a:solidFill>
              <a:srgbClr val="EBF0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89749" y="1351407"/>
              <a:ext cx="10265410" cy="3376929"/>
            </a:xfrm>
            <a:custGeom>
              <a:avLst/>
              <a:gdLst/>
              <a:ahLst/>
              <a:cxnLst/>
              <a:rect l="l" t="t" r="r" b="b"/>
              <a:pathLst>
                <a:path w="10265410" h="3376929">
                  <a:moveTo>
                    <a:pt x="1059294" y="0"/>
                  </a:moveTo>
                  <a:lnTo>
                    <a:pt x="1059294" y="3376676"/>
                  </a:lnTo>
                </a:path>
                <a:path w="10265410" h="3376929">
                  <a:moveTo>
                    <a:pt x="3950322" y="0"/>
                  </a:moveTo>
                  <a:lnTo>
                    <a:pt x="3950322" y="3376676"/>
                  </a:lnTo>
                </a:path>
                <a:path w="10265410" h="3376929">
                  <a:moveTo>
                    <a:pt x="5132565" y="0"/>
                  </a:moveTo>
                  <a:lnTo>
                    <a:pt x="5132565" y="3376676"/>
                  </a:lnTo>
                </a:path>
                <a:path w="10265410" h="3376929">
                  <a:moveTo>
                    <a:pt x="6120879" y="0"/>
                  </a:moveTo>
                  <a:lnTo>
                    <a:pt x="6120879" y="3376676"/>
                  </a:lnTo>
                </a:path>
                <a:path w="10265410" h="3376929">
                  <a:moveTo>
                    <a:pt x="9039466" y="0"/>
                  </a:moveTo>
                  <a:lnTo>
                    <a:pt x="9039466" y="3376676"/>
                  </a:lnTo>
                </a:path>
                <a:path w="10265410" h="3376929">
                  <a:moveTo>
                    <a:pt x="0" y="383285"/>
                  </a:moveTo>
                  <a:lnTo>
                    <a:pt x="6713080" y="383285"/>
                  </a:lnTo>
                </a:path>
                <a:path w="10265410" h="3376929">
                  <a:moveTo>
                    <a:pt x="8933548" y="383285"/>
                  </a:moveTo>
                  <a:lnTo>
                    <a:pt x="10265016" y="383285"/>
                  </a:lnTo>
                </a:path>
                <a:path w="10265410" h="3376929">
                  <a:moveTo>
                    <a:pt x="6350" y="0"/>
                  </a:moveTo>
                  <a:lnTo>
                    <a:pt x="6350" y="3376676"/>
                  </a:lnTo>
                </a:path>
                <a:path w="10265410" h="3376929">
                  <a:moveTo>
                    <a:pt x="10258666" y="0"/>
                  </a:moveTo>
                  <a:lnTo>
                    <a:pt x="10258666" y="3376676"/>
                  </a:lnTo>
                </a:path>
                <a:path w="10265410" h="3376929">
                  <a:moveTo>
                    <a:pt x="0" y="6350"/>
                  </a:moveTo>
                  <a:lnTo>
                    <a:pt x="6713080" y="6350"/>
                  </a:lnTo>
                </a:path>
                <a:path w="10265410" h="3376929">
                  <a:moveTo>
                    <a:pt x="8933548" y="6350"/>
                  </a:moveTo>
                  <a:lnTo>
                    <a:pt x="10265016" y="6350"/>
                  </a:lnTo>
                </a:path>
                <a:path w="10265410" h="3376929">
                  <a:moveTo>
                    <a:pt x="0" y="3370326"/>
                  </a:moveTo>
                  <a:lnTo>
                    <a:pt x="10265016" y="3370326"/>
                  </a:lnTo>
                </a:path>
              </a:pathLst>
            </a:custGeom>
            <a:ln w="12700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696099" y="1357757"/>
            <a:ext cx="1053465" cy="377190"/>
          </a:xfrm>
          <a:prstGeom prst="rect">
            <a:avLst/>
          </a:prstGeom>
          <a:solidFill>
            <a:srgbClr val="EBF0DE"/>
          </a:solidFill>
          <a:ln w="12700">
            <a:solidFill>
              <a:srgbClr val="4AACC5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15"/>
              </a:spcBef>
            </a:pPr>
            <a:r>
              <a:rPr sz="1800" b="1" spc="-5" dirty="0">
                <a:latin typeface="Arial"/>
                <a:cs typeface="Arial"/>
              </a:rPr>
              <a:t>Date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49044" y="1357757"/>
            <a:ext cx="2891155" cy="377190"/>
          </a:xfrm>
          <a:prstGeom prst="rect">
            <a:avLst/>
          </a:prstGeom>
          <a:solidFill>
            <a:srgbClr val="EBF0DE"/>
          </a:solidFill>
          <a:ln w="12700">
            <a:solidFill>
              <a:srgbClr val="4AACC5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15"/>
              </a:spcBef>
            </a:pPr>
            <a:r>
              <a:rPr sz="1800" b="1" spc="-5" dirty="0">
                <a:latin typeface="Arial"/>
                <a:cs typeface="Arial"/>
              </a:rPr>
              <a:t>Particulars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640071" y="1357757"/>
            <a:ext cx="1182370" cy="377190"/>
          </a:xfrm>
          <a:prstGeom prst="rect">
            <a:avLst/>
          </a:prstGeom>
          <a:solidFill>
            <a:srgbClr val="EBF0DE"/>
          </a:solidFill>
          <a:ln w="12700">
            <a:solidFill>
              <a:srgbClr val="4AACC5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315"/>
              </a:spcBef>
            </a:pPr>
            <a:r>
              <a:rPr sz="1800" b="1" spc="-470" dirty="0">
                <a:latin typeface="Arial"/>
                <a:cs typeface="Arial"/>
              </a:rPr>
              <a:t>₹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822315" y="1357757"/>
            <a:ext cx="988694" cy="377190"/>
          </a:xfrm>
          <a:prstGeom prst="rect">
            <a:avLst/>
          </a:prstGeom>
          <a:solidFill>
            <a:srgbClr val="EBF0DE"/>
          </a:solidFill>
          <a:ln w="12700">
            <a:solidFill>
              <a:srgbClr val="4AACC5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15"/>
              </a:spcBef>
            </a:pPr>
            <a:r>
              <a:rPr sz="1800" b="1" spc="-5" dirty="0">
                <a:latin typeface="Arial"/>
                <a:cs typeface="Arial"/>
              </a:rPr>
              <a:t>Date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729216" y="1357757"/>
            <a:ext cx="1219200" cy="377190"/>
          </a:xfrm>
          <a:prstGeom prst="rect">
            <a:avLst/>
          </a:prstGeom>
          <a:solidFill>
            <a:srgbClr val="EBF0DE"/>
          </a:solidFill>
          <a:ln w="12700">
            <a:solidFill>
              <a:srgbClr val="4AACC5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315"/>
              </a:spcBef>
            </a:pPr>
            <a:r>
              <a:rPr sz="1800" b="1" spc="-470" dirty="0">
                <a:latin typeface="Arial"/>
                <a:cs typeface="Arial"/>
              </a:rPr>
              <a:t>₹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87603" y="1762125"/>
            <a:ext cx="72453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2024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April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1800" spc="-10" dirty="0">
                <a:latin typeface="Arial"/>
                <a:cs typeface="Arial"/>
              </a:rPr>
              <a:t>2025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Mar</a:t>
            </a:r>
            <a:r>
              <a:rPr sz="1800" spc="-6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31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87603" y="3301746"/>
            <a:ext cx="6610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2025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April</a:t>
            </a:r>
            <a:r>
              <a:rPr sz="1800" spc="-6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840738" y="2036445"/>
            <a:ext cx="12198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95" dirty="0">
                <a:latin typeface="Arial"/>
                <a:cs typeface="Arial"/>
              </a:rPr>
              <a:t>To </a:t>
            </a:r>
            <a:r>
              <a:rPr sz="1800" spc="-5" dirty="0">
                <a:latin typeface="Arial"/>
                <a:cs typeface="Arial"/>
              </a:rPr>
              <a:t>Bank</a:t>
            </a:r>
            <a:r>
              <a:rPr sz="1800" spc="-10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840738" y="2585084"/>
            <a:ext cx="15113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95" dirty="0">
                <a:latin typeface="Arial"/>
                <a:cs typeface="Arial"/>
              </a:rPr>
              <a:t>To </a:t>
            </a:r>
            <a:r>
              <a:rPr sz="1800" spc="-5" dirty="0">
                <a:latin typeface="Arial"/>
                <a:cs typeface="Arial"/>
              </a:rPr>
              <a:t>Balance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c/d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840738" y="3576066"/>
            <a:ext cx="12198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95" dirty="0">
                <a:latin typeface="Arial"/>
                <a:cs typeface="Arial"/>
              </a:rPr>
              <a:t>To </a:t>
            </a:r>
            <a:r>
              <a:rPr sz="1800" spc="-5" dirty="0">
                <a:latin typeface="Arial"/>
                <a:cs typeface="Arial"/>
              </a:rPr>
              <a:t>Bank</a:t>
            </a:r>
            <a:r>
              <a:rPr sz="1800" spc="-10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33771" y="2036445"/>
            <a:ext cx="7099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3</a:t>
            </a:r>
            <a:r>
              <a:rPr sz="1800" spc="-15" dirty="0">
                <a:latin typeface="Arial"/>
                <a:cs typeface="Arial"/>
              </a:rPr>
              <a:t>3</a:t>
            </a:r>
            <a:r>
              <a:rPr sz="1800" spc="-5" dirty="0">
                <a:latin typeface="Arial"/>
                <a:cs typeface="Arial"/>
              </a:rPr>
              <a:t>,6</a:t>
            </a:r>
            <a:r>
              <a:rPr sz="1800" spc="-15" dirty="0">
                <a:latin typeface="Arial"/>
                <a:cs typeface="Arial"/>
              </a:rPr>
              <a:t>0</a:t>
            </a:r>
            <a:r>
              <a:rPr sz="1800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033771" y="2585084"/>
            <a:ext cx="7099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3</a:t>
            </a:r>
            <a:r>
              <a:rPr sz="1800" spc="-15" dirty="0">
                <a:latin typeface="Arial"/>
                <a:cs typeface="Arial"/>
              </a:rPr>
              <a:t>1</a:t>
            </a:r>
            <a:r>
              <a:rPr sz="1800" spc="-5" dirty="0">
                <a:latin typeface="Arial"/>
                <a:cs typeface="Arial"/>
              </a:rPr>
              <a:t>,8</a:t>
            </a:r>
            <a:r>
              <a:rPr sz="1800" spc="-15" dirty="0">
                <a:latin typeface="Arial"/>
                <a:cs typeface="Arial"/>
              </a:rPr>
              <a:t>0</a:t>
            </a:r>
            <a:r>
              <a:rPr sz="1800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646421" y="2959798"/>
            <a:ext cx="1169670" cy="436245"/>
          </a:xfrm>
          <a:prstGeom prst="rect">
            <a:avLst/>
          </a:prstGeom>
          <a:solidFill>
            <a:srgbClr val="EBF0DE"/>
          </a:solidFill>
        </p:spPr>
        <p:txBody>
          <a:bodyPr vert="horz" wrap="square" lIns="0" tIns="49530" rIns="0" bIns="0" rtlCol="0">
            <a:spAutoFit/>
          </a:bodyPr>
          <a:lstStyle/>
          <a:p>
            <a:pPr marL="196850">
              <a:lnSpc>
                <a:spcPct val="100000"/>
              </a:lnSpc>
              <a:spcBef>
                <a:spcPts val="390"/>
              </a:spcBef>
            </a:pPr>
            <a:r>
              <a:rPr sz="1800" spc="-5" dirty="0">
                <a:latin typeface="Arial"/>
                <a:cs typeface="Arial"/>
              </a:rPr>
              <a:t>1,66,200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646421" y="3405568"/>
            <a:ext cx="1169670" cy="683895"/>
          </a:xfrm>
          <a:prstGeom prst="rect">
            <a:avLst/>
          </a:prstGeom>
          <a:solidFill>
            <a:srgbClr val="EBF0DE"/>
          </a:solidFill>
        </p:spPr>
        <p:txBody>
          <a:bodyPr vert="horz" wrap="square" lIns="0" tIns="167640" rIns="0" bIns="0" rtlCol="0">
            <a:spAutoFit/>
          </a:bodyPr>
          <a:lstStyle/>
          <a:p>
            <a:pPr marL="387350">
              <a:lnSpc>
                <a:spcPct val="100000"/>
              </a:lnSpc>
              <a:spcBef>
                <a:spcPts val="1320"/>
              </a:spcBef>
            </a:pPr>
            <a:r>
              <a:rPr sz="1800" spc="-5" dirty="0">
                <a:latin typeface="Arial"/>
                <a:cs typeface="Arial"/>
              </a:rPr>
              <a:t>31,800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646421" y="4098988"/>
            <a:ext cx="1169670" cy="349250"/>
          </a:xfrm>
          <a:prstGeom prst="rect">
            <a:avLst/>
          </a:prstGeom>
          <a:solidFill>
            <a:srgbClr val="EBF0DE"/>
          </a:solidFill>
        </p:spPr>
        <p:txBody>
          <a:bodyPr vert="horz" wrap="square" lIns="0" tIns="22860" rIns="0" bIns="0" rtlCol="0">
            <a:spAutoFit/>
          </a:bodyPr>
          <a:lstStyle/>
          <a:p>
            <a:pPr marL="387350">
              <a:lnSpc>
                <a:spcPct val="100000"/>
              </a:lnSpc>
              <a:spcBef>
                <a:spcPts val="180"/>
              </a:spcBef>
            </a:pPr>
            <a:r>
              <a:rPr sz="1800" spc="-5" dirty="0">
                <a:latin typeface="Arial"/>
                <a:cs typeface="Arial"/>
              </a:rPr>
              <a:t>31,800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914390" y="1762125"/>
            <a:ext cx="72453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2024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April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1800" spc="-10" dirty="0">
                <a:latin typeface="Arial"/>
                <a:cs typeface="Arial"/>
              </a:rPr>
              <a:t>2025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Mar</a:t>
            </a:r>
            <a:r>
              <a:rPr sz="1800" spc="-6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31</a:t>
            </a:r>
            <a:endParaRPr sz="18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914390" y="3301746"/>
            <a:ext cx="6610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2025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April</a:t>
            </a:r>
            <a:r>
              <a:rPr sz="1800" spc="-6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902831" y="2036445"/>
            <a:ext cx="15494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By </a:t>
            </a:r>
            <a:r>
              <a:rPr sz="1800" spc="-5" dirty="0">
                <a:latin typeface="Arial"/>
                <a:cs typeface="Arial"/>
              </a:rPr>
              <a:t>Balance</a:t>
            </a:r>
            <a:r>
              <a:rPr sz="1800" spc="-7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b/d</a:t>
            </a:r>
            <a:endParaRPr sz="18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902831" y="2585084"/>
            <a:ext cx="14859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By </a:t>
            </a:r>
            <a:r>
              <a:rPr sz="1800" spc="-5" dirty="0">
                <a:latin typeface="Arial"/>
                <a:cs typeface="Arial"/>
              </a:rPr>
              <a:t>Interest</a:t>
            </a:r>
            <a:r>
              <a:rPr sz="1800" spc="-17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</a:t>
            </a:r>
            <a:endParaRPr sz="18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902831" y="3560826"/>
            <a:ext cx="15367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By </a:t>
            </a:r>
            <a:r>
              <a:rPr sz="1800" spc="-5" dirty="0">
                <a:latin typeface="Arial"/>
                <a:cs typeface="Arial"/>
              </a:rPr>
              <a:t>Balance</a:t>
            </a:r>
            <a:r>
              <a:rPr sz="1800" spc="-7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c/d</a:t>
            </a:r>
            <a:endParaRPr sz="18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0160254" y="2036445"/>
            <a:ext cx="7099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6</a:t>
            </a:r>
            <a:r>
              <a:rPr sz="1800" spc="-15" dirty="0">
                <a:latin typeface="Arial"/>
                <a:cs typeface="Arial"/>
              </a:rPr>
              <a:t>3</a:t>
            </a:r>
            <a:r>
              <a:rPr sz="1800" spc="-5" dirty="0">
                <a:latin typeface="Arial"/>
                <a:cs typeface="Arial"/>
              </a:rPr>
              <a:t>,6</a:t>
            </a:r>
            <a:r>
              <a:rPr sz="1800" spc="-15" dirty="0">
                <a:latin typeface="Arial"/>
                <a:cs typeface="Arial"/>
              </a:rPr>
              <a:t>0</a:t>
            </a:r>
            <a:r>
              <a:rPr sz="1800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0286745" y="2585084"/>
            <a:ext cx="5842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1,</a:t>
            </a:r>
            <a:r>
              <a:rPr sz="1800" spc="-15" dirty="0">
                <a:latin typeface="Arial"/>
                <a:cs typeface="Arial"/>
              </a:rPr>
              <a:t>8</a:t>
            </a:r>
            <a:r>
              <a:rPr sz="1800" spc="-5" dirty="0">
                <a:latin typeface="Arial"/>
                <a:cs typeface="Arial"/>
              </a:rPr>
              <a:t>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9735566" y="2959798"/>
            <a:ext cx="1206500" cy="388620"/>
          </a:xfrm>
          <a:prstGeom prst="rect">
            <a:avLst/>
          </a:prstGeom>
          <a:solidFill>
            <a:srgbClr val="EBF0DE"/>
          </a:solidFill>
        </p:spPr>
        <p:txBody>
          <a:bodyPr vert="horz" wrap="square" lIns="0" tIns="49530" rIns="0" bIns="0" rtlCol="0">
            <a:spAutoFit/>
          </a:bodyPr>
          <a:lstStyle/>
          <a:p>
            <a:pPr marL="424180">
              <a:lnSpc>
                <a:spcPct val="100000"/>
              </a:lnSpc>
              <a:spcBef>
                <a:spcPts val="390"/>
              </a:spcBef>
            </a:pPr>
            <a:r>
              <a:rPr sz="1800" spc="-5" dirty="0">
                <a:latin typeface="Arial"/>
                <a:cs typeface="Arial"/>
              </a:rPr>
              <a:t>65,400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9735566" y="3405568"/>
            <a:ext cx="1206500" cy="683895"/>
          </a:xfrm>
          <a:prstGeom prst="rect">
            <a:avLst/>
          </a:prstGeom>
          <a:solidFill>
            <a:srgbClr val="EBF0DE"/>
          </a:solidFill>
        </p:spPr>
        <p:txBody>
          <a:bodyPr vert="horz" wrap="square" lIns="0" tIns="167640" rIns="0" bIns="0" rtlCol="0">
            <a:spAutoFit/>
          </a:bodyPr>
          <a:lstStyle/>
          <a:p>
            <a:pPr marL="424180">
              <a:lnSpc>
                <a:spcPct val="100000"/>
              </a:lnSpc>
              <a:spcBef>
                <a:spcPts val="1320"/>
              </a:spcBef>
            </a:pPr>
            <a:r>
              <a:rPr sz="1800" spc="-5" dirty="0">
                <a:latin typeface="Arial"/>
                <a:cs typeface="Arial"/>
              </a:rPr>
              <a:t>31,800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9735566" y="4098988"/>
            <a:ext cx="1206500" cy="349250"/>
          </a:xfrm>
          <a:prstGeom prst="rect">
            <a:avLst/>
          </a:prstGeom>
          <a:solidFill>
            <a:srgbClr val="EBF0DE"/>
          </a:solidFill>
        </p:spPr>
        <p:txBody>
          <a:bodyPr vert="horz" wrap="square" lIns="0" tIns="22860" rIns="0" bIns="0" rtlCol="0">
            <a:spAutoFit/>
          </a:bodyPr>
          <a:lstStyle/>
          <a:p>
            <a:pPr marL="424180">
              <a:lnSpc>
                <a:spcPct val="100000"/>
              </a:lnSpc>
              <a:spcBef>
                <a:spcPts val="180"/>
              </a:spcBef>
            </a:pPr>
            <a:r>
              <a:rPr sz="1800" spc="-5" dirty="0">
                <a:latin typeface="Arial"/>
                <a:cs typeface="Arial"/>
              </a:rPr>
              <a:t>31,800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4594669" y="1269746"/>
            <a:ext cx="6374130" cy="3223260"/>
            <a:chOff x="4594669" y="1269746"/>
            <a:chExt cx="6374130" cy="3223260"/>
          </a:xfrm>
        </p:grpSpPr>
        <p:sp>
          <p:nvSpPr>
            <p:cNvPr id="36" name="object 36"/>
            <p:cNvSpPr/>
            <p:nvPr/>
          </p:nvSpPr>
          <p:spPr>
            <a:xfrm>
              <a:off x="4599432" y="2955036"/>
              <a:ext cx="6364605" cy="1533525"/>
            </a:xfrm>
            <a:custGeom>
              <a:avLst/>
              <a:gdLst/>
              <a:ahLst/>
              <a:cxnLst/>
              <a:rect l="l" t="t" r="r" b="b"/>
              <a:pathLst>
                <a:path w="6364605" h="1533525">
                  <a:moveTo>
                    <a:pt x="0" y="0"/>
                  </a:moveTo>
                  <a:lnTo>
                    <a:pt x="1228470" y="0"/>
                  </a:lnTo>
                </a:path>
                <a:path w="6364605" h="1533525">
                  <a:moveTo>
                    <a:pt x="32003" y="443484"/>
                  </a:moveTo>
                  <a:lnTo>
                    <a:pt x="1260475" y="443484"/>
                  </a:lnTo>
                </a:path>
                <a:path w="6364605" h="1533525">
                  <a:moveTo>
                    <a:pt x="0" y="473963"/>
                  </a:moveTo>
                  <a:lnTo>
                    <a:pt x="1228470" y="473963"/>
                  </a:lnTo>
                </a:path>
                <a:path w="6364605" h="1533525">
                  <a:moveTo>
                    <a:pt x="5120640" y="0"/>
                  </a:moveTo>
                  <a:lnTo>
                    <a:pt x="6349111" y="0"/>
                  </a:lnTo>
                </a:path>
                <a:path w="6364605" h="1533525">
                  <a:moveTo>
                    <a:pt x="5135879" y="397763"/>
                  </a:moveTo>
                  <a:lnTo>
                    <a:pt x="6364350" y="397763"/>
                  </a:lnTo>
                </a:path>
                <a:path w="6364605" h="1533525">
                  <a:moveTo>
                    <a:pt x="5120640" y="432815"/>
                  </a:moveTo>
                  <a:lnTo>
                    <a:pt x="6349111" y="432815"/>
                  </a:lnTo>
                </a:path>
                <a:path w="6364605" h="1533525">
                  <a:moveTo>
                    <a:pt x="5135879" y="1533144"/>
                  </a:moveTo>
                  <a:lnTo>
                    <a:pt x="6364350" y="1533144"/>
                  </a:lnTo>
                </a:path>
                <a:path w="6364605" h="1533525">
                  <a:moveTo>
                    <a:pt x="5135879" y="1141476"/>
                  </a:moveTo>
                  <a:lnTo>
                    <a:pt x="6364350" y="1141476"/>
                  </a:lnTo>
                </a:path>
                <a:path w="6364605" h="1533525">
                  <a:moveTo>
                    <a:pt x="5135879" y="1496568"/>
                  </a:moveTo>
                  <a:lnTo>
                    <a:pt x="6364350" y="1496568"/>
                  </a:lnTo>
                </a:path>
                <a:path w="6364605" h="1533525">
                  <a:moveTo>
                    <a:pt x="22859" y="1136903"/>
                  </a:moveTo>
                  <a:lnTo>
                    <a:pt x="1251330" y="1136903"/>
                  </a:lnTo>
                </a:path>
                <a:path w="6364605" h="1533525">
                  <a:moveTo>
                    <a:pt x="22859" y="1464564"/>
                  </a:moveTo>
                  <a:lnTo>
                    <a:pt x="1251330" y="1464564"/>
                  </a:lnTo>
                </a:path>
                <a:path w="6364605" h="1533525">
                  <a:moveTo>
                    <a:pt x="22859" y="1496568"/>
                  </a:moveTo>
                  <a:lnTo>
                    <a:pt x="1251330" y="1496568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7402830" y="1282446"/>
              <a:ext cx="2220595" cy="707390"/>
            </a:xfrm>
            <a:custGeom>
              <a:avLst/>
              <a:gdLst/>
              <a:ahLst/>
              <a:cxnLst/>
              <a:rect l="l" t="t" r="r" b="b"/>
              <a:pathLst>
                <a:path w="2220595" h="707389">
                  <a:moveTo>
                    <a:pt x="2220468" y="0"/>
                  </a:moveTo>
                  <a:lnTo>
                    <a:pt x="0" y="0"/>
                  </a:lnTo>
                  <a:lnTo>
                    <a:pt x="0" y="707136"/>
                  </a:lnTo>
                  <a:lnTo>
                    <a:pt x="2220468" y="707136"/>
                  </a:lnTo>
                  <a:lnTo>
                    <a:pt x="2220468" y="0"/>
                  </a:lnTo>
                  <a:close/>
                </a:path>
              </a:pathLst>
            </a:custGeom>
            <a:solidFill>
              <a:srgbClr val="E6DF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402830" y="1282446"/>
              <a:ext cx="2220595" cy="707390"/>
            </a:xfrm>
            <a:custGeom>
              <a:avLst/>
              <a:gdLst/>
              <a:ahLst/>
              <a:cxnLst/>
              <a:rect l="l" t="t" r="r" b="b"/>
              <a:pathLst>
                <a:path w="2220595" h="707389">
                  <a:moveTo>
                    <a:pt x="0" y="707136"/>
                  </a:moveTo>
                  <a:lnTo>
                    <a:pt x="2220468" y="707136"/>
                  </a:lnTo>
                  <a:lnTo>
                    <a:pt x="2220468" y="0"/>
                  </a:lnTo>
                  <a:lnTo>
                    <a:pt x="0" y="0"/>
                  </a:lnTo>
                  <a:lnTo>
                    <a:pt x="0" y="707136"/>
                  </a:lnTo>
                  <a:close/>
                </a:path>
              </a:pathLst>
            </a:custGeom>
            <a:ln w="25400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7415530" y="1307338"/>
            <a:ext cx="219519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105"/>
              </a:spcBef>
            </a:pPr>
            <a:r>
              <a:rPr sz="2000" spc="-515" dirty="0">
                <a:latin typeface="Arial"/>
                <a:cs typeface="Arial"/>
              </a:rPr>
              <a:t>₹ </a:t>
            </a:r>
            <a:r>
              <a:rPr sz="2000" dirty="0">
                <a:latin typeface="Arial"/>
                <a:cs typeface="Arial"/>
              </a:rPr>
              <a:t>30,000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x</a:t>
            </a:r>
            <a:endParaRPr sz="2000">
              <a:latin typeface="Arial"/>
              <a:cs typeface="Arial"/>
            </a:endParaRPr>
          </a:p>
          <a:p>
            <a:pPr marL="78105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6% </a:t>
            </a:r>
            <a:r>
              <a:rPr sz="2000" spc="-5" dirty="0">
                <a:latin typeface="Arial"/>
                <a:cs typeface="Arial"/>
              </a:rPr>
              <a:t>p.a. </a:t>
            </a:r>
            <a:r>
              <a:rPr sz="2000" dirty="0">
                <a:latin typeface="Arial"/>
                <a:cs typeface="Arial"/>
              </a:rPr>
              <a:t>= </a:t>
            </a:r>
            <a:r>
              <a:rPr sz="2000" spc="-515" dirty="0">
                <a:latin typeface="Arial"/>
                <a:cs typeface="Arial"/>
              </a:rPr>
              <a:t>₹</a:t>
            </a:r>
            <a:r>
              <a:rPr sz="2000" spc="-484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1,800</a:t>
            </a:r>
            <a:endParaRPr sz="2000">
              <a:latin typeface="Arial"/>
              <a:cs typeface="Arial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9575038" y="2001392"/>
            <a:ext cx="586740" cy="680085"/>
          </a:xfrm>
          <a:custGeom>
            <a:avLst/>
            <a:gdLst/>
            <a:ahLst/>
            <a:cxnLst/>
            <a:rect l="l" t="t" r="r" b="b"/>
            <a:pathLst>
              <a:path w="586740" h="680085">
                <a:moveTo>
                  <a:pt x="532181" y="625967"/>
                </a:moveTo>
                <a:lnTo>
                  <a:pt x="508126" y="646684"/>
                </a:lnTo>
                <a:lnTo>
                  <a:pt x="586739" y="679577"/>
                </a:lnTo>
                <a:lnTo>
                  <a:pt x="575585" y="635635"/>
                </a:lnTo>
                <a:lnTo>
                  <a:pt x="540511" y="635635"/>
                </a:lnTo>
                <a:lnTo>
                  <a:pt x="532181" y="625967"/>
                </a:lnTo>
                <a:close/>
              </a:path>
              <a:path w="586740" h="680085">
                <a:moveTo>
                  <a:pt x="541734" y="617740"/>
                </a:moveTo>
                <a:lnTo>
                  <a:pt x="532181" y="625967"/>
                </a:lnTo>
                <a:lnTo>
                  <a:pt x="540511" y="635635"/>
                </a:lnTo>
                <a:lnTo>
                  <a:pt x="550036" y="627380"/>
                </a:lnTo>
                <a:lnTo>
                  <a:pt x="541734" y="617740"/>
                </a:lnTo>
                <a:close/>
              </a:path>
              <a:path w="586740" h="680085">
                <a:moveTo>
                  <a:pt x="565784" y="597027"/>
                </a:moveTo>
                <a:lnTo>
                  <a:pt x="541734" y="617740"/>
                </a:lnTo>
                <a:lnTo>
                  <a:pt x="550036" y="627380"/>
                </a:lnTo>
                <a:lnTo>
                  <a:pt x="540511" y="635635"/>
                </a:lnTo>
                <a:lnTo>
                  <a:pt x="575585" y="635635"/>
                </a:lnTo>
                <a:lnTo>
                  <a:pt x="565784" y="597027"/>
                </a:lnTo>
                <a:close/>
              </a:path>
              <a:path w="586740" h="680085">
                <a:moveTo>
                  <a:pt x="9651" y="0"/>
                </a:moveTo>
                <a:lnTo>
                  <a:pt x="0" y="8382"/>
                </a:lnTo>
                <a:lnTo>
                  <a:pt x="532181" y="625967"/>
                </a:lnTo>
                <a:lnTo>
                  <a:pt x="541734" y="617740"/>
                </a:lnTo>
                <a:lnTo>
                  <a:pt x="965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2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61980" y="60960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5695" y="256031"/>
            <a:ext cx="8597265" cy="510540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482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80"/>
              </a:spcBef>
            </a:pPr>
            <a:r>
              <a:rPr b="1" spc="5" dirty="0">
                <a:latin typeface="Arial"/>
                <a:cs typeface="Arial"/>
              </a:rPr>
              <a:t>Loan Account </a:t>
            </a:r>
            <a:r>
              <a:rPr b="1" dirty="0">
                <a:latin typeface="Arial"/>
                <a:cs typeface="Arial"/>
              </a:rPr>
              <a:t>and</a:t>
            </a:r>
            <a:r>
              <a:rPr b="1" spc="-19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Repayment</a:t>
            </a:r>
          </a:p>
        </p:txBody>
      </p:sp>
      <p:sp>
        <p:nvSpPr>
          <p:cNvPr id="3" name="object 3"/>
          <p:cNvSpPr/>
          <p:nvPr/>
        </p:nvSpPr>
        <p:spPr>
          <a:xfrm>
            <a:off x="612648" y="830580"/>
            <a:ext cx="9123045" cy="1108075"/>
          </a:xfrm>
          <a:custGeom>
            <a:avLst/>
            <a:gdLst/>
            <a:ahLst/>
            <a:cxnLst/>
            <a:rect l="l" t="t" r="r" b="b"/>
            <a:pathLst>
              <a:path w="9123045" h="1108075">
                <a:moveTo>
                  <a:pt x="9122664" y="0"/>
                </a:moveTo>
                <a:lnTo>
                  <a:pt x="0" y="0"/>
                </a:lnTo>
                <a:lnTo>
                  <a:pt x="0" y="1107948"/>
                </a:lnTo>
                <a:lnTo>
                  <a:pt x="9122664" y="1107948"/>
                </a:lnTo>
                <a:lnTo>
                  <a:pt x="9122664" y="0"/>
                </a:lnTo>
                <a:close/>
              </a:path>
            </a:pathLst>
          </a:custGeom>
          <a:solidFill>
            <a:srgbClr val="EBF0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193409" y="773048"/>
            <a:ext cx="38481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95"/>
              </a:spcBef>
            </a:pPr>
            <a:r>
              <a:rPr sz="3300" b="1" baseline="-16414" dirty="0">
                <a:latin typeface="Arial"/>
                <a:cs typeface="Arial"/>
              </a:rPr>
              <a:t>1</a:t>
            </a:r>
            <a:r>
              <a:rPr sz="1450" b="1" dirty="0">
                <a:latin typeface="Arial"/>
                <a:cs typeface="Arial"/>
              </a:rPr>
              <a:t>st</a:t>
            </a:r>
            <a:endParaRPr sz="14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0994" y="856868"/>
            <a:ext cx="901382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  <a:tabLst>
                <a:tab pos="2785110" algn="l"/>
                <a:tab pos="3829685" algn="l"/>
                <a:tab pos="4297045" algn="l"/>
                <a:tab pos="5046980" algn="l"/>
                <a:tab pos="6089650" algn="l"/>
                <a:tab pos="7691755" algn="l"/>
                <a:tab pos="8502650" algn="l"/>
              </a:tabLst>
            </a:pPr>
            <a:r>
              <a:rPr sz="3300" b="1" spc="-7" baseline="2525" dirty="0">
                <a:latin typeface="Arial"/>
                <a:cs typeface="Arial"/>
              </a:rPr>
              <a:t>Situation</a:t>
            </a:r>
            <a:r>
              <a:rPr sz="3300" b="1" spc="37" baseline="2525" dirty="0">
                <a:latin typeface="Arial"/>
                <a:cs typeface="Arial"/>
              </a:rPr>
              <a:t> </a:t>
            </a:r>
            <a:r>
              <a:rPr sz="3300" b="1" spc="-7" baseline="2525" dirty="0">
                <a:latin typeface="Arial"/>
                <a:cs typeface="Arial"/>
              </a:rPr>
              <a:t>2:</a:t>
            </a:r>
            <a:r>
              <a:rPr sz="3300" b="1" spc="225" baseline="2525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Partner</a:t>
            </a:r>
            <a:r>
              <a:rPr sz="2200" b="1" dirty="0">
                <a:latin typeface="Arial"/>
                <a:cs typeface="Arial"/>
              </a:rPr>
              <a:t>	</a:t>
            </a:r>
            <a:r>
              <a:rPr sz="2200" b="1" spc="-5" dirty="0">
                <a:latin typeface="Arial"/>
                <a:cs typeface="Arial"/>
              </a:rPr>
              <a:t>re</a:t>
            </a:r>
            <a:r>
              <a:rPr sz="2200" b="1" spc="5" dirty="0">
                <a:latin typeface="Arial"/>
                <a:cs typeface="Arial"/>
              </a:rPr>
              <a:t>t</a:t>
            </a:r>
            <a:r>
              <a:rPr sz="2200" b="1" spc="-5" dirty="0">
                <a:latin typeface="Arial"/>
                <a:cs typeface="Arial"/>
              </a:rPr>
              <a:t>ires</a:t>
            </a:r>
            <a:r>
              <a:rPr sz="2200" b="1" dirty="0">
                <a:latin typeface="Arial"/>
                <a:cs typeface="Arial"/>
              </a:rPr>
              <a:t>	</a:t>
            </a:r>
            <a:r>
              <a:rPr sz="2200" b="1" spc="-5" dirty="0">
                <a:latin typeface="Arial"/>
                <a:cs typeface="Arial"/>
              </a:rPr>
              <a:t>or</a:t>
            </a:r>
            <a:r>
              <a:rPr sz="2200" b="1" dirty="0">
                <a:latin typeface="Arial"/>
                <a:cs typeface="Arial"/>
              </a:rPr>
              <a:t>	</a:t>
            </a:r>
            <a:r>
              <a:rPr sz="2200" b="1" spc="-5" dirty="0">
                <a:latin typeface="Arial"/>
                <a:cs typeface="Arial"/>
              </a:rPr>
              <a:t>di</a:t>
            </a:r>
            <a:r>
              <a:rPr sz="2200" b="1" spc="10" dirty="0">
                <a:latin typeface="Arial"/>
                <a:cs typeface="Arial"/>
              </a:rPr>
              <a:t>e</a:t>
            </a:r>
            <a:r>
              <a:rPr sz="2200" b="1" spc="-5" dirty="0">
                <a:latin typeface="Arial"/>
                <a:cs typeface="Arial"/>
              </a:rPr>
              <a:t>s</a:t>
            </a:r>
            <a:r>
              <a:rPr sz="2200" b="1" dirty="0">
                <a:latin typeface="Arial"/>
                <a:cs typeface="Arial"/>
              </a:rPr>
              <a:t>	</a:t>
            </a:r>
            <a:r>
              <a:rPr sz="2200" b="1" spc="-5" dirty="0">
                <a:latin typeface="Arial"/>
                <a:cs typeface="Arial"/>
              </a:rPr>
              <a:t>on</a:t>
            </a:r>
            <a:r>
              <a:rPr sz="2200" b="1" dirty="0">
                <a:latin typeface="Arial"/>
                <a:cs typeface="Arial"/>
              </a:rPr>
              <a:t>	</a:t>
            </a:r>
            <a:r>
              <a:rPr sz="2200" b="1" spc="-5" dirty="0">
                <a:latin typeface="Arial"/>
                <a:cs typeface="Arial"/>
              </a:rPr>
              <a:t>Decemb</a:t>
            </a:r>
            <a:r>
              <a:rPr sz="2200" b="1" dirty="0">
                <a:latin typeface="Arial"/>
                <a:cs typeface="Arial"/>
              </a:rPr>
              <a:t>e</a:t>
            </a:r>
            <a:r>
              <a:rPr sz="2200" b="1" spc="-130" dirty="0">
                <a:latin typeface="Arial"/>
                <a:cs typeface="Arial"/>
              </a:rPr>
              <a:t>r</a:t>
            </a:r>
            <a:r>
              <a:rPr sz="2200" b="1" spc="-5" dirty="0">
                <a:latin typeface="Arial"/>
                <a:cs typeface="Arial"/>
              </a:rPr>
              <a:t>,</a:t>
            </a:r>
            <a:r>
              <a:rPr sz="2200" b="1" dirty="0">
                <a:latin typeface="Arial"/>
                <a:cs typeface="Arial"/>
              </a:rPr>
              <a:t>	</a:t>
            </a:r>
            <a:r>
              <a:rPr sz="2200" b="1" spc="-5" dirty="0">
                <a:latin typeface="Arial"/>
                <a:cs typeface="Arial"/>
              </a:rPr>
              <a:t>2019</a:t>
            </a:r>
            <a:r>
              <a:rPr sz="2200" b="1" dirty="0">
                <a:latin typeface="Arial"/>
                <a:cs typeface="Arial"/>
              </a:rPr>
              <a:t>	</a:t>
            </a:r>
            <a:r>
              <a:rPr sz="2200" b="1" spc="-5" dirty="0">
                <a:latin typeface="Arial"/>
                <a:cs typeface="Arial"/>
              </a:rPr>
              <a:t>a</a:t>
            </a:r>
            <a:r>
              <a:rPr sz="2200" b="1" spc="10" dirty="0">
                <a:latin typeface="Arial"/>
                <a:cs typeface="Arial"/>
              </a:rPr>
              <a:t>n</a:t>
            </a:r>
            <a:r>
              <a:rPr sz="2200" b="1" spc="-5" dirty="0">
                <a:latin typeface="Arial"/>
                <a:cs typeface="Arial"/>
              </a:rPr>
              <a:t>d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8368" y="1191844"/>
            <a:ext cx="9037320" cy="11753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720">
              <a:lnSpc>
                <a:spcPct val="100000"/>
              </a:lnSpc>
              <a:spcBef>
                <a:spcPts val="95"/>
              </a:spcBef>
              <a:tabLst>
                <a:tab pos="1233170" algn="l"/>
                <a:tab pos="1908175" algn="l"/>
                <a:tab pos="2348865" algn="l"/>
                <a:tab pos="3022600" algn="l"/>
                <a:tab pos="3434079" algn="l"/>
                <a:tab pos="3766185" algn="l"/>
                <a:tab pos="5109210" algn="l"/>
                <a:tab pos="5642610" algn="l"/>
                <a:tab pos="6052820" algn="l"/>
                <a:tab pos="6492875" algn="l"/>
                <a:tab pos="6997700" algn="l"/>
                <a:tab pos="7750175" algn="l"/>
                <a:tab pos="8176895" algn="l"/>
              </a:tabLst>
            </a:pPr>
            <a:r>
              <a:rPr sz="2200" b="1" dirty="0">
                <a:latin typeface="Arial"/>
                <a:cs typeface="Arial"/>
              </a:rPr>
              <a:t>amount	due	</a:t>
            </a:r>
            <a:r>
              <a:rPr sz="2200" b="1" spc="-5" dirty="0">
                <a:latin typeface="Arial"/>
                <a:cs typeface="Arial"/>
              </a:rPr>
              <a:t>to	him	</a:t>
            </a:r>
            <a:r>
              <a:rPr sz="2200" b="1" dirty="0">
                <a:latin typeface="Arial"/>
                <a:cs typeface="Arial"/>
              </a:rPr>
              <a:t>is	</a:t>
            </a:r>
            <a:r>
              <a:rPr sz="2200" b="1" spc="-570" dirty="0">
                <a:latin typeface="Arial"/>
                <a:cs typeface="Arial"/>
              </a:rPr>
              <a:t>₹	</a:t>
            </a:r>
            <a:r>
              <a:rPr sz="2200" b="1" spc="-5" dirty="0">
                <a:latin typeface="Arial"/>
                <a:cs typeface="Arial"/>
              </a:rPr>
              <a:t>1,80,000.	He	is	to	be	paid	in	yearly</a:t>
            </a:r>
            <a:endParaRPr sz="2200">
              <a:latin typeface="Arial"/>
              <a:cs typeface="Arial"/>
            </a:endParaRPr>
          </a:p>
          <a:p>
            <a:pPr marL="45720">
              <a:lnSpc>
                <a:spcPct val="100000"/>
              </a:lnSpc>
              <a:spcBef>
                <a:spcPts val="5"/>
              </a:spcBef>
              <a:tabLst>
                <a:tab pos="4229735" algn="l"/>
              </a:tabLst>
            </a:pPr>
            <a:r>
              <a:rPr sz="2200" b="1" spc="-5" dirty="0">
                <a:latin typeface="Arial"/>
                <a:cs typeface="Arial"/>
              </a:rPr>
              <a:t>instalments on </a:t>
            </a:r>
            <a:r>
              <a:rPr sz="2200" b="1" dirty="0">
                <a:latin typeface="Arial"/>
                <a:cs typeface="Arial"/>
              </a:rPr>
              <a:t>1</a:t>
            </a:r>
            <a:r>
              <a:rPr sz="2175" b="1" baseline="24904" dirty="0">
                <a:latin typeface="Arial"/>
                <a:cs typeface="Arial"/>
              </a:rPr>
              <a:t>st </a:t>
            </a:r>
            <a:r>
              <a:rPr sz="2200" b="1" spc="-5" dirty="0">
                <a:latin typeface="Arial"/>
                <a:cs typeface="Arial"/>
              </a:rPr>
              <a:t>April</a:t>
            </a:r>
            <a:r>
              <a:rPr sz="2200" b="1" spc="240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each</a:t>
            </a:r>
            <a:r>
              <a:rPr sz="2200" b="1" spc="25" dirty="0">
                <a:latin typeface="Arial"/>
                <a:cs typeface="Arial"/>
              </a:rPr>
              <a:t> </a:t>
            </a:r>
            <a:r>
              <a:rPr sz="2200" b="1" spc="-575" dirty="0">
                <a:latin typeface="Arial"/>
                <a:cs typeface="Arial"/>
              </a:rPr>
              <a:t>₹	</a:t>
            </a:r>
            <a:r>
              <a:rPr sz="2200" b="1" spc="-5" dirty="0">
                <a:latin typeface="Arial"/>
                <a:cs typeface="Arial"/>
              </a:rPr>
              <a:t>50,000 including interest @ 6%</a:t>
            </a:r>
            <a:r>
              <a:rPr sz="2200" b="1" spc="105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p.a.</a:t>
            </a:r>
            <a:endParaRPr sz="22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1130"/>
              </a:spcBef>
              <a:tabLst>
                <a:tab pos="3977640" algn="l"/>
              </a:tabLst>
            </a:pPr>
            <a:r>
              <a:rPr sz="3300" b="1" spc="-75" baseline="2525" dirty="0">
                <a:latin typeface="Arial"/>
                <a:cs typeface="Arial"/>
              </a:rPr>
              <a:t>Dr.	</a:t>
            </a:r>
            <a:r>
              <a:rPr sz="2200" b="1" spc="-5" dirty="0">
                <a:latin typeface="Arial"/>
                <a:cs typeface="Arial"/>
              </a:rPr>
              <a:t>Loan</a:t>
            </a:r>
            <a:r>
              <a:rPr sz="2200" b="1" spc="-65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Account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563225" y="1907286"/>
            <a:ext cx="39751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10" dirty="0">
                <a:latin typeface="Arial"/>
                <a:cs typeface="Arial"/>
              </a:rPr>
              <a:t>C</a:t>
            </a:r>
            <a:r>
              <a:rPr sz="2200" b="1" spc="-130" dirty="0">
                <a:latin typeface="Arial"/>
                <a:cs typeface="Arial"/>
              </a:rPr>
              <a:t>r</a:t>
            </a:r>
            <a:r>
              <a:rPr sz="2200" b="1" spc="-5" dirty="0">
                <a:latin typeface="Arial"/>
                <a:cs typeface="Arial"/>
              </a:rPr>
              <a:t>.</a:t>
            </a:r>
            <a:endParaRPr sz="22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816470" y="2946654"/>
            <a:ext cx="2919095" cy="3480435"/>
          </a:xfrm>
          <a:custGeom>
            <a:avLst/>
            <a:gdLst/>
            <a:ahLst/>
            <a:cxnLst/>
            <a:rect l="l" t="t" r="r" b="b"/>
            <a:pathLst>
              <a:path w="2919095" h="3480435">
                <a:moveTo>
                  <a:pt x="0" y="3480155"/>
                </a:moveTo>
                <a:lnTo>
                  <a:pt x="2918713" y="3480155"/>
                </a:lnTo>
                <a:lnTo>
                  <a:pt x="2918713" y="0"/>
                </a:lnTo>
                <a:lnTo>
                  <a:pt x="0" y="0"/>
                </a:lnTo>
                <a:lnTo>
                  <a:pt x="0" y="3480155"/>
                </a:lnTo>
                <a:close/>
              </a:path>
            </a:pathLst>
          </a:custGeom>
          <a:solidFill>
            <a:srgbClr val="EBF0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908545" y="2435711"/>
            <a:ext cx="131508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dirty="0">
                <a:latin typeface="Arial"/>
                <a:cs typeface="Arial"/>
              </a:rPr>
              <a:t>Particu</a:t>
            </a:r>
            <a:r>
              <a:rPr sz="2000" b="1" spc="-10" dirty="0">
                <a:latin typeface="Arial"/>
                <a:cs typeface="Arial"/>
              </a:rPr>
              <a:t>l</a:t>
            </a:r>
            <a:r>
              <a:rPr sz="2000" b="1" dirty="0">
                <a:latin typeface="Arial"/>
                <a:cs typeface="Arial"/>
              </a:rPr>
              <a:t>ars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908545" y="3746605"/>
            <a:ext cx="163258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dirty="0">
                <a:latin typeface="Arial"/>
                <a:cs typeface="Arial"/>
              </a:rPr>
              <a:t>By Interest</a:t>
            </a:r>
            <a:r>
              <a:rPr sz="2000" spc="-24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A/c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6925309" y="2962020"/>
            <a:ext cx="3195320" cy="1824989"/>
            <a:chOff x="6925309" y="2962020"/>
            <a:chExt cx="3195320" cy="1824989"/>
          </a:xfrm>
        </p:grpSpPr>
        <p:sp>
          <p:nvSpPr>
            <p:cNvPr id="12" name="object 12"/>
            <p:cNvSpPr/>
            <p:nvPr/>
          </p:nvSpPr>
          <p:spPr>
            <a:xfrm>
              <a:off x="9481692" y="2962020"/>
              <a:ext cx="639445" cy="902969"/>
            </a:xfrm>
            <a:custGeom>
              <a:avLst/>
              <a:gdLst/>
              <a:ahLst/>
              <a:cxnLst/>
              <a:rect l="l" t="t" r="r" b="b"/>
              <a:pathLst>
                <a:path w="639445" h="902970">
                  <a:moveTo>
                    <a:pt x="589928" y="844279"/>
                  </a:moveTo>
                  <a:lnTo>
                    <a:pt x="564006" y="862583"/>
                  </a:lnTo>
                  <a:lnTo>
                    <a:pt x="638936" y="902969"/>
                  </a:lnTo>
                  <a:lnTo>
                    <a:pt x="631668" y="854709"/>
                  </a:lnTo>
                  <a:lnTo>
                    <a:pt x="597280" y="854709"/>
                  </a:lnTo>
                  <a:lnTo>
                    <a:pt x="589928" y="844279"/>
                  </a:lnTo>
                  <a:close/>
                </a:path>
                <a:path w="639445" h="902970">
                  <a:moveTo>
                    <a:pt x="600265" y="836981"/>
                  </a:moveTo>
                  <a:lnTo>
                    <a:pt x="589928" y="844279"/>
                  </a:lnTo>
                  <a:lnTo>
                    <a:pt x="597280" y="854709"/>
                  </a:lnTo>
                  <a:lnTo>
                    <a:pt x="607567" y="847343"/>
                  </a:lnTo>
                  <a:lnTo>
                    <a:pt x="600265" y="836981"/>
                  </a:lnTo>
                  <a:close/>
                </a:path>
                <a:path w="639445" h="902970">
                  <a:moveTo>
                    <a:pt x="626236" y="818641"/>
                  </a:moveTo>
                  <a:lnTo>
                    <a:pt x="600265" y="836981"/>
                  </a:lnTo>
                  <a:lnTo>
                    <a:pt x="607567" y="847343"/>
                  </a:lnTo>
                  <a:lnTo>
                    <a:pt x="597280" y="854709"/>
                  </a:lnTo>
                  <a:lnTo>
                    <a:pt x="631668" y="854709"/>
                  </a:lnTo>
                  <a:lnTo>
                    <a:pt x="626236" y="818641"/>
                  </a:lnTo>
                  <a:close/>
                </a:path>
                <a:path w="639445" h="902970">
                  <a:moveTo>
                    <a:pt x="10413" y="0"/>
                  </a:moveTo>
                  <a:lnTo>
                    <a:pt x="0" y="7365"/>
                  </a:lnTo>
                  <a:lnTo>
                    <a:pt x="589928" y="844279"/>
                  </a:lnTo>
                  <a:lnTo>
                    <a:pt x="600265" y="836981"/>
                  </a:lnTo>
                  <a:lnTo>
                    <a:pt x="1041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938009" y="3451097"/>
              <a:ext cx="2536190" cy="1323340"/>
            </a:xfrm>
            <a:custGeom>
              <a:avLst/>
              <a:gdLst/>
              <a:ahLst/>
              <a:cxnLst/>
              <a:rect l="l" t="t" r="r" b="b"/>
              <a:pathLst>
                <a:path w="2536190" h="1323339">
                  <a:moveTo>
                    <a:pt x="2535936" y="0"/>
                  </a:moveTo>
                  <a:lnTo>
                    <a:pt x="0" y="0"/>
                  </a:lnTo>
                  <a:lnTo>
                    <a:pt x="0" y="1322832"/>
                  </a:lnTo>
                  <a:lnTo>
                    <a:pt x="2535936" y="1322832"/>
                  </a:lnTo>
                  <a:lnTo>
                    <a:pt x="2535936" y="0"/>
                  </a:lnTo>
                  <a:close/>
                </a:path>
              </a:pathLst>
            </a:custGeom>
            <a:solidFill>
              <a:srgbClr val="E6DF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938009" y="3451097"/>
              <a:ext cx="2536190" cy="1323340"/>
            </a:xfrm>
            <a:custGeom>
              <a:avLst/>
              <a:gdLst/>
              <a:ahLst/>
              <a:cxnLst/>
              <a:rect l="l" t="t" r="r" b="b"/>
              <a:pathLst>
                <a:path w="2536190" h="1323339">
                  <a:moveTo>
                    <a:pt x="0" y="1322832"/>
                  </a:moveTo>
                  <a:lnTo>
                    <a:pt x="2535936" y="1322832"/>
                  </a:lnTo>
                  <a:lnTo>
                    <a:pt x="2535936" y="0"/>
                  </a:lnTo>
                  <a:lnTo>
                    <a:pt x="0" y="0"/>
                  </a:lnTo>
                  <a:lnTo>
                    <a:pt x="0" y="1322832"/>
                  </a:lnTo>
                  <a:close/>
                </a:path>
              </a:pathLst>
            </a:custGeom>
            <a:ln w="25400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5" name="object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574594"/>
              </p:ext>
            </p:extLst>
          </p:nvPr>
        </p:nvGraphicFramePr>
        <p:xfrm>
          <a:off x="615695" y="2225294"/>
          <a:ext cx="10962004" cy="4867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3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528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911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8237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8869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192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258508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2166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135001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90170" marR="15938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spc="-515" dirty="0">
                          <a:latin typeface="Arial"/>
                          <a:cs typeface="Arial"/>
                        </a:rPr>
                        <a:t>₹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1,80,000 x 6%</a:t>
                      </a:r>
                      <a:r>
                        <a:rPr sz="20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00" dirty="0">
                          <a:latin typeface="Arial"/>
                          <a:cs typeface="Arial"/>
                        </a:rPr>
                        <a:t>p.a. 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x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4/12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= </a:t>
                      </a:r>
                      <a:r>
                        <a:rPr sz="2000" spc="-515" dirty="0">
                          <a:latin typeface="Arial"/>
                          <a:cs typeface="Arial"/>
                        </a:rPr>
                        <a:t>₹</a:t>
                      </a:r>
                      <a:r>
                        <a:rPr sz="2000" spc="-5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2,700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28575">
                      <a:solidFill>
                        <a:srgbClr val="4AACC5"/>
                      </a:solidFill>
                      <a:prstDash val="solid"/>
                    </a:lnL>
                    <a:lnR w="28575">
                      <a:solidFill>
                        <a:srgbClr val="4AACC5"/>
                      </a:solidFill>
                      <a:prstDash val="solid"/>
                    </a:lnR>
                    <a:lnT w="28575">
                      <a:solidFill>
                        <a:srgbClr val="4AACC5"/>
                      </a:solidFill>
                      <a:prstDash val="solid"/>
                    </a:lnT>
                    <a:solidFill>
                      <a:srgbClr val="E6DFE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AACC5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2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4AACC5"/>
                      </a:solidFill>
                      <a:prstDash val="solid"/>
                    </a:lnR>
                    <a:lnT w="12700" cap="flat" cmpd="sng" algn="ctr">
                      <a:solidFill>
                        <a:srgbClr val="4AAC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Date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Particulars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₹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Date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28575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735" marB="0">
                    <a:lnL w="28575">
                      <a:solidFill>
                        <a:srgbClr val="4AACC5"/>
                      </a:solidFill>
                      <a:prstDash val="solid"/>
                    </a:lnL>
                    <a:lnR w="28575">
                      <a:solidFill>
                        <a:srgbClr val="4AACC5"/>
                      </a:solidFill>
                      <a:prstDash val="solid"/>
                    </a:lnR>
                    <a:lnT w="28575">
                      <a:solidFill>
                        <a:srgbClr val="4AACC5"/>
                      </a:solidFill>
                      <a:prstDash val="solid"/>
                    </a:lnT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₹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7418"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4AACC5"/>
                      </a:solidFill>
                      <a:prstDash val="solid"/>
                    </a:lnR>
                  </a:tcPr>
                </a:tc>
                <a:tc rowSpan="7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2020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Mar</a:t>
                      </a:r>
                      <a:r>
                        <a:rPr sz="20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31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2020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April</a:t>
                      </a:r>
                      <a:r>
                        <a:rPr sz="20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2021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Mar</a:t>
                      </a:r>
                      <a:r>
                        <a:rPr sz="20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31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35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000" spc="-110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Balance c/d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marL="91440" marR="1125220">
                        <a:lnSpc>
                          <a:spcPct val="200000"/>
                        </a:lnSpc>
                      </a:pPr>
                      <a:r>
                        <a:rPr sz="2000" spc="-110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Bank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A/c  </a:t>
                      </a:r>
                      <a:r>
                        <a:rPr sz="2000" spc="-110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Balance c/d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350">
                        <a:latin typeface="Times New Roman"/>
                        <a:cs typeface="Times New Roman"/>
                      </a:endParaRPr>
                    </a:p>
                    <a:p>
                      <a:pPr marL="9906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1,82,700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2019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Dec</a:t>
                      </a:r>
                      <a:r>
                        <a:rPr sz="20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2020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Mar</a:t>
                      </a:r>
                      <a:r>
                        <a:rPr sz="20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31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30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2020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April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2021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Mar</a:t>
                      </a:r>
                      <a:r>
                        <a:rPr sz="20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31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28575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AACC5"/>
                      </a:solidFill>
                      <a:prstDash val="solid"/>
                    </a:lnL>
                    <a:lnR w="28575">
                      <a:solidFill>
                        <a:srgbClr val="4AACC5"/>
                      </a:solidFill>
                      <a:prstDash val="solid"/>
                    </a:lnR>
                    <a:lnB w="28575">
                      <a:solidFill>
                        <a:srgbClr val="4AACC5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solidFill>
                      <a:srgbClr val="EBF0DE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350">
                        <a:latin typeface="Times New Roman"/>
                        <a:cs typeface="Times New Roman"/>
                      </a:endParaRPr>
                    </a:p>
                    <a:p>
                      <a:pPr marR="83820" algn="r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1,80,000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R="84455" algn="r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2,700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21615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4AACC5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rowSpan="6" gridSpan="3"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1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By </a:t>
                      </a:r>
                      <a:r>
                        <a:rPr sz="2000" spc="5" dirty="0">
                          <a:latin typeface="Arial"/>
                          <a:cs typeface="Arial"/>
                        </a:rPr>
                        <a:t>Partner’s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Capital</a:t>
                      </a:r>
                      <a:r>
                        <a:rPr sz="2000" spc="-2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A/c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21209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2000" spc="-515" dirty="0">
                          <a:latin typeface="Arial"/>
                          <a:cs typeface="Arial"/>
                        </a:rPr>
                        <a:t>₹</a:t>
                      </a:r>
                      <a:r>
                        <a:rPr sz="2000" spc="-5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1,32,700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212090">
                        <a:lnSpc>
                          <a:spcPct val="100000"/>
                        </a:lnSpc>
                      </a:pPr>
                      <a:r>
                        <a:rPr sz="2000" spc="-240" dirty="0">
                          <a:latin typeface="Arial"/>
                          <a:cs typeface="Arial"/>
                        </a:rPr>
                        <a:t>(₹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1,82,700</a:t>
                      </a:r>
                      <a:r>
                        <a:rPr sz="2000" spc="-1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–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212090">
                        <a:lnSpc>
                          <a:spcPct val="100000"/>
                        </a:lnSpc>
                        <a:tabLst>
                          <a:tab pos="492125" algn="l"/>
                        </a:tabLst>
                      </a:pPr>
                      <a:r>
                        <a:rPr sz="2000" spc="-515" dirty="0">
                          <a:latin typeface="Arial"/>
                          <a:cs typeface="Arial"/>
                        </a:rPr>
                        <a:t>₹	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50,000)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x 6%</a:t>
                      </a:r>
                      <a:r>
                        <a:rPr sz="20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p.a.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21209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= </a:t>
                      </a:r>
                      <a:r>
                        <a:rPr sz="2000" spc="-515" dirty="0">
                          <a:latin typeface="Arial"/>
                          <a:cs typeface="Arial"/>
                        </a:rPr>
                        <a:t>₹</a:t>
                      </a:r>
                      <a:r>
                        <a:rPr sz="2000" spc="-4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7,962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By Balance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b/d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By Interest</a:t>
                      </a:r>
                      <a:r>
                        <a:rPr sz="2000" spc="-1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A/c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6637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rowSpan="6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6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956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4AACC5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1,82,700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637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36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1,82,700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4AACC5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191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50,000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R="84455" algn="r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1,40,662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4257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637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22834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4AACC5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4257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637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147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1,82,700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R="8445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7,962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8669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785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4AACC5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1,90,662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637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1,90,662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22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4AACC5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637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48894">
                <a:tc gridSpan="10">
                  <a:txBody>
                    <a:bodyPr/>
                    <a:lstStyle/>
                    <a:p>
                      <a:pPr marL="90805">
                        <a:lnSpc>
                          <a:spcPts val="2610"/>
                        </a:lnSpc>
                        <a:tabLst>
                          <a:tab pos="10549890" algn="l"/>
                        </a:tabLst>
                      </a:pPr>
                      <a:endParaRPr sz="225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EDEB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16" name="object 16"/>
          <p:cNvSpPr/>
          <p:nvPr/>
        </p:nvSpPr>
        <p:spPr>
          <a:xfrm>
            <a:off x="9468357" y="4761357"/>
            <a:ext cx="652780" cy="750570"/>
          </a:xfrm>
          <a:custGeom>
            <a:avLst/>
            <a:gdLst/>
            <a:ahLst/>
            <a:cxnLst/>
            <a:rect l="l" t="t" r="r" b="b"/>
            <a:pathLst>
              <a:path w="652779" h="750570">
                <a:moveTo>
                  <a:pt x="597718" y="696660"/>
                </a:moveTo>
                <a:lnTo>
                  <a:pt x="573786" y="717423"/>
                </a:lnTo>
                <a:lnTo>
                  <a:pt x="652526" y="750062"/>
                </a:lnTo>
                <a:lnTo>
                  <a:pt x="641268" y="706247"/>
                </a:lnTo>
                <a:lnTo>
                  <a:pt x="606044" y="706247"/>
                </a:lnTo>
                <a:lnTo>
                  <a:pt x="597718" y="696660"/>
                </a:lnTo>
                <a:close/>
              </a:path>
              <a:path w="652779" h="750570">
                <a:moveTo>
                  <a:pt x="607374" y="688283"/>
                </a:moveTo>
                <a:lnTo>
                  <a:pt x="597718" y="696660"/>
                </a:lnTo>
                <a:lnTo>
                  <a:pt x="606044" y="706247"/>
                </a:lnTo>
                <a:lnTo>
                  <a:pt x="615696" y="697865"/>
                </a:lnTo>
                <a:lnTo>
                  <a:pt x="607374" y="688283"/>
                </a:lnTo>
                <a:close/>
              </a:path>
              <a:path w="652779" h="750570">
                <a:moveTo>
                  <a:pt x="631317" y="667512"/>
                </a:moveTo>
                <a:lnTo>
                  <a:pt x="607374" y="688283"/>
                </a:lnTo>
                <a:lnTo>
                  <a:pt x="615696" y="697865"/>
                </a:lnTo>
                <a:lnTo>
                  <a:pt x="606044" y="706247"/>
                </a:lnTo>
                <a:lnTo>
                  <a:pt x="641268" y="706247"/>
                </a:lnTo>
                <a:lnTo>
                  <a:pt x="631317" y="667512"/>
                </a:lnTo>
                <a:close/>
              </a:path>
              <a:path w="652779" h="750570">
                <a:moveTo>
                  <a:pt x="9651" y="0"/>
                </a:moveTo>
                <a:lnTo>
                  <a:pt x="0" y="8382"/>
                </a:lnTo>
                <a:lnTo>
                  <a:pt x="597718" y="696660"/>
                </a:lnTo>
                <a:lnTo>
                  <a:pt x="607374" y="688283"/>
                </a:lnTo>
                <a:lnTo>
                  <a:pt x="965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61980" y="6121151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5696" y="144779"/>
            <a:ext cx="8597265" cy="510540"/>
          </a:xfrm>
          <a:custGeom>
            <a:avLst/>
            <a:gdLst/>
            <a:ahLst/>
            <a:cxnLst/>
            <a:rect l="l" t="t" r="r" b="b"/>
            <a:pathLst>
              <a:path w="8597265" h="510540">
                <a:moveTo>
                  <a:pt x="8596884" y="0"/>
                </a:moveTo>
                <a:lnTo>
                  <a:pt x="0" y="0"/>
                </a:lnTo>
                <a:lnTo>
                  <a:pt x="0" y="209550"/>
                </a:lnTo>
                <a:lnTo>
                  <a:pt x="0" y="510540"/>
                </a:lnTo>
                <a:lnTo>
                  <a:pt x="8596884" y="510540"/>
                </a:lnTo>
                <a:lnTo>
                  <a:pt x="8596884" y="209550"/>
                </a:lnTo>
                <a:lnTo>
                  <a:pt x="8596884" y="0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15696" y="6411467"/>
            <a:ext cx="10960735" cy="364490"/>
          </a:xfrm>
          <a:custGeom>
            <a:avLst/>
            <a:gdLst/>
            <a:ahLst/>
            <a:cxnLst/>
            <a:rect l="l" t="t" r="r" b="b"/>
            <a:pathLst>
              <a:path w="10960735" h="364490">
                <a:moveTo>
                  <a:pt x="10960608" y="0"/>
                </a:moveTo>
                <a:lnTo>
                  <a:pt x="8406384" y="0"/>
                </a:lnTo>
                <a:lnTo>
                  <a:pt x="8171688" y="0"/>
                </a:lnTo>
                <a:lnTo>
                  <a:pt x="0" y="0"/>
                </a:lnTo>
                <a:lnTo>
                  <a:pt x="0" y="364236"/>
                </a:lnTo>
                <a:lnTo>
                  <a:pt x="8171688" y="364236"/>
                </a:lnTo>
                <a:lnTo>
                  <a:pt x="8406384" y="364236"/>
                </a:lnTo>
                <a:lnTo>
                  <a:pt x="10960608" y="364236"/>
                </a:lnTo>
                <a:lnTo>
                  <a:pt x="10960608" y="0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754886" y="1052194"/>
            <a:ext cx="7980680" cy="5308600"/>
          </a:xfrm>
          <a:custGeom>
            <a:avLst/>
            <a:gdLst/>
            <a:ahLst/>
            <a:cxnLst/>
            <a:rect l="l" t="t" r="r" b="b"/>
            <a:pathLst>
              <a:path w="7980680" h="5308600">
                <a:moveTo>
                  <a:pt x="5061559" y="0"/>
                </a:moveTo>
                <a:lnTo>
                  <a:pt x="4073283" y="0"/>
                </a:lnTo>
                <a:lnTo>
                  <a:pt x="2891028" y="0"/>
                </a:lnTo>
                <a:lnTo>
                  <a:pt x="0" y="0"/>
                </a:lnTo>
                <a:lnTo>
                  <a:pt x="0" y="370814"/>
                </a:lnTo>
                <a:lnTo>
                  <a:pt x="0" y="5308574"/>
                </a:lnTo>
                <a:lnTo>
                  <a:pt x="2891028" y="5308574"/>
                </a:lnTo>
                <a:lnTo>
                  <a:pt x="4073271" y="5308574"/>
                </a:lnTo>
                <a:lnTo>
                  <a:pt x="5061559" y="5308574"/>
                </a:lnTo>
                <a:lnTo>
                  <a:pt x="5061559" y="370840"/>
                </a:lnTo>
                <a:lnTo>
                  <a:pt x="5061559" y="0"/>
                </a:lnTo>
                <a:close/>
              </a:path>
              <a:path w="7980680" h="5308600">
                <a:moveTo>
                  <a:pt x="7980299" y="0"/>
                </a:moveTo>
                <a:lnTo>
                  <a:pt x="7417308" y="0"/>
                </a:lnTo>
                <a:lnTo>
                  <a:pt x="7417308" y="370814"/>
                </a:lnTo>
                <a:lnTo>
                  <a:pt x="5196840" y="370814"/>
                </a:lnTo>
                <a:lnTo>
                  <a:pt x="5196840" y="0"/>
                </a:lnTo>
                <a:lnTo>
                  <a:pt x="5061585" y="0"/>
                </a:lnTo>
                <a:lnTo>
                  <a:pt x="5061585" y="370814"/>
                </a:lnTo>
                <a:lnTo>
                  <a:pt x="5061585" y="624967"/>
                </a:lnTo>
                <a:lnTo>
                  <a:pt x="5061585" y="5308574"/>
                </a:lnTo>
                <a:lnTo>
                  <a:pt x="7980299" y="5308574"/>
                </a:lnTo>
                <a:lnTo>
                  <a:pt x="7980299" y="624967"/>
                </a:lnTo>
                <a:lnTo>
                  <a:pt x="7980299" y="370840"/>
                </a:lnTo>
                <a:lnTo>
                  <a:pt x="7980299" y="0"/>
                </a:lnTo>
                <a:close/>
              </a:path>
            </a:pathLst>
          </a:custGeom>
          <a:solidFill>
            <a:srgbClr val="EBF0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061022" y="1113727"/>
            <a:ext cx="1028065" cy="255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89"/>
              </a:lnSpc>
            </a:pPr>
            <a:r>
              <a:rPr sz="1800" b="1" spc="-15" dirty="0">
                <a:latin typeface="Arial"/>
                <a:cs typeface="Arial"/>
              </a:rPr>
              <a:t>a</a:t>
            </a:r>
            <a:r>
              <a:rPr sz="1800" b="1" dirty="0">
                <a:latin typeface="Arial"/>
                <a:cs typeface="Arial"/>
              </a:rPr>
              <a:t>rticula</a:t>
            </a:r>
            <a:r>
              <a:rPr sz="1800" b="1" spc="-10" dirty="0">
                <a:latin typeface="Arial"/>
                <a:cs typeface="Arial"/>
              </a:rPr>
              <a:t>r</a:t>
            </a:r>
            <a:r>
              <a:rPr sz="1800" b="1" spc="-5" dirty="0"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61022" y="2307378"/>
            <a:ext cx="1371600" cy="1231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89"/>
              </a:lnSpc>
            </a:pPr>
            <a:r>
              <a:rPr sz="1800" dirty="0">
                <a:latin typeface="Arial"/>
                <a:cs typeface="Arial"/>
              </a:rPr>
              <a:t>y </a:t>
            </a:r>
            <a:r>
              <a:rPr sz="1800" spc="-5" dirty="0">
                <a:latin typeface="Arial"/>
                <a:cs typeface="Arial"/>
              </a:rPr>
              <a:t>Interest</a:t>
            </a:r>
            <a:r>
              <a:rPr sz="1800" spc="-16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y </a:t>
            </a:r>
            <a:r>
              <a:rPr sz="1800" spc="-5" dirty="0">
                <a:latin typeface="Arial"/>
                <a:cs typeface="Arial"/>
              </a:rPr>
              <a:t>Balance</a:t>
            </a:r>
            <a:r>
              <a:rPr sz="1800" spc="-8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c/d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946645" y="354329"/>
            <a:ext cx="3184525" cy="3317240"/>
            <a:chOff x="6946645" y="354329"/>
            <a:chExt cx="3184525" cy="3317240"/>
          </a:xfrm>
        </p:grpSpPr>
        <p:sp>
          <p:nvSpPr>
            <p:cNvPr id="8" name="object 8"/>
            <p:cNvSpPr/>
            <p:nvPr/>
          </p:nvSpPr>
          <p:spPr>
            <a:xfrm>
              <a:off x="6951725" y="354329"/>
              <a:ext cx="2220595" cy="1323340"/>
            </a:xfrm>
            <a:custGeom>
              <a:avLst/>
              <a:gdLst/>
              <a:ahLst/>
              <a:cxnLst/>
              <a:rect l="l" t="t" r="r" b="b"/>
              <a:pathLst>
                <a:path w="2220595" h="1323339">
                  <a:moveTo>
                    <a:pt x="2220468" y="0"/>
                  </a:moveTo>
                  <a:lnTo>
                    <a:pt x="0" y="0"/>
                  </a:lnTo>
                  <a:lnTo>
                    <a:pt x="0" y="1322832"/>
                  </a:lnTo>
                  <a:lnTo>
                    <a:pt x="2220468" y="1322832"/>
                  </a:lnTo>
                  <a:lnTo>
                    <a:pt x="2220468" y="0"/>
                  </a:lnTo>
                  <a:close/>
                </a:path>
              </a:pathLst>
            </a:custGeom>
            <a:solidFill>
              <a:srgbClr val="E6DF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167875" y="1671065"/>
              <a:ext cx="963294" cy="645795"/>
            </a:xfrm>
            <a:custGeom>
              <a:avLst/>
              <a:gdLst/>
              <a:ahLst/>
              <a:cxnLst/>
              <a:rect l="l" t="t" r="r" b="b"/>
              <a:pathLst>
                <a:path w="963295" h="645794">
                  <a:moveTo>
                    <a:pt x="896059" y="608752"/>
                  </a:moveTo>
                  <a:lnTo>
                    <a:pt x="878458" y="635126"/>
                  </a:lnTo>
                  <a:lnTo>
                    <a:pt x="962914" y="645795"/>
                  </a:lnTo>
                  <a:lnTo>
                    <a:pt x="945845" y="615823"/>
                  </a:lnTo>
                  <a:lnTo>
                    <a:pt x="906652" y="615823"/>
                  </a:lnTo>
                  <a:lnTo>
                    <a:pt x="896059" y="608752"/>
                  </a:lnTo>
                  <a:close/>
                </a:path>
                <a:path w="963295" h="645794">
                  <a:moveTo>
                    <a:pt x="903079" y="598232"/>
                  </a:moveTo>
                  <a:lnTo>
                    <a:pt x="896059" y="608752"/>
                  </a:lnTo>
                  <a:lnTo>
                    <a:pt x="906652" y="615823"/>
                  </a:lnTo>
                  <a:lnTo>
                    <a:pt x="913638" y="605282"/>
                  </a:lnTo>
                  <a:lnTo>
                    <a:pt x="903079" y="598232"/>
                  </a:lnTo>
                  <a:close/>
                </a:path>
                <a:path w="963295" h="645794">
                  <a:moveTo>
                    <a:pt x="920750" y="571754"/>
                  </a:moveTo>
                  <a:lnTo>
                    <a:pt x="903079" y="598232"/>
                  </a:lnTo>
                  <a:lnTo>
                    <a:pt x="913638" y="605282"/>
                  </a:lnTo>
                  <a:lnTo>
                    <a:pt x="906652" y="615823"/>
                  </a:lnTo>
                  <a:lnTo>
                    <a:pt x="945845" y="615823"/>
                  </a:lnTo>
                  <a:lnTo>
                    <a:pt x="920750" y="571754"/>
                  </a:lnTo>
                  <a:close/>
                </a:path>
                <a:path w="963295" h="645794">
                  <a:moveTo>
                    <a:pt x="7112" y="0"/>
                  </a:moveTo>
                  <a:lnTo>
                    <a:pt x="0" y="10668"/>
                  </a:lnTo>
                  <a:lnTo>
                    <a:pt x="896059" y="608752"/>
                  </a:lnTo>
                  <a:lnTo>
                    <a:pt x="903079" y="598232"/>
                  </a:lnTo>
                  <a:lnTo>
                    <a:pt x="711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59345" y="2335529"/>
              <a:ext cx="2220595" cy="1323340"/>
            </a:xfrm>
            <a:custGeom>
              <a:avLst/>
              <a:gdLst/>
              <a:ahLst/>
              <a:cxnLst/>
              <a:rect l="l" t="t" r="r" b="b"/>
              <a:pathLst>
                <a:path w="2220595" h="1323339">
                  <a:moveTo>
                    <a:pt x="2220468" y="0"/>
                  </a:moveTo>
                  <a:lnTo>
                    <a:pt x="0" y="0"/>
                  </a:lnTo>
                  <a:lnTo>
                    <a:pt x="0" y="1322832"/>
                  </a:lnTo>
                  <a:lnTo>
                    <a:pt x="2220468" y="1322832"/>
                  </a:lnTo>
                  <a:lnTo>
                    <a:pt x="2220468" y="0"/>
                  </a:lnTo>
                  <a:close/>
                </a:path>
              </a:pathLst>
            </a:custGeom>
            <a:solidFill>
              <a:srgbClr val="E6DF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959345" y="2335529"/>
              <a:ext cx="2220595" cy="1323340"/>
            </a:xfrm>
            <a:custGeom>
              <a:avLst/>
              <a:gdLst/>
              <a:ahLst/>
              <a:cxnLst/>
              <a:rect l="l" t="t" r="r" b="b"/>
              <a:pathLst>
                <a:path w="2220595" h="1323339">
                  <a:moveTo>
                    <a:pt x="0" y="1322832"/>
                  </a:moveTo>
                  <a:lnTo>
                    <a:pt x="2220468" y="1322832"/>
                  </a:lnTo>
                  <a:lnTo>
                    <a:pt x="2220468" y="0"/>
                  </a:lnTo>
                  <a:lnTo>
                    <a:pt x="0" y="0"/>
                  </a:lnTo>
                  <a:lnTo>
                    <a:pt x="0" y="1322832"/>
                  </a:lnTo>
                  <a:close/>
                </a:path>
              </a:pathLst>
            </a:custGeom>
            <a:ln w="25400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2" name="object 12"/>
          <p:cNvGraphicFramePr>
            <a:graphicFrameLocks noGrp="1"/>
          </p:cNvGraphicFramePr>
          <p:nvPr/>
        </p:nvGraphicFramePr>
        <p:xfrm>
          <a:off x="695617" y="341629"/>
          <a:ext cx="10255881" cy="60153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28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911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8236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8869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588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22123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6387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21983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697865">
                <a:tc gridSpan="5">
                  <a:txBody>
                    <a:bodyPr/>
                    <a:lstStyle/>
                    <a:p>
                      <a:pPr marL="4445">
                        <a:lnSpc>
                          <a:spcPts val="1855"/>
                        </a:lnSpc>
                      </a:pPr>
                      <a:r>
                        <a:rPr sz="2600" b="1" dirty="0">
                          <a:latin typeface="Arial"/>
                          <a:cs typeface="Arial"/>
                        </a:rPr>
                        <a:t>Situation 2</a:t>
                      </a:r>
                      <a:r>
                        <a:rPr sz="26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600" b="1" dirty="0">
                          <a:latin typeface="Arial"/>
                          <a:cs typeface="Arial"/>
                        </a:rPr>
                        <a:t>Continued</a:t>
                      </a:r>
                      <a:endParaRPr sz="26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ts val="2615"/>
                        </a:lnSpc>
                        <a:spcBef>
                          <a:spcPts val="919"/>
                        </a:spcBef>
                        <a:tabLst>
                          <a:tab pos="3933825" algn="l"/>
                        </a:tabLst>
                      </a:pPr>
                      <a:r>
                        <a:rPr sz="3300" b="1" spc="-75" baseline="2525" dirty="0">
                          <a:latin typeface="Arial"/>
                          <a:cs typeface="Arial"/>
                        </a:rPr>
                        <a:t>Dr.	</a:t>
                      </a:r>
                      <a:r>
                        <a:rPr sz="2200" b="1" spc="-5" dirty="0">
                          <a:latin typeface="Arial"/>
                          <a:cs typeface="Arial"/>
                        </a:rPr>
                        <a:t>Loan</a:t>
                      </a:r>
                      <a:r>
                        <a:rPr sz="2200" b="1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b="1" spc="-5" dirty="0">
                          <a:latin typeface="Arial"/>
                          <a:cs typeface="Arial"/>
                        </a:rPr>
                        <a:t>Account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28575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spc="-515" dirty="0">
                          <a:latin typeface="Arial"/>
                          <a:cs typeface="Arial"/>
                        </a:rPr>
                        <a:t>₹</a:t>
                      </a:r>
                      <a:r>
                        <a:rPr sz="2000" spc="-5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90,662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2000" spc="-240" dirty="0">
                          <a:latin typeface="Arial"/>
                          <a:cs typeface="Arial"/>
                        </a:rPr>
                        <a:t>(₹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1,40,662</a:t>
                      </a:r>
                      <a:r>
                        <a:rPr sz="2000" spc="-1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–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28575">
                      <a:solidFill>
                        <a:srgbClr val="4AACC5"/>
                      </a:solidFill>
                      <a:prstDash val="solid"/>
                    </a:lnL>
                    <a:lnR w="28575">
                      <a:solidFill>
                        <a:srgbClr val="4AACC5"/>
                      </a:solidFill>
                      <a:prstDash val="solid"/>
                    </a:lnR>
                    <a:lnT w="28575">
                      <a:solidFill>
                        <a:srgbClr val="4AACC5"/>
                      </a:solidFill>
                      <a:prstDash val="solid"/>
                    </a:lnT>
                    <a:solidFill>
                      <a:srgbClr val="E6DFEB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550">
                        <a:latin typeface="Times New Roman"/>
                        <a:cs typeface="Times New Roman"/>
                      </a:endParaRPr>
                    </a:p>
                    <a:p>
                      <a:pPr algn="r">
                        <a:lnSpc>
                          <a:spcPts val="2455"/>
                        </a:lnSpc>
                      </a:pPr>
                      <a:r>
                        <a:rPr sz="2200" b="1" spc="-5" dirty="0">
                          <a:latin typeface="Arial"/>
                          <a:cs typeface="Arial"/>
                        </a:rPr>
                        <a:t>C</a:t>
                      </a:r>
                      <a:r>
                        <a:rPr sz="2200" b="1" spc="-12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2200" b="1" dirty="0">
                          <a:latin typeface="Arial"/>
                          <a:cs typeface="Arial"/>
                        </a:rPr>
                        <a:t>.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28575">
                      <a:solidFill>
                        <a:srgbClr val="4AACC5"/>
                      </a:solidFill>
                      <a:prstDash val="solid"/>
                    </a:lnL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Date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Particulars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₹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Date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28575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2005"/>
                        </a:lnSpc>
                        <a:tabLst>
                          <a:tab pos="372110" algn="l"/>
                        </a:tabLst>
                      </a:pPr>
                      <a:r>
                        <a:rPr sz="2700" b="1" spc="-487" baseline="-15432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2000" spc="-325" dirty="0">
                          <a:latin typeface="Arial"/>
                          <a:cs typeface="Arial"/>
                        </a:rPr>
                        <a:t>₹	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50,000)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x</a:t>
                      </a:r>
                      <a:r>
                        <a:rPr sz="20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6%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p.a.= </a:t>
                      </a:r>
                      <a:r>
                        <a:rPr sz="2000" spc="-515" dirty="0">
                          <a:latin typeface="Arial"/>
                          <a:cs typeface="Arial"/>
                        </a:rPr>
                        <a:t>₹</a:t>
                      </a:r>
                      <a:r>
                        <a:rPr sz="2000" spc="-5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5,440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8575">
                      <a:solidFill>
                        <a:srgbClr val="4AACC5"/>
                      </a:solidFill>
                      <a:prstDash val="solid"/>
                    </a:lnL>
                    <a:lnR w="28575">
                      <a:solidFill>
                        <a:srgbClr val="4AACC5"/>
                      </a:solidFill>
                      <a:prstDash val="solid"/>
                    </a:lnR>
                    <a:lnB w="28575">
                      <a:solidFill>
                        <a:srgbClr val="4AACC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₹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4126">
                <a:tc rowSpan="9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2021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April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2022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Mar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31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2022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April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2023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Mar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31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2023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April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5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spc="-9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Bank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A/c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spc="-9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Balance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c/d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91440" marR="1293495">
                        <a:lnSpc>
                          <a:spcPct val="200100"/>
                        </a:lnSpc>
                        <a:spcBef>
                          <a:spcPts val="1180"/>
                        </a:spcBef>
                      </a:pPr>
                      <a:r>
                        <a:rPr sz="1800" spc="-9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Bank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A/c  </a:t>
                      </a:r>
                      <a:r>
                        <a:rPr sz="1800" spc="-9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Balance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c/d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spc="-9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Bank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A/c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50">
                        <a:latin typeface="Times New Roman"/>
                        <a:cs typeface="Times New Roman"/>
                      </a:endParaRPr>
                    </a:p>
                    <a:p>
                      <a:pPr marL="393700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50,000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393700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96,102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9"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2021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April</a:t>
                      </a:r>
                      <a:r>
                        <a:rPr sz="1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2022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Mar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31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2022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April</a:t>
                      </a:r>
                      <a:r>
                        <a:rPr sz="1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2023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Mar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31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2023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April</a:t>
                      </a:r>
                      <a:r>
                        <a:rPr sz="1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28575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AACC5"/>
                      </a:solidFill>
                      <a:prstDash val="solid"/>
                    </a:lnL>
                    <a:lnR w="28575">
                      <a:solidFill>
                        <a:srgbClr val="4AACC5"/>
                      </a:solidFill>
                      <a:prstDash val="solid"/>
                    </a:lnR>
                    <a:lnB w="28575">
                      <a:solidFill>
                        <a:srgbClr val="4AACC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50">
                        <a:latin typeface="Times New Roman"/>
                        <a:cs typeface="Times New Roman"/>
                      </a:endParaRPr>
                    </a:p>
                    <a:p>
                      <a:pPr marR="82550" algn="r">
                        <a:lnSpc>
                          <a:spcPct val="10000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1,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0,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62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R="83185" algn="r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5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,4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0202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rowSpan="8" gridSpan="3"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By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Balance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b/d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245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2700" spc="-450" baseline="27777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2000" spc="-300" dirty="0">
                          <a:latin typeface="Arial"/>
                          <a:cs typeface="Arial"/>
                        </a:rPr>
                        <a:t>₹</a:t>
                      </a:r>
                      <a:r>
                        <a:rPr sz="2000" spc="-2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46,102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233679">
                        <a:lnSpc>
                          <a:spcPct val="100000"/>
                        </a:lnSpc>
                      </a:pPr>
                      <a:r>
                        <a:rPr sz="2000" spc="-240" dirty="0">
                          <a:latin typeface="Arial"/>
                          <a:cs typeface="Arial"/>
                        </a:rPr>
                        <a:t>(₹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96,102</a:t>
                      </a:r>
                      <a:r>
                        <a:rPr sz="2000" spc="-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–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233679">
                        <a:lnSpc>
                          <a:spcPct val="100000"/>
                        </a:lnSpc>
                        <a:tabLst>
                          <a:tab pos="514350" algn="l"/>
                        </a:tabLst>
                      </a:pPr>
                      <a:r>
                        <a:rPr sz="2000" spc="-515" dirty="0">
                          <a:latin typeface="Arial"/>
                          <a:cs typeface="Arial"/>
                        </a:rPr>
                        <a:t>₹	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50,000)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x</a:t>
                      </a:r>
                      <a:r>
                        <a:rPr sz="20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6%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700" spc="-30" baseline="12345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2000" spc="-20" dirty="0">
                          <a:latin typeface="Arial"/>
                          <a:cs typeface="Arial"/>
                        </a:rPr>
                        <a:t>p.a.= </a:t>
                      </a:r>
                      <a:r>
                        <a:rPr sz="2000" spc="-515" dirty="0">
                          <a:latin typeface="Arial"/>
                          <a:cs typeface="Arial"/>
                        </a:rPr>
                        <a:t>₹</a:t>
                      </a:r>
                      <a:r>
                        <a:rPr sz="2000" spc="-4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2,766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17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By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Interest</a:t>
                      </a:r>
                      <a:r>
                        <a:rPr sz="1800" spc="-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A/c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By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Balance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c/d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rowSpan="8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8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61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1,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6,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02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969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240029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1,46,102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781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393700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50,000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393700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48,868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969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41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10870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969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96,102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5568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2,766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8859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061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9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8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,8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8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969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9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8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,8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8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12699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156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8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,8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8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9812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969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168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8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,8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8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1336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214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8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,8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8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969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8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,8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8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6362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969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13" name="object 13"/>
          <p:cNvSpPr/>
          <p:nvPr/>
        </p:nvSpPr>
        <p:spPr>
          <a:xfrm>
            <a:off x="9210929" y="3672840"/>
            <a:ext cx="1013460" cy="303530"/>
          </a:xfrm>
          <a:custGeom>
            <a:avLst/>
            <a:gdLst/>
            <a:ahLst/>
            <a:cxnLst/>
            <a:rect l="l" t="t" r="r" b="b"/>
            <a:pathLst>
              <a:path w="1013459" h="303529">
                <a:moveTo>
                  <a:pt x="938356" y="272449"/>
                </a:moveTo>
                <a:lnTo>
                  <a:pt x="929894" y="303022"/>
                </a:lnTo>
                <a:lnTo>
                  <a:pt x="1013460" y="286639"/>
                </a:lnTo>
                <a:lnTo>
                  <a:pt x="1001486" y="275844"/>
                </a:lnTo>
                <a:lnTo>
                  <a:pt x="950595" y="275844"/>
                </a:lnTo>
                <a:lnTo>
                  <a:pt x="938356" y="272449"/>
                </a:lnTo>
                <a:close/>
              </a:path>
              <a:path w="1013459" h="303529">
                <a:moveTo>
                  <a:pt x="941767" y="260127"/>
                </a:moveTo>
                <a:lnTo>
                  <a:pt x="938356" y="272449"/>
                </a:lnTo>
                <a:lnTo>
                  <a:pt x="950595" y="275844"/>
                </a:lnTo>
                <a:lnTo>
                  <a:pt x="954024" y="263525"/>
                </a:lnTo>
                <a:lnTo>
                  <a:pt x="941767" y="260127"/>
                </a:lnTo>
                <a:close/>
              </a:path>
              <a:path w="1013459" h="303529">
                <a:moveTo>
                  <a:pt x="950214" y="229616"/>
                </a:moveTo>
                <a:lnTo>
                  <a:pt x="941767" y="260127"/>
                </a:lnTo>
                <a:lnTo>
                  <a:pt x="954024" y="263525"/>
                </a:lnTo>
                <a:lnTo>
                  <a:pt x="950595" y="275844"/>
                </a:lnTo>
                <a:lnTo>
                  <a:pt x="1001486" y="275844"/>
                </a:lnTo>
                <a:lnTo>
                  <a:pt x="950214" y="229616"/>
                </a:lnTo>
                <a:close/>
              </a:path>
              <a:path w="1013459" h="303529">
                <a:moveTo>
                  <a:pt x="3301" y="0"/>
                </a:moveTo>
                <a:lnTo>
                  <a:pt x="0" y="12192"/>
                </a:lnTo>
                <a:lnTo>
                  <a:pt x="938356" y="272449"/>
                </a:lnTo>
                <a:lnTo>
                  <a:pt x="941767" y="260127"/>
                </a:lnTo>
                <a:lnTo>
                  <a:pt x="330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20400" y="616408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5027" y="256031"/>
            <a:ext cx="8598535" cy="462280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393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10"/>
              </a:spcBef>
            </a:pPr>
            <a:r>
              <a:rPr sz="2400" b="1" spc="-5" dirty="0">
                <a:latin typeface="Arial"/>
                <a:cs typeface="Arial"/>
              </a:rPr>
              <a:t>Retirement </a:t>
            </a:r>
            <a:r>
              <a:rPr sz="2400" b="1" dirty="0">
                <a:latin typeface="Arial"/>
                <a:cs typeface="Arial"/>
              </a:rPr>
              <a:t>of a </a:t>
            </a:r>
            <a:r>
              <a:rPr sz="2400" b="1" spc="-5" dirty="0">
                <a:latin typeface="Arial"/>
                <a:cs typeface="Arial"/>
              </a:rPr>
              <a:t>Partner </a:t>
            </a:r>
            <a:r>
              <a:rPr sz="2400" b="1" dirty="0">
                <a:latin typeface="Arial"/>
                <a:cs typeface="Arial"/>
              </a:rPr>
              <a:t>(Question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42)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4377" y="938910"/>
            <a:ext cx="10450195" cy="3930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016125">
              <a:lnSpc>
                <a:spcPct val="100000"/>
              </a:lnSpc>
              <a:spcBef>
                <a:spcPts val="100"/>
              </a:spcBef>
              <a:tabLst>
                <a:tab pos="434340" algn="l"/>
                <a:tab pos="771525" algn="l"/>
                <a:tab pos="1411605" algn="l"/>
                <a:tab pos="1764664" algn="l"/>
                <a:tab pos="2559050" algn="l"/>
                <a:tab pos="3815079" algn="l"/>
                <a:tab pos="4185285" algn="l"/>
                <a:tab pos="4488815" algn="l"/>
                <a:tab pos="5214620" algn="l"/>
                <a:tab pos="5551170" algn="l"/>
                <a:tab pos="6546215" algn="l"/>
                <a:tab pos="7189470" algn="l"/>
                <a:tab pos="7715250" algn="l"/>
              </a:tabLst>
            </a:pPr>
            <a:r>
              <a:rPr sz="2400" i="1" spc="-5" dirty="0">
                <a:latin typeface="Arial"/>
                <a:cs typeface="Arial"/>
              </a:rPr>
              <a:t>A</a:t>
            </a:r>
            <a:r>
              <a:rPr sz="2400" i="1" dirty="0">
                <a:latin typeface="Arial"/>
                <a:cs typeface="Arial"/>
              </a:rPr>
              <a:t>,	B	</a:t>
            </a:r>
            <a:r>
              <a:rPr sz="2400" spc="-10" dirty="0">
                <a:latin typeface="Arial"/>
                <a:cs typeface="Arial"/>
              </a:rPr>
              <a:t>an</a:t>
            </a:r>
            <a:r>
              <a:rPr sz="2400" spc="-5" dirty="0">
                <a:latin typeface="Arial"/>
                <a:cs typeface="Arial"/>
              </a:rPr>
              <a:t>d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i="1" spc="-5" dirty="0">
                <a:latin typeface="Arial"/>
                <a:cs typeface="Arial"/>
              </a:rPr>
              <a:t>C</a:t>
            </a:r>
            <a:r>
              <a:rPr sz="2400" i="1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w</a:t>
            </a:r>
            <a:r>
              <a:rPr sz="2400" spc="-15" dirty="0">
                <a:latin typeface="Arial"/>
                <a:cs typeface="Arial"/>
              </a:rPr>
              <a:t>e</a:t>
            </a:r>
            <a:r>
              <a:rPr sz="2400" spc="-5" dirty="0">
                <a:latin typeface="Arial"/>
                <a:cs typeface="Arial"/>
              </a:rPr>
              <a:t>re</a:t>
            </a:r>
            <a:r>
              <a:rPr sz="2400" dirty="0">
                <a:latin typeface="Arial"/>
                <a:cs typeface="Arial"/>
              </a:rPr>
              <a:t>	par</a:t>
            </a:r>
            <a:r>
              <a:rPr sz="2400" spc="5" dirty="0">
                <a:latin typeface="Arial"/>
                <a:cs typeface="Arial"/>
              </a:rPr>
              <a:t>t</a:t>
            </a:r>
            <a:r>
              <a:rPr sz="2400" spc="-5" dirty="0">
                <a:latin typeface="Arial"/>
                <a:cs typeface="Arial"/>
              </a:rPr>
              <a:t>ners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10" dirty="0">
                <a:latin typeface="Arial"/>
                <a:cs typeface="Arial"/>
              </a:rPr>
              <a:t>i</a:t>
            </a:r>
            <a:r>
              <a:rPr sz="2400" spc="-5" dirty="0">
                <a:latin typeface="Arial"/>
                <a:cs typeface="Arial"/>
              </a:rPr>
              <a:t>n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	firm.	B	</a:t>
            </a:r>
            <a:r>
              <a:rPr sz="2400" spc="-5" dirty="0">
                <a:latin typeface="Arial"/>
                <a:cs typeface="Arial"/>
              </a:rPr>
              <a:t>r</a:t>
            </a:r>
            <a:r>
              <a:rPr sz="2400" spc="-15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t</a:t>
            </a:r>
            <a:r>
              <a:rPr sz="2400" spc="-15" dirty="0">
                <a:latin typeface="Arial"/>
                <a:cs typeface="Arial"/>
              </a:rPr>
              <a:t>i</a:t>
            </a:r>
            <a:r>
              <a:rPr sz="2400" spc="-5" dirty="0">
                <a:latin typeface="Arial"/>
                <a:cs typeface="Arial"/>
              </a:rPr>
              <a:t>red</a:t>
            </a:r>
            <a:r>
              <a:rPr sz="2400" dirty="0">
                <a:latin typeface="Arial"/>
                <a:cs typeface="Arial"/>
              </a:rPr>
              <a:t>	a</a:t>
            </a:r>
            <a:r>
              <a:rPr sz="2400" spc="-5" dirty="0">
                <a:latin typeface="Arial"/>
                <a:cs typeface="Arial"/>
              </a:rPr>
              <a:t>nd</a:t>
            </a:r>
            <a:r>
              <a:rPr sz="2400" dirty="0">
                <a:latin typeface="Arial"/>
                <a:cs typeface="Arial"/>
              </a:rPr>
              <a:t>	h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s	</a:t>
            </a:r>
            <a:r>
              <a:rPr sz="2400" spc="-5" dirty="0">
                <a:latin typeface="Arial"/>
                <a:cs typeface="Arial"/>
              </a:rPr>
              <a:t>cl</a:t>
            </a:r>
            <a:r>
              <a:rPr sz="2400" spc="-15" dirty="0">
                <a:latin typeface="Arial"/>
                <a:cs typeface="Arial"/>
              </a:rPr>
              <a:t>a</a:t>
            </a:r>
            <a:r>
              <a:rPr sz="2400" spc="-5" dirty="0">
                <a:latin typeface="Arial"/>
                <a:cs typeface="Arial"/>
              </a:rPr>
              <a:t>im  including Capital and goodwill was</a:t>
            </a:r>
            <a:r>
              <a:rPr sz="2400" spc="140" dirty="0">
                <a:latin typeface="Arial"/>
                <a:cs typeface="Arial"/>
              </a:rPr>
              <a:t> </a:t>
            </a:r>
            <a:r>
              <a:rPr sz="2400" spc="-625" dirty="0">
                <a:latin typeface="Arial"/>
                <a:cs typeface="Arial"/>
              </a:rPr>
              <a:t>₹ </a:t>
            </a:r>
            <a:r>
              <a:rPr sz="2400" spc="-5" dirty="0">
                <a:latin typeface="Arial"/>
                <a:cs typeface="Arial"/>
              </a:rPr>
              <a:t>1,80,000.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400">
              <a:latin typeface="Arial"/>
              <a:cs typeface="Arial"/>
            </a:endParaRPr>
          </a:p>
          <a:p>
            <a:pPr marL="17145" marR="5080" algn="just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There was an unrecorded furniture estimated at </a:t>
            </a:r>
            <a:r>
              <a:rPr sz="2400" spc="-625" dirty="0">
                <a:latin typeface="Arial"/>
                <a:cs typeface="Arial"/>
              </a:rPr>
              <a:t>₹ </a:t>
            </a:r>
            <a:r>
              <a:rPr sz="2400" spc="-10" dirty="0">
                <a:latin typeface="Arial"/>
                <a:cs typeface="Arial"/>
              </a:rPr>
              <a:t>9,000, </a:t>
            </a:r>
            <a:r>
              <a:rPr sz="2400" spc="-5" dirty="0">
                <a:latin typeface="Arial"/>
                <a:cs typeface="Arial"/>
              </a:rPr>
              <a:t>half of which </a:t>
            </a:r>
            <a:r>
              <a:rPr sz="2400" spc="-135" dirty="0">
                <a:latin typeface="Arial"/>
                <a:cs typeface="Arial"/>
              </a:rPr>
              <a:t>was  </a:t>
            </a:r>
            <a:r>
              <a:rPr sz="2400" spc="-5" dirty="0">
                <a:latin typeface="Arial"/>
                <a:cs typeface="Arial"/>
              </a:rPr>
              <a:t>given </a:t>
            </a:r>
            <a:r>
              <a:rPr sz="2400" dirty="0">
                <a:latin typeface="Arial"/>
                <a:cs typeface="Arial"/>
              </a:rPr>
              <a:t>for </a:t>
            </a:r>
            <a:r>
              <a:rPr sz="2400" spc="-5" dirty="0">
                <a:latin typeface="Arial"/>
                <a:cs typeface="Arial"/>
              </a:rPr>
              <a:t>an </a:t>
            </a:r>
            <a:r>
              <a:rPr sz="2400" dirty="0">
                <a:latin typeface="Arial"/>
                <a:cs typeface="Arial"/>
              </a:rPr>
              <a:t>unrecorded liability of </a:t>
            </a:r>
            <a:r>
              <a:rPr sz="2400" spc="-625" dirty="0">
                <a:latin typeface="Arial"/>
                <a:cs typeface="Arial"/>
              </a:rPr>
              <a:t>₹ </a:t>
            </a:r>
            <a:r>
              <a:rPr sz="2400" spc="-5" dirty="0">
                <a:latin typeface="Arial"/>
                <a:cs typeface="Arial"/>
              </a:rPr>
              <a:t>18,000 in settlement of claim of </a:t>
            </a:r>
            <a:r>
              <a:rPr sz="2400" spc="-625" dirty="0">
                <a:latin typeface="Arial"/>
                <a:cs typeface="Arial"/>
              </a:rPr>
              <a:t>₹ </a:t>
            </a:r>
            <a:r>
              <a:rPr sz="2400" spc="-175" dirty="0">
                <a:latin typeface="Arial"/>
                <a:cs typeface="Arial"/>
              </a:rPr>
              <a:t>9,000  </a:t>
            </a:r>
            <a:r>
              <a:rPr sz="2400" spc="-5" dirty="0">
                <a:latin typeface="Arial"/>
                <a:cs typeface="Arial"/>
              </a:rPr>
              <a:t>and </a:t>
            </a:r>
            <a:r>
              <a:rPr sz="2400" dirty="0">
                <a:latin typeface="Arial"/>
                <a:cs typeface="Arial"/>
              </a:rPr>
              <a:t>remaining </a:t>
            </a:r>
            <a:r>
              <a:rPr sz="2400" spc="-5" dirty="0">
                <a:latin typeface="Arial"/>
                <a:cs typeface="Arial"/>
              </a:rPr>
              <a:t>half was taken by </a:t>
            </a:r>
            <a:r>
              <a:rPr sz="2400" i="1" dirty="0">
                <a:latin typeface="Arial"/>
                <a:cs typeface="Arial"/>
              </a:rPr>
              <a:t>B </a:t>
            </a:r>
            <a:r>
              <a:rPr sz="2400" spc="-5" dirty="0">
                <a:latin typeface="Arial"/>
                <a:cs typeface="Arial"/>
              </a:rPr>
              <a:t>at a discount of 10% in </a:t>
            </a:r>
            <a:r>
              <a:rPr sz="2400" dirty="0">
                <a:latin typeface="Arial"/>
                <a:cs typeface="Arial"/>
              </a:rPr>
              <a:t>part satisfaction </a:t>
            </a:r>
            <a:r>
              <a:rPr sz="2400" spc="-5" dirty="0">
                <a:latin typeface="Arial"/>
                <a:cs typeface="Arial"/>
              </a:rPr>
              <a:t>of  his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claim.</a:t>
            </a:r>
            <a:endParaRPr sz="2400">
              <a:latin typeface="Arial"/>
              <a:cs typeface="Arial"/>
            </a:endParaRPr>
          </a:p>
          <a:p>
            <a:pPr marL="17145" algn="just">
              <a:lnSpc>
                <a:spcPct val="100000"/>
              </a:lnSpc>
              <a:spcBef>
                <a:spcPts val="2150"/>
              </a:spcBef>
            </a:pPr>
            <a:r>
              <a:rPr sz="2400" spc="-5" dirty="0">
                <a:latin typeface="Arial"/>
                <a:cs typeface="Arial"/>
              </a:rPr>
              <a:t>Balance of </a:t>
            </a:r>
            <a:r>
              <a:rPr sz="2400" spc="-20" dirty="0">
                <a:latin typeface="Arial"/>
                <a:cs typeface="Arial"/>
              </a:rPr>
              <a:t>B’s </a:t>
            </a:r>
            <a:r>
              <a:rPr sz="2400" spc="-5" dirty="0">
                <a:latin typeface="Arial"/>
                <a:cs typeface="Arial"/>
              </a:rPr>
              <a:t>claim was discharged by bank</a:t>
            </a:r>
            <a:r>
              <a:rPr sz="2400" spc="1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draft.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35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Pass necessary Journal entries </a:t>
            </a:r>
            <a:r>
              <a:rPr sz="2400" dirty="0">
                <a:latin typeface="Arial"/>
                <a:cs typeface="Arial"/>
              </a:rPr>
              <a:t>to record the </a:t>
            </a:r>
            <a:r>
              <a:rPr sz="2400" spc="-5" dirty="0">
                <a:latin typeface="Arial"/>
                <a:cs typeface="Arial"/>
              </a:rPr>
              <a:t>above</a:t>
            </a:r>
            <a:r>
              <a:rPr sz="2400" spc="7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transactions.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6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20400" y="60960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523327" y="6337520"/>
            <a:ext cx="7620" cy="22860"/>
          </a:xfrm>
          <a:custGeom>
            <a:avLst/>
            <a:gdLst/>
            <a:ahLst/>
            <a:cxnLst/>
            <a:rect l="l" t="t" r="r" b="b"/>
            <a:pathLst>
              <a:path w="7620" h="22860">
                <a:moveTo>
                  <a:pt x="0" y="0"/>
                </a:moveTo>
                <a:lnTo>
                  <a:pt x="7470" y="7296"/>
                </a:lnTo>
                <a:lnTo>
                  <a:pt x="7470" y="15257"/>
                </a:lnTo>
                <a:lnTo>
                  <a:pt x="7470" y="22554"/>
                </a:lnTo>
              </a:path>
            </a:pathLst>
          </a:custGeom>
          <a:ln w="162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1108202" y="1598930"/>
            <a:ext cx="9610090" cy="2847975"/>
            <a:chOff x="1108202" y="1598930"/>
            <a:chExt cx="9610090" cy="2847975"/>
          </a:xfrm>
        </p:grpSpPr>
        <p:sp>
          <p:nvSpPr>
            <p:cNvPr id="7" name="object 7"/>
            <p:cNvSpPr/>
            <p:nvPr/>
          </p:nvSpPr>
          <p:spPr>
            <a:xfrm>
              <a:off x="1120902" y="1611630"/>
              <a:ext cx="9584690" cy="2822575"/>
            </a:xfrm>
            <a:custGeom>
              <a:avLst/>
              <a:gdLst/>
              <a:ahLst/>
              <a:cxnLst/>
              <a:rect l="l" t="t" r="r" b="b"/>
              <a:pathLst>
                <a:path w="9584690" h="2822575">
                  <a:moveTo>
                    <a:pt x="9584436" y="0"/>
                  </a:moveTo>
                  <a:lnTo>
                    <a:pt x="0" y="0"/>
                  </a:lnTo>
                  <a:lnTo>
                    <a:pt x="0" y="2822448"/>
                  </a:lnTo>
                  <a:lnTo>
                    <a:pt x="9584436" y="2822448"/>
                  </a:lnTo>
                  <a:lnTo>
                    <a:pt x="9584436" y="0"/>
                  </a:lnTo>
                  <a:close/>
                </a:path>
              </a:pathLst>
            </a:custGeom>
            <a:solidFill>
              <a:srgbClr val="EBF0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120902" y="1611630"/>
              <a:ext cx="9584690" cy="2822575"/>
            </a:xfrm>
            <a:custGeom>
              <a:avLst/>
              <a:gdLst/>
              <a:ahLst/>
              <a:cxnLst/>
              <a:rect l="l" t="t" r="r" b="b"/>
              <a:pathLst>
                <a:path w="9584690" h="2822575">
                  <a:moveTo>
                    <a:pt x="0" y="2822448"/>
                  </a:moveTo>
                  <a:lnTo>
                    <a:pt x="9584436" y="2822448"/>
                  </a:lnTo>
                  <a:lnTo>
                    <a:pt x="9584436" y="0"/>
                  </a:lnTo>
                  <a:lnTo>
                    <a:pt x="0" y="0"/>
                  </a:lnTo>
                  <a:lnTo>
                    <a:pt x="0" y="2822448"/>
                  </a:lnTo>
                  <a:close/>
                </a:path>
              </a:pathLst>
            </a:custGeom>
            <a:ln w="25400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861817" y="1874797"/>
            <a:ext cx="6102985" cy="218021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86409" marR="476884" algn="ctr">
              <a:lnSpc>
                <a:spcPct val="120000"/>
              </a:lnSpc>
              <a:spcBef>
                <a:spcPts val="105"/>
              </a:spcBef>
            </a:pPr>
            <a:r>
              <a:rPr sz="4000" b="1" spc="-5" dirty="0">
                <a:latin typeface="Calibri" pitchFamily="34" charset="0"/>
                <a:cs typeface="Calibri" pitchFamily="34" charset="0"/>
              </a:rPr>
              <a:t>Accounting</a:t>
            </a:r>
            <a:r>
              <a:rPr sz="4000" b="1" spc="-60" dirty="0">
                <a:latin typeface="Calibri" pitchFamily="34" charset="0"/>
                <a:cs typeface="Calibri" pitchFamily="34" charset="0"/>
              </a:rPr>
              <a:t> </a:t>
            </a:r>
            <a:r>
              <a:rPr sz="4000" b="1" spc="-10" dirty="0">
                <a:latin typeface="Calibri" pitchFamily="34" charset="0"/>
                <a:cs typeface="Calibri" pitchFamily="34" charset="0"/>
              </a:rPr>
              <a:t>Issues  on</a:t>
            </a:r>
            <a:endParaRPr sz="4000" b="1" dirty="0">
              <a:latin typeface="Calibri" pitchFamily="34" charset="0"/>
              <a:cs typeface="Calibri" pitchFamily="34" charset="0"/>
            </a:endParaRPr>
          </a:p>
          <a:p>
            <a:pPr marL="12700" marR="5080" algn="ctr">
              <a:lnSpc>
                <a:spcPct val="120000"/>
              </a:lnSpc>
            </a:pPr>
            <a:r>
              <a:rPr sz="4000" b="1" spc="-10" dirty="0">
                <a:latin typeface="Calibri" pitchFamily="34" charset="0"/>
                <a:cs typeface="Calibri" pitchFamily="34" charset="0"/>
              </a:rPr>
              <a:t>Retirement </a:t>
            </a:r>
            <a:r>
              <a:rPr sz="4000" b="1" spc="-5" dirty="0">
                <a:latin typeface="Calibri" pitchFamily="34" charset="0"/>
                <a:cs typeface="Calibri" pitchFamily="34" charset="0"/>
              </a:rPr>
              <a:t>and</a:t>
            </a:r>
            <a:r>
              <a:rPr sz="4000" b="1" spc="-45" dirty="0">
                <a:latin typeface="Calibri" pitchFamily="34" charset="0"/>
                <a:cs typeface="Calibri" pitchFamily="34" charset="0"/>
              </a:rPr>
              <a:t> </a:t>
            </a:r>
            <a:r>
              <a:rPr sz="4000" b="1" spc="-20" dirty="0">
                <a:latin typeface="Calibri" pitchFamily="34" charset="0"/>
                <a:cs typeface="Calibri" pitchFamily="34" charset="0"/>
              </a:rPr>
              <a:t>Death  </a:t>
            </a:r>
            <a:r>
              <a:rPr sz="4000" b="1" spc="-5" dirty="0">
                <a:latin typeface="Calibri" pitchFamily="34" charset="0"/>
                <a:cs typeface="Calibri" pitchFamily="34" charset="0"/>
              </a:rPr>
              <a:t>of a</a:t>
            </a:r>
            <a:r>
              <a:rPr sz="4000" b="1" spc="215" dirty="0">
                <a:latin typeface="Calibri" pitchFamily="34" charset="0"/>
                <a:cs typeface="Calibri" pitchFamily="34" charset="0"/>
              </a:rPr>
              <a:t> </a:t>
            </a:r>
            <a:r>
              <a:rPr sz="4000" b="1" spc="10" dirty="0">
                <a:latin typeface="Calibri" pitchFamily="34" charset="0"/>
                <a:cs typeface="Calibri" pitchFamily="34" charset="0"/>
              </a:rPr>
              <a:t>Partner</a:t>
            </a:r>
            <a:endParaRPr sz="4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892038" y="6477914"/>
            <a:ext cx="40830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40"/>
              </a:lnSpc>
            </a:pPr>
            <a:r>
              <a:rPr sz="1200" spc="-5" dirty="0">
                <a:solidFill>
                  <a:srgbClr val="888888"/>
                </a:solidFill>
                <a:latin typeface="Carlito"/>
                <a:cs typeface="Carlito"/>
              </a:rPr>
              <a:t>Slide</a:t>
            </a:r>
            <a:r>
              <a:rPr sz="1200" spc="-85" dirty="0">
                <a:solidFill>
                  <a:srgbClr val="888888"/>
                </a:solidFill>
                <a:latin typeface="Carlito"/>
                <a:cs typeface="Carlito"/>
              </a:rPr>
              <a:t> </a:t>
            </a:r>
            <a:r>
              <a:rPr sz="1200" dirty="0">
                <a:solidFill>
                  <a:srgbClr val="888888"/>
                </a:solidFill>
                <a:latin typeface="Carlito"/>
                <a:cs typeface="Carlito"/>
              </a:rPr>
              <a:t>4</a:t>
            </a:r>
            <a:endParaRPr sz="1200">
              <a:latin typeface="Carlito"/>
              <a:cs typeface="Carlito"/>
            </a:endParaRPr>
          </a:p>
        </p:txBody>
      </p:sp>
      <p:pic>
        <p:nvPicPr>
          <p:cNvPr id="13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87806" y="605444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5027" y="256031"/>
            <a:ext cx="8598535" cy="462280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374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95"/>
              </a:spcBef>
            </a:pPr>
            <a:r>
              <a:rPr sz="2400" b="1" spc="-5" dirty="0">
                <a:latin typeface="Arial"/>
                <a:cs typeface="Arial"/>
              </a:rPr>
              <a:t>Retirement </a:t>
            </a:r>
            <a:r>
              <a:rPr sz="2400" b="1" dirty="0">
                <a:latin typeface="Arial"/>
                <a:cs typeface="Arial"/>
              </a:rPr>
              <a:t>of </a:t>
            </a:r>
            <a:r>
              <a:rPr sz="2400" b="1" spc="-5" dirty="0">
                <a:latin typeface="Arial"/>
                <a:cs typeface="Arial"/>
              </a:rPr>
              <a:t>a Partner </a:t>
            </a:r>
            <a:r>
              <a:rPr sz="2400" b="1" dirty="0">
                <a:latin typeface="Arial"/>
                <a:cs typeface="Arial"/>
              </a:rPr>
              <a:t>(Question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42)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92747" y="1067180"/>
            <a:ext cx="10983595" cy="5708650"/>
            <a:chOff x="592747" y="1067180"/>
            <a:chExt cx="10983595" cy="5708650"/>
          </a:xfrm>
        </p:grpSpPr>
        <p:sp>
          <p:nvSpPr>
            <p:cNvPr id="4" name="object 4"/>
            <p:cNvSpPr/>
            <p:nvPr/>
          </p:nvSpPr>
          <p:spPr>
            <a:xfrm>
              <a:off x="615696" y="6411467"/>
              <a:ext cx="10960735" cy="364490"/>
            </a:xfrm>
            <a:custGeom>
              <a:avLst/>
              <a:gdLst/>
              <a:ahLst/>
              <a:cxnLst/>
              <a:rect l="l" t="t" r="r" b="b"/>
              <a:pathLst>
                <a:path w="10960735" h="364490">
                  <a:moveTo>
                    <a:pt x="10960608" y="0"/>
                  </a:moveTo>
                  <a:lnTo>
                    <a:pt x="8406384" y="0"/>
                  </a:lnTo>
                  <a:lnTo>
                    <a:pt x="8171688" y="0"/>
                  </a:lnTo>
                  <a:lnTo>
                    <a:pt x="0" y="0"/>
                  </a:lnTo>
                  <a:lnTo>
                    <a:pt x="0" y="364236"/>
                  </a:lnTo>
                  <a:lnTo>
                    <a:pt x="8171688" y="364236"/>
                  </a:lnTo>
                  <a:lnTo>
                    <a:pt x="8406384" y="364236"/>
                  </a:lnTo>
                  <a:lnTo>
                    <a:pt x="10960608" y="364236"/>
                  </a:lnTo>
                  <a:lnTo>
                    <a:pt x="10960608" y="0"/>
                  </a:lnTo>
                  <a:close/>
                </a:path>
              </a:pathLst>
            </a:custGeom>
            <a:solidFill>
              <a:srgbClr val="EDEB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05447" y="1079893"/>
              <a:ext cx="10607675" cy="396240"/>
            </a:xfrm>
            <a:custGeom>
              <a:avLst/>
              <a:gdLst/>
              <a:ahLst/>
              <a:cxnLst/>
              <a:rect l="l" t="t" r="r" b="b"/>
              <a:pathLst>
                <a:path w="10607675" h="396240">
                  <a:moveTo>
                    <a:pt x="927785" y="0"/>
                  </a:moveTo>
                  <a:lnTo>
                    <a:pt x="0" y="0"/>
                  </a:lnTo>
                  <a:lnTo>
                    <a:pt x="0" y="396227"/>
                  </a:lnTo>
                  <a:lnTo>
                    <a:pt x="927785" y="396227"/>
                  </a:lnTo>
                  <a:lnTo>
                    <a:pt x="927785" y="0"/>
                  </a:lnTo>
                  <a:close/>
                </a:path>
                <a:path w="10607675" h="396240">
                  <a:moveTo>
                    <a:pt x="7402474" y="0"/>
                  </a:moveTo>
                  <a:lnTo>
                    <a:pt x="6608153" y="0"/>
                  </a:lnTo>
                  <a:lnTo>
                    <a:pt x="927823" y="0"/>
                  </a:lnTo>
                  <a:lnTo>
                    <a:pt x="927823" y="166738"/>
                  </a:lnTo>
                  <a:lnTo>
                    <a:pt x="927823" y="396227"/>
                  </a:lnTo>
                  <a:lnTo>
                    <a:pt x="6608153" y="396227"/>
                  </a:lnTo>
                  <a:lnTo>
                    <a:pt x="7402474" y="396227"/>
                  </a:lnTo>
                  <a:lnTo>
                    <a:pt x="7402474" y="166738"/>
                  </a:lnTo>
                  <a:lnTo>
                    <a:pt x="7402474" y="0"/>
                  </a:lnTo>
                  <a:close/>
                </a:path>
                <a:path w="10607675" h="396240">
                  <a:moveTo>
                    <a:pt x="10607510" y="0"/>
                  </a:moveTo>
                  <a:lnTo>
                    <a:pt x="8852624" y="0"/>
                  </a:lnTo>
                  <a:lnTo>
                    <a:pt x="7402538" y="0"/>
                  </a:lnTo>
                  <a:lnTo>
                    <a:pt x="7402538" y="396227"/>
                  </a:lnTo>
                  <a:lnTo>
                    <a:pt x="8852624" y="396227"/>
                  </a:lnTo>
                  <a:lnTo>
                    <a:pt x="10607510" y="396227"/>
                  </a:lnTo>
                  <a:lnTo>
                    <a:pt x="10607510" y="0"/>
                  </a:lnTo>
                  <a:close/>
                </a:path>
              </a:pathLst>
            </a:custGeom>
            <a:solidFill>
              <a:srgbClr val="E9F0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05447" y="1476120"/>
              <a:ext cx="10607675" cy="1005840"/>
            </a:xfrm>
            <a:custGeom>
              <a:avLst/>
              <a:gdLst/>
              <a:ahLst/>
              <a:cxnLst/>
              <a:rect l="l" t="t" r="r" b="b"/>
              <a:pathLst>
                <a:path w="10607675" h="1005839">
                  <a:moveTo>
                    <a:pt x="927785" y="0"/>
                  </a:moveTo>
                  <a:lnTo>
                    <a:pt x="0" y="0"/>
                  </a:lnTo>
                  <a:lnTo>
                    <a:pt x="0" y="1005840"/>
                  </a:lnTo>
                  <a:lnTo>
                    <a:pt x="927785" y="1005840"/>
                  </a:lnTo>
                  <a:lnTo>
                    <a:pt x="927785" y="0"/>
                  </a:lnTo>
                  <a:close/>
                </a:path>
                <a:path w="10607675" h="1005839">
                  <a:moveTo>
                    <a:pt x="3661753" y="0"/>
                  </a:moveTo>
                  <a:lnTo>
                    <a:pt x="927823" y="0"/>
                  </a:lnTo>
                  <a:lnTo>
                    <a:pt x="927823" y="1005840"/>
                  </a:lnTo>
                  <a:lnTo>
                    <a:pt x="3661753" y="1005840"/>
                  </a:lnTo>
                  <a:lnTo>
                    <a:pt x="3661753" y="0"/>
                  </a:lnTo>
                  <a:close/>
                </a:path>
                <a:path w="10607675" h="1005839">
                  <a:moveTo>
                    <a:pt x="7402474" y="0"/>
                  </a:moveTo>
                  <a:lnTo>
                    <a:pt x="7208101" y="0"/>
                  </a:lnTo>
                  <a:lnTo>
                    <a:pt x="7208101" y="1005840"/>
                  </a:lnTo>
                  <a:lnTo>
                    <a:pt x="7402474" y="1005840"/>
                  </a:lnTo>
                  <a:lnTo>
                    <a:pt x="7402474" y="0"/>
                  </a:lnTo>
                  <a:close/>
                </a:path>
                <a:path w="10607675" h="1005839">
                  <a:moveTo>
                    <a:pt x="10607510" y="0"/>
                  </a:moveTo>
                  <a:lnTo>
                    <a:pt x="8852624" y="0"/>
                  </a:lnTo>
                  <a:lnTo>
                    <a:pt x="7402538" y="0"/>
                  </a:lnTo>
                  <a:lnTo>
                    <a:pt x="7402538" y="1005840"/>
                  </a:lnTo>
                  <a:lnTo>
                    <a:pt x="8852624" y="1005840"/>
                  </a:lnTo>
                  <a:lnTo>
                    <a:pt x="10607510" y="1005840"/>
                  </a:lnTo>
                  <a:lnTo>
                    <a:pt x="10607510" y="0"/>
                  </a:lnTo>
                  <a:close/>
                </a:path>
              </a:pathLst>
            </a:custGeom>
            <a:solidFill>
              <a:srgbClr val="D0E2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05447" y="2481960"/>
              <a:ext cx="10607675" cy="1005840"/>
            </a:xfrm>
            <a:custGeom>
              <a:avLst/>
              <a:gdLst/>
              <a:ahLst/>
              <a:cxnLst/>
              <a:rect l="l" t="t" r="r" b="b"/>
              <a:pathLst>
                <a:path w="10607675" h="1005839">
                  <a:moveTo>
                    <a:pt x="927785" y="0"/>
                  </a:moveTo>
                  <a:lnTo>
                    <a:pt x="0" y="0"/>
                  </a:lnTo>
                  <a:lnTo>
                    <a:pt x="0" y="1005840"/>
                  </a:lnTo>
                  <a:lnTo>
                    <a:pt x="927785" y="1005840"/>
                  </a:lnTo>
                  <a:lnTo>
                    <a:pt x="927785" y="0"/>
                  </a:lnTo>
                  <a:close/>
                </a:path>
                <a:path w="10607675" h="1005839">
                  <a:moveTo>
                    <a:pt x="3661753" y="0"/>
                  </a:moveTo>
                  <a:lnTo>
                    <a:pt x="927823" y="0"/>
                  </a:lnTo>
                  <a:lnTo>
                    <a:pt x="927823" y="1005840"/>
                  </a:lnTo>
                  <a:lnTo>
                    <a:pt x="3661753" y="1005840"/>
                  </a:lnTo>
                  <a:lnTo>
                    <a:pt x="3661753" y="0"/>
                  </a:lnTo>
                  <a:close/>
                </a:path>
                <a:path w="10607675" h="1005839">
                  <a:moveTo>
                    <a:pt x="7402474" y="0"/>
                  </a:moveTo>
                  <a:lnTo>
                    <a:pt x="7208101" y="0"/>
                  </a:lnTo>
                  <a:lnTo>
                    <a:pt x="7208101" y="1005840"/>
                  </a:lnTo>
                  <a:lnTo>
                    <a:pt x="7402474" y="1005840"/>
                  </a:lnTo>
                  <a:lnTo>
                    <a:pt x="7402474" y="0"/>
                  </a:lnTo>
                  <a:close/>
                </a:path>
                <a:path w="10607675" h="1005839">
                  <a:moveTo>
                    <a:pt x="10607510" y="0"/>
                  </a:moveTo>
                  <a:lnTo>
                    <a:pt x="8852624" y="0"/>
                  </a:lnTo>
                  <a:lnTo>
                    <a:pt x="7402538" y="0"/>
                  </a:lnTo>
                  <a:lnTo>
                    <a:pt x="7402538" y="1005840"/>
                  </a:lnTo>
                  <a:lnTo>
                    <a:pt x="8852624" y="1005840"/>
                  </a:lnTo>
                  <a:lnTo>
                    <a:pt x="10607510" y="1005840"/>
                  </a:lnTo>
                  <a:lnTo>
                    <a:pt x="10607510" y="0"/>
                  </a:lnTo>
                  <a:close/>
                </a:path>
              </a:pathLst>
            </a:custGeom>
            <a:solidFill>
              <a:srgbClr val="E9F0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05447" y="3487800"/>
              <a:ext cx="10607675" cy="1615440"/>
            </a:xfrm>
            <a:custGeom>
              <a:avLst/>
              <a:gdLst/>
              <a:ahLst/>
              <a:cxnLst/>
              <a:rect l="l" t="t" r="r" b="b"/>
              <a:pathLst>
                <a:path w="10607675" h="1615439">
                  <a:moveTo>
                    <a:pt x="927785" y="0"/>
                  </a:moveTo>
                  <a:lnTo>
                    <a:pt x="0" y="0"/>
                  </a:lnTo>
                  <a:lnTo>
                    <a:pt x="0" y="1615440"/>
                  </a:lnTo>
                  <a:lnTo>
                    <a:pt x="927785" y="1615440"/>
                  </a:lnTo>
                  <a:lnTo>
                    <a:pt x="927785" y="0"/>
                  </a:lnTo>
                  <a:close/>
                </a:path>
                <a:path w="10607675" h="1615439">
                  <a:moveTo>
                    <a:pt x="7402474" y="0"/>
                  </a:moveTo>
                  <a:lnTo>
                    <a:pt x="6608153" y="0"/>
                  </a:lnTo>
                  <a:lnTo>
                    <a:pt x="927823" y="0"/>
                  </a:lnTo>
                  <a:lnTo>
                    <a:pt x="927823" y="67691"/>
                  </a:lnTo>
                  <a:lnTo>
                    <a:pt x="927823" y="1615440"/>
                  </a:lnTo>
                  <a:lnTo>
                    <a:pt x="6608153" y="1615440"/>
                  </a:lnTo>
                  <a:lnTo>
                    <a:pt x="7402474" y="1615440"/>
                  </a:lnTo>
                  <a:lnTo>
                    <a:pt x="7402474" y="67691"/>
                  </a:lnTo>
                  <a:lnTo>
                    <a:pt x="7402474" y="0"/>
                  </a:lnTo>
                  <a:close/>
                </a:path>
                <a:path w="10607675" h="1615439">
                  <a:moveTo>
                    <a:pt x="10607510" y="0"/>
                  </a:moveTo>
                  <a:lnTo>
                    <a:pt x="8852624" y="0"/>
                  </a:lnTo>
                  <a:lnTo>
                    <a:pt x="7402538" y="0"/>
                  </a:lnTo>
                  <a:lnTo>
                    <a:pt x="7402538" y="1615440"/>
                  </a:lnTo>
                  <a:lnTo>
                    <a:pt x="8852624" y="1615440"/>
                  </a:lnTo>
                  <a:lnTo>
                    <a:pt x="10607510" y="1615440"/>
                  </a:lnTo>
                  <a:lnTo>
                    <a:pt x="10607510" y="0"/>
                  </a:lnTo>
                  <a:close/>
                </a:path>
              </a:pathLst>
            </a:custGeom>
            <a:solidFill>
              <a:srgbClr val="D0E2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05447" y="5103253"/>
              <a:ext cx="10607675" cy="1310640"/>
            </a:xfrm>
            <a:custGeom>
              <a:avLst/>
              <a:gdLst/>
              <a:ahLst/>
              <a:cxnLst/>
              <a:rect l="l" t="t" r="r" b="b"/>
              <a:pathLst>
                <a:path w="10607675" h="1310639">
                  <a:moveTo>
                    <a:pt x="927785" y="0"/>
                  </a:moveTo>
                  <a:lnTo>
                    <a:pt x="0" y="0"/>
                  </a:lnTo>
                  <a:lnTo>
                    <a:pt x="0" y="1310640"/>
                  </a:lnTo>
                  <a:lnTo>
                    <a:pt x="927785" y="1310640"/>
                  </a:lnTo>
                  <a:lnTo>
                    <a:pt x="927785" y="0"/>
                  </a:lnTo>
                  <a:close/>
                </a:path>
                <a:path w="10607675" h="1310639">
                  <a:moveTo>
                    <a:pt x="7402474" y="0"/>
                  </a:moveTo>
                  <a:lnTo>
                    <a:pt x="6608153" y="0"/>
                  </a:lnTo>
                  <a:lnTo>
                    <a:pt x="927823" y="0"/>
                  </a:lnTo>
                  <a:lnTo>
                    <a:pt x="927823" y="1310640"/>
                  </a:lnTo>
                  <a:lnTo>
                    <a:pt x="6608153" y="1310640"/>
                  </a:lnTo>
                  <a:lnTo>
                    <a:pt x="7402474" y="1310640"/>
                  </a:lnTo>
                  <a:lnTo>
                    <a:pt x="7402474" y="0"/>
                  </a:lnTo>
                  <a:close/>
                </a:path>
                <a:path w="10607675" h="1310639">
                  <a:moveTo>
                    <a:pt x="10607510" y="0"/>
                  </a:moveTo>
                  <a:lnTo>
                    <a:pt x="8852624" y="0"/>
                  </a:lnTo>
                  <a:lnTo>
                    <a:pt x="7402538" y="0"/>
                  </a:lnTo>
                  <a:lnTo>
                    <a:pt x="7402538" y="1310640"/>
                  </a:lnTo>
                  <a:lnTo>
                    <a:pt x="8852624" y="1310640"/>
                  </a:lnTo>
                  <a:lnTo>
                    <a:pt x="10607510" y="1310640"/>
                  </a:lnTo>
                  <a:lnTo>
                    <a:pt x="10607510" y="0"/>
                  </a:lnTo>
                  <a:close/>
                </a:path>
              </a:pathLst>
            </a:custGeom>
            <a:solidFill>
              <a:srgbClr val="E9F0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99097" y="1073530"/>
              <a:ext cx="10620375" cy="5347335"/>
            </a:xfrm>
            <a:custGeom>
              <a:avLst/>
              <a:gdLst/>
              <a:ahLst/>
              <a:cxnLst/>
              <a:rect l="l" t="t" r="r" b="b"/>
              <a:pathLst>
                <a:path w="10620375" h="5347335">
                  <a:moveTo>
                    <a:pt x="934173" y="0"/>
                  </a:moveTo>
                  <a:lnTo>
                    <a:pt x="934173" y="5346712"/>
                  </a:lnTo>
                </a:path>
                <a:path w="10620375" h="5347335">
                  <a:moveTo>
                    <a:pt x="6614502" y="2481961"/>
                  </a:moveTo>
                  <a:lnTo>
                    <a:pt x="6614502" y="5346712"/>
                  </a:lnTo>
                </a:path>
                <a:path w="10620375" h="5347335">
                  <a:moveTo>
                    <a:pt x="6614502" y="0"/>
                  </a:moveTo>
                  <a:lnTo>
                    <a:pt x="6614502" y="173100"/>
                  </a:lnTo>
                </a:path>
                <a:path w="10620375" h="5347335">
                  <a:moveTo>
                    <a:pt x="7408887" y="0"/>
                  </a:moveTo>
                  <a:lnTo>
                    <a:pt x="7408887" y="5346712"/>
                  </a:lnTo>
                </a:path>
                <a:path w="10620375" h="5347335">
                  <a:moveTo>
                    <a:pt x="8858973" y="0"/>
                  </a:moveTo>
                  <a:lnTo>
                    <a:pt x="8858973" y="5346712"/>
                  </a:lnTo>
                </a:path>
                <a:path w="10620375" h="5347335">
                  <a:moveTo>
                    <a:pt x="0" y="402590"/>
                  </a:moveTo>
                  <a:lnTo>
                    <a:pt x="3668102" y="402590"/>
                  </a:lnTo>
                </a:path>
                <a:path w="10620375" h="5347335">
                  <a:moveTo>
                    <a:pt x="7214450" y="402590"/>
                  </a:moveTo>
                  <a:lnTo>
                    <a:pt x="10620209" y="402590"/>
                  </a:lnTo>
                </a:path>
                <a:path w="10620375" h="5347335">
                  <a:moveTo>
                    <a:pt x="0" y="1408430"/>
                  </a:moveTo>
                  <a:lnTo>
                    <a:pt x="3668102" y="1408430"/>
                  </a:lnTo>
                </a:path>
                <a:path w="10620375" h="5347335">
                  <a:moveTo>
                    <a:pt x="7214450" y="1408430"/>
                  </a:moveTo>
                  <a:lnTo>
                    <a:pt x="10620209" y="1408430"/>
                  </a:lnTo>
                </a:path>
                <a:path w="10620375" h="5347335">
                  <a:moveTo>
                    <a:pt x="0" y="2414270"/>
                  </a:moveTo>
                  <a:lnTo>
                    <a:pt x="3668102" y="2414270"/>
                  </a:lnTo>
                </a:path>
                <a:path w="10620375" h="5347335">
                  <a:moveTo>
                    <a:pt x="7214450" y="2414270"/>
                  </a:moveTo>
                  <a:lnTo>
                    <a:pt x="10620209" y="2414270"/>
                  </a:lnTo>
                </a:path>
                <a:path w="10620375" h="5347335">
                  <a:moveTo>
                    <a:pt x="0" y="4029710"/>
                  </a:moveTo>
                  <a:lnTo>
                    <a:pt x="10620209" y="4029710"/>
                  </a:lnTo>
                </a:path>
                <a:path w="10620375" h="5347335">
                  <a:moveTo>
                    <a:pt x="6350" y="0"/>
                  </a:moveTo>
                  <a:lnTo>
                    <a:pt x="6350" y="5346712"/>
                  </a:lnTo>
                </a:path>
                <a:path w="10620375" h="5347335">
                  <a:moveTo>
                    <a:pt x="10613859" y="0"/>
                  </a:moveTo>
                  <a:lnTo>
                    <a:pt x="10613859" y="5346712"/>
                  </a:lnTo>
                </a:path>
                <a:path w="10620375" h="5347335">
                  <a:moveTo>
                    <a:pt x="0" y="6350"/>
                  </a:moveTo>
                  <a:lnTo>
                    <a:pt x="10620209" y="6350"/>
                  </a:lnTo>
                </a:path>
                <a:path w="10620375" h="5347335">
                  <a:moveTo>
                    <a:pt x="0" y="5340362"/>
                  </a:moveTo>
                  <a:lnTo>
                    <a:pt x="10620209" y="5340362"/>
                  </a:lnTo>
                </a:path>
              </a:pathLst>
            </a:custGeom>
            <a:ln w="12700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684377" y="1105662"/>
            <a:ext cx="22682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939800" algn="l"/>
              </a:tabLst>
            </a:pPr>
            <a:r>
              <a:rPr sz="2000" b="1" dirty="0">
                <a:latin typeface="Arial"/>
                <a:cs typeface="Arial"/>
              </a:rPr>
              <a:t>Date	Particu</a:t>
            </a:r>
            <a:r>
              <a:rPr sz="2000" b="1" spc="-10" dirty="0">
                <a:latin typeface="Arial"/>
                <a:cs typeface="Arial"/>
              </a:rPr>
              <a:t>l</a:t>
            </a:r>
            <a:r>
              <a:rPr sz="2000" b="1" dirty="0">
                <a:latin typeface="Arial"/>
                <a:cs typeface="Arial"/>
              </a:rPr>
              <a:t>ars</a:t>
            </a:r>
            <a:endParaRPr sz="2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087614" y="1105662"/>
            <a:ext cx="10414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Debit</a:t>
            </a:r>
            <a:r>
              <a:rPr sz="2000" b="1" spc="-100" dirty="0">
                <a:latin typeface="Arial"/>
                <a:cs typeface="Arial"/>
              </a:rPr>
              <a:t> </a:t>
            </a:r>
            <a:r>
              <a:rPr sz="2000" b="1" spc="-280" dirty="0">
                <a:latin typeface="Arial"/>
                <a:cs typeface="Arial"/>
              </a:rPr>
              <a:t>(₹)</a:t>
            </a:r>
            <a:endParaRPr sz="2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537954" y="1105662"/>
            <a:ext cx="11404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Credit</a:t>
            </a:r>
            <a:r>
              <a:rPr sz="2000" b="1" spc="-110" dirty="0">
                <a:latin typeface="Arial"/>
                <a:cs typeface="Arial"/>
              </a:rPr>
              <a:t> </a:t>
            </a:r>
            <a:r>
              <a:rPr sz="2000" b="1" spc="-275" dirty="0">
                <a:latin typeface="Arial"/>
                <a:cs typeface="Arial"/>
              </a:rPr>
              <a:t>(₹)</a:t>
            </a:r>
            <a:endParaRPr sz="20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612138" y="1501901"/>
            <a:ext cx="2586990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Revaluation</a:t>
            </a:r>
            <a:r>
              <a:rPr sz="2000" spc="-13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A/c</a:t>
            </a:r>
            <a:endParaRPr sz="2000">
              <a:latin typeface="Arial"/>
              <a:cs typeface="Arial"/>
            </a:endParaRPr>
          </a:p>
          <a:p>
            <a:pPr marL="356870">
              <a:lnSpc>
                <a:spcPct val="100000"/>
              </a:lnSpc>
            </a:pPr>
            <a:r>
              <a:rPr sz="2000" spc="-110" dirty="0">
                <a:latin typeface="Arial"/>
                <a:cs typeface="Arial"/>
              </a:rPr>
              <a:t>To </a:t>
            </a:r>
            <a:r>
              <a:rPr sz="2000" dirty="0">
                <a:latin typeface="Arial"/>
                <a:cs typeface="Arial"/>
              </a:rPr>
              <a:t>Unrecorded Liab</a:t>
            </a:r>
            <a:endParaRPr sz="20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612138" y="2111756"/>
            <a:ext cx="26936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(Unrecorded Liability</a:t>
            </a:r>
            <a:r>
              <a:rPr sz="2000" spc="-1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ac</a:t>
            </a:r>
            <a:endParaRPr sz="20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717026" y="1501901"/>
            <a:ext cx="6623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9,000</a:t>
            </a:r>
            <a:endParaRPr sz="20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472166" y="1806397"/>
            <a:ext cx="66294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9,000</a:t>
            </a:r>
            <a:endParaRPr sz="20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612138" y="2507995"/>
            <a:ext cx="247396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Furniture</a:t>
            </a:r>
            <a:r>
              <a:rPr sz="2000" spc="-15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A/c</a:t>
            </a:r>
            <a:endParaRPr sz="2000">
              <a:latin typeface="Arial"/>
              <a:cs typeface="Arial"/>
            </a:endParaRPr>
          </a:p>
          <a:p>
            <a:pPr marL="356870">
              <a:lnSpc>
                <a:spcPct val="100000"/>
              </a:lnSpc>
            </a:pPr>
            <a:r>
              <a:rPr sz="2000" spc="-110" dirty="0">
                <a:latin typeface="Arial"/>
                <a:cs typeface="Arial"/>
              </a:rPr>
              <a:t>To </a:t>
            </a:r>
            <a:r>
              <a:rPr sz="2000" dirty="0">
                <a:latin typeface="Arial"/>
                <a:cs typeface="Arial"/>
              </a:rPr>
              <a:t>Revaluation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A/c</a:t>
            </a:r>
            <a:endParaRPr sz="20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185878" y="1142470"/>
            <a:ext cx="3544570" cy="22967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r">
              <a:lnSpc>
                <a:spcPts val="2215"/>
              </a:lnSpc>
            </a:pPr>
            <a:r>
              <a:rPr sz="2000" b="1" dirty="0">
                <a:latin typeface="Arial"/>
                <a:cs typeface="Arial"/>
              </a:rPr>
              <a:t>L.</a:t>
            </a:r>
            <a:r>
              <a:rPr sz="2000" b="1" spc="-225" dirty="0">
                <a:latin typeface="Arial"/>
                <a:cs typeface="Arial"/>
              </a:rPr>
              <a:t>F</a:t>
            </a:r>
            <a:r>
              <a:rPr sz="2000" b="1" dirty="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 marL="2207260">
              <a:lnSpc>
                <a:spcPct val="100000"/>
              </a:lnSpc>
              <a:spcBef>
                <a:spcPts val="720"/>
              </a:spcBef>
            </a:pPr>
            <a:r>
              <a:rPr sz="2000" spc="-25" dirty="0">
                <a:latin typeface="Arial"/>
                <a:cs typeface="Arial"/>
              </a:rPr>
              <a:t>…Dr.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ility</a:t>
            </a:r>
            <a:r>
              <a:rPr sz="2000" spc="-114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A/c</a:t>
            </a:r>
            <a:endParaRPr sz="2000">
              <a:latin typeface="Arial"/>
              <a:cs typeface="Arial"/>
            </a:endParaRPr>
          </a:p>
          <a:p>
            <a:pPr marL="107314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counted)</a:t>
            </a:r>
            <a:endParaRPr sz="2000">
              <a:latin typeface="Arial"/>
              <a:cs typeface="Arial"/>
            </a:endParaRPr>
          </a:p>
          <a:p>
            <a:pPr marL="2230755">
              <a:lnSpc>
                <a:spcPct val="100000"/>
              </a:lnSpc>
              <a:spcBef>
                <a:spcPts val="720"/>
              </a:spcBef>
            </a:pPr>
            <a:r>
              <a:rPr sz="2000" spc="-25" dirty="0">
                <a:latin typeface="Arial"/>
                <a:cs typeface="Arial"/>
              </a:rPr>
              <a:t>…Dr.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Arial"/>
              <a:cs typeface="Arial"/>
            </a:endParaRPr>
          </a:p>
          <a:p>
            <a:pPr marL="104775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latin typeface="Arial"/>
                <a:cs typeface="Arial"/>
              </a:rPr>
              <a:t>ed)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717026" y="2507995"/>
            <a:ext cx="6623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4.050</a:t>
            </a:r>
            <a:endParaRPr sz="20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0472166" y="2812795"/>
            <a:ext cx="6623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4.050</a:t>
            </a:r>
            <a:endParaRPr sz="20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612138" y="6044285"/>
            <a:ext cx="245237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"/>
                <a:cs typeface="Arial"/>
              </a:rPr>
              <a:t>(Account of B</a:t>
            </a:r>
            <a:r>
              <a:rPr sz="2000" spc="-1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settled)</a:t>
            </a:r>
            <a:endParaRPr sz="2000">
              <a:latin typeface="Arial"/>
              <a:cs typeface="Arial"/>
            </a:endParaRPr>
          </a:p>
        </p:txBody>
      </p:sp>
      <p:graphicFrame>
        <p:nvGraphicFramePr>
          <p:cNvPr id="23" name="object 23"/>
          <p:cNvGraphicFramePr>
            <a:graphicFrameLocks noGrp="1"/>
          </p:cNvGraphicFramePr>
          <p:nvPr/>
        </p:nvGraphicFramePr>
        <p:xfrm>
          <a:off x="1533271" y="3550898"/>
          <a:ext cx="9683113" cy="251111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916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884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943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5033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5831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94566">
                <a:tc>
                  <a:txBody>
                    <a:bodyPr/>
                    <a:lstStyle/>
                    <a:p>
                      <a:pPr marL="91440">
                        <a:lnSpc>
                          <a:spcPts val="2215"/>
                        </a:lnSpc>
                      </a:pPr>
                      <a:r>
                        <a:rPr sz="2000" spc="-65" dirty="0">
                          <a:latin typeface="Arial"/>
                          <a:cs typeface="Arial"/>
                        </a:rPr>
                        <a:t>A’s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Capital</a:t>
                      </a:r>
                      <a:r>
                        <a:rPr sz="20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A/c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D0E2EA"/>
                    </a:solidFill>
                  </a:tcPr>
                </a:tc>
                <a:tc>
                  <a:txBody>
                    <a:bodyPr/>
                    <a:lstStyle/>
                    <a:p>
                      <a:pPr marR="170815" algn="r">
                        <a:lnSpc>
                          <a:spcPts val="221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…D</a:t>
                      </a:r>
                      <a:r>
                        <a:rPr sz="2000" spc="-100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D0E2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E2EA"/>
                    </a:solidFill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ts val="221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1,650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D0E2EA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E2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91440">
                        <a:lnSpc>
                          <a:spcPts val="2295"/>
                        </a:lnSpc>
                      </a:pPr>
                      <a:r>
                        <a:rPr sz="2000" spc="-15" dirty="0">
                          <a:latin typeface="Arial"/>
                          <a:cs typeface="Arial"/>
                        </a:rPr>
                        <a:t>B’s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Capital</a:t>
                      </a:r>
                      <a:r>
                        <a:rPr sz="2000" spc="-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A/c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D0E2EA"/>
                    </a:solidFill>
                  </a:tcPr>
                </a:tc>
                <a:tc>
                  <a:txBody>
                    <a:bodyPr/>
                    <a:lstStyle/>
                    <a:p>
                      <a:pPr marR="151130" algn="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…D</a:t>
                      </a:r>
                      <a:r>
                        <a:rPr sz="2000" spc="-100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D0E2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E2EA"/>
                    </a:solidFill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1,650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D0E2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solidFill>
                      <a:srgbClr val="D0E2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52975">
                <a:tc>
                  <a:txBody>
                    <a:bodyPr/>
                    <a:lstStyle/>
                    <a:p>
                      <a:pPr marL="91440">
                        <a:lnSpc>
                          <a:spcPts val="2295"/>
                        </a:lnSpc>
                      </a:pPr>
                      <a:r>
                        <a:rPr sz="2000" spc="-15" dirty="0">
                          <a:latin typeface="Arial"/>
                          <a:cs typeface="Arial"/>
                        </a:rPr>
                        <a:t>C’s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Capital</a:t>
                      </a:r>
                      <a:r>
                        <a:rPr sz="2000" spc="-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A/c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435609">
                        <a:lnSpc>
                          <a:spcPct val="100000"/>
                        </a:lnSpc>
                      </a:pPr>
                      <a:r>
                        <a:rPr sz="2000" spc="-110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Revaluation</a:t>
                      </a:r>
                      <a:r>
                        <a:rPr sz="20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A/c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(Loss on Revaluation</a:t>
                      </a:r>
                      <a:r>
                        <a:rPr sz="20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transferred)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D0E2EA"/>
                    </a:solidFill>
                  </a:tcPr>
                </a:tc>
                <a:tc>
                  <a:txBody>
                    <a:bodyPr/>
                    <a:lstStyle/>
                    <a:p>
                      <a:pPr marR="137160" algn="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…D</a:t>
                      </a:r>
                      <a:r>
                        <a:rPr sz="2000" spc="-100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D0E2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E2EA"/>
                    </a:solidFill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1,650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D0E2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950">
                        <a:latin typeface="Times New Roman"/>
                        <a:cs typeface="Times New Roman"/>
                      </a:endParaRPr>
                    </a:p>
                    <a:p>
                      <a:pPr marR="86360" algn="r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4,950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solidFill>
                      <a:srgbClr val="D0E2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28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2000" spc="-15" dirty="0">
                          <a:latin typeface="Arial"/>
                          <a:cs typeface="Arial"/>
                        </a:rPr>
                        <a:t>B’s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Capital</a:t>
                      </a:r>
                      <a:r>
                        <a:rPr sz="2000" spc="-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A/c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506095">
                        <a:lnSpc>
                          <a:spcPct val="100000"/>
                        </a:lnSpc>
                      </a:pPr>
                      <a:r>
                        <a:rPr sz="2000" spc="-110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Furniture</a:t>
                      </a:r>
                      <a:r>
                        <a:rPr sz="20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A/c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 marR="15113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…D</a:t>
                      </a:r>
                      <a:r>
                        <a:rPr sz="2000" spc="-100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1,78,350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2350">
                        <a:latin typeface="Times New Roman"/>
                        <a:cs typeface="Times New Roman"/>
                      </a:endParaRPr>
                    </a:p>
                    <a:p>
                      <a:pPr marR="86360" algn="r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4,050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solidFill>
                      <a:srgbClr val="E9F0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4566">
                <a:tc>
                  <a:txBody>
                    <a:bodyPr/>
                    <a:lstStyle/>
                    <a:p>
                      <a:pPr marL="506095">
                        <a:lnSpc>
                          <a:spcPts val="2220"/>
                        </a:lnSpc>
                      </a:pPr>
                      <a:r>
                        <a:rPr sz="2000" spc="-110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Bank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A/c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 marR="86360" algn="r">
                        <a:lnSpc>
                          <a:spcPts val="222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1,74,300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E9F0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24" name="object 24"/>
          <p:cNvSpPr txBox="1"/>
          <p:nvPr/>
        </p:nvSpPr>
        <p:spPr>
          <a:xfrm>
            <a:off x="4416297" y="764540"/>
            <a:ext cx="265811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5" dirty="0">
                <a:latin typeface="Arial"/>
                <a:cs typeface="Arial"/>
              </a:rPr>
              <a:t>JOURNAL</a:t>
            </a:r>
            <a:r>
              <a:rPr sz="2200" b="1" spc="-80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ENTRIES</a:t>
            </a:r>
            <a:endParaRPr sz="220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4267200" y="1246632"/>
            <a:ext cx="3546475" cy="2308860"/>
          </a:xfrm>
          <a:custGeom>
            <a:avLst/>
            <a:gdLst/>
            <a:ahLst/>
            <a:cxnLst/>
            <a:rect l="l" t="t" r="r" b="b"/>
            <a:pathLst>
              <a:path w="3546475" h="2308860">
                <a:moveTo>
                  <a:pt x="3546348" y="0"/>
                </a:moveTo>
                <a:lnTo>
                  <a:pt x="0" y="0"/>
                </a:lnTo>
                <a:lnTo>
                  <a:pt x="0" y="2308860"/>
                </a:lnTo>
                <a:lnTo>
                  <a:pt x="3546348" y="2308860"/>
                </a:lnTo>
                <a:lnTo>
                  <a:pt x="3546348" y="0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4346575" y="1274190"/>
            <a:ext cx="30219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Unrecorded Furniture </a:t>
            </a:r>
            <a:r>
              <a:rPr sz="1800" spc="-470" dirty="0">
                <a:latin typeface="Arial"/>
                <a:cs typeface="Arial"/>
              </a:rPr>
              <a:t>₹</a:t>
            </a:r>
            <a:r>
              <a:rPr sz="1800" spc="-445" dirty="0">
                <a:latin typeface="Arial"/>
                <a:cs typeface="Arial"/>
              </a:rPr>
              <a:t> </a:t>
            </a:r>
            <a:r>
              <a:rPr sz="1800" spc="-60" dirty="0">
                <a:latin typeface="Arial"/>
                <a:cs typeface="Arial"/>
              </a:rPr>
              <a:t>9,000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346575" y="1548510"/>
            <a:ext cx="33883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½ </a:t>
            </a:r>
            <a:r>
              <a:rPr sz="1800" spc="-5" dirty="0">
                <a:latin typeface="Arial"/>
                <a:cs typeface="Arial"/>
              </a:rPr>
              <a:t>of </a:t>
            </a:r>
            <a:r>
              <a:rPr sz="1800" spc="-470" dirty="0">
                <a:latin typeface="Arial"/>
                <a:cs typeface="Arial"/>
              </a:rPr>
              <a:t>₹ </a:t>
            </a:r>
            <a:r>
              <a:rPr sz="1800" spc="-5" dirty="0">
                <a:latin typeface="Arial"/>
                <a:cs typeface="Arial"/>
              </a:rPr>
              <a:t>9,000 i.e. </a:t>
            </a:r>
            <a:r>
              <a:rPr sz="1800" spc="-470" dirty="0">
                <a:latin typeface="Arial"/>
                <a:cs typeface="Arial"/>
              </a:rPr>
              <a:t>₹ </a:t>
            </a:r>
            <a:r>
              <a:rPr sz="1800" spc="-5" dirty="0">
                <a:latin typeface="Arial"/>
                <a:cs typeface="Arial"/>
              </a:rPr>
              <a:t>4,500 is</a:t>
            </a:r>
            <a:r>
              <a:rPr sz="1800" spc="380" dirty="0">
                <a:latin typeface="Arial"/>
                <a:cs typeface="Arial"/>
              </a:rPr>
              <a:t> </a:t>
            </a:r>
            <a:r>
              <a:rPr sz="1800" spc="-120" dirty="0">
                <a:latin typeface="Arial"/>
                <a:cs typeface="Arial"/>
              </a:rPr>
              <a:t>given</a:t>
            </a:r>
            <a:endParaRPr sz="18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346575" y="1822830"/>
            <a:ext cx="33877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46075" algn="l"/>
                <a:tab pos="1035050" algn="l"/>
                <a:tab pos="1304925" algn="l"/>
                <a:tab pos="2134235" algn="l"/>
                <a:tab pos="2467610" algn="l"/>
                <a:tab pos="2738755" algn="l"/>
              </a:tabLst>
            </a:pPr>
            <a:r>
              <a:rPr sz="1800" dirty="0">
                <a:latin typeface="Arial"/>
                <a:cs typeface="Arial"/>
              </a:rPr>
              <a:t>to	settle	</a:t>
            </a:r>
            <a:r>
              <a:rPr sz="1800" spc="-5" dirty="0">
                <a:latin typeface="Arial"/>
                <a:cs typeface="Arial"/>
              </a:rPr>
              <a:t>a	</a:t>
            </a:r>
            <a:r>
              <a:rPr sz="1800" dirty="0">
                <a:latin typeface="Arial"/>
                <a:cs typeface="Arial"/>
              </a:rPr>
              <a:t>l</a:t>
            </a:r>
            <a:r>
              <a:rPr sz="1800" spc="-5" dirty="0">
                <a:latin typeface="Arial"/>
                <a:cs typeface="Arial"/>
              </a:rPr>
              <a:t>iabi</a:t>
            </a:r>
            <a:r>
              <a:rPr sz="1800" spc="-15" dirty="0">
                <a:latin typeface="Arial"/>
                <a:cs typeface="Arial"/>
              </a:rPr>
              <a:t>l</a:t>
            </a:r>
            <a:r>
              <a:rPr sz="1800" dirty="0">
                <a:latin typeface="Arial"/>
                <a:cs typeface="Arial"/>
              </a:rPr>
              <a:t>i</a:t>
            </a:r>
            <a:r>
              <a:rPr sz="1800" spc="10" dirty="0">
                <a:latin typeface="Arial"/>
                <a:cs typeface="Arial"/>
              </a:rPr>
              <a:t>t</a:t>
            </a:r>
            <a:r>
              <a:rPr sz="1800" dirty="0">
                <a:latin typeface="Arial"/>
                <a:cs typeface="Arial"/>
              </a:rPr>
              <a:t>y	</a:t>
            </a:r>
            <a:r>
              <a:rPr sz="1800" spc="-5" dirty="0">
                <a:latin typeface="Arial"/>
                <a:cs typeface="Arial"/>
              </a:rPr>
              <a:t>o</a:t>
            </a:r>
            <a:r>
              <a:rPr sz="1800" dirty="0">
                <a:latin typeface="Arial"/>
                <a:cs typeface="Arial"/>
              </a:rPr>
              <a:t>f	</a:t>
            </a:r>
            <a:r>
              <a:rPr sz="1800" spc="-470" dirty="0">
                <a:latin typeface="Arial"/>
                <a:cs typeface="Arial"/>
              </a:rPr>
              <a:t>₹</a:t>
            </a:r>
            <a:r>
              <a:rPr sz="1800" dirty="0">
                <a:latin typeface="Arial"/>
                <a:cs typeface="Arial"/>
              </a:rPr>
              <a:t>	</a:t>
            </a:r>
            <a:r>
              <a:rPr sz="1800" spc="-10" dirty="0">
                <a:latin typeface="Arial"/>
                <a:cs typeface="Arial"/>
              </a:rPr>
              <a:t>9</a:t>
            </a:r>
            <a:r>
              <a:rPr sz="1800" dirty="0">
                <a:latin typeface="Arial"/>
                <a:cs typeface="Arial"/>
              </a:rPr>
              <a:t>,0</a:t>
            </a:r>
            <a:r>
              <a:rPr sz="1800" spc="-5" dirty="0">
                <a:latin typeface="Arial"/>
                <a:cs typeface="Arial"/>
              </a:rPr>
              <a:t>0</a:t>
            </a:r>
            <a:r>
              <a:rPr sz="1800" spc="-15" dirty="0">
                <a:latin typeface="Arial"/>
                <a:cs typeface="Arial"/>
              </a:rPr>
              <a:t>0</a:t>
            </a:r>
            <a:r>
              <a:rPr sz="180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359275" y="2131759"/>
            <a:ext cx="3362325" cy="1078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89"/>
              </a:lnSpc>
              <a:tabLst>
                <a:tab pos="1012825" algn="l"/>
                <a:tab pos="1812925" algn="l"/>
                <a:tab pos="2371090" algn="l"/>
                <a:tab pos="2788920" algn="l"/>
              </a:tabLst>
            </a:pPr>
            <a:r>
              <a:rPr sz="1800" spc="-5" dirty="0">
                <a:latin typeface="Arial"/>
                <a:cs typeface="Arial"/>
              </a:rPr>
              <a:t>H</a:t>
            </a:r>
            <a:r>
              <a:rPr sz="1800" spc="-15" dirty="0">
                <a:latin typeface="Arial"/>
                <a:cs typeface="Arial"/>
              </a:rPr>
              <a:t>e</a:t>
            </a:r>
            <a:r>
              <a:rPr sz="1800" spc="-5" dirty="0">
                <a:latin typeface="Arial"/>
                <a:cs typeface="Arial"/>
              </a:rPr>
              <a:t>nc</a:t>
            </a:r>
            <a:r>
              <a:rPr sz="1800" spc="-15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,	ent</a:t>
            </a:r>
            <a:r>
              <a:rPr sz="1800" spc="5" dirty="0">
                <a:latin typeface="Arial"/>
                <a:cs typeface="Arial"/>
              </a:rPr>
              <a:t>r</a:t>
            </a:r>
            <a:r>
              <a:rPr sz="1800" dirty="0">
                <a:latin typeface="Arial"/>
                <a:cs typeface="Arial"/>
              </a:rPr>
              <a:t>y	for	</a:t>
            </a:r>
            <a:r>
              <a:rPr sz="1800" spc="-470" dirty="0">
                <a:latin typeface="Arial"/>
                <a:cs typeface="Arial"/>
              </a:rPr>
              <a:t>₹</a:t>
            </a:r>
            <a:r>
              <a:rPr sz="1800" dirty="0">
                <a:latin typeface="Arial"/>
                <a:cs typeface="Arial"/>
              </a:rPr>
              <a:t>	</a:t>
            </a:r>
            <a:r>
              <a:rPr sz="1800" spc="-10" dirty="0">
                <a:latin typeface="Arial"/>
                <a:cs typeface="Arial"/>
              </a:rPr>
              <a:t>4</a:t>
            </a:r>
            <a:r>
              <a:rPr sz="1800" spc="15" dirty="0">
                <a:latin typeface="Arial"/>
                <a:cs typeface="Arial"/>
              </a:rPr>
              <a:t>,</a:t>
            </a:r>
            <a:r>
              <a:rPr sz="1800" spc="-10" dirty="0">
                <a:latin typeface="Arial"/>
                <a:cs typeface="Arial"/>
              </a:rPr>
              <a:t>500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tabLst>
                <a:tab pos="1721485" algn="l"/>
              </a:tabLst>
            </a:pPr>
            <a:r>
              <a:rPr sz="1800" spc="-5" dirty="0">
                <a:latin typeface="Arial"/>
                <a:cs typeface="Arial"/>
              </a:rPr>
              <a:t>(Furniture)</a:t>
            </a:r>
            <a:r>
              <a:rPr sz="1800" spc="229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and	Liability </a:t>
            </a:r>
            <a:r>
              <a:rPr sz="1800" spc="-470" dirty="0">
                <a:latin typeface="Arial"/>
                <a:cs typeface="Arial"/>
              </a:rPr>
              <a:t>₹ </a:t>
            </a:r>
            <a:r>
              <a:rPr sz="1800" spc="-80" dirty="0">
                <a:latin typeface="Arial"/>
                <a:cs typeface="Arial"/>
              </a:rPr>
              <a:t>9,000  </a:t>
            </a:r>
            <a:r>
              <a:rPr sz="1800" spc="-15" dirty="0">
                <a:latin typeface="Arial"/>
                <a:cs typeface="Arial"/>
              </a:rPr>
              <a:t>will </a:t>
            </a:r>
            <a:r>
              <a:rPr sz="1800" spc="-5" dirty="0">
                <a:latin typeface="Arial"/>
                <a:cs typeface="Arial"/>
              </a:rPr>
              <a:t>not be</a:t>
            </a:r>
            <a:r>
              <a:rPr sz="1800" spc="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passed.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Entry</a:t>
            </a:r>
            <a:r>
              <a:rPr sz="1800" spc="22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will</a:t>
            </a:r>
            <a:r>
              <a:rPr sz="1800" spc="2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be</a:t>
            </a:r>
            <a:r>
              <a:rPr sz="1800" spc="229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passed</a:t>
            </a:r>
            <a:r>
              <a:rPr sz="1800" spc="229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for</a:t>
            </a:r>
            <a:r>
              <a:rPr sz="1800" spc="225" dirty="0">
                <a:latin typeface="Arial"/>
                <a:cs typeface="Arial"/>
              </a:rPr>
              <a:t> </a:t>
            </a:r>
            <a:r>
              <a:rPr sz="1800" spc="-470" dirty="0">
                <a:latin typeface="Arial"/>
                <a:cs typeface="Arial"/>
              </a:rPr>
              <a:t>₹ </a:t>
            </a:r>
            <a:r>
              <a:rPr sz="1800" spc="-80" dirty="0">
                <a:latin typeface="Arial"/>
                <a:cs typeface="Arial"/>
              </a:rPr>
              <a:t>9,000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586738" y="3117595"/>
            <a:ext cx="378269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(50% of furniture record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700" spc="-15" baseline="-12345" dirty="0">
                <a:latin typeface="Arial"/>
                <a:cs typeface="Arial"/>
              </a:rPr>
              <a:t>(Liability).</a:t>
            </a:r>
            <a:endParaRPr sz="2700" baseline="-12345">
              <a:latin typeface="Arial"/>
              <a:cs typeface="Arial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4364735" y="1783079"/>
            <a:ext cx="4169410" cy="1499870"/>
            <a:chOff x="4364735" y="1783079"/>
            <a:chExt cx="4169410" cy="1499870"/>
          </a:xfrm>
        </p:grpSpPr>
        <p:sp>
          <p:nvSpPr>
            <p:cNvPr id="32" name="object 32"/>
            <p:cNvSpPr/>
            <p:nvPr/>
          </p:nvSpPr>
          <p:spPr>
            <a:xfrm>
              <a:off x="7818501" y="1783079"/>
              <a:ext cx="715645" cy="623570"/>
            </a:xfrm>
            <a:custGeom>
              <a:avLst/>
              <a:gdLst/>
              <a:ahLst/>
              <a:cxnLst/>
              <a:rect l="l" t="t" r="r" b="b"/>
              <a:pathLst>
                <a:path w="715645" h="623569">
                  <a:moveTo>
                    <a:pt x="653668" y="45229"/>
                  </a:moveTo>
                  <a:lnTo>
                    <a:pt x="0" y="614045"/>
                  </a:lnTo>
                  <a:lnTo>
                    <a:pt x="8381" y="623570"/>
                  </a:lnTo>
                  <a:lnTo>
                    <a:pt x="662067" y="54864"/>
                  </a:lnTo>
                  <a:lnTo>
                    <a:pt x="653668" y="45229"/>
                  </a:lnTo>
                  <a:close/>
                </a:path>
                <a:path w="715645" h="623569">
                  <a:moveTo>
                    <a:pt x="700183" y="36830"/>
                  </a:moveTo>
                  <a:lnTo>
                    <a:pt x="663321" y="36830"/>
                  </a:lnTo>
                  <a:lnTo>
                    <a:pt x="671702" y="46482"/>
                  </a:lnTo>
                  <a:lnTo>
                    <a:pt x="662067" y="54864"/>
                  </a:lnTo>
                  <a:lnTo>
                    <a:pt x="682878" y="78740"/>
                  </a:lnTo>
                  <a:lnTo>
                    <a:pt x="700183" y="36830"/>
                  </a:lnTo>
                  <a:close/>
                </a:path>
                <a:path w="715645" h="623569">
                  <a:moveTo>
                    <a:pt x="663321" y="36830"/>
                  </a:moveTo>
                  <a:lnTo>
                    <a:pt x="653668" y="45229"/>
                  </a:lnTo>
                  <a:lnTo>
                    <a:pt x="662067" y="54864"/>
                  </a:lnTo>
                  <a:lnTo>
                    <a:pt x="671702" y="46482"/>
                  </a:lnTo>
                  <a:lnTo>
                    <a:pt x="663321" y="36830"/>
                  </a:lnTo>
                  <a:close/>
                </a:path>
                <a:path w="715645" h="623569">
                  <a:moveTo>
                    <a:pt x="715391" y="0"/>
                  </a:moveTo>
                  <a:lnTo>
                    <a:pt x="632841" y="21336"/>
                  </a:lnTo>
                  <a:lnTo>
                    <a:pt x="653668" y="45229"/>
                  </a:lnTo>
                  <a:lnTo>
                    <a:pt x="663321" y="36830"/>
                  </a:lnTo>
                  <a:lnTo>
                    <a:pt x="700183" y="36830"/>
                  </a:lnTo>
                  <a:lnTo>
                    <a:pt x="71539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364735" y="2083307"/>
              <a:ext cx="3546475" cy="1199515"/>
            </a:xfrm>
            <a:custGeom>
              <a:avLst/>
              <a:gdLst/>
              <a:ahLst/>
              <a:cxnLst/>
              <a:rect l="l" t="t" r="r" b="b"/>
              <a:pathLst>
                <a:path w="3546475" h="1199514">
                  <a:moveTo>
                    <a:pt x="3546348" y="0"/>
                  </a:moveTo>
                  <a:lnTo>
                    <a:pt x="0" y="0"/>
                  </a:lnTo>
                  <a:lnTo>
                    <a:pt x="0" y="1199388"/>
                  </a:lnTo>
                  <a:lnTo>
                    <a:pt x="3546348" y="1199388"/>
                  </a:lnTo>
                  <a:lnTo>
                    <a:pt x="3546348" y="0"/>
                  </a:lnTo>
                  <a:close/>
                </a:path>
              </a:pathLst>
            </a:custGeom>
            <a:solidFill>
              <a:srgbClr val="EDEB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4443476" y="2110232"/>
            <a:ext cx="33870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½ </a:t>
            </a:r>
            <a:r>
              <a:rPr sz="1800" spc="-5" dirty="0">
                <a:latin typeface="Arial"/>
                <a:cs typeface="Arial"/>
              </a:rPr>
              <a:t>of Furniture is taken </a:t>
            </a:r>
            <a:r>
              <a:rPr sz="1800" dirty="0">
                <a:latin typeface="Arial"/>
                <a:cs typeface="Arial"/>
              </a:rPr>
              <a:t>by B</a:t>
            </a:r>
            <a:r>
              <a:rPr sz="1800" spc="46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at</a:t>
            </a:r>
            <a:endParaRPr sz="18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443476" y="2384552"/>
            <a:ext cx="338709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70560" algn="l"/>
                <a:tab pos="1420495" algn="l"/>
                <a:tab pos="2283460" algn="l"/>
                <a:tab pos="2601595" algn="l"/>
                <a:tab pos="3119755" algn="l"/>
              </a:tabLst>
            </a:pPr>
            <a:r>
              <a:rPr sz="1800" spc="-10" dirty="0">
                <a:latin typeface="Arial"/>
                <a:cs typeface="Arial"/>
              </a:rPr>
              <a:t>10</a:t>
            </a:r>
            <a:r>
              <a:rPr sz="1800" spc="-5" dirty="0">
                <a:latin typeface="Arial"/>
                <a:cs typeface="Arial"/>
              </a:rPr>
              <a:t>%</a:t>
            </a:r>
            <a:r>
              <a:rPr sz="1800" dirty="0">
                <a:latin typeface="Arial"/>
                <a:cs typeface="Arial"/>
              </a:rPr>
              <a:t>	L</a:t>
            </a:r>
            <a:r>
              <a:rPr sz="1800" spc="-5" dirty="0">
                <a:latin typeface="Arial"/>
                <a:cs typeface="Arial"/>
              </a:rPr>
              <a:t>es</a:t>
            </a:r>
            <a:r>
              <a:rPr sz="1800" spc="-10" dirty="0">
                <a:latin typeface="Arial"/>
                <a:cs typeface="Arial"/>
              </a:rPr>
              <a:t>s</a:t>
            </a:r>
            <a:r>
              <a:rPr sz="1800" dirty="0">
                <a:latin typeface="Arial"/>
                <a:cs typeface="Arial"/>
              </a:rPr>
              <a:t>.	</a:t>
            </a:r>
            <a:r>
              <a:rPr sz="1800" spc="-5" dirty="0">
                <a:latin typeface="Arial"/>
                <a:cs typeface="Arial"/>
              </a:rPr>
              <a:t>H</a:t>
            </a:r>
            <a:r>
              <a:rPr sz="1800" spc="-15" dirty="0">
                <a:latin typeface="Arial"/>
                <a:cs typeface="Arial"/>
              </a:rPr>
              <a:t>e</a:t>
            </a:r>
            <a:r>
              <a:rPr sz="1800" spc="-5" dirty="0">
                <a:latin typeface="Arial"/>
                <a:cs typeface="Arial"/>
              </a:rPr>
              <a:t>nce</a:t>
            </a:r>
            <a:r>
              <a:rPr sz="1800" dirty="0">
                <a:latin typeface="Arial"/>
                <a:cs typeface="Arial"/>
              </a:rPr>
              <a:t>	</a:t>
            </a:r>
            <a:r>
              <a:rPr sz="1800" spc="-5" dirty="0">
                <a:latin typeface="Arial"/>
                <a:cs typeface="Arial"/>
              </a:rPr>
              <a:t>i</a:t>
            </a:r>
            <a:r>
              <a:rPr sz="1800" dirty="0">
                <a:latin typeface="Arial"/>
                <a:cs typeface="Arial"/>
              </a:rPr>
              <a:t>t	</a:t>
            </a:r>
            <a:r>
              <a:rPr sz="1800" spc="-35" dirty="0">
                <a:latin typeface="Arial"/>
                <a:cs typeface="Arial"/>
              </a:rPr>
              <a:t>w</a:t>
            </a:r>
            <a:r>
              <a:rPr sz="1800" dirty="0">
                <a:latin typeface="Arial"/>
                <a:cs typeface="Arial"/>
              </a:rPr>
              <a:t>i</a:t>
            </a:r>
            <a:r>
              <a:rPr sz="1800" spc="-5" dirty="0">
                <a:latin typeface="Arial"/>
                <a:cs typeface="Arial"/>
              </a:rPr>
              <a:t>ll</a:t>
            </a:r>
            <a:r>
              <a:rPr sz="1800" dirty="0">
                <a:latin typeface="Arial"/>
                <a:cs typeface="Arial"/>
              </a:rPr>
              <a:t>	</a:t>
            </a:r>
            <a:r>
              <a:rPr sz="1800" spc="-10" dirty="0">
                <a:latin typeface="Arial"/>
                <a:cs typeface="Arial"/>
              </a:rPr>
              <a:t>be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recorded at </a:t>
            </a:r>
            <a:r>
              <a:rPr sz="1800" spc="-85" dirty="0">
                <a:latin typeface="Arial"/>
                <a:cs typeface="Arial"/>
              </a:rPr>
              <a:t>₹4,050 </a:t>
            </a:r>
            <a:r>
              <a:rPr sz="1800" b="1" spc="-220" dirty="0">
                <a:latin typeface="Arial"/>
                <a:cs typeface="Arial"/>
              </a:rPr>
              <a:t>(₹  </a:t>
            </a:r>
            <a:r>
              <a:rPr sz="1800" b="1" spc="-5" dirty="0">
                <a:latin typeface="Arial"/>
                <a:cs typeface="Arial"/>
              </a:rPr>
              <a:t>4,500</a:t>
            </a:r>
            <a:r>
              <a:rPr sz="1800" b="1" spc="280" dirty="0">
                <a:latin typeface="Arial"/>
                <a:cs typeface="Arial"/>
              </a:rPr>
              <a:t> </a:t>
            </a:r>
            <a:r>
              <a:rPr sz="1800" b="1" spc="-155" dirty="0">
                <a:latin typeface="Arial"/>
                <a:cs typeface="Arial"/>
              </a:rPr>
              <a:t>less</a:t>
            </a:r>
            <a:endParaRPr sz="18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443476" y="2933446"/>
            <a:ext cx="6197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Arial"/>
                <a:cs typeface="Arial"/>
              </a:rPr>
              <a:t>10</a:t>
            </a:r>
            <a:r>
              <a:rPr sz="1800" b="1" spc="-25" dirty="0">
                <a:latin typeface="Arial"/>
                <a:cs typeface="Arial"/>
              </a:rPr>
              <a:t>%</a:t>
            </a:r>
            <a:r>
              <a:rPr sz="1800" b="1" dirty="0">
                <a:latin typeface="Arial"/>
                <a:cs typeface="Arial"/>
              </a:rPr>
              <a:t>).</a:t>
            </a:r>
            <a:endParaRPr sz="1800">
              <a:latin typeface="Arial"/>
              <a:cs typeface="Arial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7859141" y="2628900"/>
            <a:ext cx="813435" cy="76200"/>
          </a:xfrm>
          <a:custGeom>
            <a:avLst/>
            <a:gdLst/>
            <a:ahLst/>
            <a:cxnLst/>
            <a:rect l="l" t="t" r="r" b="b"/>
            <a:pathLst>
              <a:path w="813434" h="76200">
                <a:moveTo>
                  <a:pt x="737107" y="0"/>
                </a:moveTo>
                <a:lnTo>
                  <a:pt x="736789" y="31869"/>
                </a:lnTo>
                <a:lnTo>
                  <a:pt x="749553" y="32003"/>
                </a:lnTo>
                <a:lnTo>
                  <a:pt x="749300" y="44703"/>
                </a:lnTo>
                <a:lnTo>
                  <a:pt x="736660" y="44703"/>
                </a:lnTo>
                <a:lnTo>
                  <a:pt x="736345" y="76200"/>
                </a:lnTo>
                <a:lnTo>
                  <a:pt x="801165" y="44703"/>
                </a:lnTo>
                <a:lnTo>
                  <a:pt x="749300" y="44703"/>
                </a:lnTo>
                <a:lnTo>
                  <a:pt x="736662" y="44571"/>
                </a:lnTo>
                <a:lnTo>
                  <a:pt x="801438" y="44571"/>
                </a:lnTo>
                <a:lnTo>
                  <a:pt x="812926" y="38988"/>
                </a:lnTo>
                <a:lnTo>
                  <a:pt x="737107" y="0"/>
                </a:lnTo>
                <a:close/>
              </a:path>
              <a:path w="813434" h="76200">
                <a:moveTo>
                  <a:pt x="736789" y="31869"/>
                </a:moveTo>
                <a:lnTo>
                  <a:pt x="736662" y="44571"/>
                </a:lnTo>
                <a:lnTo>
                  <a:pt x="749300" y="44703"/>
                </a:lnTo>
                <a:lnTo>
                  <a:pt x="749553" y="32003"/>
                </a:lnTo>
                <a:lnTo>
                  <a:pt x="736789" y="31869"/>
                </a:lnTo>
                <a:close/>
              </a:path>
              <a:path w="813434" h="76200">
                <a:moveTo>
                  <a:pt x="253" y="24129"/>
                </a:moveTo>
                <a:lnTo>
                  <a:pt x="0" y="36829"/>
                </a:lnTo>
                <a:lnTo>
                  <a:pt x="736662" y="44571"/>
                </a:lnTo>
                <a:lnTo>
                  <a:pt x="736789" y="31869"/>
                </a:lnTo>
                <a:lnTo>
                  <a:pt x="253" y="241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9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66424" y="6161034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5027" y="256031"/>
            <a:ext cx="8598535" cy="462280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393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10"/>
              </a:spcBef>
            </a:pPr>
            <a:r>
              <a:rPr sz="2400" b="1" spc="-5" dirty="0">
                <a:latin typeface="Arial"/>
                <a:cs typeface="Arial"/>
              </a:rPr>
              <a:t>Capital</a:t>
            </a:r>
            <a:r>
              <a:rPr sz="2400" b="1" spc="-10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Adjustment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15696" y="6411467"/>
            <a:ext cx="10960735" cy="364490"/>
          </a:xfrm>
          <a:custGeom>
            <a:avLst/>
            <a:gdLst/>
            <a:ahLst/>
            <a:cxnLst/>
            <a:rect l="l" t="t" r="r" b="b"/>
            <a:pathLst>
              <a:path w="10960735" h="364490">
                <a:moveTo>
                  <a:pt x="10960608" y="0"/>
                </a:moveTo>
                <a:lnTo>
                  <a:pt x="8406384" y="0"/>
                </a:lnTo>
                <a:lnTo>
                  <a:pt x="8171688" y="0"/>
                </a:lnTo>
                <a:lnTo>
                  <a:pt x="0" y="0"/>
                </a:lnTo>
                <a:lnTo>
                  <a:pt x="0" y="364236"/>
                </a:lnTo>
                <a:lnTo>
                  <a:pt x="8171688" y="364236"/>
                </a:lnTo>
                <a:lnTo>
                  <a:pt x="8406384" y="364236"/>
                </a:lnTo>
                <a:lnTo>
                  <a:pt x="10960608" y="364236"/>
                </a:lnTo>
                <a:lnTo>
                  <a:pt x="10960608" y="0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16458" y="846582"/>
            <a:ext cx="8597265" cy="769620"/>
          </a:xfrm>
          <a:custGeom>
            <a:avLst/>
            <a:gdLst/>
            <a:ahLst/>
            <a:cxnLst/>
            <a:rect l="l" t="t" r="r" b="b"/>
            <a:pathLst>
              <a:path w="8597265" h="769619">
                <a:moveTo>
                  <a:pt x="8596884" y="0"/>
                </a:moveTo>
                <a:lnTo>
                  <a:pt x="0" y="0"/>
                </a:lnTo>
                <a:lnTo>
                  <a:pt x="0" y="769620"/>
                </a:lnTo>
                <a:lnTo>
                  <a:pt x="8596884" y="769620"/>
                </a:lnTo>
                <a:lnTo>
                  <a:pt x="85968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16458" y="846582"/>
            <a:ext cx="8597265" cy="769620"/>
          </a:xfrm>
          <a:prstGeom prst="rect">
            <a:avLst/>
          </a:prstGeom>
          <a:ln w="25400">
            <a:solidFill>
              <a:srgbClr val="4F81BC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90170" marR="85725">
              <a:lnSpc>
                <a:spcPct val="100000"/>
              </a:lnSpc>
              <a:spcBef>
                <a:spcPts val="290"/>
              </a:spcBef>
              <a:tabLst>
                <a:tab pos="1720850" algn="l"/>
                <a:tab pos="2185670" algn="l"/>
                <a:tab pos="3427729" algn="l"/>
                <a:tab pos="4497705" algn="l"/>
                <a:tab pos="5849620" algn="l"/>
                <a:tab pos="6468745" algn="l"/>
                <a:tab pos="7648575" algn="l"/>
                <a:tab pos="8113395" algn="l"/>
              </a:tabLst>
            </a:pPr>
            <a:r>
              <a:rPr sz="2200" i="1" spc="-5" dirty="0">
                <a:latin typeface="Arial"/>
                <a:cs typeface="Arial"/>
              </a:rPr>
              <a:t>Adju</a:t>
            </a:r>
            <a:r>
              <a:rPr sz="2200" i="1" dirty="0">
                <a:latin typeface="Arial"/>
                <a:cs typeface="Arial"/>
              </a:rPr>
              <a:t>s</a:t>
            </a:r>
            <a:r>
              <a:rPr sz="2200" i="1" spc="-5" dirty="0">
                <a:latin typeface="Arial"/>
                <a:cs typeface="Arial"/>
              </a:rPr>
              <a:t>tment</a:t>
            </a:r>
            <a:r>
              <a:rPr sz="2200" i="1" dirty="0">
                <a:latin typeface="Arial"/>
                <a:cs typeface="Arial"/>
              </a:rPr>
              <a:t>	</a:t>
            </a:r>
            <a:r>
              <a:rPr sz="2200" i="1" spc="-5" dirty="0">
                <a:latin typeface="Arial"/>
                <a:cs typeface="Arial"/>
              </a:rPr>
              <a:t>of</a:t>
            </a:r>
            <a:r>
              <a:rPr sz="2200" i="1" dirty="0">
                <a:latin typeface="Arial"/>
                <a:cs typeface="Arial"/>
              </a:rPr>
              <a:t>	</a:t>
            </a:r>
            <a:r>
              <a:rPr sz="2200" i="1" spc="-5" dirty="0">
                <a:latin typeface="Arial"/>
                <a:cs typeface="Arial"/>
              </a:rPr>
              <a:t>Cap</a:t>
            </a:r>
            <a:r>
              <a:rPr sz="2200" i="1" dirty="0">
                <a:latin typeface="Arial"/>
                <a:cs typeface="Arial"/>
              </a:rPr>
              <a:t>i</a:t>
            </a:r>
            <a:r>
              <a:rPr sz="2200" i="1" spc="-5" dirty="0">
                <a:latin typeface="Arial"/>
                <a:cs typeface="Arial"/>
              </a:rPr>
              <a:t>ta</a:t>
            </a:r>
            <a:r>
              <a:rPr sz="2200" i="1" dirty="0">
                <a:latin typeface="Arial"/>
                <a:cs typeface="Arial"/>
              </a:rPr>
              <a:t>l</a:t>
            </a:r>
            <a:r>
              <a:rPr sz="2200" i="1" spc="-5" dirty="0">
                <a:latin typeface="Arial"/>
                <a:cs typeface="Arial"/>
              </a:rPr>
              <a:t>s</a:t>
            </a:r>
            <a:r>
              <a:rPr sz="2200" i="1" dirty="0">
                <a:latin typeface="Arial"/>
                <a:cs typeface="Arial"/>
              </a:rPr>
              <a:t>	</a:t>
            </a:r>
            <a:r>
              <a:rPr sz="2200" i="1" spc="-5" dirty="0">
                <a:latin typeface="Arial"/>
                <a:cs typeface="Arial"/>
              </a:rPr>
              <a:t>means</a:t>
            </a:r>
            <a:r>
              <a:rPr sz="2200" i="1" dirty="0">
                <a:latin typeface="Arial"/>
                <a:cs typeface="Arial"/>
              </a:rPr>
              <a:t>	</a:t>
            </a:r>
            <a:r>
              <a:rPr sz="2200" i="1" spc="-5" dirty="0">
                <a:latin typeface="Arial"/>
                <a:cs typeface="Arial"/>
              </a:rPr>
              <a:t>ad</a:t>
            </a:r>
            <a:r>
              <a:rPr sz="2200" i="1" dirty="0">
                <a:latin typeface="Arial"/>
                <a:cs typeface="Arial"/>
              </a:rPr>
              <a:t>j</a:t>
            </a:r>
            <a:r>
              <a:rPr sz="2200" i="1" spc="-5" dirty="0">
                <a:latin typeface="Arial"/>
                <a:cs typeface="Arial"/>
              </a:rPr>
              <a:t>u</a:t>
            </a:r>
            <a:r>
              <a:rPr sz="2200" i="1" dirty="0">
                <a:latin typeface="Arial"/>
                <a:cs typeface="Arial"/>
              </a:rPr>
              <a:t>s</a:t>
            </a:r>
            <a:r>
              <a:rPr sz="2200" i="1" spc="-5" dirty="0">
                <a:latin typeface="Arial"/>
                <a:cs typeface="Arial"/>
              </a:rPr>
              <a:t>ti</a:t>
            </a:r>
            <a:r>
              <a:rPr sz="2200" i="1" dirty="0">
                <a:latin typeface="Arial"/>
                <a:cs typeface="Arial"/>
              </a:rPr>
              <a:t>n</a:t>
            </a:r>
            <a:r>
              <a:rPr sz="2200" i="1" spc="-5" dirty="0">
                <a:latin typeface="Arial"/>
                <a:cs typeface="Arial"/>
              </a:rPr>
              <a:t>g</a:t>
            </a:r>
            <a:r>
              <a:rPr sz="2200" i="1" dirty="0">
                <a:latin typeface="Arial"/>
                <a:cs typeface="Arial"/>
              </a:rPr>
              <a:t>	</a:t>
            </a:r>
            <a:r>
              <a:rPr sz="2200" i="1" spc="-20" dirty="0">
                <a:latin typeface="Arial"/>
                <a:cs typeface="Arial"/>
              </a:rPr>
              <a:t>t</a:t>
            </a:r>
            <a:r>
              <a:rPr sz="2200" i="1" spc="-5" dirty="0">
                <a:latin typeface="Arial"/>
                <a:cs typeface="Arial"/>
              </a:rPr>
              <a:t>he</a:t>
            </a:r>
            <a:r>
              <a:rPr sz="2200" i="1" dirty="0">
                <a:latin typeface="Arial"/>
                <a:cs typeface="Arial"/>
              </a:rPr>
              <a:t>	</a:t>
            </a:r>
            <a:r>
              <a:rPr sz="2200" i="1" spc="-5" dirty="0">
                <a:latin typeface="Arial"/>
                <a:cs typeface="Arial"/>
              </a:rPr>
              <a:t>c</a:t>
            </a:r>
            <a:r>
              <a:rPr sz="2200" i="1" dirty="0">
                <a:latin typeface="Arial"/>
                <a:cs typeface="Arial"/>
              </a:rPr>
              <a:t>a</a:t>
            </a:r>
            <a:r>
              <a:rPr sz="2200" i="1" spc="-5" dirty="0">
                <a:latin typeface="Arial"/>
                <a:cs typeface="Arial"/>
              </a:rPr>
              <a:t>pita</a:t>
            </a:r>
            <a:r>
              <a:rPr sz="2200" i="1" dirty="0">
                <a:latin typeface="Arial"/>
                <a:cs typeface="Arial"/>
              </a:rPr>
              <a:t>l</a:t>
            </a:r>
            <a:r>
              <a:rPr sz="2200" i="1" spc="-5" dirty="0">
                <a:latin typeface="Arial"/>
                <a:cs typeface="Arial"/>
              </a:rPr>
              <a:t>s</a:t>
            </a:r>
            <a:r>
              <a:rPr sz="2200" i="1" dirty="0">
                <a:latin typeface="Arial"/>
                <a:cs typeface="Arial"/>
              </a:rPr>
              <a:t>	</a:t>
            </a:r>
            <a:r>
              <a:rPr sz="2200" i="1" spc="-5" dirty="0">
                <a:latin typeface="Arial"/>
                <a:cs typeface="Arial"/>
              </a:rPr>
              <a:t>of</a:t>
            </a:r>
            <a:r>
              <a:rPr sz="2200" i="1" dirty="0">
                <a:latin typeface="Arial"/>
                <a:cs typeface="Arial"/>
              </a:rPr>
              <a:t>	</a:t>
            </a:r>
            <a:r>
              <a:rPr sz="2200" i="1" spc="-5" dirty="0">
                <a:latin typeface="Arial"/>
                <a:cs typeface="Arial"/>
              </a:rPr>
              <a:t>t</a:t>
            </a:r>
            <a:r>
              <a:rPr sz="2200" i="1" spc="10" dirty="0">
                <a:latin typeface="Arial"/>
                <a:cs typeface="Arial"/>
              </a:rPr>
              <a:t>h</a:t>
            </a:r>
            <a:r>
              <a:rPr sz="2200" i="1" spc="-5" dirty="0">
                <a:latin typeface="Arial"/>
                <a:cs typeface="Arial"/>
              </a:rPr>
              <a:t>e  Continuing Partners in their profit-sharing</a:t>
            </a:r>
            <a:r>
              <a:rPr sz="2200" i="1" spc="80" dirty="0">
                <a:latin typeface="Arial"/>
                <a:cs typeface="Arial"/>
              </a:rPr>
              <a:t> </a:t>
            </a:r>
            <a:r>
              <a:rPr sz="2200" i="1" dirty="0">
                <a:latin typeface="Arial"/>
                <a:cs typeface="Arial"/>
              </a:rPr>
              <a:t>ratio.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30173" y="2141982"/>
            <a:ext cx="10316210" cy="431800"/>
          </a:xfrm>
          <a:custGeom>
            <a:avLst/>
            <a:gdLst/>
            <a:ahLst/>
            <a:cxnLst/>
            <a:rect l="l" t="t" r="r" b="b"/>
            <a:pathLst>
              <a:path w="10316210" h="431800">
                <a:moveTo>
                  <a:pt x="10315956" y="0"/>
                </a:moveTo>
                <a:lnTo>
                  <a:pt x="0" y="0"/>
                </a:lnTo>
                <a:lnTo>
                  <a:pt x="0" y="431291"/>
                </a:lnTo>
                <a:lnTo>
                  <a:pt x="10315956" y="431291"/>
                </a:lnTo>
                <a:lnTo>
                  <a:pt x="103159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30173" y="2141982"/>
            <a:ext cx="10316210" cy="431800"/>
          </a:xfrm>
          <a:prstGeom prst="rect">
            <a:avLst/>
          </a:prstGeom>
          <a:ln w="25400">
            <a:solidFill>
              <a:srgbClr val="4F81BC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95"/>
              </a:spcBef>
            </a:pPr>
            <a:r>
              <a:rPr sz="2200" i="1" spc="-5" dirty="0">
                <a:latin typeface="Arial"/>
                <a:cs typeface="Arial"/>
              </a:rPr>
              <a:t>(a) Capital of the Reconstituted Firm </a:t>
            </a:r>
            <a:r>
              <a:rPr sz="2200" i="1" spc="-10" dirty="0">
                <a:latin typeface="Arial"/>
                <a:cs typeface="Arial"/>
              </a:rPr>
              <a:t>may </a:t>
            </a:r>
            <a:r>
              <a:rPr sz="2200" i="1" spc="-5" dirty="0">
                <a:latin typeface="Arial"/>
                <a:cs typeface="Arial"/>
              </a:rPr>
              <a:t>be </a:t>
            </a:r>
            <a:r>
              <a:rPr sz="2200" i="1" dirty="0">
                <a:latin typeface="Arial"/>
                <a:cs typeface="Arial"/>
              </a:rPr>
              <a:t>given;</a:t>
            </a:r>
            <a:r>
              <a:rPr sz="2200" i="1" spc="140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or</a:t>
            </a:r>
            <a:endParaRPr sz="22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16458" y="3038094"/>
            <a:ext cx="10330180" cy="768350"/>
          </a:xfrm>
          <a:custGeom>
            <a:avLst/>
            <a:gdLst/>
            <a:ahLst/>
            <a:cxnLst/>
            <a:rect l="l" t="t" r="r" b="b"/>
            <a:pathLst>
              <a:path w="10330180" h="768350">
                <a:moveTo>
                  <a:pt x="10329672" y="0"/>
                </a:moveTo>
                <a:lnTo>
                  <a:pt x="0" y="0"/>
                </a:lnTo>
                <a:lnTo>
                  <a:pt x="0" y="768096"/>
                </a:lnTo>
                <a:lnTo>
                  <a:pt x="10329672" y="768096"/>
                </a:lnTo>
                <a:lnTo>
                  <a:pt x="1032967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16458" y="3038094"/>
            <a:ext cx="10330180" cy="768350"/>
          </a:xfrm>
          <a:prstGeom prst="rect">
            <a:avLst/>
          </a:prstGeom>
          <a:ln w="25400">
            <a:solidFill>
              <a:srgbClr val="4F81BC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533400" marR="84455" indent="-443865">
              <a:lnSpc>
                <a:spcPct val="100000"/>
              </a:lnSpc>
              <a:spcBef>
                <a:spcPts val="290"/>
              </a:spcBef>
            </a:pPr>
            <a:r>
              <a:rPr sz="2200" i="1" spc="-5" dirty="0">
                <a:latin typeface="Arial"/>
                <a:cs typeface="Arial"/>
              </a:rPr>
              <a:t>(b) </a:t>
            </a:r>
            <a:r>
              <a:rPr sz="2200" i="1" dirty="0">
                <a:latin typeface="Arial"/>
                <a:cs typeface="Arial"/>
              </a:rPr>
              <a:t>Sum total </a:t>
            </a:r>
            <a:r>
              <a:rPr sz="2200" i="1" spc="-5" dirty="0">
                <a:latin typeface="Arial"/>
                <a:cs typeface="Arial"/>
              </a:rPr>
              <a:t>of the Capitals of the Continuing Partners </a:t>
            </a:r>
            <a:r>
              <a:rPr sz="2200" i="1" dirty="0">
                <a:latin typeface="Arial"/>
                <a:cs typeface="Arial"/>
              </a:rPr>
              <a:t>after adjustments </a:t>
            </a:r>
            <a:r>
              <a:rPr sz="2200" i="1" spc="-5" dirty="0">
                <a:latin typeface="Arial"/>
                <a:cs typeface="Arial"/>
              </a:rPr>
              <a:t>is the  capital of the Reconstituted Firm;</a:t>
            </a:r>
            <a:r>
              <a:rPr sz="2200" i="1" spc="75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or</a:t>
            </a:r>
            <a:endParaRPr sz="22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21030" y="4271009"/>
            <a:ext cx="10325100" cy="769620"/>
          </a:xfrm>
          <a:custGeom>
            <a:avLst/>
            <a:gdLst/>
            <a:ahLst/>
            <a:cxnLst/>
            <a:rect l="l" t="t" r="r" b="b"/>
            <a:pathLst>
              <a:path w="10325100" h="769620">
                <a:moveTo>
                  <a:pt x="10325100" y="0"/>
                </a:moveTo>
                <a:lnTo>
                  <a:pt x="0" y="0"/>
                </a:lnTo>
                <a:lnTo>
                  <a:pt x="0" y="769619"/>
                </a:lnTo>
                <a:lnTo>
                  <a:pt x="10325100" y="769619"/>
                </a:lnTo>
                <a:lnTo>
                  <a:pt x="103251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21030" y="4271009"/>
            <a:ext cx="10325100" cy="769620"/>
          </a:xfrm>
          <a:prstGeom prst="rect">
            <a:avLst/>
          </a:prstGeom>
          <a:ln w="25400">
            <a:solidFill>
              <a:srgbClr val="4F81BC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300"/>
              </a:spcBef>
              <a:tabLst>
                <a:tab pos="559435" algn="l"/>
                <a:tab pos="1277620" algn="l"/>
                <a:tab pos="1951355" algn="l"/>
                <a:tab pos="2327275" algn="l"/>
                <a:tab pos="2859405" algn="l"/>
                <a:tab pos="4013200" algn="l"/>
                <a:tab pos="4389755" algn="l"/>
                <a:tab pos="4919980" algn="l"/>
                <a:tab pos="6120765" algn="l"/>
                <a:tab pos="7057390" algn="l"/>
                <a:tab pos="8460740" algn="l"/>
                <a:tab pos="8853805" algn="l"/>
                <a:tab pos="9697085" algn="l"/>
                <a:tab pos="10074910" algn="l"/>
              </a:tabLst>
            </a:pPr>
            <a:r>
              <a:rPr sz="2200" i="1" spc="-5" dirty="0">
                <a:latin typeface="Arial"/>
                <a:cs typeface="Arial"/>
              </a:rPr>
              <a:t>(c)	</a:t>
            </a:r>
            <a:r>
              <a:rPr sz="2200" i="1" dirty="0">
                <a:latin typeface="Arial"/>
                <a:cs typeface="Arial"/>
              </a:rPr>
              <a:t>Sum	total	</a:t>
            </a:r>
            <a:r>
              <a:rPr sz="2200" i="1" spc="-5" dirty="0">
                <a:latin typeface="Arial"/>
                <a:cs typeface="Arial"/>
              </a:rPr>
              <a:t>of	the	Capitals	of	</a:t>
            </a:r>
            <a:r>
              <a:rPr sz="2200" i="1" spc="-10" dirty="0">
                <a:latin typeface="Arial"/>
                <a:cs typeface="Arial"/>
              </a:rPr>
              <a:t>the	</a:t>
            </a:r>
            <a:r>
              <a:rPr sz="2200" i="1" spc="-5" dirty="0">
                <a:latin typeface="Arial"/>
                <a:cs typeface="Arial"/>
              </a:rPr>
              <a:t>Partners	before	</a:t>
            </a:r>
            <a:r>
              <a:rPr sz="2200" i="1" dirty="0">
                <a:latin typeface="Arial"/>
                <a:cs typeface="Arial"/>
              </a:rPr>
              <a:t>retirement	</a:t>
            </a:r>
            <a:r>
              <a:rPr sz="2200" i="1" spc="-5" dirty="0">
                <a:latin typeface="Arial"/>
                <a:cs typeface="Arial"/>
              </a:rPr>
              <a:t>or	death	of	a</a:t>
            </a:r>
            <a:endParaRPr sz="2200">
              <a:latin typeface="Arial"/>
              <a:cs typeface="Arial"/>
            </a:endParaRPr>
          </a:p>
          <a:p>
            <a:pPr marL="533400">
              <a:lnSpc>
                <a:spcPct val="100000"/>
              </a:lnSpc>
            </a:pPr>
            <a:r>
              <a:rPr sz="2200" i="1" spc="-5" dirty="0">
                <a:latin typeface="Arial"/>
                <a:cs typeface="Arial"/>
              </a:rPr>
              <a:t>partner is the capital of the Reconstituted</a:t>
            </a:r>
            <a:r>
              <a:rPr sz="2200" i="1" spc="80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Firm.</a:t>
            </a:r>
            <a:endParaRPr sz="2200">
              <a:latin typeface="Arial"/>
              <a:cs typeface="Arial"/>
            </a:endParaRPr>
          </a:p>
        </p:txBody>
      </p:sp>
      <p:pic>
        <p:nvPicPr>
          <p:cNvPr id="13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44200" y="6105529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5027" y="256031"/>
            <a:ext cx="8598535" cy="462280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393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10"/>
              </a:spcBef>
            </a:pPr>
            <a:r>
              <a:rPr sz="2400" b="1" spc="-5" dirty="0">
                <a:latin typeface="Arial"/>
                <a:cs typeface="Arial"/>
              </a:rPr>
              <a:t>Capital</a:t>
            </a:r>
            <a:r>
              <a:rPr sz="2400" b="1" spc="-10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Adjustment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15696" y="6411467"/>
            <a:ext cx="10960735" cy="364490"/>
          </a:xfrm>
          <a:custGeom>
            <a:avLst/>
            <a:gdLst/>
            <a:ahLst/>
            <a:cxnLst/>
            <a:rect l="l" t="t" r="r" b="b"/>
            <a:pathLst>
              <a:path w="10960735" h="364490">
                <a:moveTo>
                  <a:pt x="10960608" y="0"/>
                </a:moveTo>
                <a:lnTo>
                  <a:pt x="8406384" y="0"/>
                </a:lnTo>
                <a:lnTo>
                  <a:pt x="8171688" y="0"/>
                </a:lnTo>
                <a:lnTo>
                  <a:pt x="0" y="0"/>
                </a:lnTo>
                <a:lnTo>
                  <a:pt x="0" y="364236"/>
                </a:lnTo>
                <a:lnTo>
                  <a:pt x="8171688" y="364236"/>
                </a:lnTo>
                <a:lnTo>
                  <a:pt x="8406384" y="364236"/>
                </a:lnTo>
                <a:lnTo>
                  <a:pt x="10960608" y="364236"/>
                </a:lnTo>
                <a:lnTo>
                  <a:pt x="10960608" y="0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84377" y="823722"/>
            <a:ext cx="10795000" cy="4424045"/>
          </a:xfrm>
          <a:prstGeom prst="rect">
            <a:avLst/>
          </a:prstGeom>
        </p:spPr>
        <p:txBody>
          <a:bodyPr vert="horz" wrap="square" lIns="0" tIns="219710" rIns="0" bIns="0" rtlCol="0">
            <a:spAutoFit/>
          </a:bodyPr>
          <a:lstStyle/>
          <a:p>
            <a:pPr marR="1075055" algn="ctr">
              <a:lnSpc>
                <a:spcPct val="100000"/>
              </a:lnSpc>
              <a:spcBef>
                <a:spcPts val="1730"/>
              </a:spcBef>
            </a:pPr>
            <a:r>
              <a:rPr sz="2400" b="1" spc="-5" dirty="0">
                <a:latin typeface="Arial"/>
                <a:cs typeface="Arial"/>
              </a:rPr>
              <a:t>Note:</a:t>
            </a:r>
            <a:endParaRPr sz="240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1630"/>
              </a:spcBef>
            </a:pPr>
            <a:r>
              <a:rPr sz="2400" spc="-5" dirty="0">
                <a:latin typeface="Arial"/>
                <a:cs typeface="Arial"/>
              </a:rPr>
              <a:t>Continuing Partners’ Capitals is determined </a:t>
            </a:r>
            <a:r>
              <a:rPr sz="2400" b="1" spc="-5" dirty="0">
                <a:latin typeface="Arial"/>
                <a:cs typeface="Arial"/>
              </a:rPr>
              <a:t>after </a:t>
            </a:r>
            <a:r>
              <a:rPr sz="2400" spc="-5" dirty="0">
                <a:latin typeface="Arial"/>
                <a:cs typeface="Arial"/>
              </a:rPr>
              <a:t>all</a:t>
            </a:r>
            <a:r>
              <a:rPr sz="2400" spc="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adjustments.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650">
              <a:latin typeface="Arial"/>
              <a:cs typeface="Arial"/>
            </a:endParaRPr>
          </a:p>
          <a:p>
            <a:pPr marL="17145" marR="5080" algn="just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It </a:t>
            </a:r>
            <a:r>
              <a:rPr sz="2400" dirty="0">
                <a:latin typeface="Arial"/>
                <a:cs typeface="Arial"/>
              </a:rPr>
              <a:t>therefore, means that </a:t>
            </a:r>
            <a:r>
              <a:rPr sz="2400" spc="-5" dirty="0">
                <a:latin typeface="Arial"/>
                <a:cs typeface="Arial"/>
              </a:rPr>
              <a:t>adjustments </a:t>
            </a:r>
            <a:r>
              <a:rPr sz="2400" dirty="0">
                <a:latin typeface="Arial"/>
                <a:cs typeface="Arial"/>
              </a:rPr>
              <a:t>will be made for </a:t>
            </a:r>
            <a:r>
              <a:rPr sz="2400" spc="-5" dirty="0">
                <a:latin typeface="Arial"/>
                <a:cs typeface="Arial"/>
              </a:rPr>
              <a:t>Goodwill, </a:t>
            </a:r>
            <a:r>
              <a:rPr sz="2400" dirty="0">
                <a:latin typeface="Arial"/>
                <a:cs typeface="Arial"/>
              </a:rPr>
              <a:t>Distribution </a:t>
            </a:r>
            <a:r>
              <a:rPr sz="2400" spc="-5" dirty="0">
                <a:latin typeface="Arial"/>
                <a:cs typeface="Arial"/>
              </a:rPr>
              <a:t>of  Accumulated </a:t>
            </a:r>
            <a:r>
              <a:rPr sz="2400" dirty="0">
                <a:latin typeface="Arial"/>
                <a:cs typeface="Arial"/>
              </a:rPr>
              <a:t>Profits </a:t>
            </a:r>
            <a:r>
              <a:rPr sz="2400" spc="-5" dirty="0">
                <a:latin typeface="Arial"/>
                <a:cs typeface="Arial"/>
              </a:rPr>
              <a:t>(or Losses) and Reserves and </a:t>
            </a:r>
            <a:r>
              <a:rPr sz="2400" dirty="0">
                <a:latin typeface="Arial"/>
                <a:cs typeface="Arial"/>
              </a:rPr>
              <a:t>thereafter </a:t>
            </a:r>
            <a:r>
              <a:rPr sz="2400" spc="-5" dirty="0">
                <a:latin typeface="Arial"/>
                <a:cs typeface="Arial"/>
              </a:rPr>
              <a:t>Shortfall </a:t>
            </a:r>
            <a:r>
              <a:rPr sz="2400" dirty="0">
                <a:latin typeface="Arial"/>
                <a:cs typeface="Arial"/>
              </a:rPr>
              <a:t>(Deficit)  </a:t>
            </a:r>
            <a:r>
              <a:rPr sz="2400" spc="-5" dirty="0">
                <a:latin typeface="Arial"/>
                <a:cs typeface="Arial"/>
              </a:rPr>
              <a:t>in Capital or Surplus Capital is</a:t>
            </a:r>
            <a:r>
              <a:rPr sz="2400" spc="1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determined.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150">
              <a:latin typeface="Arial"/>
              <a:cs typeface="Arial"/>
            </a:endParaRPr>
          </a:p>
          <a:p>
            <a:pPr marL="17145" marR="5715" algn="just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Shortfall </a:t>
            </a:r>
            <a:r>
              <a:rPr sz="2400" dirty="0">
                <a:latin typeface="Arial"/>
                <a:cs typeface="Arial"/>
              </a:rPr>
              <a:t>(Deficit) </a:t>
            </a:r>
            <a:r>
              <a:rPr sz="2400" spc="-5" dirty="0">
                <a:latin typeface="Arial"/>
                <a:cs typeface="Arial"/>
              </a:rPr>
              <a:t>in </a:t>
            </a:r>
            <a:r>
              <a:rPr sz="2400" dirty="0">
                <a:latin typeface="Arial"/>
                <a:cs typeface="Arial"/>
              </a:rPr>
              <a:t>Capitals may </a:t>
            </a:r>
            <a:r>
              <a:rPr sz="2400" spc="-5" dirty="0">
                <a:latin typeface="Arial"/>
                <a:cs typeface="Arial"/>
              </a:rPr>
              <a:t>be </a:t>
            </a:r>
            <a:r>
              <a:rPr sz="2400" dirty="0">
                <a:latin typeface="Arial"/>
                <a:cs typeface="Arial"/>
              </a:rPr>
              <a:t>brought </a:t>
            </a:r>
            <a:r>
              <a:rPr sz="2400" spc="-5" dirty="0">
                <a:latin typeface="Arial"/>
                <a:cs typeface="Arial"/>
              </a:rPr>
              <a:t>by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partner(s) or Excess </a:t>
            </a:r>
            <a:r>
              <a:rPr sz="2400" dirty="0">
                <a:latin typeface="Arial"/>
                <a:cs typeface="Arial"/>
              </a:rPr>
              <a:t>Capital  </a:t>
            </a:r>
            <a:r>
              <a:rPr sz="3600" baseline="2314" dirty="0">
                <a:latin typeface="Arial"/>
                <a:cs typeface="Arial"/>
              </a:rPr>
              <a:t>may </a:t>
            </a:r>
            <a:r>
              <a:rPr sz="3600" spc="-7" baseline="2314" dirty="0">
                <a:latin typeface="Arial"/>
                <a:cs typeface="Arial"/>
              </a:rPr>
              <a:t>be withdrawn.</a:t>
            </a:r>
            <a:r>
              <a:rPr sz="3600" spc="60" baseline="2314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OR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40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It may </a:t>
            </a:r>
            <a:r>
              <a:rPr sz="2400" spc="-5" dirty="0">
                <a:latin typeface="Arial"/>
                <a:cs typeface="Arial"/>
              </a:rPr>
              <a:t>be </a:t>
            </a:r>
            <a:r>
              <a:rPr sz="2400" dirty="0">
                <a:latin typeface="Arial"/>
                <a:cs typeface="Arial"/>
              </a:rPr>
              <a:t>transferred to </a:t>
            </a:r>
            <a:r>
              <a:rPr sz="2400" spc="-5" dirty="0">
                <a:latin typeface="Arial"/>
                <a:cs typeface="Arial"/>
              </a:rPr>
              <a:t>his or her </a:t>
            </a:r>
            <a:r>
              <a:rPr sz="2400" b="1" spc="-5" dirty="0">
                <a:latin typeface="Arial"/>
                <a:cs typeface="Arial"/>
              </a:rPr>
              <a:t>Current Account</a:t>
            </a:r>
            <a:r>
              <a:rPr sz="2400" spc="-5" dirty="0">
                <a:latin typeface="Arial"/>
                <a:cs typeface="Arial"/>
              </a:rPr>
              <a:t>, if so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agreed.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6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20400" y="616408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5027" y="256031"/>
            <a:ext cx="8598535" cy="462280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393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10"/>
              </a:spcBef>
            </a:pPr>
            <a:r>
              <a:rPr sz="2400" b="1" dirty="0">
                <a:latin typeface="Arial"/>
                <a:cs typeface="Arial"/>
              </a:rPr>
              <a:t>Adjustment of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Capital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15696" y="6411467"/>
            <a:ext cx="10960735" cy="364490"/>
          </a:xfrm>
          <a:custGeom>
            <a:avLst/>
            <a:gdLst/>
            <a:ahLst/>
            <a:cxnLst/>
            <a:rect l="l" t="t" r="r" b="b"/>
            <a:pathLst>
              <a:path w="10960735" h="364490">
                <a:moveTo>
                  <a:pt x="10960608" y="0"/>
                </a:moveTo>
                <a:lnTo>
                  <a:pt x="8406384" y="0"/>
                </a:lnTo>
                <a:lnTo>
                  <a:pt x="8171688" y="0"/>
                </a:lnTo>
                <a:lnTo>
                  <a:pt x="0" y="0"/>
                </a:lnTo>
                <a:lnTo>
                  <a:pt x="0" y="364236"/>
                </a:lnTo>
                <a:lnTo>
                  <a:pt x="8171688" y="364236"/>
                </a:lnTo>
                <a:lnTo>
                  <a:pt x="8406384" y="364236"/>
                </a:lnTo>
                <a:lnTo>
                  <a:pt x="10960608" y="364236"/>
                </a:lnTo>
                <a:lnTo>
                  <a:pt x="10960608" y="0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16458" y="966977"/>
            <a:ext cx="9275445" cy="830580"/>
          </a:xfrm>
          <a:custGeom>
            <a:avLst/>
            <a:gdLst/>
            <a:ahLst/>
            <a:cxnLst/>
            <a:rect l="l" t="t" r="r" b="b"/>
            <a:pathLst>
              <a:path w="9275445" h="830580">
                <a:moveTo>
                  <a:pt x="9275064" y="0"/>
                </a:moveTo>
                <a:lnTo>
                  <a:pt x="0" y="0"/>
                </a:lnTo>
                <a:lnTo>
                  <a:pt x="0" y="830580"/>
                </a:lnTo>
                <a:lnTo>
                  <a:pt x="9275064" y="830580"/>
                </a:lnTo>
                <a:lnTo>
                  <a:pt x="92750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16458" y="966977"/>
            <a:ext cx="9275445" cy="830580"/>
          </a:xfrm>
          <a:prstGeom prst="rect">
            <a:avLst/>
          </a:prstGeom>
          <a:ln w="25400">
            <a:solidFill>
              <a:srgbClr val="4F81BC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433070" marR="82550" indent="-342900">
              <a:lnSpc>
                <a:spcPct val="100000"/>
              </a:lnSpc>
              <a:spcBef>
                <a:spcPts val="290"/>
              </a:spcBef>
              <a:buFont typeface="Arial"/>
              <a:buChar char="•"/>
              <a:tabLst>
                <a:tab pos="433070" algn="l"/>
                <a:tab pos="433705" algn="l"/>
              </a:tabLst>
            </a:pPr>
            <a:r>
              <a:rPr sz="2400" i="1" dirty="0">
                <a:latin typeface="Arial"/>
                <a:cs typeface="Arial"/>
              </a:rPr>
              <a:t>Capital of </a:t>
            </a:r>
            <a:r>
              <a:rPr sz="2400" i="1" spc="-5" dirty="0">
                <a:latin typeface="Arial"/>
                <a:cs typeface="Arial"/>
              </a:rPr>
              <a:t>each </a:t>
            </a:r>
            <a:r>
              <a:rPr sz="2400" i="1" dirty="0">
                <a:latin typeface="Arial"/>
                <a:cs typeface="Arial"/>
              </a:rPr>
              <a:t>partner </a:t>
            </a:r>
            <a:r>
              <a:rPr sz="2400" i="1" spc="-5" dirty="0">
                <a:latin typeface="Arial"/>
                <a:cs typeface="Arial"/>
              </a:rPr>
              <a:t>of </a:t>
            </a:r>
            <a:r>
              <a:rPr sz="2400" i="1" dirty="0">
                <a:latin typeface="Arial"/>
                <a:cs typeface="Arial"/>
              </a:rPr>
              <a:t>the </a:t>
            </a:r>
            <a:r>
              <a:rPr sz="2400" i="1" spc="-5" dirty="0">
                <a:latin typeface="Arial"/>
                <a:cs typeface="Arial"/>
              </a:rPr>
              <a:t>Reconstituted Firm is </a:t>
            </a:r>
            <a:r>
              <a:rPr sz="2400" i="1" dirty="0">
                <a:latin typeface="Arial"/>
                <a:cs typeface="Arial"/>
              </a:rPr>
              <a:t>determined  </a:t>
            </a:r>
            <a:r>
              <a:rPr sz="2400" i="1" spc="-5" dirty="0">
                <a:latin typeface="Arial"/>
                <a:cs typeface="Arial"/>
              </a:rPr>
              <a:t>on </a:t>
            </a:r>
            <a:r>
              <a:rPr sz="2400" i="1" dirty="0">
                <a:latin typeface="Arial"/>
                <a:cs typeface="Arial"/>
              </a:rPr>
              <a:t>the </a:t>
            </a:r>
            <a:r>
              <a:rPr sz="2400" i="1" spc="-5" dirty="0">
                <a:latin typeface="Arial"/>
                <a:cs typeface="Arial"/>
              </a:rPr>
              <a:t>basis of New Profit-sharing</a:t>
            </a:r>
            <a:r>
              <a:rPr sz="2400" i="1" spc="25" dirty="0">
                <a:latin typeface="Arial"/>
                <a:cs typeface="Arial"/>
              </a:rPr>
              <a:t> </a:t>
            </a:r>
            <a:r>
              <a:rPr sz="2400" i="1" spc="-5" dirty="0">
                <a:latin typeface="Arial"/>
                <a:cs typeface="Arial"/>
              </a:rPr>
              <a:t>Ratio.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30173" y="2059685"/>
            <a:ext cx="10947400" cy="431800"/>
          </a:xfrm>
          <a:custGeom>
            <a:avLst/>
            <a:gdLst/>
            <a:ahLst/>
            <a:cxnLst/>
            <a:rect l="l" t="t" r="r" b="b"/>
            <a:pathLst>
              <a:path w="10947400" h="431800">
                <a:moveTo>
                  <a:pt x="10946892" y="0"/>
                </a:moveTo>
                <a:lnTo>
                  <a:pt x="0" y="0"/>
                </a:lnTo>
                <a:lnTo>
                  <a:pt x="0" y="431291"/>
                </a:lnTo>
                <a:lnTo>
                  <a:pt x="10946892" y="431291"/>
                </a:lnTo>
                <a:lnTo>
                  <a:pt x="109468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30173" y="2059685"/>
            <a:ext cx="10947400" cy="431800"/>
          </a:xfrm>
          <a:prstGeom prst="rect">
            <a:avLst/>
          </a:prstGeom>
          <a:ln w="25400">
            <a:solidFill>
              <a:srgbClr val="4F81BC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479425">
              <a:lnSpc>
                <a:spcPct val="100000"/>
              </a:lnSpc>
              <a:spcBef>
                <a:spcPts val="300"/>
              </a:spcBef>
            </a:pPr>
            <a:r>
              <a:rPr sz="2200" b="1" i="1" spc="-5" dirty="0">
                <a:latin typeface="Arial"/>
                <a:cs typeface="Arial"/>
              </a:rPr>
              <a:t>Capital of Partner </a:t>
            </a:r>
            <a:r>
              <a:rPr sz="2200" i="1" spc="-5" dirty="0">
                <a:latin typeface="Arial"/>
                <a:cs typeface="Arial"/>
              </a:rPr>
              <a:t>= Capital of the Reconstituted Firm x </a:t>
            </a:r>
            <a:r>
              <a:rPr sz="2200" i="1" dirty="0">
                <a:latin typeface="Arial"/>
                <a:cs typeface="Arial"/>
              </a:rPr>
              <a:t>Partner’s</a:t>
            </a:r>
            <a:r>
              <a:rPr sz="2200" i="1" spc="229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profit-share</a:t>
            </a:r>
            <a:endParaRPr sz="22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46937" y="2743961"/>
            <a:ext cx="10922635" cy="462280"/>
          </a:xfrm>
          <a:custGeom>
            <a:avLst/>
            <a:gdLst/>
            <a:ahLst/>
            <a:cxnLst/>
            <a:rect l="l" t="t" r="r" b="b"/>
            <a:pathLst>
              <a:path w="10922635" h="462280">
                <a:moveTo>
                  <a:pt x="10922508" y="0"/>
                </a:moveTo>
                <a:lnTo>
                  <a:pt x="0" y="0"/>
                </a:lnTo>
                <a:lnTo>
                  <a:pt x="0" y="461772"/>
                </a:lnTo>
                <a:lnTo>
                  <a:pt x="10922508" y="461772"/>
                </a:lnTo>
                <a:lnTo>
                  <a:pt x="109225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46937" y="2743961"/>
            <a:ext cx="10922635" cy="462280"/>
          </a:xfrm>
          <a:prstGeom prst="rect">
            <a:avLst/>
          </a:prstGeom>
          <a:ln w="25400">
            <a:solidFill>
              <a:srgbClr val="4F81BC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433705" indent="-343535">
              <a:lnSpc>
                <a:spcPct val="100000"/>
              </a:lnSpc>
              <a:spcBef>
                <a:spcPts val="300"/>
              </a:spcBef>
              <a:buFont typeface="Arial"/>
              <a:buChar char="•"/>
              <a:tabLst>
                <a:tab pos="433705" algn="l"/>
                <a:tab pos="434340" algn="l"/>
              </a:tabLst>
            </a:pPr>
            <a:r>
              <a:rPr sz="2400" i="1" spc="-5" dirty="0">
                <a:latin typeface="Arial"/>
                <a:cs typeface="Arial"/>
              </a:rPr>
              <a:t>Determine Surplus </a:t>
            </a:r>
            <a:r>
              <a:rPr sz="2400" i="1" dirty="0">
                <a:latin typeface="Arial"/>
                <a:cs typeface="Arial"/>
              </a:rPr>
              <a:t>(excess) </a:t>
            </a:r>
            <a:r>
              <a:rPr sz="2400" i="1" spc="-5" dirty="0">
                <a:latin typeface="Arial"/>
                <a:cs typeface="Arial"/>
              </a:rPr>
              <a:t>or Deficit (Shortfall) in capital of each</a:t>
            </a:r>
            <a:r>
              <a:rPr sz="2400" i="1" spc="195" dirty="0">
                <a:latin typeface="Arial"/>
                <a:cs typeface="Arial"/>
              </a:rPr>
              <a:t> </a:t>
            </a:r>
            <a:r>
              <a:rPr sz="2400" i="1" spc="-15" dirty="0">
                <a:latin typeface="Arial"/>
                <a:cs typeface="Arial"/>
              </a:rPr>
              <a:t>partner.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78483" y="3450082"/>
            <a:ext cx="10418445" cy="748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45"/>
              </a:lnSpc>
              <a:spcBef>
                <a:spcPts val="100"/>
              </a:spcBef>
              <a:tabLst>
                <a:tab pos="1316990" algn="l"/>
                <a:tab pos="2743835" algn="l"/>
                <a:tab pos="3932554" algn="l"/>
                <a:tab pos="4283075" algn="l"/>
                <a:tab pos="5504180" algn="l"/>
                <a:tab pos="7066280" algn="l"/>
                <a:tab pos="8188325" algn="l"/>
                <a:tab pos="8576945" algn="l"/>
              </a:tabLst>
            </a:pPr>
            <a:r>
              <a:rPr sz="2400" b="1" spc="-5" dirty="0">
                <a:latin typeface="Arial"/>
                <a:cs typeface="Arial"/>
              </a:rPr>
              <a:t>Surplus	(Excess)	</a:t>
            </a:r>
            <a:r>
              <a:rPr sz="2400" b="1" dirty="0">
                <a:latin typeface="Arial"/>
                <a:cs typeface="Arial"/>
              </a:rPr>
              <a:t>Capital	</a:t>
            </a:r>
            <a:r>
              <a:rPr sz="2400" dirty="0">
                <a:latin typeface="Arial"/>
                <a:cs typeface="Arial"/>
              </a:rPr>
              <a:t>=	</a:t>
            </a:r>
            <a:r>
              <a:rPr sz="2400" spc="-5" dirty="0">
                <a:latin typeface="Arial"/>
                <a:cs typeface="Arial"/>
              </a:rPr>
              <a:t>Present	(Adjusted)	</a:t>
            </a:r>
            <a:r>
              <a:rPr sz="2400" dirty="0">
                <a:latin typeface="Arial"/>
                <a:cs typeface="Arial"/>
              </a:rPr>
              <a:t>Capital	</a:t>
            </a:r>
            <a:r>
              <a:rPr sz="2400" b="1" dirty="0">
                <a:latin typeface="Arial"/>
                <a:cs typeface="Arial"/>
              </a:rPr>
              <a:t>─	</a:t>
            </a:r>
            <a:r>
              <a:rPr sz="2400" spc="-5" dirty="0">
                <a:latin typeface="Arial"/>
                <a:cs typeface="Arial"/>
              </a:rPr>
              <a:t>Proportionate</a:t>
            </a:r>
            <a:endParaRPr sz="2400">
              <a:latin typeface="Arial"/>
              <a:cs typeface="Arial"/>
            </a:endParaRPr>
          </a:p>
          <a:p>
            <a:pPr marL="4229735">
              <a:lnSpc>
                <a:spcPts val="2845"/>
              </a:lnSpc>
            </a:pPr>
            <a:r>
              <a:rPr sz="2400" spc="-5" dirty="0">
                <a:latin typeface="Arial"/>
                <a:cs typeface="Arial"/>
              </a:rPr>
              <a:t>Capital in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Reconstituted</a:t>
            </a:r>
            <a:r>
              <a:rPr sz="2400" spc="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Firm.</a:t>
            </a:r>
            <a:endParaRPr sz="2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78483" y="4503166"/>
            <a:ext cx="37160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96010" algn="l"/>
                <a:tab pos="2687320" algn="l"/>
              </a:tabLst>
            </a:pPr>
            <a:r>
              <a:rPr sz="2400" b="1" spc="-5" dirty="0">
                <a:latin typeface="Arial"/>
                <a:cs typeface="Arial"/>
              </a:rPr>
              <a:t>Defic</a:t>
            </a:r>
            <a:r>
              <a:rPr sz="2400" b="1" spc="5" dirty="0">
                <a:latin typeface="Arial"/>
                <a:cs typeface="Arial"/>
              </a:rPr>
              <a:t>i</a:t>
            </a:r>
            <a:r>
              <a:rPr sz="2400" b="1" spc="-5" dirty="0">
                <a:latin typeface="Arial"/>
                <a:cs typeface="Arial"/>
              </a:rPr>
              <a:t>t	(</a:t>
            </a:r>
            <a:r>
              <a:rPr sz="2400" b="1" spc="-20" dirty="0">
                <a:latin typeface="Arial"/>
                <a:cs typeface="Arial"/>
              </a:rPr>
              <a:t>S</a:t>
            </a:r>
            <a:r>
              <a:rPr sz="2400" b="1" dirty="0">
                <a:latin typeface="Arial"/>
                <a:cs typeface="Arial"/>
              </a:rPr>
              <a:t>hortfa</a:t>
            </a:r>
            <a:r>
              <a:rPr sz="2400" b="1" spc="-10" dirty="0">
                <a:latin typeface="Arial"/>
                <a:cs typeface="Arial"/>
              </a:rPr>
              <a:t>l</a:t>
            </a:r>
            <a:r>
              <a:rPr sz="2400" b="1" dirty="0">
                <a:latin typeface="Arial"/>
                <a:cs typeface="Arial"/>
              </a:rPr>
              <a:t>l)	</a:t>
            </a:r>
            <a:r>
              <a:rPr sz="2400" b="1" spc="-20" dirty="0">
                <a:latin typeface="Arial"/>
                <a:cs typeface="Arial"/>
              </a:rPr>
              <a:t>C</a:t>
            </a:r>
            <a:r>
              <a:rPr sz="2400" b="1" dirty="0">
                <a:latin typeface="Arial"/>
                <a:cs typeface="Arial"/>
              </a:rPr>
              <a:t>api</a:t>
            </a:r>
            <a:r>
              <a:rPr sz="2400" b="1" spc="5" dirty="0">
                <a:latin typeface="Arial"/>
                <a:cs typeface="Arial"/>
              </a:rPr>
              <a:t>t</a:t>
            </a:r>
            <a:r>
              <a:rPr sz="2400" b="1" dirty="0">
                <a:latin typeface="Arial"/>
                <a:cs typeface="Arial"/>
              </a:rPr>
              <a:t>al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24398" y="4503166"/>
            <a:ext cx="627316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1145" marR="5080" indent="-259079">
              <a:lnSpc>
                <a:spcPct val="100000"/>
              </a:lnSpc>
              <a:spcBef>
                <a:spcPts val="100"/>
              </a:spcBef>
              <a:tabLst>
                <a:tab pos="342900" algn="l"/>
                <a:tab pos="2326005" algn="l"/>
                <a:tab pos="3427729" algn="l"/>
                <a:tab pos="3818254" algn="l"/>
                <a:tab pos="4394200" algn="l"/>
              </a:tabLst>
            </a:pPr>
            <a:r>
              <a:rPr sz="2400" dirty="0">
                <a:latin typeface="Arial"/>
                <a:cs typeface="Arial"/>
              </a:rPr>
              <a:t>=		</a:t>
            </a:r>
            <a:r>
              <a:rPr sz="2400" spc="-5" dirty="0">
                <a:latin typeface="Arial"/>
                <a:cs typeface="Arial"/>
              </a:rPr>
              <a:t>Proportion</a:t>
            </a:r>
            <a:r>
              <a:rPr sz="2400" spc="-15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te	</a:t>
            </a:r>
            <a:r>
              <a:rPr sz="2400" spc="-5" dirty="0">
                <a:latin typeface="Arial"/>
                <a:cs typeface="Arial"/>
              </a:rPr>
              <a:t>C</a:t>
            </a:r>
            <a:r>
              <a:rPr sz="2400" spc="-15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p</a:t>
            </a:r>
            <a:r>
              <a:rPr sz="2400" spc="-5" dirty="0">
                <a:latin typeface="Arial"/>
                <a:cs typeface="Arial"/>
              </a:rPr>
              <a:t>ital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10" dirty="0">
                <a:latin typeface="Arial"/>
                <a:cs typeface="Arial"/>
              </a:rPr>
              <a:t>i</a:t>
            </a:r>
            <a:r>
              <a:rPr sz="2400" spc="-5" dirty="0">
                <a:latin typeface="Arial"/>
                <a:cs typeface="Arial"/>
              </a:rPr>
              <a:t>n</a:t>
            </a:r>
            <a:r>
              <a:rPr sz="2400" dirty="0">
                <a:latin typeface="Arial"/>
                <a:cs typeface="Arial"/>
              </a:rPr>
              <a:t>	the	</a:t>
            </a:r>
            <a:r>
              <a:rPr sz="2400" spc="-5" dirty="0">
                <a:latin typeface="Arial"/>
                <a:cs typeface="Arial"/>
              </a:rPr>
              <a:t>R</a:t>
            </a:r>
            <a:r>
              <a:rPr sz="2400" spc="-15" dirty="0">
                <a:latin typeface="Arial"/>
                <a:cs typeface="Arial"/>
              </a:rPr>
              <a:t>e</a:t>
            </a:r>
            <a:r>
              <a:rPr sz="2400" spc="5" dirty="0">
                <a:latin typeface="Arial"/>
                <a:cs typeface="Arial"/>
              </a:rPr>
              <a:t>c</a:t>
            </a:r>
            <a:r>
              <a:rPr sz="2400" dirty="0">
                <a:latin typeface="Arial"/>
                <a:cs typeface="Arial"/>
              </a:rPr>
              <a:t>onstitut</a:t>
            </a:r>
            <a:r>
              <a:rPr sz="2400" spc="5" dirty="0">
                <a:latin typeface="Arial"/>
                <a:cs typeface="Arial"/>
              </a:rPr>
              <a:t>e</a:t>
            </a:r>
            <a:r>
              <a:rPr sz="2400" spc="-5" dirty="0">
                <a:latin typeface="Arial"/>
                <a:cs typeface="Arial"/>
              </a:rPr>
              <a:t>d  Firm </a:t>
            </a:r>
            <a:r>
              <a:rPr sz="2400" dirty="0">
                <a:latin typeface="Arial"/>
                <a:cs typeface="Arial"/>
              </a:rPr>
              <a:t>─ Present </a:t>
            </a:r>
            <a:r>
              <a:rPr sz="2400" spc="-5" dirty="0">
                <a:latin typeface="Arial"/>
                <a:cs typeface="Arial"/>
              </a:rPr>
              <a:t>(Adjusted)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Capital.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14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20400" y="6105529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5027" y="135636"/>
            <a:ext cx="8598535" cy="462280"/>
          </a:xfrm>
          <a:custGeom>
            <a:avLst/>
            <a:gdLst/>
            <a:ahLst/>
            <a:cxnLst/>
            <a:rect l="l" t="t" r="r" b="b"/>
            <a:pathLst>
              <a:path w="8598535" h="462280">
                <a:moveTo>
                  <a:pt x="8598408" y="0"/>
                </a:moveTo>
                <a:lnTo>
                  <a:pt x="0" y="0"/>
                </a:lnTo>
                <a:lnTo>
                  <a:pt x="0" y="461771"/>
                </a:lnTo>
                <a:lnTo>
                  <a:pt x="8598408" y="461771"/>
                </a:lnTo>
                <a:lnTo>
                  <a:pt x="8598408" y="0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29077" y="162890"/>
            <a:ext cx="475107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Arial"/>
                <a:cs typeface="Arial"/>
              </a:rPr>
              <a:t>Profit share </a:t>
            </a:r>
            <a:r>
              <a:rPr sz="2400" b="1" dirty="0">
                <a:latin typeface="Arial"/>
                <a:cs typeface="Arial"/>
              </a:rPr>
              <a:t>of </a:t>
            </a:r>
            <a:r>
              <a:rPr sz="2400" b="1" spc="-5" dirty="0">
                <a:latin typeface="Arial"/>
                <a:cs typeface="Arial"/>
              </a:rPr>
              <a:t>Deceased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Partner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15696" y="6466332"/>
            <a:ext cx="10960735" cy="365760"/>
          </a:xfrm>
          <a:custGeom>
            <a:avLst/>
            <a:gdLst/>
            <a:ahLst/>
            <a:cxnLst/>
            <a:rect l="l" t="t" r="r" b="b"/>
            <a:pathLst>
              <a:path w="10960735" h="365759">
                <a:moveTo>
                  <a:pt x="10960608" y="0"/>
                </a:moveTo>
                <a:lnTo>
                  <a:pt x="8406384" y="0"/>
                </a:lnTo>
                <a:lnTo>
                  <a:pt x="8171688" y="0"/>
                </a:lnTo>
                <a:lnTo>
                  <a:pt x="0" y="0"/>
                </a:lnTo>
                <a:lnTo>
                  <a:pt x="0" y="365760"/>
                </a:lnTo>
                <a:lnTo>
                  <a:pt x="8171688" y="365760"/>
                </a:lnTo>
                <a:lnTo>
                  <a:pt x="8406384" y="365760"/>
                </a:lnTo>
                <a:lnTo>
                  <a:pt x="10960608" y="365760"/>
                </a:lnTo>
                <a:lnTo>
                  <a:pt x="10960608" y="0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16458" y="662177"/>
            <a:ext cx="8597265" cy="769620"/>
          </a:xfrm>
          <a:custGeom>
            <a:avLst/>
            <a:gdLst/>
            <a:ahLst/>
            <a:cxnLst/>
            <a:rect l="l" t="t" r="r" b="b"/>
            <a:pathLst>
              <a:path w="8597265" h="769619">
                <a:moveTo>
                  <a:pt x="8596884" y="0"/>
                </a:moveTo>
                <a:lnTo>
                  <a:pt x="0" y="0"/>
                </a:lnTo>
                <a:lnTo>
                  <a:pt x="0" y="769620"/>
                </a:lnTo>
                <a:lnTo>
                  <a:pt x="8596884" y="769620"/>
                </a:lnTo>
                <a:lnTo>
                  <a:pt x="85968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16458" y="662177"/>
            <a:ext cx="8597265" cy="769620"/>
          </a:xfrm>
          <a:prstGeom prst="rect">
            <a:avLst/>
          </a:prstGeom>
          <a:ln w="25400">
            <a:solidFill>
              <a:srgbClr val="4F81BC"/>
            </a:solidFill>
          </a:ln>
        </p:spPr>
        <p:txBody>
          <a:bodyPr vert="horz" wrap="square" lIns="0" tIns="36195" rIns="0" bIns="0" rtlCol="0">
            <a:spAutoFit/>
          </a:bodyPr>
          <a:lstStyle/>
          <a:p>
            <a:pPr marL="90170" marR="85725">
              <a:lnSpc>
                <a:spcPct val="100000"/>
              </a:lnSpc>
              <a:spcBef>
                <a:spcPts val="285"/>
              </a:spcBef>
              <a:tabLst>
                <a:tab pos="1490345" algn="l"/>
                <a:tab pos="2725420" algn="l"/>
                <a:tab pos="3458210" algn="l"/>
                <a:tab pos="4206875" algn="l"/>
                <a:tab pos="4751070" algn="l"/>
                <a:tab pos="5795010" algn="l"/>
                <a:tab pos="6166485" algn="l"/>
                <a:tab pos="6664959" algn="l"/>
                <a:tab pos="7505065" algn="l"/>
                <a:tab pos="7880350" algn="l"/>
              </a:tabLst>
            </a:pPr>
            <a:r>
              <a:rPr sz="2200" i="1" spc="-5" dirty="0">
                <a:latin typeface="Arial"/>
                <a:cs typeface="Arial"/>
              </a:rPr>
              <a:t>Decea</a:t>
            </a:r>
            <a:r>
              <a:rPr sz="2200" i="1" dirty="0">
                <a:latin typeface="Arial"/>
                <a:cs typeface="Arial"/>
              </a:rPr>
              <a:t>s</a:t>
            </a:r>
            <a:r>
              <a:rPr sz="2200" i="1" spc="-5" dirty="0">
                <a:latin typeface="Arial"/>
                <a:cs typeface="Arial"/>
              </a:rPr>
              <a:t>ed</a:t>
            </a:r>
            <a:r>
              <a:rPr sz="2200" i="1" dirty="0">
                <a:latin typeface="Arial"/>
                <a:cs typeface="Arial"/>
              </a:rPr>
              <a:t>	</a:t>
            </a:r>
            <a:r>
              <a:rPr sz="2200" i="1" spc="-10" dirty="0">
                <a:latin typeface="Arial"/>
                <a:cs typeface="Arial"/>
              </a:rPr>
              <a:t>pa</a:t>
            </a:r>
            <a:r>
              <a:rPr sz="2200" i="1" spc="-5" dirty="0">
                <a:latin typeface="Arial"/>
                <a:cs typeface="Arial"/>
              </a:rPr>
              <a:t>rtne</a:t>
            </a:r>
            <a:r>
              <a:rPr sz="2200" i="1" spc="85" dirty="0">
                <a:latin typeface="Arial"/>
                <a:cs typeface="Arial"/>
              </a:rPr>
              <a:t>r</a:t>
            </a:r>
            <a:r>
              <a:rPr sz="2200" i="1" spc="-65" dirty="0">
                <a:latin typeface="Arial"/>
                <a:cs typeface="Arial"/>
              </a:rPr>
              <a:t>’</a:t>
            </a:r>
            <a:r>
              <a:rPr sz="2200" i="1" spc="-5" dirty="0">
                <a:latin typeface="Arial"/>
                <a:cs typeface="Arial"/>
              </a:rPr>
              <a:t>s</a:t>
            </a:r>
            <a:r>
              <a:rPr sz="2200" i="1" dirty="0">
                <a:latin typeface="Arial"/>
                <a:cs typeface="Arial"/>
              </a:rPr>
              <a:t>	</a:t>
            </a:r>
            <a:r>
              <a:rPr sz="2200" i="1" spc="-5" dirty="0">
                <a:latin typeface="Arial"/>
                <a:cs typeface="Arial"/>
              </a:rPr>
              <a:t>legal</a:t>
            </a:r>
            <a:r>
              <a:rPr sz="2200" i="1" dirty="0">
                <a:latin typeface="Arial"/>
                <a:cs typeface="Arial"/>
              </a:rPr>
              <a:t>	</a:t>
            </a:r>
            <a:r>
              <a:rPr sz="2200" i="1" spc="-5" dirty="0">
                <a:latin typeface="Arial"/>
                <a:cs typeface="Arial"/>
              </a:rPr>
              <a:t>he</a:t>
            </a:r>
            <a:r>
              <a:rPr sz="2200" i="1" dirty="0">
                <a:latin typeface="Arial"/>
                <a:cs typeface="Arial"/>
              </a:rPr>
              <a:t>i</a:t>
            </a:r>
            <a:r>
              <a:rPr sz="2200" i="1" spc="-5" dirty="0">
                <a:latin typeface="Arial"/>
                <a:cs typeface="Arial"/>
              </a:rPr>
              <a:t>rs</a:t>
            </a:r>
            <a:r>
              <a:rPr sz="2200" i="1" dirty="0">
                <a:latin typeface="Arial"/>
                <a:cs typeface="Arial"/>
              </a:rPr>
              <a:t>	</a:t>
            </a:r>
            <a:r>
              <a:rPr sz="2200" i="1" spc="-5" dirty="0">
                <a:latin typeface="Arial"/>
                <a:cs typeface="Arial"/>
              </a:rPr>
              <a:t>are</a:t>
            </a:r>
            <a:r>
              <a:rPr sz="2200" i="1" dirty="0">
                <a:latin typeface="Arial"/>
                <a:cs typeface="Arial"/>
              </a:rPr>
              <a:t>	</a:t>
            </a:r>
            <a:r>
              <a:rPr sz="2200" i="1" spc="-5" dirty="0">
                <a:latin typeface="Arial"/>
                <a:cs typeface="Arial"/>
              </a:rPr>
              <a:t>entit</a:t>
            </a:r>
            <a:r>
              <a:rPr sz="2200" i="1" dirty="0">
                <a:latin typeface="Arial"/>
                <a:cs typeface="Arial"/>
              </a:rPr>
              <a:t>l</a:t>
            </a:r>
            <a:r>
              <a:rPr sz="2200" i="1" spc="-5" dirty="0">
                <a:latin typeface="Arial"/>
                <a:cs typeface="Arial"/>
              </a:rPr>
              <a:t>ed</a:t>
            </a:r>
            <a:r>
              <a:rPr sz="2200" i="1" dirty="0">
                <a:latin typeface="Arial"/>
                <a:cs typeface="Arial"/>
              </a:rPr>
              <a:t>	</a:t>
            </a:r>
            <a:r>
              <a:rPr sz="2200" i="1" spc="-5" dirty="0">
                <a:latin typeface="Arial"/>
                <a:cs typeface="Arial"/>
              </a:rPr>
              <a:t>to</a:t>
            </a:r>
            <a:r>
              <a:rPr sz="2200" i="1" dirty="0">
                <a:latin typeface="Arial"/>
                <a:cs typeface="Arial"/>
              </a:rPr>
              <a:t>	</a:t>
            </a:r>
            <a:r>
              <a:rPr sz="2200" i="1" spc="-5" dirty="0">
                <a:latin typeface="Arial"/>
                <a:cs typeface="Arial"/>
              </a:rPr>
              <a:t>his</a:t>
            </a:r>
            <a:r>
              <a:rPr sz="2200" i="1" dirty="0">
                <a:latin typeface="Arial"/>
                <a:cs typeface="Arial"/>
              </a:rPr>
              <a:t>	</a:t>
            </a:r>
            <a:r>
              <a:rPr sz="2200" i="1" spc="-5" dirty="0">
                <a:latin typeface="Arial"/>
                <a:cs typeface="Arial"/>
              </a:rPr>
              <a:t>s</a:t>
            </a:r>
            <a:r>
              <a:rPr sz="2200" i="1" dirty="0">
                <a:latin typeface="Arial"/>
                <a:cs typeface="Arial"/>
              </a:rPr>
              <a:t>h</a:t>
            </a:r>
            <a:r>
              <a:rPr sz="2200" i="1" spc="-5" dirty="0">
                <a:latin typeface="Arial"/>
                <a:cs typeface="Arial"/>
              </a:rPr>
              <a:t>are</a:t>
            </a:r>
            <a:r>
              <a:rPr sz="2200" i="1" dirty="0">
                <a:latin typeface="Arial"/>
                <a:cs typeface="Arial"/>
              </a:rPr>
              <a:t>	</a:t>
            </a:r>
            <a:r>
              <a:rPr sz="2200" i="1" spc="10" dirty="0">
                <a:latin typeface="Arial"/>
                <a:cs typeface="Arial"/>
              </a:rPr>
              <a:t>o</a:t>
            </a:r>
            <a:r>
              <a:rPr sz="2200" i="1" spc="-5" dirty="0">
                <a:latin typeface="Arial"/>
                <a:cs typeface="Arial"/>
              </a:rPr>
              <a:t>f</a:t>
            </a:r>
            <a:r>
              <a:rPr sz="2200" i="1" dirty="0">
                <a:latin typeface="Arial"/>
                <a:cs typeface="Arial"/>
              </a:rPr>
              <a:t>	</a:t>
            </a:r>
            <a:r>
              <a:rPr sz="2200" i="1" spc="-5" dirty="0">
                <a:latin typeface="Arial"/>
                <a:cs typeface="Arial"/>
              </a:rPr>
              <a:t>prof</a:t>
            </a:r>
            <a:r>
              <a:rPr sz="2200" i="1" spc="10" dirty="0">
                <a:latin typeface="Arial"/>
                <a:cs typeface="Arial"/>
              </a:rPr>
              <a:t>i</a:t>
            </a:r>
            <a:r>
              <a:rPr sz="2200" i="1" spc="-5" dirty="0">
                <a:latin typeface="Arial"/>
                <a:cs typeface="Arial"/>
              </a:rPr>
              <a:t>t  from the beginning of the year up to the date of</a:t>
            </a:r>
            <a:r>
              <a:rPr sz="2200" i="1" spc="155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death.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70356" y="1620756"/>
            <a:ext cx="10829290" cy="420370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6670" algn="just">
              <a:lnSpc>
                <a:spcPct val="100000"/>
              </a:lnSpc>
              <a:spcBef>
                <a:spcPts val="480"/>
              </a:spcBef>
            </a:pPr>
            <a:r>
              <a:rPr sz="2200" spc="-5" dirty="0">
                <a:latin typeface="Arial"/>
                <a:cs typeface="Arial"/>
              </a:rPr>
              <a:t>Share of profit </a:t>
            </a:r>
            <a:r>
              <a:rPr sz="2200" dirty="0">
                <a:latin typeface="Arial"/>
                <a:cs typeface="Arial"/>
              </a:rPr>
              <a:t>of </a:t>
            </a:r>
            <a:r>
              <a:rPr sz="2200" spc="-5" dirty="0">
                <a:latin typeface="Arial"/>
                <a:cs typeface="Arial"/>
              </a:rPr>
              <a:t>the Deceased Partner may be</a:t>
            </a:r>
            <a:r>
              <a:rPr sz="2200" spc="8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estimated</a:t>
            </a:r>
            <a:endParaRPr sz="2200" dirty="0">
              <a:latin typeface="Arial"/>
              <a:cs typeface="Arial"/>
            </a:endParaRPr>
          </a:p>
          <a:p>
            <a:pPr marL="606425" indent="-575945" algn="just">
              <a:lnSpc>
                <a:spcPct val="100000"/>
              </a:lnSpc>
              <a:spcBef>
                <a:spcPts val="380"/>
              </a:spcBef>
              <a:buAutoNum type="alphaLcParenBoth"/>
              <a:tabLst>
                <a:tab pos="607060" algn="l"/>
              </a:tabLst>
            </a:pPr>
            <a:r>
              <a:rPr sz="2200" b="1" spc="-5" dirty="0">
                <a:latin typeface="Arial"/>
                <a:cs typeface="Arial"/>
              </a:rPr>
              <a:t>On the basis of</a:t>
            </a:r>
            <a:r>
              <a:rPr sz="2200" b="1" spc="55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time.</a:t>
            </a:r>
            <a:endParaRPr sz="2200" dirty="0">
              <a:latin typeface="Arial"/>
              <a:cs typeface="Arial"/>
            </a:endParaRPr>
          </a:p>
          <a:p>
            <a:pPr marL="579755" marR="10795" indent="8890" algn="just">
              <a:lnSpc>
                <a:spcPct val="101000"/>
              </a:lnSpc>
              <a:spcBef>
                <a:spcPts val="350"/>
              </a:spcBef>
            </a:pPr>
            <a:r>
              <a:rPr sz="2200" spc="-5" dirty="0">
                <a:latin typeface="Arial"/>
                <a:cs typeface="Arial"/>
              </a:rPr>
              <a:t>Under </a:t>
            </a:r>
            <a:r>
              <a:rPr sz="2200" dirty="0">
                <a:latin typeface="Arial"/>
                <a:cs typeface="Arial"/>
              </a:rPr>
              <a:t>the </a:t>
            </a:r>
            <a:r>
              <a:rPr sz="2200" spc="-5" dirty="0">
                <a:latin typeface="Arial"/>
                <a:cs typeface="Arial"/>
              </a:rPr>
              <a:t>method, it is assumed </a:t>
            </a:r>
            <a:r>
              <a:rPr sz="2200" dirty="0">
                <a:latin typeface="Arial"/>
                <a:cs typeface="Arial"/>
              </a:rPr>
              <a:t>that profit </a:t>
            </a:r>
            <a:r>
              <a:rPr sz="2200" spc="-5" dirty="0">
                <a:latin typeface="Arial"/>
                <a:cs typeface="Arial"/>
              </a:rPr>
              <a:t>is earned </a:t>
            </a:r>
            <a:r>
              <a:rPr sz="2200" dirty="0">
                <a:latin typeface="Arial"/>
                <a:cs typeface="Arial"/>
              </a:rPr>
              <a:t>uniformly </a:t>
            </a:r>
            <a:r>
              <a:rPr sz="2200" spc="-5" dirty="0">
                <a:latin typeface="Arial"/>
                <a:cs typeface="Arial"/>
              </a:rPr>
              <a:t>over </a:t>
            </a:r>
            <a:r>
              <a:rPr sz="2200" dirty="0">
                <a:latin typeface="Arial"/>
                <a:cs typeface="Arial"/>
              </a:rPr>
              <a:t>the </a:t>
            </a:r>
            <a:r>
              <a:rPr sz="2200" spc="-25" dirty="0">
                <a:latin typeface="Arial"/>
                <a:cs typeface="Arial"/>
              </a:rPr>
              <a:t>year.  </a:t>
            </a:r>
            <a:r>
              <a:rPr sz="2200" spc="-5" dirty="0">
                <a:latin typeface="Arial"/>
                <a:cs typeface="Arial"/>
              </a:rPr>
              <a:t>Thus, profit for the year is estimated on the </a:t>
            </a:r>
            <a:r>
              <a:rPr sz="2200" dirty="0">
                <a:latin typeface="Arial"/>
                <a:cs typeface="Arial"/>
              </a:rPr>
              <a:t>basis </a:t>
            </a:r>
            <a:r>
              <a:rPr sz="2200" spc="-5" dirty="0">
                <a:latin typeface="Arial"/>
                <a:cs typeface="Arial"/>
              </a:rPr>
              <a:t>of profit of the </a:t>
            </a:r>
            <a:r>
              <a:rPr sz="2200" dirty="0">
                <a:latin typeface="Arial"/>
                <a:cs typeface="Arial"/>
              </a:rPr>
              <a:t>previous </a:t>
            </a:r>
            <a:r>
              <a:rPr sz="2200" spc="-5" dirty="0">
                <a:latin typeface="Arial"/>
                <a:cs typeface="Arial"/>
              </a:rPr>
              <a:t>year </a:t>
            </a:r>
            <a:r>
              <a:rPr sz="2200" dirty="0">
                <a:latin typeface="Arial"/>
                <a:cs typeface="Arial"/>
              </a:rPr>
              <a:t>i.e.,  profit </a:t>
            </a:r>
            <a:r>
              <a:rPr sz="2200" spc="-5" dirty="0">
                <a:latin typeface="Arial"/>
                <a:cs typeface="Arial"/>
              </a:rPr>
              <a:t>for the previous year is divided by 12 </a:t>
            </a:r>
            <a:r>
              <a:rPr sz="2200" dirty="0">
                <a:latin typeface="Arial"/>
                <a:cs typeface="Arial"/>
              </a:rPr>
              <a:t>and </a:t>
            </a:r>
            <a:r>
              <a:rPr sz="2200" spc="-5" dirty="0">
                <a:latin typeface="Arial"/>
                <a:cs typeface="Arial"/>
              </a:rPr>
              <a:t>multiplied </a:t>
            </a:r>
            <a:r>
              <a:rPr sz="2200" dirty="0">
                <a:latin typeface="Arial"/>
                <a:cs typeface="Arial"/>
              </a:rPr>
              <a:t>by </a:t>
            </a:r>
            <a:r>
              <a:rPr sz="2200" spc="-5" dirty="0">
                <a:latin typeface="Arial"/>
                <a:cs typeface="Arial"/>
              </a:rPr>
              <a:t>the period when </a:t>
            </a:r>
            <a:r>
              <a:rPr sz="2200" dirty="0">
                <a:latin typeface="Arial"/>
                <a:cs typeface="Arial"/>
              </a:rPr>
              <a:t>the  </a:t>
            </a:r>
            <a:r>
              <a:rPr sz="3300" spc="-7" baseline="2525" dirty="0">
                <a:latin typeface="Arial"/>
                <a:cs typeface="Arial"/>
              </a:rPr>
              <a:t>partner was alive. </a:t>
            </a:r>
            <a:r>
              <a:rPr sz="2200" spc="-15" dirty="0">
                <a:latin typeface="Arial"/>
                <a:cs typeface="Arial"/>
              </a:rPr>
              <a:t>Thereafter, </a:t>
            </a:r>
            <a:r>
              <a:rPr sz="2200" spc="-5" dirty="0">
                <a:latin typeface="Arial"/>
                <a:cs typeface="Arial"/>
              </a:rPr>
              <a:t>profit share of the deceased partner is</a:t>
            </a:r>
            <a:r>
              <a:rPr sz="2200" spc="-20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determined.</a:t>
            </a:r>
            <a:endParaRPr sz="2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950" dirty="0">
              <a:latin typeface="Arial"/>
              <a:cs typeface="Arial"/>
            </a:endParaRPr>
          </a:p>
          <a:p>
            <a:pPr marL="514984" marR="5080" indent="-502920" algn="just">
              <a:lnSpc>
                <a:spcPct val="102800"/>
              </a:lnSpc>
              <a:spcBef>
                <a:spcPts val="5"/>
              </a:spcBef>
              <a:buAutoNum type="alphaLcParenBoth" startAt="2"/>
              <a:tabLst>
                <a:tab pos="534035" algn="l"/>
              </a:tabLst>
            </a:pPr>
            <a:r>
              <a:rPr sz="2200" b="1" dirty="0">
                <a:latin typeface="Arial"/>
                <a:cs typeface="Arial"/>
              </a:rPr>
              <a:t>On the </a:t>
            </a:r>
            <a:r>
              <a:rPr sz="2200" b="1" spc="-5" dirty="0">
                <a:latin typeface="Arial"/>
                <a:cs typeface="Arial"/>
              </a:rPr>
              <a:t>basis of </a:t>
            </a:r>
            <a:r>
              <a:rPr sz="2200" b="1" spc="-25" dirty="0">
                <a:latin typeface="Arial"/>
                <a:cs typeface="Arial"/>
              </a:rPr>
              <a:t>Turnover </a:t>
            </a:r>
            <a:r>
              <a:rPr sz="2200" b="1" spc="-5" dirty="0">
                <a:latin typeface="Arial"/>
                <a:cs typeface="Arial"/>
              </a:rPr>
              <a:t>or Sale </a:t>
            </a:r>
            <a:r>
              <a:rPr sz="2200" spc="-5" dirty="0">
                <a:latin typeface="Arial"/>
                <a:cs typeface="Arial"/>
              </a:rPr>
              <a:t>for the period </a:t>
            </a:r>
            <a:r>
              <a:rPr sz="2200" dirty="0">
                <a:latin typeface="Arial"/>
                <a:cs typeface="Arial"/>
              </a:rPr>
              <a:t>from </a:t>
            </a:r>
            <a:r>
              <a:rPr sz="2200" spc="-5" dirty="0">
                <a:latin typeface="Arial"/>
                <a:cs typeface="Arial"/>
              </a:rPr>
              <a:t>the beginning of the year </a:t>
            </a:r>
            <a:r>
              <a:rPr sz="2200" spc="10" dirty="0">
                <a:latin typeface="Arial"/>
                <a:cs typeface="Arial"/>
              </a:rPr>
              <a:t>up  </a:t>
            </a:r>
            <a:r>
              <a:rPr sz="2200" spc="-5" dirty="0">
                <a:latin typeface="Arial"/>
                <a:cs typeface="Arial"/>
              </a:rPr>
              <a:t>to the date of death. It is assumed that the profit has arisen uniformly </a:t>
            </a:r>
            <a:r>
              <a:rPr sz="2200" dirty="0">
                <a:latin typeface="Arial"/>
                <a:cs typeface="Arial"/>
              </a:rPr>
              <a:t>during </a:t>
            </a:r>
            <a:r>
              <a:rPr sz="2200" spc="-5" dirty="0">
                <a:latin typeface="Arial"/>
                <a:cs typeface="Arial"/>
              </a:rPr>
              <a:t>the </a:t>
            </a:r>
            <a:r>
              <a:rPr sz="3300" spc="-7" baseline="5050" dirty="0">
                <a:latin typeface="Arial"/>
                <a:cs typeface="Arial"/>
              </a:rPr>
              <a:t> </a:t>
            </a:r>
            <a:r>
              <a:rPr sz="3300" spc="-44" baseline="5050" dirty="0">
                <a:latin typeface="Arial"/>
                <a:cs typeface="Arial"/>
              </a:rPr>
              <a:t>year. </a:t>
            </a:r>
            <a:r>
              <a:rPr sz="2200" dirty="0">
                <a:latin typeface="Arial"/>
                <a:cs typeface="Arial"/>
              </a:rPr>
              <a:t>Thus, </a:t>
            </a:r>
            <a:r>
              <a:rPr sz="2200" spc="-5" dirty="0">
                <a:latin typeface="Arial"/>
                <a:cs typeface="Arial"/>
              </a:rPr>
              <a:t>sale up to the date of death; </a:t>
            </a:r>
            <a:r>
              <a:rPr sz="2200" dirty="0">
                <a:latin typeface="Arial"/>
                <a:cs typeface="Arial"/>
              </a:rPr>
              <a:t>and </a:t>
            </a:r>
            <a:r>
              <a:rPr sz="2200" spc="-5" dirty="0">
                <a:latin typeface="Arial"/>
                <a:cs typeface="Arial"/>
              </a:rPr>
              <a:t>sale and profit for the previous year </a:t>
            </a:r>
            <a:r>
              <a:rPr sz="3300" spc="-7" baseline="2525" dirty="0">
                <a:latin typeface="Arial"/>
                <a:cs typeface="Arial"/>
              </a:rPr>
              <a:t> should be known to determine deceased </a:t>
            </a:r>
            <a:r>
              <a:rPr sz="3300" baseline="2525" dirty="0">
                <a:latin typeface="Arial"/>
                <a:cs typeface="Arial"/>
              </a:rPr>
              <a:t>partner’s </a:t>
            </a:r>
            <a:r>
              <a:rPr sz="3300" spc="-7" baseline="2525" dirty="0">
                <a:latin typeface="Arial"/>
                <a:cs typeface="Arial"/>
              </a:rPr>
              <a:t>share of profit. </a:t>
            </a:r>
            <a:r>
              <a:rPr sz="2200" spc="-15" dirty="0">
                <a:latin typeface="Arial"/>
                <a:cs typeface="Arial"/>
              </a:rPr>
              <a:t>Thereafter, </a:t>
            </a:r>
            <a:r>
              <a:rPr sz="2200" dirty="0">
                <a:latin typeface="Arial"/>
                <a:cs typeface="Arial"/>
              </a:rPr>
              <a:t>profit  </a:t>
            </a:r>
            <a:r>
              <a:rPr sz="2200" spc="-5" dirty="0">
                <a:latin typeface="Arial"/>
                <a:cs typeface="Arial"/>
              </a:rPr>
              <a:t>share of the deceased partner is</a:t>
            </a:r>
            <a:r>
              <a:rPr sz="2200" spc="7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determined.</a:t>
            </a:r>
            <a:endParaRPr sz="2200" dirty="0">
              <a:latin typeface="Arial"/>
              <a:cs typeface="Arial"/>
            </a:endParaRPr>
          </a:p>
        </p:txBody>
      </p:sp>
      <p:pic>
        <p:nvPicPr>
          <p:cNvPr id="9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83383" y="6160394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5027" y="256031"/>
            <a:ext cx="8598535" cy="462280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393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10"/>
              </a:spcBef>
            </a:pPr>
            <a:r>
              <a:rPr sz="2400" b="1" spc="-5" dirty="0">
                <a:latin typeface="Arial"/>
                <a:cs typeface="Arial"/>
              </a:rPr>
              <a:t>Accounting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Entries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07313" y="2804922"/>
            <a:ext cx="9775190" cy="429895"/>
          </a:xfrm>
          <a:custGeom>
            <a:avLst/>
            <a:gdLst/>
            <a:ahLst/>
            <a:cxnLst/>
            <a:rect l="l" t="t" r="r" b="b"/>
            <a:pathLst>
              <a:path w="9775190" h="429894">
                <a:moveTo>
                  <a:pt x="9774936" y="0"/>
                </a:moveTo>
                <a:lnTo>
                  <a:pt x="0" y="0"/>
                </a:lnTo>
                <a:lnTo>
                  <a:pt x="0" y="429767"/>
                </a:lnTo>
                <a:lnTo>
                  <a:pt x="9774936" y="429767"/>
                </a:lnTo>
                <a:lnTo>
                  <a:pt x="97749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07313" y="2804922"/>
            <a:ext cx="9775190" cy="429895"/>
          </a:xfrm>
          <a:prstGeom prst="rect">
            <a:avLst/>
          </a:prstGeom>
          <a:ln w="25400">
            <a:solidFill>
              <a:srgbClr val="4F81BC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290"/>
              </a:spcBef>
            </a:pPr>
            <a:r>
              <a:rPr sz="2200" b="1" i="1" spc="-5" dirty="0">
                <a:latin typeface="Arial"/>
                <a:cs typeface="Arial"/>
              </a:rPr>
              <a:t>(a) If Profit-sharing Ratio among Continuing Partners does not</a:t>
            </a:r>
            <a:r>
              <a:rPr sz="2200" b="1" i="1" spc="310" dirty="0">
                <a:latin typeface="Arial"/>
                <a:cs typeface="Arial"/>
              </a:rPr>
              <a:t> </a:t>
            </a:r>
            <a:r>
              <a:rPr sz="2200" b="1" i="1" spc="-5" dirty="0">
                <a:latin typeface="Arial"/>
                <a:cs typeface="Arial"/>
              </a:rPr>
              <a:t>change: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451794" y="3901820"/>
            <a:ext cx="7213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10" dirty="0">
                <a:latin typeface="Arial"/>
                <a:cs typeface="Arial"/>
              </a:rPr>
              <a:t>…</a:t>
            </a:r>
            <a:r>
              <a:rPr sz="2400" spc="-5" dirty="0">
                <a:latin typeface="Arial"/>
                <a:cs typeface="Arial"/>
              </a:rPr>
              <a:t>D</a:t>
            </a:r>
            <a:r>
              <a:rPr sz="2400" spc="-135" dirty="0">
                <a:latin typeface="Arial"/>
                <a:cs typeface="Arial"/>
              </a:rPr>
              <a:t>r</a:t>
            </a:r>
            <a:r>
              <a:rPr sz="2400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467480" y="5101844"/>
            <a:ext cx="7188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5" dirty="0">
                <a:latin typeface="Arial"/>
                <a:cs typeface="Arial"/>
              </a:rPr>
              <a:t>…</a:t>
            </a:r>
            <a:r>
              <a:rPr sz="2400" spc="-5" dirty="0">
                <a:latin typeface="Arial"/>
                <a:cs typeface="Arial"/>
              </a:rPr>
              <a:t>D</a:t>
            </a:r>
            <a:r>
              <a:rPr sz="2400" spc="-135" dirty="0">
                <a:latin typeface="Arial"/>
                <a:cs typeface="Arial"/>
              </a:rPr>
              <a:t>r</a:t>
            </a:r>
            <a:r>
              <a:rPr sz="2400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4377" y="3536060"/>
            <a:ext cx="4991100" cy="2322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/>
                <a:cs typeface="Arial"/>
              </a:rPr>
              <a:t>In </a:t>
            </a:r>
            <a:r>
              <a:rPr sz="2400" b="1" spc="-5" dirty="0">
                <a:latin typeface="Arial"/>
                <a:cs typeface="Arial"/>
              </a:rPr>
              <a:t>case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profit: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Profit </a:t>
            </a:r>
            <a:r>
              <a:rPr sz="2400" spc="-5" dirty="0">
                <a:latin typeface="Arial"/>
                <a:cs typeface="Arial"/>
              </a:rPr>
              <a:t>and Loss Suspense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A/c</a:t>
            </a:r>
            <a:endParaRPr sz="2400">
              <a:latin typeface="Arial"/>
              <a:cs typeface="Arial"/>
            </a:endParaRPr>
          </a:p>
          <a:p>
            <a:pPr marL="344805">
              <a:lnSpc>
                <a:spcPct val="100000"/>
              </a:lnSpc>
            </a:pPr>
            <a:r>
              <a:rPr sz="2400" spc="-135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Deceased </a:t>
            </a:r>
            <a:r>
              <a:rPr sz="2400" dirty="0">
                <a:latin typeface="Arial"/>
                <a:cs typeface="Arial"/>
              </a:rPr>
              <a:t>Partner’s </a:t>
            </a:r>
            <a:r>
              <a:rPr sz="2400" spc="-5" dirty="0">
                <a:latin typeface="Arial"/>
                <a:cs typeface="Arial"/>
              </a:rPr>
              <a:t>Capital</a:t>
            </a:r>
            <a:r>
              <a:rPr sz="2400" dirty="0">
                <a:latin typeface="Arial"/>
                <a:cs typeface="Arial"/>
              </a:rPr>
              <a:t> A/c</a:t>
            </a:r>
            <a:endParaRPr sz="2400">
              <a:latin typeface="Arial"/>
              <a:cs typeface="Arial"/>
            </a:endParaRPr>
          </a:p>
          <a:p>
            <a:pPr marL="29209">
              <a:lnSpc>
                <a:spcPct val="100000"/>
              </a:lnSpc>
              <a:spcBef>
                <a:spcPts val="805"/>
              </a:spcBef>
            </a:pPr>
            <a:r>
              <a:rPr sz="2400" b="1" dirty="0">
                <a:latin typeface="Arial"/>
                <a:cs typeface="Arial"/>
              </a:rPr>
              <a:t>In </a:t>
            </a:r>
            <a:r>
              <a:rPr sz="2400" b="1" spc="-5" dirty="0">
                <a:latin typeface="Arial"/>
                <a:cs typeface="Arial"/>
              </a:rPr>
              <a:t>case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loss:</a:t>
            </a:r>
            <a:endParaRPr sz="2400">
              <a:latin typeface="Arial"/>
              <a:cs typeface="Arial"/>
            </a:endParaRPr>
          </a:p>
          <a:p>
            <a:pPr marL="29209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latin typeface="Arial"/>
                <a:cs typeface="Arial"/>
              </a:rPr>
              <a:t>Deceased </a:t>
            </a:r>
            <a:r>
              <a:rPr sz="2400" dirty="0">
                <a:latin typeface="Arial"/>
                <a:cs typeface="Arial"/>
              </a:rPr>
              <a:t>Partner’s </a:t>
            </a:r>
            <a:r>
              <a:rPr sz="2400" spc="-5" dirty="0">
                <a:latin typeface="Arial"/>
                <a:cs typeface="Arial"/>
              </a:rPr>
              <a:t>Capital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A/c</a:t>
            </a:r>
            <a:endParaRPr sz="2400">
              <a:latin typeface="Arial"/>
              <a:cs typeface="Arial"/>
            </a:endParaRPr>
          </a:p>
          <a:p>
            <a:pPr marL="361950">
              <a:lnSpc>
                <a:spcPct val="100000"/>
              </a:lnSpc>
            </a:pPr>
            <a:r>
              <a:rPr sz="2400" spc="-135" dirty="0">
                <a:latin typeface="Arial"/>
                <a:cs typeface="Arial"/>
              </a:rPr>
              <a:t>To </a:t>
            </a:r>
            <a:r>
              <a:rPr sz="2400" dirty="0">
                <a:latin typeface="Arial"/>
                <a:cs typeface="Arial"/>
              </a:rPr>
              <a:t>Profit </a:t>
            </a:r>
            <a:r>
              <a:rPr sz="2400" spc="-5" dirty="0">
                <a:latin typeface="Arial"/>
                <a:cs typeface="Arial"/>
              </a:rPr>
              <a:t>and Loss Suspense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A/c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4377" y="745693"/>
            <a:ext cx="8489950" cy="16840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2225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/>
                <a:cs typeface="Arial"/>
              </a:rPr>
              <a:t>Profit-sharing Ratio of the Continuing Partners on death of a</a:t>
            </a:r>
            <a:r>
              <a:rPr sz="2200" spc="210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partner,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2699385" algn="l"/>
              </a:tabLst>
            </a:pPr>
            <a:r>
              <a:rPr sz="2200" b="1" spc="-5" dirty="0">
                <a:latin typeface="Arial"/>
                <a:cs typeface="Arial"/>
              </a:rPr>
              <a:t>may not</a:t>
            </a:r>
            <a:r>
              <a:rPr sz="2200" b="1" spc="30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change</a:t>
            </a:r>
            <a:r>
              <a:rPr sz="2200" dirty="0">
                <a:latin typeface="Arial"/>
                <a:cs typeface="Arial"/>
              </a:rPr>
              <a:t>;</a:t>
            </a:r>
            <a:r>
              <a:rPr sz="2200" spc="2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or	</a:t>
            </a:r>
            <a:r>
              <a:rPr sz="3300" b="1" spc="-7" baseline="2525" dirty="0">
                <a:latin typeface="Arial"/>
                <a:cs typeface="Arial"/>
              </a:rPr>
              <a:t>may</a:t>
            </a:r>
            <a:r>
              <a:rPr sz="3300" b="1" baseline="2525" dirty="0">
                <a:latin typeface="Arial"/>
                <a:cs typeface="Arial"/>
              </a:rPr>
              <a:t> </a:t>
            </a:r>
            <a:r>
              <a:rPr sz="3300" b="1" spc="-7" baseline="2525" dirty="0">
                <a:latin typeface="Arial"/>
                <a:cs typeface="Arial"/>
              </a:rPr>
              <a:t>change.</a:t>
            </a:r>
            <a:endParaRPr sz="3300" baseline="2525">
              <a:latin typeface="Arial"/>
              <a:cs typeface="Arial"/>
            </a:endParaRPr>
          </a:p>
          <a:p>
            <a:pPr marL="99695">
              <a:lnSpc>
                <a:spcPct val="100000"/>
              </a:lnSpc>
              <a:spcBef>
                <a:spcPts val="2100"/>
              </a:spcBef>
            </a:pPr>
            <a:r>
              <a:rPr sz="2200" spc="-5" dirty="0">
                <a:latin typeface="Arial"/>
                <a:cs typeface="Arial"/>
              </a:rPr>
              <a:t>Accounting entries will be passed </a:t>
            </a:r>
            <a:r>
              <a:rPr sz="2200" spc="-20" dirty="0">
                <a:latin typeface="Arial"/>
                <a:cs typeface="Arial"/>
              </a:rPr>
              <a:t>accordingly, </a:t>
            </a:r>
            <a:r>
              <a:rPr sz="2200" spc="-5" dirty="0">
                <a:latin typeface="Arial"/>
                <a:cs typeface="Arial"/>
              </a:rPr>
              <a:t>as</a:t>
            </a:r>
            <a:r>
              <a:rPr sz="2200" spc="4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follows:</a:t>
            </a:r>
            <a:endParaRPr sz="2200">
              <a:latin typeface="Arial"/>
              <a:cs typeface="Arial"/>
            </a:endParaRPr>
          </a:p>
        </p:txBody>
      </p:sp>
      <p:pic>
        <p:nvPicPr>
          <p:cNvPr id="11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44200" y="60960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5027" y="256031"/>
            <a:ext cx="8598535" cy="462280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393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10"/>
              </a:spcBef>
            </a:pPr>
            <a:r>
              <a:rPr sz="2400" b="1" spc="-5" dirty="0">
                <a:latin typeface="Arial"/>
                <a:cs typeface="Arial"/>
              </a:rPr>
              <a:t>Accounting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Entries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6458" y="831341"/>
            <a:ext cx="9775190" cy="462280"/>
          </a:xfrm>
          <a:prstGeom prst="rect">
            <a:avLst/>
          </a:prstGeom>
          <a:ln w="25400">
            <a:solidFill>
              <a:srgbClr val="4F81BC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295"/>
              </a:spcBef>
            </a:pPr>
            <a:r>
              <a:rPr sz="2400" b="1" i="1" dirty="0">
                <a:latin typeface="Arial"/>
                <a:cs typeface="Arial"/>
              </a:rPr>
              <a:t>(b) If Profit-sharing </a:t>
            </a:r>
            <a:r>
              <a:rPr sz="2400" b="1" i="1" spc="-5" dirty="0">
                <a:latin typeface="Arial"/>
                <a:cs typeface="Arial"/>
              </a:rPr>
              <a:t>Ratio </a:t>
            </a:r>
            <a:r>
              <a:rPr sz="2400" b="1" i="1" dirty="0">
                <a:latin typeface="Arial"/>
                <a:cs typeface="Arial"/>
              </a:rPr>
              <a:t>among </a:t>
            </a:r>
            <a:r>
              <a:rPr sz="2400" b="1" i="1" spc="-5" dirty="0">
                <a:latin typeface="Arial"/>
                <a:cs typeface="Arial"/>
              </a:rPr>
              <a:t>Continuing Partners</a:t>
            </a:r>
            <a:r>
              <a:rPr sz="2400" b="1" i="1" spc="-75" dirty="0">
                <a:latin typeface="Arial"/>
                <a:cs typeface="Arial"/>
              </a:rPr>
              <a:t> </a:t>
            </a:r>
            <a:r>
              <a:rPr sz="2400" b="1" i="1" spc="-5" dirty="0">
                <a:latin typeface="Arial"/>
                <a:cs typeface="Arial"/>
              </a:rPr>
              <a:t>changes: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73742" y="1815210"/>
            <a:ext cx="7213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latin typeface="Arial"/>
                <a:cs typeface="Arial"/>
              </a:rPr>
              <a:t>…</a:t>
            </a:r>
            <a:r>
              <a:rPr sz="2400" spc="-5" dirty="0">
                <a:latin typeface="Arial"/>
                <a:cs typeface="Arial"/>
              </a:rPr>
              <a:t>D</a:t>
            </a:r>
            <a:r>
              <a:rPr sz="2400" spc="-135" dirty="0">
                <a:latin typeface="Arial"/>
                <a:cs typeface="Arial"/>
              </a:rPr>
              <a:t>r</a:t>
            </a:r>
            <a:r>
              <a:rPr sz="2400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231834" y="2703321"/>
            <a:ext cx="7213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10" dirty="0">
                <a:latin typeface="Arial"/>
                <a:cs typeface="Arial"/>
              </a:rPr>
              <a:t>…</a:t>
            </a:r>
            <a:r>
              <a:rPr sz="2400" spc="-5" dirty="0">
                <a:latin typeface="Arial"/>
                <a:cs typeface="Arial"/>
              </a:rPr>
              <a:t>D</a:t>
            </a:r>
            <a:r>
              <a:rPr sz="2400" spc="-135" dirty="0">
                <a:latin typeface="Arial"/>
                <a:cs typeface="Arial"/>
              </a:rPr>
              <a:t>r</a:t>
            </a:r>
            <a:r>
              <a:rPr sz="2400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48853" y="2703321"/>
            <a:ext cx="25603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/>
                <a:cs typeface="Arial"/>
              </a:rPr>
              <a:t>[In Gaining</a:t>
            </a:r>
            <a:r>
              <a:rPr sz="2400" b="1" spc="-12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Ratio]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0719" y="1449451"/>
            <a:ext cx="4993640" cy="2011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/>
                <a:cs typeface="Arial"/>
              </a:rPr>
              <a:t>In </a:t>
            </a:r>
            <a:r>
              <a:rPr sz="2400" b="1" spc="-5" dirty="0">
                <a:latin typeface="Arial"/>
                <a:cs typeface="Arial"/>
              </a:rPr>
              <a:t>case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profit:</a:t>
            </a:r>
            <a:endParaRPr sz="2400">
              <a:latin typeface="Arial"/>
              <a:cs typeface="Arial"/>
            </a:endParaRPr>
          </a:p>
          <a:p>
            <a:pPr marL="15875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Profit </a:t>
            </a:r>
            <a:r>
              <a:rPr sz="2400" spc="-5" dirty="0">
                <a:latin typeface="Arial"/>
                <a:cs typeface="Arial"/>
              </a:rPr>
              <a:t>and Loss Suspense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A/c</a:t>
            </a:r>
            <a:endParaRPr sz="2400">
              <a:latin typeface="Arial"/>
              <a:cs typeface="Arial"/>
            </a:endParaRPr>
          </a:p>
          <a:p>
            <a:pPr marL="347980">
              <a:lnSpc>
                <a:spcPct val="100000"/>
              </a:lnSpc>
            </a:pPr>
            <a:r>
              <a:rPr sz="2400" spc="-135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Deceased </a:t>
            </a:r>
            <a:r>
              <a:rPr sz="2400" dirty="0">
                <a:latin typeface="Arial"/>
                <a:cs typeface="Arial"/>
              </a:rPr>
              <a:t>Partner’s </a:t>
            </a:r>
            <a:r>
              <a:rPr sz="2400" spc="-5" dirty="0">
                <a:latin typeface="Arial"/>
                <a:cs typeface="Arial"/>
              </a:rPr>
              <a:t>Capital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A/c</a:t>
            </a:r>
            <a:endParaRPr sz="2400">
              <a:latin typeface="Arial"/>
              <a:cs typeface="Arial"/>
            </a:endParaRPr>
          </a:p>
          <a:p>
            <a:pPr marL="344805" marR="252729" indent="-332740">
              <a:lnSpc>
                <a:spcPct val="100000"/>
              </a:lnSpc>
              <a:spcBef>
                <a:spcPts val="1230"/>
              </a:spcBef>
            </a:pPr>
            <a:r>
              <a:rPr sz="2400" spc="-10" dirty="0">
                <a:latin typeface="Arial"/>
                <a:cs typeface="Arial"/>
              </a:rPr>
              <a:t>Continuing </a:t>
            </a:r>
            <a:r>
              <a:rPr sz="2400" spc="-5" dirty="0">
                <a:latin typeface="Arial"/>
                <a:cs typeface="Arial"/>
              </a:rPr>
              <a:t>Partners’ Capital </a:t>
            </a:r>
            <a:r>
              <a:rPr sz="2400" dirty="0">
                <a:latin typeface="Arial"/>
                <a:cs typeface="Arial"/>
              </a:rPr>
              <a:t>A/cs  </a:t>
            </a:r>
            <a:r>
              <a:rPr sz="2400" spc="-135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Profit and Loss Suspense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A/c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68858" y="3757421"/>
            <a:ext cx="9775190" cy="462280"/>
          </a:xfrm>
          <a:custGeom>
            <a:avLst/>
            <a:gdLst/>
            <a:ahLst/>
            <a:cxnLst/>
            <a:rect l="l" t="t" r="r" b="b"/>
            <a:pathLst>
              <a:path w="9775190" h="462279">
                <a:moveTo>
                  <a:pt x="9774936" y="0"/>
                </a:moveTo>
                <a:lnTo>
                  <a:pt x="0" y="0"/>
                </a:lnTo>
                <a:lnTo>
                  <a:pt x="0" y="461771"/>
                </a:lnTo>
                <a:lnTo>
                  <a:pt x="9774936" y="461771"/>
                </a:lnTo>
                <a:lnTo>
                  <a:pt x="97749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68858" y="3757421"/>
            <a:ext cx="9775190" cy="462280"/>
          </a:xfrm>
          <a:prstGeom prst="rect">
            <a:avLst/>
          </a:prstGeom>
          <a:ln w="25400">
            <a:solidFill>
              <a:srgbClr val="4F81BC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305"/>
              </a:spcBef>
            </a:pPr>
            <a:r>
              <a:rPr sz="2400" b="1" i="1" spc="-10" dirty="0">
                <a:latin typeface="Arial"/>
                <a:cs typeface="Arial"/>
              </a:rPr>
              <a:t>Alternatively, </a:t>
            </a:r>
            <a:r>
              <a:rPr sz="2400" b="1" i="1" spc="-5" dirty="0">
                <a:latin typeface="Arial"/>
                <a:cs typeface="Arial"/>
              </a:rPr>
              <a:t>one </a:t>
            </a:r>
            <a:r>
              <a:rPr sz="2400" b="1" i="1" dirty="0">
                <a:latin typeface="Arial"/>
                <a:cs typeface="Arial"/>
              </a:rPr>
              <a:t>journal </a:t>
            </a:r>
            <a:r>
              <a:rPr sz="2400" b="1" i="1" spc="-5" dirty="0">
                <a:latin typeface="Arial"/>
                <a:cs typeface="Arial"/>
              </a:rPr>
              <a:t>entry be</a:t>
            </a:r>
            <a:r>
              <a:rPr sz="2400" b="1" i="1" spc="-20" dirty="0">
                <a:latin typeface="Arial"/>
                <a:cs typeface="Arial"/>
              </a:rPr>
              <a:t> </a:t>
            </a:r>
            <a:r>
              <a:rPr sz="2400" b="1" i="1" spc="-5" dirty="0">
                <a:latin typeface="Arial"/>
                <a:cs typeface="Arial"/>
              </a:rPr>
              <a:t>passed:</a:t>
            </a:r>
            <a:endParaRPr sz="2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39546" y="4581270"/>
            <a:ext cx="1023112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567805" algn="l"/>
                <a:tab pos="7680325" algn="l"/>
              </a:tabLst>
            </a:pPr>
            <a:r>
              <a:rPr sz="2400" spc="-5" dirty="0">
                <a:latin typeface="Arial"/>
                <a:cs typeface="Arial"/>
              </a:rPr>
              <a:t>Continuing Partners’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Capital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A/cs	</a:t>
            </a:r>
            <a:r>
              <a:rPr sz="2400" spc="-40" dirty="0">
                <a:latin typeface="Arial"/>
                <a:cs typeface="Arial"/>
              </a:rPr>
              <a:t>…Dr.	</a:t>
            </a:r>
            <a:r>
              <a:rPr sz="2400" b="1" dirty="0">
                <a:latin typeface="Arial"/>
                <a:cs typeface="Arial"/>
              </a:rPr>
              <a:t>[In Gaining</a:t>
            </a:r>
            <a:r>
              <a:rPr sz="2400" b="1" spc="-1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Ratio]</a:t>
            </a:r>
            <a:endParaRPr sz="2400">
              <a:latin typeface="Arial"/>
              <a:cs typeface="Arial"/>
            </a:endParaRPr>
          </a:p>
          <a:p>
            <a:pPr marL="344805">
              <a:lnSpc>
                <a:spcPct val="100000"/>
              </a:lnSpc>
            </a:pPr>
            <a:r>
              <a:rPr sz="2400" spc="-135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Deceased </a:t>
            </a:r>
            <a:r>
              <a:rPr sz="2400" dirty="0">
                <a:latin typeface="Arial"/>
                <a:cs typeface="Arial"/>
              </a:rPr>
              <a:t>Partner’s </a:t>
            </a:r>
            <a:r>
              <a:rPr sz="2400" spc="-5" dirty="0">
                <a:latin typeface="Arial"/>
                <a:cs typeface="Arial"/>
              </a:rPr>
              <a:t>Capital</a:t>
            </a:r>
            <a:r>
              <a:rPr sz="2400" spc="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A/c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13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20400" y="61722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5027" y="256031"/>
            <a:ext cx="8598535" cy="462280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393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10"/>
              </a:spcBef>
            </a:pPr>
            <a:r>
              <a:rPr sz="2400" b="1" spc="-5" dirty="0">
                <a:latin typeface="Arial"/>
                <a:cs typeface="Arial"/>
              </a:rPr>
              <a:t>Accounting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Entries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677497" y="1371727"/>
            <a:ext cx="7213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10" dirty="0">
                <a:latin typeface="Arial"/>
                <a:cs typeface="Arial"/>
              </a:rPr>
              <a:t>…</a:t>
            </a:r>
            <a:r>
              <a:rPr sz="2400" spc="-5" dirty="0">
                <a:latin typeface="Arial"/>
                <a:cs typeface="Arial"/>
              </a:rPr>
              <a:t>D</a:t>
            </a:r>
            <a:r>
              <a:rPr sz="2400" spc="-135" dirty="0">
                <a:latin typeface="Arial"/>
                <a:cs typeface="Arial"/>
              </a:rPr>
              <a:t>r</a:t>
            </a:r>
            <a:r>
              <a:rPr sz="2400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4377" y="1005966"/>
            <a:ext cx="474535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/>
                <a:cs typeface="Arial"/>
              </a:rPr>
              <a:t>In </a:t>
            </a:r>
            <a:r>
              <a:rPr sz="2400" b="1" spc="-5" dirty="0">
                <a:latin typeface="Arial"/>
                <a:cs typeface="Arial"/>
              </a:rPr>
              <a:t>case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Loss: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Deceased </a:t>
            </a:r>
            <a:r>
              <a:rPr sz="2400" dirty="0">
                <a:latin typeface="Arial"/>
                <a:cs typeface="Arial"/>
              </a:rPr>
              <a:t>Partner’s </a:t>
            </a:r>
            <a:r>
              <a:rPr sz="2400" spc="-5" dirty="0">
                <a:latin typeface="Arial"/>
                <a:cs typeface="Arial"/>
              </a:rPr>
              <a:t>Capital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A/c</a:t>
            </a:r>
            <a:endParaRPr sz="2400">
              <a:latin typeface="Arial"/>
              <a:cs typeface="Arial"/>
            </a:endParaRPr>
          </a:p>
          <a:p>
            <a:pPr marL="344805">
              <a:lnSpc>
                <a:spcPct val="100000"/>
              </a:lnSpc>
            </a:pPr>
            <a:r>
              <a:rPr sz="2400" spc="-135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Profit and Loss Suspense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A/c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65641" y="2435478"/>
            <a:ext cx="7213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10" dirty="0">
                <a:latin typeface="Arial"/>
                <a:cs typeface="Arial"/>
              </a:rPr>
              <a:t>…</a:t>
            </a:r>
            <a:r>
              <a:rPr sz="2400" spc="-5" dirty="0">
                <a:latin typeface="Arial"/>
                <a:cs typeface="Arial"/>
              </a:rPr>
              <a:t>D</a:t>
            </a:r>
            <a:r>
              <a:rPr sz="2400" spc="-135" dirty="0">
                <a:latin typeface="Arial"/>
                <a:cs typeface="Arial"/>
              </a:rPr>
              <a:t>r</a:t>
            </a:r>
            <a:r>
              <a:rPr sz="2400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0719" y="2435478"/>
            <a:ext cx="521208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Profit </a:t>
            </a:r>
            <a:r>
              <a:rPr sz="2400" spc="-5" dirty="0">
                <a:latin typeface="Arial"/>
                <a:cs typeface="Arial"/>
              </a:rPr>
              <a:t>and Loss Suspense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A/c</a:t>
            </a:r>
            <a:endParaRPr sz="2400">
              <a:latin typeface="Arial"/>
              <a:cs typeface="Arial"/>
            </a:endParaRPr>
          </a:p>
          <a:p>
            <a:pPr marL="344805">
              <a:lnSpc>
                <a:spcPct val="100000"/>
              </a:lnSpc>
            </a:pPr>
            <a:r>
              <a:rPr sz="2400" spc="-135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Continuing Partners’ Capital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A/cs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393048" y="2800934"/>
            <a:ext cx="255905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/>
                <a:cs typeface="Arial"/>
              </a:rPr>
              <a:t>[In Gaining</a:t>
            </a:r>
            <a:r>
              <a:rPr sz="2400" b="1" spc="-12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Ratio]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68858" y="3757421"/>
            <a:ext cx="9775190" cy="462280"/>
          </a:xfrm>
          <a:custGeom>
            <a:avLst/>
            <a:gdLst/>
            <a:ahLst/>
            <a:cxnLst/>
            <a:rect l="l" t="t" r="r" b="b"/>
            <a:pathLst>
              <a:path w="9775190" h="462279">
                <a:moveTo>
                  <a:pt x="9774936" y="0"/>
                </a:moveTo>
                <a:lnTo>
                  <a:pt x="0" y="0"/>
                </a:lnTo>
                <a:lnTo>
                  <a:pt x="0" y="461771"/>
                </a:lnTo>
                <a:lnTo>
                  <a:pt x="9774936" y="461771"/>
                </a:lnTo>
                <a:lnTo>
                  <a:pt x="97749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68858" y="3757421"/>
            <a:ext cx="9775190" cy="462280"/>
          </a:xfrm>
          <a:prstGeom prst="rect">
            <a:avLst/>
          </a:prstGeom>
          <a:ln w="25400">
            <a:solidFill>
              <a:srgbClr val="4F81BC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305"/>
              </a:spcBef>
            </a:pPr>
            <a:r>
              <a:rPr sz="2400" b="1" i="1" spc="-10" dirty="0">
                <a:latin typeface="Arial"/>
                <a:cs typeface="Arial"/>
              </a:rPr>
              <a:t>Alternatively, </a:t>
            </a:r>
            <a:r>
              <a:rPr sz="2400" b="1" i="1" spc="-5" dirty="0">
                <a:latin typeface="Arial"/>
                <a:cs typeface="Arial"/>
              </a:rPr>
              <a:t>one </a:t>
            </a:r>
            <a:r>
              <a:rPr sz="2400" b="1" i="1" dirty="0">
                <a:latin typeface="Arial"/>
                <a:cs typeface="Arial"/>
              </a:rPr>
              <a:t>journal </a:t>
            </a:r>
            <a:r>
              <a:rPr sz="2400" b="1" i="1" spc="-5" dirty="0">
                <a:latin typeface="Arial"/>
                <a:cs typeface="Arial"/>
              </a:rPr>
              <a:t>entry be</a:t>
            </a:r>
            <a:r>
              <a:rPr sz="2400" b="1" i="1" spc="-20" dirty="0">
                <a:latin typeface="Arial"/>
                <a:cs typeface="Arial"/>
              </a:rPr>
              <a:t> </a:t>
            </a:r>
            <a:r>
              <a:rPr sz="2400" b="1" i="1" spc="-5" dirty="0">
                <a:latin typeface="Arial"/>
                <a:cs typeface="Arial"/>
              </a:rPr>
              <a:t>passed:</a:t>
            </a:r>
            <a:endParaRPr sz="2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39546" y="4581270"/>
            <a:ext cx="705167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346190" algn="l"/>
              </a:tabLst>
            </a:pPr>
            <a:r>
              <a:rPr sz="2400" spc="-5" dirty="0">
                <a:latin typeface="Arial"/>
                <a:cs typeface="Arial"/>
              </a:rPr>
              <a:t>Decease</a:t>
            </a:r>
            <a:r>
              <a:rPr sz="2400" dirty="0">
                <a:latin typeface="Arial"/>
                <a:cs typeface="Arial"/>
              </a:rPr>
              <a:t>d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Part</a:t>
            </a:r>
            <a:r>
              <a:rPr sz="2400" spc="-5" dirty="0">
                <a:latin typeface="Arial"/>
                <a:cs typeface="Arial"/>
              </a:rPr>
              <a:t>ne</a:t>
            </a:r>
            <a:r>
              <a:rPr sz="2400" spc="85" dirty="0">
                <a:latin typeface="Arial"/>
                <a:cs typeface="Arial"/>
              </a:rPr>
              <a:t>r</a:t>
            </a:r>
            <a:r>
              <a:rPr sz="2400" spc="-55" dirty="0">
                <a:latin typeface="Arial"/>
                <a:cs typeface="Arial"/>
              </a:rPr>
              <a:t>’</a:t>
            </a:r>
            <a:r>
              <a:rPr sz="2400" dirty="0">
                <a:latin typeface="Arial"/>
                <a:cs typeface="Arial"/>
              </a:rPr>
              <a:t>s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Cap</a:t>
            </a:r>
            <a:r>
              <a:rPr sz="2400" spc="-10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tal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A/c	</a:t>
            </a:r>
            <a:r>
              <a:rPr sz="2400" spc="-20" dirty="0">
                <a:latin typeface="Arial"/>
                <a:cs typeface="Arial"/>
              </a:rPr>
              <a:t>…</a:t>
            </a:r>
            <a:r>
              <a:rPr sz="2400" spc="-5" dirty="0">
                <a:latin typeface="Arial"/>
                <a:cs typeface="Arial"/>
              </a:rPr>
              <a:t>D</a:t>
            </a:r>
            <a:r>
              <a:rPr sz="2400" spc="-135" dirty="0">
                <a:latin typeface="Arial"/>
                <a:cs typeface="Arial"/>
              </a:rPr>
              <a:t>r</a:t>
            </a:r>
            <a:r>
              <a:rPr sz="2400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344805">
              <a:lnSpc>
                <a:spcPct val="100000"/>
              </a:lnSpc>
            </a:pPr>
            <a:r>
              <a:rPr sz="2400" spc="-135" dirty="0">
                <a:latin typeface="Arial"/>
                <a:cs typeface="Arial"/>
              </a:rPr>
              <a:t>To </a:t>
            </a:r>
            <a:r>
              <a:rPr sz="2400" spc="-10" dirty="0">
                <a:latin typeface="Arial"/>
                <a:cs typeface="Arial"/>
              </a:rPr>
              <a:t>Continuing </a:t>
            </a:r>
            <a:r>
              <a:rPr sz="2400" spc="-5" dirty="0">
                <a:latin typeface="Arial"/>
                <a:cs typeface="Arial"/>
              </a:rPr>
              <a:t>Partners’ Capital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A/c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467090" y="4947030"/>
            <a:ext cx="25615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/>
                <a:cs typeface="Arial"/>
              </a:rPr>
              <a:t>[In Gaining</a:t>
            </a:r>
            <a:r>
              <a:rPr sz="2400" b="1" spc="-1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Ratio]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15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20400" y="60960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5027" y="256031"/>
            <a:ext cx="8598535" cy="462280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3937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10"/>
              </a:spcBef>
            </a:pPr>
            <a:r>
              <a:rPr sz="2400" b="1" dirty="0">
                <a:latin typeface="Arial"/>
                <a:cs typeface="Arial"/>
              </a:rPr>
              <a:t>Illustration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15695" y="966216"/>
            <a:ext cx="9275445" cy="1569720"/>
          </a:xfrm>
          <a:custGeom>
            <a:avLst/>
            <a:gdLst/>
            <a:ahLst/>
            <a:cxnLst/>
            <a:rect l="l" t="t" r="r" b="b"/>
            <a:pathLst>
              <a:path w="9275445" h="1569720">
                <a:moveTo>
                  <a:pt x="9275064" y="0"/>
                </a:moveTo>
                <a:lnTo>
                  <a:pt x="0" y="0"/>
                </a:lnTo>
                <a:lnTo>
                  <a:pt x="0" y="1569719"/>
                </a:lnTo>
                <a:lnTo>
                  <a:pt x="9275064" y="1569719"/>
                </a:lnTo>
                <a:lnTo>
                  <a:pt x="92750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20877" y="991361"/>
            <a:ext cx="10888980" cy="4650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5725" marR="1701164" algn="just">
              <a:lnSpc>
                <a:spcPct val="100000"/>
              </a:lnSpc>
              <a:spcBef>
                <a:spcPts val="100"/>
              </a:spcBef>
            </a:pPr>
            <a:r>
              <a:rPr sz="2400" i="1" spc="-5" dirty="0">
                <a:latin typeface="Arial"/>
                <a:cs typeface="Arial"/>
              </a:rPr>
              <a:t>Ram, Manohar and Param were partners in a firm. Param died </a:t>
            </a:r>
            <a:r>
              <a:rPr sz="2400" i="1" dirty="0">
                <a:latin typeface="Arial"/>
                <a:cs typeface="Arial"/>
              </a:rPr>
              <a:t>on  </a:t>
            </a:r>
            <a:r>
              <a:rPr sz="2400" i="1" spc="-5" dirty="0">
                <a:latin typeface="Arial"/>
                <a:cs typeface="Arial"/>
              </a:rPr>
              <a:t>29</a:t>
            </a:r>
            <a:r>
              <a:rPr sz="2400" i="1" spc="-7" baseline="24305" dirty="0">
                <a:latin typeface="Arial"/>
                <a:cs typeface="Arial"/>
              </a:rPr>
              <a:t>th </a:t>
            </a:r>
            <a:r>
              <a:rPr sz="2400" i="1" spc="-20" dirty="0">
                <a:latin typeface="Arial"/>
                <a:cs typeface="Arial"/>
              </a:rPr>
              <a:t>February, </a:t>
            </a:r>
            <a:r>
              <a:rPr sz="2400" i="1" spc="-5" dirty="0">
                <a:latin typeface="Arial"/>
                <a:cs typeface="Arial"/>
              </a:rPr>
              <a:t>2020. </a:t>
            </a:r>
            <a:r>
              <a:rPr sz="2400" i="1" dirty="0">
                <a:latin typeface="Arial"/>
                <a:cs typeface="Arial"/>
              </a:rPr>
              <a:t>His </a:t>
            </a:r>
            <a:r>
              <a:rPr sz="2400" i="1" spc="-5" dirty="0">
                <a:latin typeface="Arial"/>
                <a:cs typeface="Arial"/>
              </a:rPr>
              <a:t>share of </a:t>
            </a:r>
            <a:r>
              <a:rPr sz="2400" i="1" dirty="0">
                <a:latin typeface="Arial"/>
                <a:cs typeface="Arial"/>
              </a:rPr>
              <a:t>profit </a:t>
            </a:r>
            <a:r>
              <a:rPr sz="2400" i="1" spc="-5" dirty="0">
                <a:latin typeface="Arial"/>
                <a:cs typeface="Arial"/>
              </a:rPr>
              <a:t>from </a:t>
            </a:r>
            <a:r>
              <a:rPr sz="2400" i="1" dirty="0">
                <a:latin typeface="Arial"/>
                <a:cs typeface="Arial"/>
              </a:rPr>
              <a:t>the beginning </a:t>
            </a:r>
            <a:r>
              <a:rPr sz="2400" i="1" spc="-5" dirty="0">
                <a:latin typeface="Arial"/>
                <a:cs typeface="Arial"/>
              </a:rPr>
              <a:t>of </a:t>
            </a:r>
            <a:r>
              <a:rPr sz="2400" i="1" dirty="0">
                <a:latin typeface="Arial"/>
                <a:cs typeface="Arial"/>
              </a:rPr>
              <a:t>the  </a:t>
            </a:r>
            <a:r>
              <a:rPr sz="2400" i="1" spc="-5" dirty="0">
                <a:latin typeface="Arial"/>
                <a:cs typeface="Arial"/>
              </a:rPr>
              <a:t>year up </a:t>
            </a:r>
            <a:r>
              <a:rPr sz="2400" i="1" dirty="0">
                <a:latin typeface="Arial"/>
                <a:cs typeface="Arial"/>
              </a:rPr>
              <a:t>to the </a:t>
            </a:r>
            <a:r>
              <a:rPr sz="2400" i="1" spc="-5" dirty="0">
                <a:latin typeface="Arial"/>
                <a:cs typeface="Arial"/>
              </a:rPr>
              <a:t>date of death was </a:t>
            </a:r>
            <a:r>
              <a:rPr sz="2400" i="1" dirty="0">
                <a:latin typeface="Arial"/>
                <a:cs typeface="Arial"/>
              </a:rPr>
              <a:t>to </a:t>
            </a:r>
            <a:r>
              <a:rPr sz="2400" i="1" spc="-5" dirty="0">
                <a:latin typeface="Arial"/>
                <a:cs typeface="Arial"/>
              </a:rPr>
              <a:t>be </a:t>
            </a:r>
            <a:r>
              <a:rPr sz="2400" i="1" dirty="0">
                <a:latin typeface="Arial"/>
                <a:cs typeface="Arial"/>
              </a:rPr>
              <a:t>calculated </a:t>
            </a:r>
            <a:r>
              <a:rPr sz="2400" i="1" spc="-5" dirty="0">
                <a:latin typeface="Arial"/>
                <a:cs typeface="Arial"/>
              </a:rPr>
              <a:t>on </a:t>
            </a:r>
            <a:r>
              <a:rPr sz="2400" i="1" dirty="0">
                <a:latin typeface="Arial"/>
                <a:cs typeface="Arial"/>
              </a:rPr>
              <a:t>the </a:t>
            </a:r>
            <a:r>
              <a:rPr sz="2400" i="1" spc="-5" dirty="0">
                <a:latin typeface="Arial"/>
                <a:cs typeface="Arial"/>
              </a:rPr>
              <a:t>basis of  average of three completed years of </a:t>
            </a:r>
            <a:r>
              <a:rPr sz="2400" i="1" dirty="0">
                <a:latin typeface="Arial"/>
                <a:cs typeface="Arial"/>
              </a:rPr>
              <a:t>profit </a:t>
            </a:r>
            <a:r>
              <a:rPr sz="2400" i="1" spc="-5" dirty="0">
                <a:latin typeface="Arial"/>
                <a:cs typeface="Arial"/>
              </a:rPr>
              <a:t>before</a:t>
            </a:r>
            <a:r>
              <a:rPr sz="2400" i="1" spc="80" dirty="0">
                <a:latin typeface="Arial"/>
                <a:cs typeface="Arial"/>
              </a:rPr>
              <a:t> </a:t>
            </a:r>
            <a:r>
              <a:rPr sz="2400" i="1" spc="-5" dirty="0">
                <a:latin typeface="Arial"/>
                <a:cs typeface="Arial"/>
              </a:rPr>
              <a:t>death.</a:t>
            </a:r>
            <a:endParaRPr sz="2400">
              <a:latin typeface="Arial"/>
              <a:cs typeface="Arial"/>
            </a:endParaRPr>
          </a:p>
          <a:p>
            <a:pPr marL="76200" marR="1885950">
              <a:lnSpc>
                <a:spcPct val="100000"/>
              </a:lnSpc>
              <a:spcBef>
                <a:spcPts val="1525"/>
              </a:spcBef>
            </a:pPr>
            <a:r>
              <a:rPr sz="2400" dirty="0">
                <a:latin typeface="Arial"/>
                <a:cs typeface="Arial"/>
              </a:rPr>
              <a:t>Profits for </a:t>
            </a:r>
            <a:r>
              <a:rPr sz="2400" spc="-5" dirty="0">
                <a:latin typeface="Arial"/>
                <a:cs typeface="Arial"/>
              </a:rPr>
              <a:t>the </a:t>
            </a:r>
            <a:r>
              <a:rPr sz="2400" dirty="0">
                <a:latin typeface="Arial"/>
                <a:cs typeface="Arial"/>
              </a:rPr>
              <a:t>three </a:t>
            </a:r>
            <a:r>
              <a:rPr sz="2400" spc="-5" dirty="0">
                <a:latin typeface="Arial"/>
                <a:cs typeface="Arial"/>
              </a:rPr>
              <a:t>years ended </a:t>
            </a:r>
            <a:r>
              <a:rPr sz="2400" dirty="0">
                <a:latin typeface="Arial"/>
                <a:cs typeface="Arial"/>
              </a:rPr>
              <a:t>31</a:t>
            </a:r>
            <a:r>
              <a:rPr sz="2400" baseline="24305" dirty="0">
                <a:latin typeface="Arial"/>
                <a:cs typeface="Arial"/>
              </a:rPr>
              <a:t>st </a:t>
            </a:r>
            <a:r>
              <a:rPr sz="2400" dirty="0">
                <a:latin typeface="Arial"/>
                <a:cs typeface="Arial"/>
              </a:rPr>
              <a:t>March, </a:t>
            </a:r>
            <a:r>
              <a:rPr sz="2400" spc="-5" dirty="0">
                <a:latin typeface="Arial"/>
                <a:cs typeface="Arial"/>
              </a:rPr>
              <a:t>2017, 2018 and 2019  were </a:t>
            </a:r>
            <a:r>
              <a:rPr sz="2400" spc="-625" dirty="0">
                <a:latin typeface="Arial"/>
                <a:cs typeface="Arial"/>
              </a:rPr>
              <a:t>₹ </a:t>
            </a:r>
            <a:r>
              <a:rPr sz="2400" spc="-5" dirty="0">
                <a:latin typeface="Arial"/>
                <a:cs typeface="Arial"/>
              </a:rPr>
              <a:t>80,000, </a:t>
            </a:r>
            <a:r>
              <a:rPr sz="2400" spc="-625" dirty="0">
                <a:latin typeface="Arial"/>
                <a:cs typeface="Arial"/>
              </a:rPr>
              <a:t>₹ </a:t>
            </a:r>
            <a:r>
              <a:rPr sz="2400" spc="-5" dirty="0">
                <a:latin typeface="Arial"/>
                <a:cs typeface="Arial"/>
              </a:rPr>
              <a:t>90,000 and </a:t>
            </a:r>
            <a:r>
              <a:rPr sz="2400" spc="-625" dirty="0">
                <a:latin typeface="Arial"/>
                <a:cs typeface="Arial"/>
              </a:rPr>
              <a:t>₹ </a:t>
            </a:r>
            <a:r>
              <a:rPr sz="2400" spc="-5" dirty="0">
                <a:latin typeface="Arial"/>
                <a:cs typeface="Arial"/>
              </a:rPr>
              <a:t>1,00,000</a:t>
            </a:r>
            <a:r>
              <a:rPr sz="2400" spc="-15" dirty="0">
                <a:latin typeface="Arial"/>
                <a:cs typeface="Arial"/>
              </a:rPr>
              <a:t> respectively.</a:t>
            </a:r>
            <a:endParaRPr sz="2400">
              <a:latin typeface="Arial"/>
              <a:cs typeface="Arial"/>
            </a:endParaRPr>
          </a:p>
          <a:p>
            <a:pPr marL="89535">
              <a:lnSpc>
                <a:spcPct val="100000"/>
              </a:lnSpc>
              <a:spcBef>
                <a:spcPts val="2425"/>
              </a:spcBef>
            </a:pPr>
            <a:r>
              <a:rPr sz="2400" spc="-5" dirty="0">
                <a:latin typeface="Arial"/>
                <a:cs typeface="Arial"/>
              </a:rPr>
              <a:t>Pass </a:t>
            </a:r>
            <a:r>
              <a:rPr sz="2400" dirty="0">
                <a:latin typeface="Arial"/>
                <a:cs typeface="Arial"/>
              </a:rPr>
              <a:t>the journal </a:t>
            </a:r>
            <a:r>
              <a:rPr sz="2400" spc="-5" dirty="0">
                <a:latin typeface="Arial"/>
                <a:cs typeface="Arial"/>
              </a:rPr>
              <a:t>entries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when:</a:t>
            </a:r>
            <a:endParaRPr sz="2400">
              <a:latin typeface="Arial"/>
              <a:cs typeface="Arial"/>
            </a:endParaRPr>
          </a:p>
          <a:p>
            <a:pPr marL="537845" indent="-457834">
              <a:lnSpc>
                <a:spcPct val="100000"/>
              </a:lnSpc>
              <a:spcBef>
                <a:spcPts val="2065"/>
              </a:spcBef>
              <a:buAutoNum type="alphaLcParenBoth"/>
              <a:tabLst>
                <a:tab pos="538480" algn="l"/>
              </a:tabLst>
            </a:pPr>
            <a:r>
              <a:rPr sz="2400" spc="-5" dirty="0">
                <a:latin typeface="Arial"/>
                <a:cs typeface="Arial"/>
              </a:rPr>
              <a:t>profit-sharing </a:t>
            </a:r>
            <a:r>
              <a:rPr sz="2400" dirty="0">
                <a:latin typeface="Arial"/>
                <a:cs typeface="Arial"/>
              </a:rPr>
              <a:t>ratio of </a:t>
            </a:r>
            <a:r>
              <a:rPr sz="2400" spc="-5" dirty="0">
                <a:latin typeface="Arial"/>
                <a:cs typeface="Arial"/>
              </a:rPr>
              <a:t>continuing partners </a:t>
            </a:r>
            <a:r>
              <a:rPr sz="2400" dirty="0">
                <a:latin typeface="Arial"/>
                <a:cs typeface="Arial"/>
              </a:rPr>
              <a:t>does </a:t>
            </a:r>
            <a:r>
              <a:rPr sz="2400" spc="-5" dirty="0">
                <a:latin typeface="Arial"/>
                <a:cs typeface="Arial"/>
              </a:rPr>
              <a:t>not change;</a:t>
            </a:r>
            <a:r>
              <a:rPr sz="2400" spc="7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and</a:t>
            </a:r>
            <a:endParaRPr sz="2400">
              <a:latin typeface="Arial"/>
              <a:cs typeface="Arial"/>
            </a:endParaRPr>
          </a:p>
          <a:p>
            <a:pPr marL="575945" indent="-491490">
              <a:lnSpc>
                <a:spcPct val="100000"/>
              </a:lnSpc>
              <a:spcBef>
                <a:spcPts val="1595"/>
              </a:spcBef>
              <a:buAutoNum type="alphaLcParenBoth"/>
              <a:tabLst>
                <a:tab pos="576580" algn="l"/>
              </a:tabLst>
            </a:pPr>
            <a:r>
              <a:rPr sz="2400" spc="-5" dirty="0">
                <a:latin typeface="Arial"/>
                <a:cs typeface="Arial"/>
              </a:rPr>
              <a:t>profit-sharing </a:t>
            </a:r>
            <a:r>
              <a:rPr sz="2400" dirty="0">
                <a:latin typeface="Arial"/>
                <a:cs typeface="Arial"/>
              </a:rPr>
              <a:t>ratio </a:t>
            </a:r>
            <a:r>
              <a:rPr sz="2400" spc="-10" dirty="0">
                <a:latin typeface="Arial"/>
                <a:cs typeface="Arial"/>
              </a:rPr>
              <a:t>of </a:t>
            </a:r>
            <a:r>
              <a:rPr sz="2400" dirty="0">
                <a:latin typeface="Arial"/>
                <a:cs typeface="Arial"/>
              </a:rPr>
              <a:t>continuing </a:t>
            </a:r>
            <a:r>
              <a:rPr sz="2400" spc="-5" dirty="0">
                <a:latin typeface="Arial"/>
                <a:cs typeface="Arial"/>
              </a:rPr>
              <a:t>partners changes. New profit-sharing</a:t>
            </a:r>
            <a:r>
              <a:rPr sz="2400" spc="1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ratio</a:t>
            </a:r>
            <a:endParaRPr sz="2400">
              <a:latin typeface="Arial"/>
              <a:cs typeface="Arial"/>
            </a:endParaRPr>
          </a:p>
          <a:p>
            <a:pPr marL="528320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being 3 </a:t>
            </a:r>
            <a:r>
              <a:rPr sz="2400" dirty="0">
                <a:latin typeface="Arial"/>
                <a:cs typeface="Arial"/>
              </a:rPr>
              <a:t>: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2.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7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20400" y="61722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5027" y="256031"/>
            <a:ext cx="8598535" cy="462280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3937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10"/>
              </a:spcBef>
            </a:pPr>
            <a:r>
              <a:rPr sz="2400" b="1" dirty="0">
                <a:latin typeface="Arial"/>
                <a:cs typeface="Arial"/>
              </a:rPr>
              <a:t>Illustration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Solution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15695" y="854963"/>
            <a:ext cx="9275445" cy="462280"/>
          </a:xfrm>
          <a:custGeom>
            <a:avLst/>
            <a:gdLst/>
            <a:ahLst/>
            <a:cxnLst/>
            <a:rect l="l" t="t" r="r" b="b"/>
            <a:pathLst>
              <a:path w="9275445" h="462280">
                <a:moveTo>
                  <a:pt x="9275064" y="0"/>
                </a:moveTo>
                <a:lnTo>
                  <a:pt x="0" y="0"/>
                </a:lnTo>
                <a:lnTo>
                  <a:pt x="0" y="461772"/>
                </a:lnTo>
                <a:lnTo>
                  <a:pt x="9275064" y="461772"/>
                </a:lnTo>
                <a:lnTo>
                  <a:pt x="92750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94131" y="669343"/>
            <a:ext cx="7551420" cy="1178560"/>
          </a:xfrm>
          <a:prstGeom prst="rect">
            <a:avLst/>
          </a:prstGeom>
        </p:spPr>
        <p:txBody>
          <a:bodyPr vert="horz" wrap="square" lIns="0" tIns="2235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60"/>
              </a:spcBef>
            </a:pPr>
            <a:r>
              <a:rPr sz="2400" i="1" spc="-5" dirty="0">
                <a:latin typeface="Arial"/>
                <a:cs typeface="Arial"/>
              </a:rPr>
              <a:t>Determine </a:t>
            </a:r>
            <a:r>
              <a:rPr sz="2400" i="1" spc="-15" dirty="0">
                <a:latin typeface="Arial"/>
                <a:cs typeface="Arial"/>
              </a:rPr>
              <a:t>Param’s </a:t>
            </a:r>
            <a:r>
              <a:rPr sz="2400" i="1" spc="-5" dirty="0">
                <a:latin typeface="Arial"/>
                <a:cs typeface="Arial"/>
              </a:rPr>
              <a:t>share of</a:t>
            </a:r>
            <a:r>
              <a:rPr sz="2400" i="1" spc="95" dirty="0">
                <a:latin typeface="Arial"/>
                <a:cs typeface="Arial"/>
              </a:rPr>
              <a:t> </a:t>
            </a:r>
            <a:r>
              <a:rPr sz="2400" i="1" dirty="0">
                <a:latin typeface="Arial"/>
                <a:cs typeface="Arial"/>
              </a:rPr>
              <a:t>profit:</a:t>
            </a:r>
            <a:endParaRPr sz="2400">
              <a:latin typeface="Arial"/>
              <a:cs typeface="Arial"/>
            </a:endParaRPr>
          </a:p>
          <a:p>
            <a:pPr marL="3032760">
              <a:lnSpc>
                <a:spcPct val="100000"/>
              </a:lnSpc>
              <a:spcBef>
                <a:spcPts val="1660"/>
              </a:spcBef>
            </a:pPr>
            <a:r>
              <a:rPr sz="2400" spc="-625" dirty="0">
                <a:latin typeface="Arial"/>
                <a:cs typeface="Arial"/>
              </a:rPr>
              <a:t>₹ </a:t>
            </a:r>
            <a:r>
              <a:rPr sz="2400" spc="-5" dirty="0">
                <a:latin typeface="Arial"/>
                <a:cs typeface="Arial"/>
              </a:rPr>
              <a:t>80,000 </a:t>
            </a:r>
            <a:r>
              <a:rPr sz="2400" dirty="0">
                <a:latin typeface="Arial"/>
                <a:cs typeface="Arial"/>
              </a:rPr>
              <a:t>+ </a:t>
            </a:r>
            <a:r>
              <a:rPr sz="2400" spc="-625" dirty="0">
                <a:latin typeface="Arial"/>
                <a:cs typeface="Arial"/>
              </a:rPr>
              <a:t>₹ </a:t>
            </a:r>
            <a:r>
              <a:rPr sz="2400" spc="-5" dirty="0">
                <a:latin typeface="Arial"/>
                <a:cs typeface="Arial"/>
              </a:rPr>
              <a:t>90,000 </a:t>
            </a:r>
            <a:r>
              <a:rPr sz="2400" dirty="0">
                <a:latin typeface="Arial"/>
                <a:cs typeface="Arial"/>
              </a:rPr>
              <a:t>+ </a:t>
            </a:r>
            <a:r>
              <a:rPr sz="2400" spc="-625" dirty="0">
                <a:latin typeface="Arial"/>
                <a:cs typeface="Arial"/>
              </a:rPr>
              <a:t>₹</a:t>
            </a:r>
            <a:r>
              <a:rPr sz="2400" spc="-590" dirty="0">
                <a:latin typeface="Arial"/>
                <a:cs typeface="Arial"/>
              </a:rPr>
              <a:t> </a:t>
            </a:r>
            <a:r>
              <a:rPr sz="2400" spc="-155" dirty="0">
                <a:latin typeface="Arial"/>
                <a:cs typeface="Arial"/>
              </a:rPr>
              <a:t>1,00,000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4377" y="1822450"/>
            <a:ext cx="267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44115" algn="l"/>
              </a:tabLst>
            </a:pPr>
            <a:r>
              <a:rPr sz="2400" spc="-55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verage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Profit	═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968444" y="1822450"/>
            <a:ext cx="15119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═ </a:t>
            </a:r>
            <a:r>
              <a:rPr sz="2400" spc="-625" dirty="0">
                <a:latin typeface="Arial"/>
                <a:cs typeface="Arial"/>
              </a:rPr>
              <a:t>₹</a:t>
            </a:r>
            <a:r>
              <a:rPr sz="2400" spc="-605" dirty="0">
                <a:latin typeface="Arial"/>
                <a:cs typeface="Arial"/>
              </a:rPr>
              <a:t> </a:t>
            </a:r>
            <a:r>
              <a:rPr sz="2400" spc="-65" dirty="0">
                <a:latin typeface="Arial"/>
                <a:cs typeface="Arial"/>
              </a:rPr>
              <a:t>90,000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7293" y="2188209"/>
            <a:ext cx="9780905" cy="22929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25830" algn="ctr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3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400">
              <a:latin typeface="Arial"/>
              <a:cs typeface="Arial"/>
            </a:endParaRPr>
          </a:p>
          <a:p>
            <a:pPr marL="63500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Profit </a:t>
            </a:r>
            <a:r>
              <a:rPr sz="2400" dirty="0">
                <a:latin typeface="Arial"/>
                <a:cs typeface="Arial"/>
              </a:rPr>
              <a:t>for the </a:t>
            </a:r>
            <a:r>
              <a:rPr sz="2400" spc="-5" dirty="0">
                <a:latin typeface="Arial"/>
                <a:cs typeface="Arial"/>
              </a:rPr>
              <a:t>period 1</a:t>
            </a:r>
            <a:r>
              <a:rPr sz="2400" spc="-7" baseline="24305" dirty="0">
                <a:latin typeface="Arial"/>
                <a:cs typeface="Arial"/>
              </a:rPr>
              <a:t>st </a:t>
            </a:r>
            <a:r>
              <a:rPr sz="2400" spc="-5" dirty="0">
                <a:latin typeface="Arial"/>
                <a:cs typeface="Arial"/>
              </a:rPr>
              <a:t>April, 2019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29</a:t>
            </a:r>
            <a:r>
              <a:rPr sz="2400" spc="-7" baseline="24305" dirty="0">
                <a:latin typeface="Arial"/>
                <a:cs typeface="Arial"/>
              </a:rPr>
              <a:t>th </a:t>
            </a:r>
            <a:r>
              <a:rPr sz="2400" spc="-25" dirty="0">
                <a:latin typeface="Arial"/>
                <a:cs typeface="Arial"/>
              </a:rPr>
              <a:t>February, </a:t>
            </a:r>
            <a:r>
              <a:rPr sz="2400" spc="-5" dirty="0">
                <a:latin typeface="Arial"/>
                <a:cs typeface="Arial"/>
              </a:rPr>
              <a:t>2020 </a:t>
            </a:r>
            <a:r>
              <a:rPr sz="2400" dirty="0">
                <a:latin typeface="Arial"/>
                <a:cs typeface="Arial"/>
              </a:rPr>
              <a:t>i.e., </a:t>
            </a:r>
            <a:r>
              <a:rPr sz="2400" spc="-95" dirty="0">
                <a:latin typeface="Arial"/>
                <a:cs typeface="Arial"/>
              </a:rPr>
              <a:t>11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Months</a:t>
            </a:r>
            <a:endParaRPr sz="2400">
              <a:latin typeface="Arial"/>
              <a:cs typeface="Arial"/>
            </a:endParaRPr>
          </a:p>
          <a:p>
            <a:pPr marR="452755" algn="ctr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═ </a:t>
            </a:r>
            <a:r>
              <a:rPr sz="2400" spc="-625" dirty="0">
                <a:latin typeface="Arial"/>
                <a:cs typeface="Arial"/>
              </a:rPr>
              <a:t>₹ </a:t>
            </a:r>
            <a:r>
              <a:rPr sz="2400" spc="-5" dirty="0">
                <a:latin typeface="Arial"/>
                <a:cs typeface="Arial"/>
              </a:rPr>
              <a:t>90,000 </a:t>
            </a:r>
            <a:r>
              <a:rPr sz="2400" dirty="0">
                <a:latin typeface="Arial"/>
                <a:cs typeface="Arial"/>
              </a:rPr>
              <a:t>× </a:t>
            </a:r>
            <a:r>
              <a:rPr sz="2400" spc="-95" dirty="0">
                <a:latin typeface="Arial"/>
                <a:cs typeface="Arial"/>
              </a:rPr>
              <a:t>11 </a:t>
            </a:r>
            <a:r>
              <a:rPr sz="2400" dirty="0">
                <a:latin typeface="Arial"/>
                <a:cs typeface="Arial"/>
              </a:rPr>
              <a:t>/ </a:t>
            </a:r>
            <a:r>
              <a:rPr sz="2400" spc="-5" dirty="0">
                <a:latin typeface="Arial"/>
                <a:cs typeface="Arial"/>
              </a:rPr>
              <a:t>12 </a:t>
            </a:r>
            <a:r>
              <a:rPr sz="2400" dirty="0">
                <a:latin typeface="Arial"/>
                <a:cs typeface="Arial"/>
              </a:rPr>
              <a:t>═</a:t>
            </a:r>
            <a:r>
              <a:rPr sz="2400" spc="50" dirty="0">
                <a:latin typeface="Arial"/>
                <a:cs typeface="Arial"/>
              </a:rPr>
              <a:t> </a:t>
            </a:r>
            <a:r>
              <a:rPr sz="2400" spc="-625" dirty="0">
                <a:latin typeface="Arial"/>
                <a:cs typeface="Arial"/>
              </a:rPr>
              <a:t>₹ </a:t>
            </a:r>
            <a:r>
              <a:rPr sz="2400" spc="-5" dirty="0">
                <a:latin typeface="Arial"/>
                <a:cs typeface="Arial"/>
              </a:rPr>
              <a:t>82,500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050">
              <a:latin typeface="Arial"/>
              <a:cs typeface="Arial"/>
            </a:endParaRPr>
          </a:p>
          <a:p>
            <a:pPr marL="58419">
              <a:lnSpc>
                <a:spcPct val="100000"/>
              </a:lnSpc>
            </a:pPr>
            <a:r>
              <a:rPr sz="2400" spc="-10" dirty="0">
                <a:latin typeface="Arial"/>
                <a:cs typeface="Arial"/>
              </a:rPr>
              <a:t>Param’s </a:t>
            </a:r>
            <a:r>
              <a:rPr sz="2400" dirty="0">
                <a:latin typeface="Arial"/>
                <a:cs typeface="Arial"/>
              </a:rPr>
              <a:t>share </a:t>
            </a:r>
            <a:r>
              <a:rPr sz="2400" spc="-5" dirty="0">
                <a:latin typeface="Arial"/>
                <a:cs typeface="Arial"/>
              </a:rPr>
              <a:t>in profit </a:t>
            </a:r>
            <a:r>
              <a:rPr sz="2400" dirty="0">
                <a:latin typeface="Arial"/>
                <a:cs typeface="Arial"/>
              </a:rPr>
              <a:t>═ </a:t>
            </a:r>
            <a:r>
              <a:rPr sz="2400" spc="-625" dirty="0">
                <a:latin typeface="Arial"/>
                <a:cs typeface="Arial"/>
              </a:rPr>
              <a:t>₹ </a:t>
            </a:r>
            <a:r>
              <a:rPr sz="2400" spc="-5" dirty="0">
                <a:latin typeface="Arial"/>
                <a:cs typeface="Arial"/>
              </a:rPr>
              <a:t>82,500 </a:t>
            </a:r>
            <a:r>
              <a:rPr sz="2400" dirty="0">
                <a:latin typeface="Arial"/>
                <a:cs typeface="Arial"/>
              </a:rPr>
              <a:t>/3 ═ </a:t>
            </a:r>
            <a:r>
              <a:rPr sz="2400" b="1" spc="-625" dirty="0">
                <a:latin typeface="Arial"/>
                <a:cs typeface="Arial"/>
              </a:rPr>
              <a:t>₹ </a:t>
            </a:r>
            <a:r>
              <a:rPr sz="2400" b="1" spc="-5" dirty="0">
                <a:latin typeface="Arial"/>
                <a:cs typeface="Arial"/>
              </a:rPr>
              <a:t>27,500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805428" y="1985772"/>
            <a:ext cx="4599940" cy="0"/>
          </a:xfrm>
          <a:custGeom>
            <a:avLst/>
            <a:gdLst/>
            <a:ahLst/>
            <a:cxnLst/>
            <a:rect l="l" t="t" r="r" b="b"/>
            <a:pathLst>
              <a:path w="4599940">
                <a:moveTo>
                  <a:pt x="0" y="0"/>
                </a:moveTo>
                <a:lnTo>
                  <a:pt x="4599686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20400" y="60960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5695" y="147172"/>
            <a:ext cx="9563100" cy="673902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5778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55"/>
              </a:spcBef>
            </a:pPr>
            <a:r>
              <a:rPr spc="-5" dirty="0" smtClean="0">
                <a:latin typeface="Calibri" pitchFamily="34" charset="0"/>
                <a:cs typeface="Calibri" pitchFamily="34" charset="0"/>
              </a:rPr>
              <a:t>Issues</a:t>
            </a:r>
            <a:r>
              <a:rPr lang="en-US" spc="-5" dirty="0" smtClean="0">
                <a:latin typeface="Calibri" pitchFamily="34" charset="0"/>
                <a:cs typeface="Calibri" pitchFamily="34" charset="0"/>
              </a:rPr>
              <a:t> in Retirement of a Partner</a:t>
            </a:r>
            <a:endParaRPr spc="-5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2168" y="920496"/>
            <a:ext cx="9596755" cy="376385"/>
          </a:xfrm>
          <a:prstGeom prst="rect">
            <a:avLst/>
          </a:prstGeom>
          <a:solidFill>
            <a:srgbClr val="E6DFEB"/>
          </a:solidFill>
        </p:spPr>
        <p:txBody>
          <a:bodyPr vert="horz" wrap="square" lIns="0" tIns="3746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95"/>
              </a:spcBef>
            </a:pPr>
            <a:r>
              <a:rPr sz="2200" i="1" spc="-5" dirty="0">
                <a:latin typeface="Calibri" pitchFamily="34" charset="0"/>
                <a:cs typeface="Calibri" pitchFamily="34" charset="0"/>
              </a:rPr>
              <a:t>1. New Profit – sharing Ratio; 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Gaining and Sacrificing</a:t>
            </a:r>
            <a:r>
              <a:rPr sz="2200" spc="95" dirty="0">
                <a:latin typeface="Calibri" pitchFamily="34" charset="0"/>
                <a:cs typeface="Calibri" pitchFamily="34" charset="0"/>
              </a:rPr>
              <a:t> 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Ratio;</a:t>
            </a:r>
            <a:endParaRPr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82168" y="1737360"/>
            <a:ext cx="10994390" cy="377026"/>
          </a:xfrm>
          <a:prstGeom prst="rect">
            <a:avLst/>
          </a:prstGeom>
          <a:solidFill>
            <a:srgbClr val="FCEADA"/>
          </a:solidFill>
        </p:spPr>
        <p:txBody>
          <a:bodyPr vert="horz" wrap="square" lIns="0" tIns="38100" rIns="0" bIns="0" rtlCol="0">
            <a:spAutoFit/>
          </a:bodyPr>
          <a:lstStyle/>
          <a:p>
            <a:pPr marL="124460">
              <a:lnSpc>
                <a:spcPct val="100000"/>
              </a:lnSpc>
              <a:spcBef>
                <a:spcPts val="300"/>
              </a:spcBef>
            </a:pPr>
            <a:r>
              <a:rPr sz="2200" i="1" spc="-5" dirty="0">
                <a:latin typeface="Calibri" pitchFamily="34" charset="0"/>
                <a:cs typeface="Calibri" pitchFamily="34" charset="0"/>
              </a:rPr>
              <a:t>2. Compensation by Gaining Partner(s) to Sacrificing Partner(s) as</a:t>
            </a:r>
            <a:r>
              <a:rPr sz="2200" i="1" spc="190" dirty="0">
                <a:latin typeface="Calibri" pitchFamily="34" charset="0"/>
                <a:cs typeface="Calibri" pitchFamily="34" charset="0"/>
              </a:rPr>
              <a:t> </a:t>
            </a:r>
            <a:r>
              <a:rPr sz="2200" i="1" spc="-5" dirty="0">
                <a:latin typeface="Calibri" pitchFamily="34" charset="0"/>
                <a:cs typeface="Calibri" pitchFamily="34" charset="0"/>
              </a:rPr>
              <a:t>Goodwill;</a:t>
            </a:r>
            <a:endParaRPr sz="220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2168" y="2522220"/>
            <a:ext cx="10994390" cy="376385"/>
          </a:xfrm>
          <a:prstGeom prst="rect">
            <a:avLst/>
          </a:prstGeom>
          <a:solidFill>
            <a:srgbClr val="E6DFEB"/>
          </a:solidFill>
        </p:spPr>
        <p:txBody>
          <a:bodyPr vert="horz" wrap="square" lIns="0" tIns="3746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95"/>
              </a:spcBef>
              <a:tabLst>
                <a:tab pos="478790" algn="l"/>
              </a:tabLst>
            </a:pPr>
            <a:r>
              <a:rPr sz="2200" spc="-5" dirty="0">
                <a:latin typeface="Calibri" pitchFamily="34" charset="0"/>
                <a:cs typeface="Calibri" pitchFamily="34" charset="0"/>
              </a:rPr>
              <a:t>4.	Revaluation of Assets and Reassessment of</a:t>
            </a:r>
            <a:r>
              <a:rPr sz="2200" spc="-70" dirty="0">
                <a:latin typeface="Calibri" pitchFamily="34" charset="0"/>
                <a:cs typeface="Calibri" pitchFamily="34" charset="0"/>
              </a:rPr>
              <a:t> 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Liabilities;</a:t>
            </a:r>
            <a:endParaRPr sz="220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2168" y="3293364"/>
            <a:ext cx="10994390" cy="409085"/>
          </a:xfrm>
          <a:prstGeom prst="rect">
            <a:avLst/>
          </a:prstGeom>
          <a:solidFill>
            <a:srgbClr val="FCEADA"/>
          </a:solidFill>
        </p:spPr>
        <p:txBody>
          <a:bodyPr vert="horz" wrap="square" lIns="0" tIns="39369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09"/>
              </a:spcBef>
            </a:pPr>
            <a:r>
              <a:rPr sz="2400" i="1" spc="-5" dirty="0">
                <a:latin typeface="Calibri" pitchFamily="34" charset="0"/>
                <a:cs typeface="Calibri" pitchFamily="34" charset="0"/>
              </a:rPr>
              <a:t>5. Distribution of Reserves and Undistributed </a:t>
            </a:r>
            <a:r>
              <a:rPr sz="2400" i="1" dirty="0">
                <a:latin typeface="Calibri" pitchFamily="34" charset="0"/>
                <a:cs typeface="Calibri" pitchFamily="34" charset="0"/>
              </a:rPr>
              <a:t>Profits </a:t>
            </a:r>
            <a:r>
              <a:rPr sz="2400" i="1" spc="-5" dirty="0">
                <a:latin typeface="Calibri" pitchFamily="34" charset="0"/>
                <a:cs typeface="Calibri" pitchFamily="34" charset="0"/>
              </a:rPr>
              <a:t>and</a:t>
            </a:r>
            <a:r>
              <a:rPr sz="2400" i="1" spc="114" dirty="0">
                <a:latin typeface="Calibri" pitchFamily="34" charset="0"/>
                <a:cs typeface="Calibri" pitchFamily="34" charset="0"/>
              </a:rPr>
              <a:t> </a:t>
            </a:r>
            <a:r>
              <a:rPr sz="2400" i="1" spc="-5" dirty="0">
                <a:latin typeface="Calibri" pitchFamily="34" charset="0"/>
                <a:cs typeface="Calibri" pitchFamily="34" charset="0"/>
              </a:rPr>
              <a:t>Losses;</a:t>
            </a:r>
            <a:endParaRPr sz="240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82168" y="4078223"/>
            <a:ext cx="10994390" cy="377026"/>
          </a:xfrm>
          <a:prstGeom prst="rect">
            <a:avLst/>
          </a:prstGeom>
          <a:solidFill>
            <a:srgbClr val="E6DFEB"/>
          </a:solidFill>
        </p:spPr>
        <p:txBody>
          <a:bodyPr vert="horz" wrap="square" lIns="0" tIns="3810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00"/>
              </a:spcBef>
              <a:tabLst>
                <a:tab pos="478790" algn="l"/>
              </a:tabLst>
            </a:pPr>
            <a:r>
              <a:rPr sz="2200" spc="-5" dirty="0">
                <a:latin typeface="Calibri" pitchFamily="34" charset="0"/>
                <a:cs typeface="Calibri" pitchFamily="34" charset="0"/>
              </a:rPr>
              <a:t>6.	Determination of Amount due to Retiring or Deceased</a:t>
            </a:r>
            <a:r>
              <a:rPr sz="2200" spc="-25" dirty="0">
                <a:latin typeface="Calibri" pitchFamily="34" charset="0"/>
                <a:cs typeface="Calibri" pitchFamily="34" charset="0"/>
              </a:rPr>
              <a:t> 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Partner;</a:t>
            </a:r>
            <a:endParaRPr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82168" y="4803647"/>
            <a:ext cx="10994390" cy="409085"/>
          </a:xfrm>
          <a:prstGeom prst="rect">
            <a:avLst/>
          </a:prstGeom>
          <a:solidFill>
            <a:srgbClr val="FCEADA"/>
          </a:solidFill>
        </p:spPr>
        <p:txBody>
          <a:bodyPr vert="horz" wrap="square" lIns="0" tIns="39369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09"/>
              </a:spcBef>
            </a:pPr>
            <a:r>
              <a:rPr sz="2400" i="1" spc="-5" dirty="0">
                <a:latin typeface="Calibri" pitchFamily="34" charset="0"/>
                <a:cs typeface="Calibri" pitchFamily="34" charset="0"/>
              </a:rPr>
              <a:t>7. Retiring </a:t>
            </a:r>
            <a:r>
              <a:rPr sz="2400" i="1" dirty="0">
                <a:latin typeface="Calibri" pitchFamily="34" charset="0"/>
                <a:cs typeface="Calibri" pitchFamily="34" charset="0"/>
              </a:rPr>
              <a:t>Partner’s </a:t>
            </a:r>
            <a:r>
              <a:rPr sz="2400" i="1" spc="-5" dirty="0">
                <a:latin typeface="Calibri" pitchFamily="34" charset="0"/>
                <a:cs typeface="Calibri" pitchFamily="34" charset="0"/>
              </a:rPr>
              <a:t>Loan Account or Executor’s Loan Account;</a:t>
            </a:r>
            <a:r>
              <a:rPr sz="2400" i="1" spc="-35" dirty="0">
                <a:latin typeface="Calibri" pitchFamily="34" charset="0"/>
                <a:cs typeface="Calibri" pitchFamily="34" charset="0"/>
              </a:rPr>
              <a:t> </a:t>
            </a:r>
            <a:r>
              <a:rPr sz="2400" i="1" spc="-5" dirty="0">
                <a:latin typeface="Calibri" pitchFamily="34" charset="0"/>
                <a:cs typeface="Calibri" pitchFamily="34" charset="0"/>
              </a:rPr>
              <a:t>and</a:t>
            </a:r>
            <a:endParaRPr sz="240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82168" y="5661659"/>
            <a:ext cx="10994390" cy="378309"/>
          </a:xfrm>
          <a:prstGeom prst="rect">
            <a:avLst/>
          </a:prstGeom>
          <a:solidFill>
            <a:srgbClr val="E6DFEB"/>
          </a:solidFill>
        </p:spPr>
        <p:txBody>
          <a:bodyPr vert="horz" wrap="square" lIns="0" tIns="3937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10"/>
              </a:spcBef>
            </a:pPr>
            <a:r>
              <a:rPr sz="2200" spc="-5" dirty="0">
                <a:latin typeface="Calibri" pitchFamily="34" charset="0"/>
                <a:cs typeface="Calibri" pitchFamily="34" charset="0"/>
              </a:rPr>
              <a:t>8. Adjustment of</a:t>
            </a:r>
            <a:r>
              <a:rPr sz="2200" spc="-105" dirty="0">
                <a:latin typeface="Calibri" pitchFamily="34" charset="0"/>
                <a:cs typeface="Calibri" pitchFamily="34" charset="0"/>
              </a:rPr>
              <a:t> 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Capitals.</a:t>
            </a:r>
            <a:endParaRPr sz="220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2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96600" y="6149628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5027" y="256031"/>
            <a:ext cx="8598535" cy="462280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3937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10"/>
              </a:spcBef>
            </a:pPr>
            <a:r>
              <a:rPr sz="2400" b="1" spc="-5" dirty="0">
                <a:latin typeface="Arial"/>
                <a:cs typeface="Arial"/>
              </a:rPr>
              <a:t>Journal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Entries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15695" y="1537716"/>
            <a:ext cx="9275445" cy="431800"/>
          </a:xfrm>
          <a:custGeom>
            <a:avLst/>
            <a:gdLst/>
            <a:ahLst/>
            <a:cxnLst/>
            <a:rect l="l" t="t" r="r" b="b"/>
            <a:pathLst>
              <a:path w="9275445" h="431800">
                <a:moveTo>
                  <a:pt x="9275064" y="0"/>
                </a:moveTo>
                <a:lnTo>
                  <a:pt x="0" y="0"/>
                </a:lnTo>
                <a:lnTo>
                  <a:pt x="0" y="431291"/>
                </a:lnTo>
                <a:lnTo>
                  <a:pt x="9275064" y="431291"/>
                </a:lnTo>
                <a:lnTo>
                  <a:pt x="92750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94131" y="1564004"/>
            <a:ext cx="579374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i="1" spc="-5" dirty="0">
                <a:latin typeface="Arial"/>
                <a:cs typeface="Arial"/>
              </a:rPr>
              <a:t>(a) When Profit-sharing Ratio does not</a:t>
            </a:r>
            <a:r>
              <a:rPr sz="2200" i="1" spc="110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change</a:t>
            </a:r>
            <a:endParaRPr sz="2200">
              <a:latin typeface="Arial"/>
              <a:cs typeface="Arial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599097" y="2606801"/>
          <a:ext cx="10118090" cy="15239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37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076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319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5194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200" b="1" spc="-5" dirty="0">
                          <a:latin typeface="Arial"/>
                          <a:cs typeface="Arial"/>
                        </a:rPr>
                        <a:t>Date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200" b="1" spc="-5" dirty="0">
                          <a:latin typeface="Arial"/>
                          <a:cs typeface="Arial"/>
                        </a:rPr>
                        <a:t>Particulars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13398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200" b="1" spc="-5" dirty="0">
                          <a:latin typeface="Arial"/>
                          <a:cs typeface="Arial"/>
                        </a:rPr>
                        <a:t>L.</a:t>
                      </a:r>
                      <a:r>
                        <a:rPr sz="22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b="1" spc="-125" dirty="0">
                          <a:latin typeface="Arial"/>
                          <a:cs typeface="Arial"/>
                        </a:rPr>
                        <a:t>F.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200" b="1" spc="-10" dirty="0">
                          <a:latin typeface="Arial"/>
                          <a:cs typeface="Arial"/>
                        </a:rPr>
                        <a:t>Debit</a:t>
                      </a:r>
                      <a:r>
                        <a:rPr sz="22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b="1" spc="-170" dirty="0">
                          <a:latin typeface="Arial"/>
                          <a:cs typeface="Arial"/>
                        </a:rPr>
                        <a:t>(₹)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200" b="1" spc="-5" dirty="0">
                          <a:latin typeface="Arial"/>
                          <a:cs typeface="Arial"/>
                        </a:rPr>
                        <a:t>Credit</a:t>
                      </a:r>
                      <a:r>
                        <a:rPr sz="22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b="1" spc="-170" dirty="0">
                          <a:latin typeface="Arial"/>
                          <a:cs typeface="Arial"/>
                        </a:rPr>
                        <a:t>(₹)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972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pos="4518025" algn="l"/>
                        </a:tabLst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Profit and Loss</a:t>
                      </a:r>
                      <a:r>
                        <a:rPr sz="22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Suspense</a:t>
                      </a:r>
                      <a:r>
                        <a:rPr sz="22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A/c	</a:t>
                      </a:r>
                      <a:r>
                        <a:rPr sz="2200" spc="-30" dirty="0">
                          <a:latin typeface="Arial"/>
                          <a:cs typeface="Arial"/>
                        </a:rPr>
                        <a:t>…Dr.</a:t>
                      </a:r>
                      <a:endParaRPr sz="2200">
                        <a:latin typeface="Arial"/>
                        <a:cs typeface="Arial"/>
                      </a:endParaRPr>
                    </a:p>
                    <a:p>
                      <a:pPr marL="91440" marR="1408430" indent="306070">
                        <a:lnSpc>
                          <a:spcPct val="100000"/>
                        </a:lnSpc>
                      </a:pPr>
                      <a:r>
                        <a:rPr sz="2200" spc="-12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200" spc="-10" dirty="0">
                          <a:latin typeface="Arial"/>
                          <a:cs typeface="Arial"/>
                        </a:rPr>
                        <a:t>Param’s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Capital A/c  (Profit share of Param</a:t>
                      </a:r>
                      <a:r>
                        <a:rPr sz="2200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credited)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4851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27,500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550">
                        <a:latin typeface="Times New Roman"/>
                        <a:cs typeface="Times New Roman"/>
                      </a:endParaRPr>
                    </a:p>
                    <a:p>
                      <a:pPr marL="6057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27,500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8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20400" y="61722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5027" y="256031"/>
            <a:ext cx="8598535" cy="462280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3937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10"/>
              </a:spcBef>
            </a:pPr>
            <a:r>
              <a:rPr sz="2400" b="1" spc="-5" dirty="0">
                <a:latin typeface="Arial"/>
                <a:cs typeface="Arial"/>
              </a:rPr>
              <a:t>Journal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Entries</a:t>
            </a:r>
            <a:endParaRPr sz="24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945257"/>
              </p:ext>
            </p:extLst>
          </p:nvPr>
        </p:nvGraphicFramePr>
        <p:xfrm>
          <a:off x="594474" y="1139952"/>
          <a:ext cx="10975339" cy="56357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37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545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319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5511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5470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200" b="1" spc="-5" dirty="0">
                          <a:latin typeface="Arial"/>
                          <a:cs typeface="Arial"/>
                        </a:rPr>
                        <a:t>Date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200" b="1" spc="-5" dirty="0">
                          <a:latin typeface="Arial"/>
                          <a:cs typeface="Arial"/>
                        </a:rPr>
                        <a:t>Particulars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398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200" b="1" spc="-5" dirty="0">
                          <a:latin typeface="Arial"/>
                          <a:cs typeface="Arial"/>
                        </a:rPr>
                        <a:t>L.</a:t>
                      </a:r>
                      <a:r>
                        <a:rPr sz="22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b="1" spc="-125" dirty="0">
                          <a:latin typeface="Arial"/>
                          <a:cs typeface="Arial"/>
                        </a:rPr>
                        <a:t>F.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200" b="1" spc="-10" dirty="0">
                          <a:latin typeface="Arial"/>
                          <a:cs typeface="Arial"/>
                        </a:rPr>
                        <a:t>Debit</a:t>
                      </a:r>
                      <a:r>
                        <a:rPr sz="22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b="1" spc="-170" dirty="0">
                          <a:latin typeface="Arial"/>
                          <a:cs typeface="Arial"/>
                        </a:rPr>
                        <a:t>(₹)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200" b="1" spc="-10" dirty="0">
                          <a:latin typeface="Arial"/>
                          <a:cs typeface="Arial"/>
                        </a:rPr>
                        <a:t>Credit</a:t>
                      </a:r>
                      <a:r>
                        <a:rPr sz="22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b="1" spc="-170" dirty="0">
                          <a:latin typeface="Arial"/>
                          <a:cs typeface="Arial"/>
                        </a:rPr>
                        <a:t>(₹)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8061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Profit and Loss Suspense</a:t>
                      </a:r>
                      <a:r>
                        <a:rPr sz="2200" spc="-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A/c</a:t>
                      </a:r>
                      <a:endParaRPr sz="2200">
                        <a:latin typeface="Arial"/>
                        <a:cs typeface="Arial"/>
                      </a:endParaRPr>
                    </a:p>
                    <a:p>
                      <a:pPr marL="397510">
                        <a:lnSpc>
                          <a:spcPct val="100000"/>
                        </a:lnSpc>
                      </a:pPr>
                      <a:r>
                        <a:rPr sz="2200" spc="-12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200" spc="-10" dirty="0">
                          <a:latin typeface="Arial"/>
                          <a:cs typeface="Arial"/>
                        </a:rPr>
                        <a:t>Param’s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Capital</a:t>
                      </a:r>
                      <a:r>
                        <a:rPr sz="22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A/c</a:t>
                      </a:r>
                      <a:endParaRPr sz="22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(Profit share of Param</a:t>
                      </a:r>
                      <a:r>
                        <a:rPr sz="2200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credited)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4AACC5"/>
                      </a:solidFill>
                      <a:prstDash val="solid"/>
                    </a:lnL>
                    <a:lnT w="12700">
                      <a:solidFill>
                        <a:srgbClr val="4AACC5"/>
                      </a:solidFill>
                      <a:prstDash val="solid"/>
                    </a:lnT>
                    <a:lnB w="9525">
                      <a:solidFill>
                        <a:srgbClr val="497DBA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6289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200" spc="-25" dirty="0">
                          <a:latin typeface="Arial"/>
                          <a:cs typeface="Arial"/>
                        </a:rPr>
                        <a:t>…Dr.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9525">
                      <a:solidFill>
                        <a:srgbClr val="497DBA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200" dirty="0">
                          <a:latin typeface="Arial"/>
                          <a:cs typeface="Arial"/>
                        </a:rPr>
                        <a:t>27,500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solidFill>
                      <a:srgbClr val="FCEA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7721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12700">
                      <a:solidFill>
                        <a:srgbClr val="4AACC5"/>
                      </a:solidFill>
                      <a:prstDash val="solid"/>
                    </a:lnL>
                    <a:lnT w="12700">
                      <a:solidFill>
                        <a:srgbClr val="4AACC5"/>
                      </a:solidFill>
                      <a:prstDash val="solid"/>
                    </a:lnT>
                    <a:lnB w="9525">
                      <a:solidFill>
                        <a:srgbClr val="497DBA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9525">
                      <a:solidFill>
                        <a:srgbClr val="497DBA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ts val="2520"/>
                        </a:lnSpc>
                      </a:pPr>
                      <a:r>
                        <a:rPr sz="2200" dirty="0">
                          <a:latin typeface="Arial"/>
                          <a:cs typeface="Arial"/>
                        </a:rPr>
                        <a:t>27,500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solidFill>
                      <a:srgbClr val="FCEA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914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rowSpan="6" gridSpan="2">
                  <a:txBody>
                    <a:bodyPr/>
                    <a:lstStyle/>
                    <a:p>
                      <a:pPr marL="91440">
                        <a:lnSpc>
                          <a:spcPts val="2595"/>
                        </a:lnSpc>
                        <a:tabLst>
                          <a:tab pos="4544060" algn="l"/>
                        </a:tabLst>
                      </a:pPr>
                      <a:r>
                        <a:rPr sz="2200" spc="-15" dirty="0">
                          <a:latin typeface="Arial"/>
                          <a:cs typeface="Arial"/>
                        </a:rPr>
                        <a:t>Ram’s</a:t>
                      </a:r>
                      <a:r>
                        <a:rPr sz="22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Capital</a:t>
                      </a:r>
                      <a:r>
                        <a:rPr sz="2200" spc="-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A/c	</a:t>
                      </a:r>
                      <a:r>
                        <a:rPr sz="2200" spc="-25" dirty="0">
                          <a:latin typeface="Arial"/>
                          <a:cs typeface="Arial"/>
                        </a:rPr>
                        <a:t>…Dr.</a:t>
                      </a:r>
                      <a:endParaRPr sz="22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tabLst>
                          <a:tab pos="4523740" algn="l"/>
                        </a:tabLst>
                      </a:pPr>
                      <a:r>
                        <a:rPr sz="2200" dirty="0">
                          <a:latin typeface="Arial"/>
                          <a:cs typeface="Arial"/>
                        </a:rPr>
                        <a:t>Manohar’s</a:t>
                      </a:r>
                      <a:r>
                        <a:rPr sz="22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Capital</a:t>
                      </a:r>
                      <a:r>
                        <a:rPr sz="22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A/c	</a:t>
                      </a:r>
                      <a:r>
                        <a:rPr sz="2200" spc="-25" dirty="0">
                          <a:latin typeface="Arial"/>
                          <a:cs typeface="Arial"/>
                        </a:rPr>
                        <a:t>…Dr.</a:t>
                      </a:r>
                      <a:endParaRPr sz="2200">
                        <a:latin typeface="Arial"/>
                        <a:cs typeface="Arial"/>
                      </a:endParaRPr>
                    </a:p>
                    <a:p>
                      <a:pPr marL="91440" marR="166370" indent="461645">
                        <a:lnSpc>
                          <a:spcPct val="100000"/>
                        </a:lnSpc>
                      </a:pPr>
                      <a:r>
                        <a:rPr sz="2200" spc="-12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Profit and </a:t>
                      </a:r>
                      <a:r>
                        <a:rPr sz="2200" dirty="0">
                          <a:latin typeface="Arial"/>
                          <a:cs typeface="Arial"/>
                        </a:rPr>
                        <a:t>Loss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Suspense A/c  (Profit share of Param adjusted in gaining  ratio)</a:t>
                      </a:r>
                      <a:endParaRPr sz="22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ts val="2570"/>
                        </a:lnSpc>
                      </a:pPr>
                      <a:r>
                        <a:rPr sz="2200" dirty="0">
                          <a:latin typeface="Arial Black"/>
                          <a:cs typeface="Arial Black"/>
                        </a:rPr>
                        <a:t>Alternate Journal</a:t>
                      </a:r>
                      <a:r>
                        <a:rPr sz="2200" spc="15" dirty="0">
                          <a:latin typeface="Arial Black"/>
                          <a:cs typeface="Arial Black"/>
                        </a:rPr>
                        <a:t> Entry</a:t>
                      </a:r>
                      <a:endParaRPr sz="2200">
                        <a:latin typeface="Arial Black"/>
                        <a:cs typeface="Arial Black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70"/>
                        </a:spcBef>
                        <a:tabLst>
                          <a:tab pos="4544695" algn="l"/>
                        </a:tabLst>
                      </a:pPr>
                      <a:r>
                        <a:rPr sz="2200" spc="-15" dirty="0">
                          <a:latin typeface="Arial"/>
                          <a:cs typeface="Arial"/>
                        </a:rPr>
                        <a:t>Ram’s</a:t>
                      </a:r>
                      <a:r>
                        <a:rPr sz="22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Capital</a:t>
                      </a:r>
                      <a:r>
                        <a:rPr sz="2200" spc="-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A/c	</a:t>
                      </a:r>
                      <a:r>
                        <a:rPr sz="2200" spc="-30" dirty="0">
                          <a:latin typeface="Arial"/>
                          <a:cs typeface="Arial"/>
                        </a:rPr>
                        <a:t>…Dr.</a:t>
                      </a:r>
                      <a:endParaRPr sz="22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4523740" algn="l"/>
                        </a:tabLst>
                      </a:pPr>
                      <a:r>
                        <a:rPr sz="2200" dirty="0">
                          <a:latin typeface="Arial"/>
                          <a:cs typeface="Arial"/>
                        </a:rPr>
                        <a:t>Manohar’s</a:t>
                      </a:r>
                      <a:r>
                        <a:rPr sz="22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Capital</a:t>
                      </a:r>
                      <a:r>
                        <a:rPr sz="22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A/c	</a:t>
                      </a:r>
                      <a:r>
                        <a:rPr sz="2200" spc="-25" dirty="0">
                          <a:latin typeface="Arial"/>
                          <a:cs typeface="Arial"/>
                        </a:rPr>
                        <a:t>…Dr.</a:t>
                      </a:r>
                      <a:endParaRPr sz="2200">
                        <a:latin typeface="Arial"/>
                        <a:cs typeface="Arial"/>
                      </a:endParaRPr>
                    </a:p>
                    <a:p>
                      <a:pPr marL="553085">
                        <a:lnSpc>
                          <a:spcPct val="100000"/>
                        </a:lnSpc>
                      </a:pPr>
                      <a:r>
                        <a:rPr sz="2200" spc="-12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200" spc="-10" dirty="0">
                          <a:latin typeface="Arial"/>
                          <a:cs typeface="Arial"/>
                        </a:rPr>
                        <a:t>Param’s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Capital</a:t>
                      </a:r>
                      <a:r>
                        <a:rPr sz="22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A/c</a:t>
                      </a:r>
                      <a:endParaRPr sz="2200">
                        <a:latin typeface="Arial"/>
                        <a:cs typeface="Arial"/>
                      </a:endParaRPr>
                    </a:p>
                    <a:p>
                      <a:pPr marL="91440" marR="166370">
                        <a:lnSpc>
                          <a:spcPts val="2580"/>
                        </a:lnSpc>
                        <a:spcBef>
                          <a:spcPts val="135"/>
                        </a:spcBef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(Profit share of Param adjusted in gaining  ratio)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497DBA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rowSpan="6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ts val="2475"/>
                        </a:lnSpc>
                      </a:pPr>
                      <a:r>
                        <a:rPr sz="2200" dirty="0">
                          <a:latin typeface="Arial"/>
                          <a:cs typeface="Arial"/>
                        </a:rPr>
                        <a:t>22,000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solidFill>
                      <a:srgbClr val="FCEA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0304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497DBA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ts val="2520"/>
                        </a:lnSpc>
                      </a:pPr>
                      <a:r>
                        <a:rPr sz="2200" dirty="0">
                          <a:latin typeface="Arial"/>
                          <a:cs typeface="Arial"/>
                        </a:rPr>
                        <a:t>5,500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solidFill>
                      <a:srgbClr val="FCEA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3818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497DBA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sz="2200" dirty="0">
                          <a:latin typeface="Arial"/>
                          <a:cs typeface="Arial"/>
                        </a:rPr>
                        <a:t>27,500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15240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solidFill>
                      <a:srgbClr val="FCEA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709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497DBA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2150">
                        <a:latin typeface="Times New Roman"/>
                        <a:cs typeface="Times New Roman"/>
                      </a:endParaRPr>
                    </a:p>
                    <a:p>
                      <a:pPr marR="83185" algn="r">
                        <a:lnSpc>
                          <a:spcPct val="100000"/>
                        </a:lnSpc>
                      </a:pPr>
                      <a:r>
                        <a:rPr sz="2200" dirty="0">
                          <a:latin typeface="Arial"/>
                          <a:cs typeface="Arial"/>
                        </a:rPr>
                        <a:t>22,000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solidFill>
                      <a:srgbClr val="FCEA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3543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497DBA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ts val="2525"/>
                        </a:lnSpc>
                      </a:pPr>
                      <a:r>
                        <a:rPr sz="2200" dirty="0">
                          <a:latin typeface="Arial"/>
                          <a:cs typeface="Arial"/>
                        </a:rPr>
                        <a:t>5.500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solidFill>
                      <a:srgbClr val="FCEA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05855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497DBA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ts val="2520"/>
                        </a:lnSpc>
                      </a:pPr>
                      <a:r>
                        <a:rPr sz="2200" dirty="0">
                          <a:latin typeface="Arial"/>
                          <a:cs typeface="Arial"/>
                        </a:rPr>
                        <a:t>27,500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08457">
                <a:tc gridSpan="2"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2250" dirty="0">
                        <a:latin typeface="Arial"/>
                        <a:cs typeface="Arial"/>
                      </a:endParaRPr>
                    </a:p>
                  </a:txBody>
                  <a:tcPr marL="0" marR="0" marT="47625" marB="0">
                    <a:lnT w="12700">
                      <a:solidFill>
                        <a:srgbClr val="4AACC5"/>
                      </a:solidFill>
                      <a:prstDash val="solid"/>
                    </a:lnT>
                    <a:solidFill>
                      <a:srgbClr val="EDEB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AACC5"/>
                      </a:solidFill>
                      <a:prstDash val="solid"/>
                    </a:lnT>
                    <a:solidFill>
                      <a:srgbClr val="EDEB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AACC5"/>
                      </a:solidFill>
                      <a:prstDash val="solid"/>
                    </a:lnT>
                    <a:solidFill>
                      <a:srgbClr val="EDEB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AACC5"/>
                      </a:solidFill>
                      <a:prstDash val="solid"/>
                    </a:lnT>
                    <a:solidFill>
                      <a:srgbClr val="EDEB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AACC5"/>
                      </a:solidFill>
                      <a:prstDash val="solid"/>
                    </a:lnT>
                    <a:solidFill>
                      <a:srgbClr val="EDEBE0"/>
                    </a:solidFill>
                  </a:tcPr>
                </a:tc>
                <a:tc>
                  <a:txBody>
                    <a:bodyPr/>
                    <a:lstStyle/>
                    <a:p>
                      <a:pPr marL="44323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2250" dirty="0">
                        <a:latin typeface="Arial"/>
                        <a:cs typeface="Arial"/>
                      </a:endParaRPr>
                    </a:p>
                  </a:txBody>
                  <a:tcPr marL="0" marR="0" marT="47625" marB="0">
                    <a:solidFill>
                      <a:srgbClr val="EDEB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726440" y="765174"/>
            <a:ext cx="478218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i="1" spc="-5" dirty="0">
                <a:latin typeface="Arial"/>
                <a:cs typeface="Arial"/>
              </a:rPr>
              <a:t>(b) When Profit-sharing Ratio</a:t>
            </a:r>
            <a:r>
              <a:rPr sz="2200" i="1" spc="75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changes</a:t>
            </a:r>
            <a:endParaRPr sz="2200">
              <a:latin typeface="Arial"/>
              <a:cs typeface="Arial"/>
            </a:endParaRPr>
          </a:p>
        </p:txBody>
      </p:sp>
      <p:pic>
        <p:nvPicPr>
          <p:cNvPr id="6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20400" y="621263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5027" y="256031"/>
            <a:ext cx="8598535" cy="462280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3048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40"/>
              </a:spcBef>
            </a:pPr>
            <a:r>
              <a:rPr sz="2400" b="1" spc="-5" dirty="0">
                <a:latin typeface="Arial"/>
                <a:cs typeface="Arial"/>
              </a:rPr>
              <a:t>Journal </a:t>
            </a:r>
            <a:r>
              <a:rPr sz="2400" b="1" dirty="0">
                <a:latin typeface="Arial"/>
                <a:cs typeface="Arial"/>
              </a:rPr>
              <a:t>Entries in </a:t>
            </a:r>
            <a:r>
              <a:rPr sz="2400" b="1" spc="-5" dirty="0">
                <a:latin typeface="Arial"/>
                <a:cs typeface="Arial"/>
              </a:rPr>
              <a:t>case of </a:t>
            </a:r>
            <a:r>
              <a:rPr sz="2400" spc="-5" dirty="0"/>
              <a:t>Loss </a:t>
            </a:r>
            <a:r>
              <a:rPr sz="2400" spc="15" dirty="0"/>
              <a:t>(Imaginary</a:t>
            </a:r>
            <a:r>
              <a:rPr sz="2400" spc="-25" dirty="0"/>
              <a:t> </a:t>
            </a:r>
            <a:r>
              <a:rPr sz="2400" spc="-10" dirty="0"/>
              <a:t>Situation)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15695" y="1537716"/>
            <a:ext cx="9275445" cy="431800"/>
          </a:xfrm>
          <a:custGeom>
            <a:avLst/>
            <a:gdLst/>
            <a:ahLst/>
            <a:cxnLst/>
            <a:rect l="l" t="t" r="r" b="b"/>
            <a:pathLst>
              <a:path w="9275445" h="431800">
                <a:moveTo>
                  <a:pt x="9275064" y="0"/>
                </a:moveTo>
                <a:lnTo>
                  <a:pt x="0" y="0"/>
                </a:lnTo>
                <a:lnTo>
                  <a:pt x="0" y="431291"/>
                </a:lnTo>
                <a:lnTo>
                  <a:pt x="9275064" y="431291"/>
                </a:lnTo>
                <a:lnTo>
                  <a:pt x="92750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94131" y="1564004"/>
            <a:ext cx="579374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i="1" spc="-5" dirty="0">
                <a:latin typeface="Arial"/>
                <a:cs typeface="Arial"/>
              </a:rPr>
              <a:t>(a) When Profit-sharing Ratio does not</a:t>
            </a:r>
            <a:r>
              <a:rPr sz="2200" i="1" spc="110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change</a:t>
            </a:r>
            <a:endParaRPr sz="2200">
              <a:latin typeface="Arial"/>
              <a:cs typeface="Arial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599097" y="2606801"/>
          <a:ext cx="10118090" cy="15239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37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076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319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5194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200" b="1" spc="-5" dirty="0">
                          <a:latin typeface="Arial"/>
                          <a:cs typeface="Arial"/>
                        </a:rPr>
                        <a:t>Date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200" b="1" spc="-5" dirty="0">
                          <a:latin typeface="Arial"/>
                          <a:cs typeface="Arial"/>
                        </a:rPr>
                        <a:t>Particulars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13398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200" b="1" spc="-5" dirty="0">
                          <a:latin typeface="Arial"/>
                          <a:cs typeface="Arial"/>
                        </a:rPr>
                        <a:t>L.</a:t>
                      </a:r>
                      <a:r>
                        <a:rPr sz="22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b="1" spc="-125" dirty="0">
                          <a:latin typeface="Arial"/>
                          <a:cs typeface="Arial"/>
                        </a:rPr>
                        <a:t>F.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200" b="1" spc="-10" dirty="0">
                          <a:latin typeface="Arial"/>
                          <a:cs typeface="Arial"/>
                        </a:rPr>
                        <a:t>Debit</a:t>
                      </a:r>
                      <a:r>
                        <a:rPr sz="22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b="1" spc="-170" dirty="0">
                          <a:latin typeface="Arial"/>
                          <a:cs typeface="Arial"/>
                        </a:rPr>
                        <a:t>(₹)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200" b="1" spc="-5" dirty="0">
                          <a:latin typeface="Arial"/>
                          <a:cs typeface="Arial"/>
                        </a:rPr>
                        <a:t>Credit</a:t>
                      </a:r>
                      <a:r>
                        <a:rPr sz="22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b="1" spc="-170" dirty="0">
                          <a:latin typeface="Arial"/>
                          <a:cs typeface="Arial"/>
                        </a:rPr>
                        <a:t>(₹)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972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pos="3300729" algn="l"/>
                        </a:tabLst>
                      </a:pPr>
                      <a:r>
                        <a:rPr sz="2200" spc="-10" dirty="0">
                          <a:latin typeface="Arial"/>
                          <a:cs typeface="Arial"/>
                        </a:rPr>
                        <a:t>Param’s</a:t>
                      </a:r>
                      <a:r>
                        <a:rPr sz="22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Capital</a:t>
                      </a:r>
                      <a:r>
                        <a:rPr sz="2200" spc="-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A/c	</a:t>
                      </a:r>
                      <a:r>
                        <a:rPr sz="2200" spc="-30" dirty="0">
                          <a:latin typeface="Arial"/>
                          <a:cs typeface="Arial"/>
                        </a:rPr>
                        <a:t>…Dr.</a:t>
                      </a:r>
                      <a:endParaRPr sz="2200">
                        <a:latin typeface="Arial"/>
                        <a:cs typeface="Arial"/>
                      </a:endParaRPr>
                    </a:p>
                    <a:p>
                      <a:pPr marL="91440" marR="978535" indent="306070">
                        <a:lnSpc>
                          <a:spcPct val="100000"/>
                        </a:lnSpc>
                      </a:pPr>
                      <a:r>
                        <a:rPr sz="2200" spc="-12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Profit and Loss Suspense A/c  (Loss share of Param</a:t>
                      </a:r>
                      <a:r>
                        <a:rPr sz="22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debited)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4851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27,500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550">
                        <a:latin typeface="Times New Roman"/>
                        <a:cs typeface="Times New Roman"/>
                      </a:endParaRPr>
                    </a:p>
                    <a:p>
                      <a:pPr marL="6057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27,500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10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44200" y="60960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5027" y="256031"/>
            <a:ext cx="8598535" cy="462280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3937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10"/>
              </a:spcBef>
            </a:pPr>
            <a:r>
              <a:rPr sz="2400" b="1" spc="-5" dirty="0">
                <a:latin typeface="Arial"/>
                <a:cs typeface="Arial"/>
              </a:rPr>
              <a:t>Journal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Entries</a:t>
            </a:r>
            <a:endParaRPr sz="24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3968191"/>
              </p:ext>
            </p:extLst>
          </p:nvPr>
        </p:nvGraphicFramePr>
        <p:xfrm>
          <a:off x="594474" y="1139952"/>
          <a:ext cx="10972798" cy="56410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37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443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626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1216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3129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5447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5407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200" b="1" spc="-5" dirty="0">
                          <a:latin typeface="Arial"/>
                          <a:cs typeface="Arial"/>
                        </a:rPr>
                        <a:t>Date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200" b="1" spc="-5" dirty="0">
                          <a:latin typeface="Arial"/>
                          <a:cs typeface="Arial"/>
                        </a:rPr>
                        <a:t>Particulars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398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200" b="1" spc="-5" dirty="0">
                          <a:latin typeface="Arial"/>
                          <a:cs typeface="Arial"/>
                        </a:rPr>
                        <a:t>L.</a:t>
                      </a:r>
                      <a:r>
                        <a:rPr sz="22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b="1" spc="-125" dirty="0">
                          <a:latin typeface="Arial"/>
                          <a:cs typeface="Arial"/>
                        </a:rPr>
                        <a:t>F.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200" b="1" spc="-10" dirty="0">
                          <a:latin typeface="Arial"/>
                          <a:cs typeface="Arial"/>
                        </a:rPr>
                        <a:t>Debit</a:t>
                      </a:r>
                      <a:r>
                        <a:rPr sz="22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b="1" spc="-170" dirty="0">
                          <a:latin typeface="Arial"/>
                          <a:cs typeface="Arial"/>
                        </a:rPr>
                        <a:t>(₹)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200" b="1" spc="-10" dirty="0">
                          <a:latin typeface="Arial"/>
                          <a:cs typeface="Arial"/>
                        </a:rPr>
                        <a:t>Credit</a:t>
                      </a:r>
                      <a:r>
                        <a:rPr sz="22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b="1" spc="-170" dirty="0">
                          <a:latin typeface="Arial"/>
                          <a:cs typeface="Arial"/>
                        </a:rPr>
                        <a:t>(₹)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8061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200" spc="-10" dirty="0">
                          <a:latin typeface="Arial"/>
                          <a:cs typeface="Arial"/>
                        </a:rPr>
                        <a:t>Param’s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Capital</a:t>
                      </a:r>
                      <a:r>
                        <a:rPr sz="22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A/c</a:t>
                      </a:r>
                      <a:endParaRPr sz="2200">
                        <a:latin typeface="Arial"/>
                        <a:cs typeface="Arial"/>
                      </a:endParaRPr>
                    </a:p>
                    <a:p>
                      <a:pPr marL="397510">
                        <a:lnSpc>
                          <a:spcPct val="100000"/>
                        </a:lnSpc>
                      </a:pPr>
                      <a:r>
                        <a:rPr sz="2200" spc="-12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Profit and </a:t>
                      </a:r>
                      <a:r>
                        <a:rPr sz="2200" dirty="0">
                          <a:latin typeface="Arial"/>
                          <a:cs typeface="Arial"/>
                        </a:rPr>
                        <a:t>Loss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Suspense</a:t>
                      </a:r>
                      <a:r>
                        <a:rPr sz="22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A/c</a:t>
                      </a:r>
                      <a:endParaRPr sz="22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(Loss share of Param</a:t>
                      </a:r>
                      <a:r>
                        <a:rPr sz="22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debited)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4AACC5"/>
                      </a:solidFill>
                      <a:prstDash val="solid"/>
                    </a:lnL>
                    <a:lnT w="12700">
                      <a:solidFill>
                        <a:srgbClr val="4AACC5"/>
                      </a:solidFill>
                      <a:prstDash val="solid"/>
                    </a:lnT>
                    <a:lnB w="9525">
                      <a:solidFill>
                        <a:srgbClr val="497DBA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159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200" spc="-30" dirty="0">
                          <a:latin typeface="Arial"/>
                          <a:cs typeface="Arial"/>
                        </a:rPr>
                        <a:t>…Dr.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9525">
                      <a:solidFill>
                        <a:srgbClr val="497DBA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200" dirty="0">
                          <a:latin typeface="Arial"/>
                          <a:cs typeface="Arial"/>
                        </a:rPr>
                        <a:t>27,500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solidFill>
                      <a:srgbClr val="FCEA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7721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12700">
                      <a:solidFill>
                        <a:srgbClr val="4AACC5"/>
                      </a:solidFill>
                      <a:prstDash val="solid"/>
                    </a:lnL>
                    <a:lnT w="12700">
                      <a:solidFill>
                        <a:srgbClr val="4AACC5"/>
                      </a:solidFill>
                      <a:prstDash val="solid"/>
                    </a:lnT>
                    <a:lnB w="9525">
                      <a:solidFill>
                        <a:srgbClr val="497DBA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9525">
                      <a:solidFill>
                        <a:srgbClr val="497DBA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ts val="2520"/>
                        </a:lnSpc>
                      </a:pPr>
                      <a:r>
                        <a:rPr sz="2200" dirty="0">
                          <a:latin typeface="Arial"/>
                          <a:cs typeface="Arial"/>
                        </a:rPr>
                        <a:t>27,500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solidFill>
                      <a:srgbClr val="FCEA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914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rowSpan="6" gridSpan="2">
                  <a:txBody>
                    <a:bodyPr/>
                    <a:lstStyle/>
                    <a:p>
                      <a:pPr marL="91440">
                        <a:lnSpc>
                          <a:spcPts val="2595"/>
                        </a:lnSpc>
                        <a:tabLst>
                          <a:tab pos="4518025" algn="l"/>
                        </a:tabLst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Profit and Loss</a:t>
                      </a:r>
                      <a:r>
                        <a:rPr sz="22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Suspense</a:t>
                      </a:r>
                      <a:r>
                        <a:rPr sz="22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A/c	</a:t>
                      </a:r>
                      <a:r>
                        <a:rPr sz="2200" spc="-25" dirty="0">
                          <a:latin typeface="Arial"/>
                          <a:cs typeface="Arial"/>
                        </a:rPr>
                        <a:t>…Dr.</a:t>
                      </a:r>
                      <a:endParaRPr sz="2200">
                        <a:latin typeface="Arial"/>
                        <a:cs typeface="Arial"/>
                      </a:endParaRPr>
                    </a:p>
                    <a:p>
                      <a:pPr marL="397510">
                        <a:lnSpc>
                          <a:spcPct val="100000"/>
                        </a:lnSpc>
                      </a:pPr>
                      <a:r>
                        <a:rPr sz="2200" spc="-12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200" spc="-15" dirty="0">
                          <a:latin typeface="Arial"/>
                          <a:cs typeface="Arial"/>
                        </a:rPr>
                        <a:t>Ram’s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Capital</a:t>
                      </a:r>
                      <a:r>
                        <a:rPr sz="22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A/c</a:t>
                      </a:r>
                      <a:endParaRPr sz="2200">
                        <a:latin typeface="Arial"/>
                        <a:cs typeface="Arial"/>
                      </a:endParaRPr>
                    </a:p>
                    <a:p>
                      <a:pPr marL="397510">
                        <a:lnSpc>
                          <a:spcPct val="100000"/>
                        </a:lnSpc>
                      </a:pPr>
                      <a:r>
                        <a:rPr sz="2200" spc="-12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200" dirty="0">
                          <a:latin typeface="Arial"/>
                          <a:cs typeface="Arial"/>
                        </a:rPr>
                        <a:t>Manohar’s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Capital</a:t>
                      </a:r>
                      <a:r>
                        <a:rPr sz="22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A/c</a:t>
                      </a:r>
                      <a:endParaRPr sz="2200">
                        <a:latin typeface="Arial"/>
                        <a:cs typeface="Arial"/>
                      </a:endParaRPr>
                    </a:p>
                    <a:p>
                      <a:pPr marL="91440" marR="227329">
                        <a:lnSpc>
                          <a:spcPct val="100000"/>
                        </a:lnSpc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(Loss share of Param adjusted in gaining  ratio)</a:t>
                      </a:r>
                      <a:endParaRPr sz="22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ts val="2570"/>
                        </a:lnSpc>
                      </a:pPr>
                      <a:r>
                        <a:rPr sz="2200" dirty="0">
                          <a:latin typeface="Arial Black"/>
                          <a:cs typeface="Arial Black"/>
                        </a:rPr>
                        <a:t>Alternate Journal</a:t>
                      </a:r>
                      <a:r>
                        <a:rPr sz="2200" spc="15" dirty="0">
                          <a:latin typeface="Arial Black"/>
                          <a:cs typeface="Arial Black"/>
                        </a:rPr>
                        <a:t> Entry</a:t>
                      </a:r>
                      <a:endParaRPr sz="2200">
                        <a:latin typeface="Arial Black"/>
                        <a:cs typeface="Arial Black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75"/>
                        </a:spcBef>
                        <a:tabLst>
                          <a:tab pos="4545330" algn="l"/>
                        </a:tabLst>
                      </a:pPr>
                      <a:r>
                        <a:rPr sz="2200" spc="-10" dirty="0">
                          <a:latin typeface="Arial"/>
                          <a:cs typeface="Arial"/>
                        </a:rPr>
                        <a:t>Param’s</a:t>
                      </a:r>
                      <a:r>
                        <a:rPr sz="22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Capital</a:t>
                      </a:r>
                      <a:r>
                        <a:rPr sz="2200" spc="-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A/c	</a:t>
                      </a:r>
                      <a:r>
                        <a:rPr sz="2200" spc="-30" dirty="0">
                          <a:latin typeface="Arial"/>
                          <a:cs typeface="Arial"/>
                        </a:rPr>
                        <a:t>…Dr.</a:t>
                      </a:r>
                      <a:endParaRPr sz="2200">
                        <a:latin typeface="Arial"/>
                        <a:cs typeface="Arial"/>
                      </a:endParaRPr>
                    </a:p>
                    <a:p>
                      <a:pPr marL="397510">
                        <a:lnSpc>
                          <a:spcPct val="100000"/>
                        </a:lnSpc>
                      </a:pPr>
                      <a:r>
                        <a:rPr sz="2200" spc="-12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200" spc="-15" dirty="0">
                          <a:latin typeface="Arial"/>
                          <a:cs typeface="Arial"/>
                        </a:rPr>
                        <a:t>Ram’s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Capital</a:t>
                      </a:r>
                      <a:r>
                        <a:rPr sz="22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A/c</a:t>
                      </a:r>
                      <a:endParaRPr sz="2200">
                        <a:latin typeface="Arial"/>
                        <a:cs typeface="Arial"/>
                      </a:endParaRPr>
                    </a:p>
                    <a:p>
                      <a:pPr marL="397510">
                        <a:lnSpc>
                          <a:spcPct val="100000"/>
                        </a:lnSpc>
                      </a:pPr>
                      <a:r>
                        <a:rPr sz="2200" spc="-12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200" dirty="0">
                          <a:latin typeface="Arial"/>
                          <a:cs typeface="Arial"/>
                        </a:rPr>
                        <a:t>Manohar’s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Capital</a:t>
                      </a:r>
                      <a:r>
                        <a:rPr sz="22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A/c</a:t>
                      </a:r>
                      <a:endParaRPr sz="2200">
                        <a:latin typeface="Arial"/>
                        <a:cs typeface="Arial"/>
                      </a:endParaRPr>
                    </a:p>
                    <a:p>
                      <a:pPr marL="91440" marR="227329">
                        <a:lnSpc>
                          <a:spcPts val="2580"/>
                        </a:lnSpc>
                        <a:spcBef>
                          <a:spcPts val="135"/>
                        </a:spcBef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(Loss share of Param adjusted in gaining  ratio)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497DBA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rowSpan="6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ts val="2475"/>
                        </a:lnSpc>
                      </a:pPr>
                      <a:r>
                        <a:rPr sz="2200" dirty="0">
                          <a:latin typeface="Arial"/>
                          <a:cs typeface="Arial"/>
                        </a:rPr>
                        <a:t>27,500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solidFill>
                      <a:srgbClr val="FCEA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514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497DBA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ts val="2520"/>
                        </a:lnSpc>
                      </a:pPr>
                      <a:r>
                        <a:rPr sz="2200" dirty="0">
                          <a:latin typeface="Arial"/>
                          <a:cs typeface="Arial"/>
                        </a:rPr>
                        <a:t>22,000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solidFill>
                      <a:srgbClr val="FCEA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383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497DBA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ts val="2520"/>
                        </a:lnSpc>
                      </a:pPr>
                      <a:r>
                        <a:rPr sz="2200" dirty="0">
                          <a:latin typeface="Arial"/>
                          <a:cs typeface="Arial"/>
                        </a:rPr>
                        <a:t>5,500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solidFill>
                      <a:srgbClr val="FCEA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8386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497DBA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3300">
                        <a:latin typeface="Times New Roman"/>
                        <a:cs typeface="Times New Roman"/>
                      </a:endParaRPr>
                    </a:p>
                    <a:p>
                      <a:pPr marR="83185" algn="r">
                        <a:lnSpc>
                          <a:spcPct val="100000"/>
                        </a:lnSpc>
                      </a:pPr>
                      <a:r>
                        <a:rPr sz="2200" dirty="0">
                          <a:latin typeface="Arial"/>
                          <a:cs typeface="Arial"/>
                        </a:rPr>
                        <a:t>27,500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solidFill>
                      <a:srgbClr val="FCEA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3543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497DBA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ts val="2525"/>
                        </a:lnSpc>
                      </a:pPr>
                      <a:r>
                        <a:rPr sz="2200" dirty="0">
                          <a:latin typeface="Arial"/>
                          <a:cs typeface="Arial"/>
                        </a:rPr>
                        <a:t>22,000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solidFill>
                      <a:srgbClr val="FCEA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05855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9525">
                      <a:solidFill>
                        <a:srgbClr val="497DBA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ts val="2520"/>
                        </a:lnSpc>
                      </a:pPr>
                      <a:r>
                        <a:rPr sz="2200" dirty="0">
                          <a:latin typeface="Arial"/>
                          <a:cs typeface="Arial"/>
                        </a:rPr>
                        <a:t>5.500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08457">
                <a:tc gridSpan="2"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2250" dirty="0">
                        <a:latin typeface="Arial"/>
                        <a:cs typeface="Arial"/>
                      </a:endParaRPr>
                    </a:p>
                  </a:txBody>
                  <a:tcPr marL="0" marR="0" marT="47625" marB="0">
                    <a:lnT w="12700">
                      <a:solidFill>
                        <a:srgbClr val="4AACC5"/>
                      </a:solidFill>
                      <a:prstDash val="solid"/>
                    </a:lnT>
                    <a:solidFill>
                      <a:srgbClr val="EDEB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AACC5"/>
                      </a:solidFill>
                      <a:prstDash val="solid"/>
                    </a:lnT>
                    <a:solidFill>
                      <a:srgbClr val="EDEB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AACC5"/>
                      </a:solidFill>
                      <a:prstDash val="solid"/>
                    </a:lnT>
                    <a:solidFill>
                      <a:srgbClr val="EDEB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AACC5"/>
                      </a:solidFill>
                      <a:prstDash val="solid"/>
                    </a:lnT>
                    <a:solidFill>
                      <a:srgbClr val="EDEB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AACC5"/>
                      </a:solidFill>
                      <a:prstDash val="solid"/>
                    </a:lnT>
                    <a:solidFill>
                      <a:srgbClr val="EDEBE0"/>
                    </a:solidFill>
                  </a:tcPr>
                </a:tc>
                <a:tc>
                  <a:txBody>
                    <a:bodyPr/>
                    <a:lstStyle/>
                    <a:p>
                      <a:pPr marL="44323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2250" dirty="0">
                        <a:latin typeface="Arial"/>
                        <a:cs typeface="Arial"/>
                      </a:endParaRPr>
                    </a:p>
                  </a:txBody>
                  <a:tcPr marL="0" marR="0" marT="47625" marB="0">
                    <a:solidFill>
                      <a:srgbClr val="EDEB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726440" y="765174"/>
            <a:ext cx="478218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i="1" spc="-5" dirty="0">
                <a:latin typeface="Arial"/>
                <a:cs typeface="Arial"/>
              </a:rPr>
              <a:t>(b) When Profit-sharing Ratio</a:t>
            </a:r>
            <a:r>
              <a:rPr sz="2200" i="1" spc="75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changes</a:t>
            </a:r>
            <a:endParaRPr sz="2200">
              <a:latin typeface="Arial"/>
              <a:cs typeface="Arial"/>
            </a:endParaRPr>
          </a:p>
        </p:txBody>
      </p:sp>
      <p:pic>
        <p:nvPicPr>
          <p:cNvPr id="6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20400" y="61722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1247" y="167639"/>
            <a:ext cx="8406765" cy="367408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285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25"/>
              </a:spcBef>
            </a:pPr>
            <a:r>
              <a:rPr sz="2200" spc="-10" dirty="0" smtClean="0">
                <a:latin typeface="Arial Black"/>
                <a:cs typeface="Arial Black"/>
              </a:rPr>
              <a:t>QUESTION</a:t>
            </a:r>
            <a:r>
              <a:rPr sz="2200" spc="85" dirty="0" smtClean="0">
                <a:latin typeface="Arial Black"/>
                <a:cs typeface="Arial Black"/>
              </a:rPr>
              <a:t> </a:t>
            </a:r>
            <a:r>
              <a:rPr sz="2200" spc="-5" dirty="0">
                <a:latin typeface="Arial Black"/>
                <a:cs typeface="Arial Black"/>
              </a:rPr>
              <a:t>1</a:t>
            </a:r>
            <a:endParaRPr sz="2200" dirty="0">
              <a:latin typeface="Arial Black"/>
              <a:cs typeface="Arial Blac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45896" y="672211"/>
            <a:ext cx="10537825" cy="48442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9690" marR="2377440" algn="just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/>
                <a:cs typeface="Arial"/>
              </a:rPr>
              <a:t>Akhil and Nakul are </a:t>
            </a:r>
            <a:r>
              <a:rPr sz="2200" dirty="0">
                <a:latin typeface="Arial"/>
                <a:cs typeface="Arial"/>
              </a:rPr>
              <a:t>partners </a:t>
            </a:r>
            <a:r>
              <a:rPr sz="2200" spc="-5" dirty="0">
                <a:latin typeface="Arial"/>
                <a:cs typeface="Arial"/>
              </a:rPr>
              <a:t>in a firm. The Partnership Deed  amongst other clauses has the following</a:t>
            </a:r>
            <a:r>
              <a:rPr sz="2200" spc="9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clauses:</a:t>
            </a:r>
          </a:p>
          <a:p>
            <a:pPr marL="590550" indent="-378460" algn="just">
              <a:lnSpc>
                <a:spcPct val="100000"/>
              </a:lnSpc>
              <a:spcBef>
                <a:spcPts val="645"/>
              </a:spcBef>
              <a:buAutoNum type="arabicPeriod"/>
              <a:tabLst>
                <a:tab pos="590550" algn="l"/>
              </a:tabLst>
            </a:pPr>
            <a:r>
              <a:rPr sz="2200" i="1" spc="-5" dirty="0">
                <a:latin typeface="Arial"/>
                <a:cs typeface="Arial"/>
              </a:rPr>
              <a:t>A partner </a:t>
            </a:r>
            <a:r>
              <a:rPr sz="2200" i="1" spc="-10" dirty="0">
                <a:latin typeface="Arial"/>
                <a:cs typeface="Arial"/>
              </a:rPr>
              <a:t>may </a:t>
            </a:r>
            <a:r>
              <a:rPr sz="2200" i="1" spc="-5" dirty="0">
                <a:latin typeface="Arial"/>
                <a:cs typeface="Arial"/>
              </a:rPr>
              <a:t>retire from the partnership by giving two </a:t>
            </a:r>
            <a:r>
              <a:rPr sz="2200" i="1" spc="-10" dirty="0">
                <a:latin typeface="Arial"/>
                <a:cs typeface="Arial"/>
              </a:rPr>
              <a:t>months </a:t>
            </a:r>
            <a:r>
              <a:rPr sz="2200" i="1" spc="-5" dirty="0">
                <a:latin typeface="Arial"/>
                <a:cs typeface="Arial"/>
              </a:rPr>
              <a:t>notice, in</a:t>
            </a:r>
            <a:r>
              <a:rPr sz="2200" i="1" spc="290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writing.</a:t>
            </a:r>
            <a:endParaRPr sz="2200" dirty="0">
              <a:latin typeface="Arial"/>
              <a:cs typeface="Arial"/>
            </a:endParaRPr>
          </a:p>
          <a:p>
            <a:pPr marL="623570" marR="186690" indent="-443865" algn="just">
              <a:lnSpc>
                <a:spcPct val="100000"/>
              </a:lnSpc>
              <a:spcBef>
                <a:spcPts val="525"/>
              </a:spcBef>
              <a:buAutoNum type="arabicPeriod"/>
              <a:tabLst>
                <a:tab pos="593725" algn="l"/>
              </a:tabLst>
            </a:pPr>
            <a:r>
              <a:rPr sz="2200" i="1" spc="-5" dirty="0">
                <a:latin typeface="Arial"/>
                <a:cs typeface="Arial"/>
              </a:rPr>
              <a:t>Retiring partner will be entitled to profit – share </a:t>
            </a:r>
            <a:r>
              <a:rPr sz="2200" i="1" dirty="0">
                <a:latin typeface="Arial"/>
                <a:cs typeface="Arial"/>
              </a:rPr>
              <a:t>from </a:t>
            </a:r>
            <a:r>
              <a:rPr sz="2200" i="1" spc="-5" dirty="0">
                <a:latin typeface="Arial"/>
                <a:cs typeface="Arial"/>
              </a:rPr>
              <a:t>the beginning of the year  up to the date of </a:t>
            </a:r>
            <a:r>
              <a:rPr sz="2200" i="1" dirty="0">
                <a:latin typeface="Arial"/>
                <a:cs typeface="Arial"/>
              </a:rPr>
              <a:t>retirement </a:t>
            </a:r>
            <a:r>
              <a:rPr sz="2200" i="1" spc="-5" dirty="0">
                <a:latin typeface="Arial"/>
                <a:cs typeface="Arial"/>
              </a:rPr>
              <a:t>based on previous </a:t>
            </a:r>
            <a:r>
              <a:rPr sz="2200" i="1" dirty="0">
                <a:latin typeface="Arial"/>
                <a:cs typeface="Arial"/>
              </a:rPr>
              <a:t>year’s profit </a:t>
            </a:r>
            <a:r>
              <a:rPr sz="2200" i="1" spc="-5" dirty="0">
                <a:latin typeface="Arial"/>
                <a:cs typeface="Arial"/>
              </a:rPr>
              <a:t>or actual profit –  share for the </a:t>
            </a:r>
            <a:r>
              <a:rPr sz="2200" i="1" spc="-25" dirty="0">
                <a:latin typeface="Arial"/>
                <a:cs typeface="Arial"/>
              </a:rPr>
              <a:t>year, </a:t>
            </a:r>
            <a:r>
              <a:rPr sz="2200" i="1" spc="-5" dirty="0">
                <a:latin typeface="Arial"/>
                <a:cs typeface="Arial"/>
              </a:rPr>
              <a:t>which ever is</a:t>
            </a:r>
            <a:r>
              <a:rPr sz="2200" i="1" spc="90" dirty="0">
                <a:latin typeface="Arial"/>
                <a:cs typeface="Arial"/>
              </a:rPr>
              <a:t> </a:t>
            </a:r>
            <a:r>
              <a:rPr sz="2200" i="1" spc="-15" dirty="0">
                <a:latin typeface="Arial"/>
                <a:cs typeface="Arial"/>
              </a:rPr>
              <a:t>higher.</a:t>
            </a:r>
            <a:endParaRPr sz="2200" dirty="0">
              <a:latin typeface="Arial"/>
              <a:cs typeface="Arial"/>
            </a:endParaRPr>
          </a:p>
          <a:p>
            <a:pPr marL="55244">
              <a:lnSpc>
                <a:spcPct val="100000"/>
              </a:lnSpc>
              <a:spcBef>
                <a:spcPts val="555"/>
              </a:spcBef>
            </a:pPr>
            <a:r>
              <a:rPr sz="2200" spc="-5" dirty="0">
                <a:latin typeface="Arial"/>
                <a:cs typeface="Arial"/>
              </a:rPr>
              <a:t>Akhil gave written notice to retire from partnership on </a:t>
            </a:r>
            <a:r>
              <a:rPr sz="2200" dirty="0">
                <a:latin typeface="Arial"/>
                <a:cs typeface="Arial"/>
              </a:rPr>
              <a:t>1</a:t>
            </a:r>
            <a:r>
              <a:rPr sz="2175" baseline="24904" dirty="0">
                <a:latin typeface="Arial"/>
                <a:cs typeface="Arial"/>
              </a:rPr>
              <a:t>st </a:t>
            </a:r>
            <a:r>
              <a:rPr sz="2200" spc="-25" dirty="0">
                <a:latin typeface="Arial"/>
                <a:cs typeface="Arial"/>
              </a:rPr>
              <a:t>February,</a:t>
            </a:r>
            <a:r>
              <a:rPr sz="2200" spc="3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2020.</a:t>
            </a:r>
            <a:endParaRPr sz="2200" dirty="0">
              <a:latin typeface="Arial"/>
              <a:cs typeface="Arial"/>
            </a:endParaRPr>
          </a:p>
          <a:p>
            <a:pPr marL="50800" marR="193675">
              <a:lnSpc>
                <a:spcPct val="100000"/>
              </a:lnSpc>
              <a:spcBef>
                <a:spcPts val="960"/>
              </a:spcBef>
            </a:pPr>
            <a:r>
              <a:rPr sz="2200" spc="-5" dirty="0">
                <a:latin typeface="Arial"/>
                <a:cs typeface="Arial"/>
              </a:rPr>
              <a:t>Net profit for the year </a:t>
            </a:r>
            <a:r>
              <a:rPr sz="2200" dirty="0">
                <a:latin typeface="Arial"/>
                <a:cs typeface="Arial"/>
              </a:rPr>
              <a:t>ended 31</a:t>
            </a:r>
            <a:r>
              <a:rPr sz="2175" baseline="24904" dirty="0">
                <a:latin typeface="Arial"/>
                <a:cs typeface="Arial"/>
              </a:rPr>
              <a:t>st </a:t>
            </a:r>
            <a:r>
              <a:rPr sz="2200" spc="-5" dirty="0">
                <a:latin typeface="Arial"/>
                <a:cs typeface="Arial"/>
              </a:rPr>
              <a:t>March, 2019 was </a:t>
            </a:r>
            <a:r>
              <a:rPr sz="2200" spc="-575" dirty="0">
                <a:latin typeface="Arial"/>
                <a:cs typeface="Arial"/>
              </a:rPr>
              <a:t>₹ </a:t>
            </a:r>
            <a:r>
              <a:rPr sz="2200" spc="-5" dirty="0">
                <a:latin typeface="Arial"/>
                <a:cs typeface="Arial"/>
              </a:rPr>
              <a:t>2,00,000 and that </a:t>
            </a:r>
            <a:r>
              <a:rPr sz="2200" dirty="0">
                <a:latin typeface="Arial"/>
                <a:cs typeface="Arial"/>
              </a:rPr>
              <a:t>for </a:t>
            </a:r>
            <a:r>
              <a:rPr sz="2200" spc="-5" dirty="0">
                <a:latin typeface="Arial"/>
                <a:cs typeface="Arial"/>
              </a:rPr>
              <a:t>the </a:t>
            </a:r>
            <a:r>
              <a:rPr sz="2200" spc="-90" dirty="0">
                <a:latin typeface="Arial"/>
                <a:cs typeface="Arial"/>
              </a:rPr>
              <a:t>year  </a:t>
            </a:r>
            <a:r>
              <a:rPr sz="2200" spc="-5" dirty="0">
                <a:latin typeface="Arial"/>
                <a:cs typeface="Arial"/>
              </a:rPr>
              <a:t>ended </a:t>
            </a:r>
            <a:r>
              <a:rPr sz="2200" dirty="0">
                <a:latin typeface="Arial"/>
                <a:cs typeface="Arial"/>
              </a:rPr>
              <a:t>31</a:t>
            </a:r>
            <a:r>
              <a:rPr sz="2175" baseline="24904" dirty="0">
                <a:latin typeface="Arial"/>
                <a:cs typeface="Arial"/>
              </a:rPr>
              <a:t>st </a:t>
            </a:r>
            <a:r>
              <a:rPr sz="2200" spc="-5" dirty="0">
                <a:latin typeface="Arial"/>
                <a:cs typeface="Arial"/>
              </a:rPr>
              <a:t>March, 2020 </a:t>
            </a:r>
            <a:r>
              <a:rPr sz="2200" spc="-575" dirty="0">
                <a:latin typeface="Arial"/>
                <a:cs typeface="Arial"/>
              </a:rPr>
              <a:t>₹</a:t>
            </a:r>
            <a:r>
              <a:rPr sz="2200" spc="-57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2,50,000.</a:t>
            </a:r>
            <a:endParaRPr sz="2200" dirty="0">
              <a:latin typeface="Arial"/>
              <a:cs typeface="Arial"/>
            </a:endParaRPr>
          </a:p>
          <a:p>
            <a:pPr marL="82550">
              <a:lnSpc>
                <a:spcPct val="100000"/>
              </a:lnSpc>
              <a:spcBef>
                <a:spcPts val="1085"/>
              </a:spcBef>
            </a:pPr>
            <a:r>
              <a:rPr sz="2200" b="1" spc="-5" dirty="0">
                <a:latin typeface="Arial"/>
                <a:cs typeface="Arial"/>
              </a:rPr>
              <a:t>Questions:</a:t>
            </a:r>
            <a:endParaRPr sz="2200" dirty="0">
              <a:latin typeface="Arial"/>
              <a:cs typeface="Arial"/>
            </a:endParaRPr>
          </a:p>
          <a:p>
            <a:pPr marL="407670" indent="-311785">
              <a:lnSpc>
                <a:spcPct val="100000"/>
              </a:lnSpc>
              <a:spcBef>
                <a:spcPts val="1110"/>
              </a:spcBef>
              <a:buAutoNum type="arabicPeriod"/>
              <a:tabLst>
                <a:tab pos="408305" algn="l"/>
              </a:tabLst>
            </a:pPr>
            <a:r>
              <a:rPr sz="2200" b="1" spc="-5" dirty="0">
                <a:latin typeface="Arial"/>
                <a:cs typeface="Arial"/>
              </a:rPr>
              <a:t>What </a:t>
            </a:r>
            <a:r>
              <a:rPr sz="2200" b="1" dirty="0">
                <a:latin typeface="Arial"/>
                <a:cs typeface="Arial"/>
              </a:rPr>
              <a:t>will </a:t>
            </a:r>
            <a:r>
              <a:rPr sz="2200" b="1" spc="-5" dirty="0">
                <a:latin typeface="Arial"/>
                <a:cs typeface="Arial"/>
              </a:rPr>
              <a:t>be the profit-share of Akhil on his</a:t>
            </a:r>
            <a:r>
              <a:rPr sz="2200" b="1" spc="95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retirement?</a:t>
            </a:r>
            <a:endParaRPr sz="2200" dirty="0">
              <a:latin typeface="Arial"/>
              <a:cs typeface="Arial"/>
            </a:endParaRPr>
          </a:p>
          <a:p>
            <a:pPr marL="412115" indent="-311150">
              <a:lnSpc>
                <a:spcPct val="100000"/>
              </a:lnSpc>
              <a:spcBef>
                <a:spcPts val="1105"/>
              </a:spcBef>
              <a:buAutoNum type="arabicPeriod"/>
              <a:tabLst>
                <a:tab pos="412750" algn="l"/>
              </a:tabLst>
            </a:pPr>
            <a:r>
              <a:rPr sz="2200" b="1" spc="-5" dirty="0">
                <a:latin typeface="Arial"/>
                <a:cs typeface="Arial"/>
              </a:rPr>
              <a:t>What </a:t>
            </a:r>
            <a:r>
              <a:rPr sz="2200" b="1" dirty="0">
                <a:latin typeface="Arial"/>
                <a:cs typeface="Arial"/>
              </a:rPr>
              <a:t>will </a:t>
            </a:r>
            <a:r>
              <a:rPr sz="2200" b="1" spc="-5" dirty="0">
                <a:latin typeface="Arial"/>
                <a:cs typeface="Arial"/>
              </a:rPr>
              <a:t>be the status of the firm, A &amp; N after retirement of</a:t>
            </a:r>
            <a:r>
              <a:rPr sz="2200" b="1" spc="-20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Akhil?</a:t>
            </a:r>
            <a:endParaRPr sz="2200" dirty="0">
              <a:latin typeface="Arial"/>
              <a:cs typeface="Arial"/>
            </a:endParaRPr>
          </a:p>
        </p:txBody>
      </p:sp>
      <p:pic>
        <p:nvPicPr>
          <p:cNvPr id="6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44200" y="60198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29255" y="2310383"/>
            <a:ext cx="7333615" cy="2124710"/>
          </a:xfrm>
          <a:custGeom>
            <a:avLst/>
            <a:gdLst/>
            <a:ahLst/>
            <a:cxnLst/>
            <a:rect l="l" t="t" r="r" b="b"/>
            <a:pathLst>
              <a:path w="7333615" h="2124710">
                <a:moveTo>
                  <a:pt x="7333488" y="0"/>
                </a:moveTo>
                <a:lnTo>
                  <a:pt x="0" y="0"/>
                </a:lnTo>
                <a:lnTo>
                  <a:pt x="0" y="2124456"/>
                </a:lnTo>
                <a:lnTo>
                  <a:pt x="7333488" y="2124456"/>
                </a:lnTo>
                <a:lnTo>
                  <a:pt x="7333488" y="0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66238" y="2307717"/>
            <a:ext cx="6862445" cy="2038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4400" spc="25" dirty="0"/>
              <a:t>Partnership</a:t>
            </a:r>
            <a:r>
              <a:rPr sz="4400" spc="-95" dirty="0"/>
              <a:t> </a:t>
            </a:r>
            <a:r>
              <a:rPr sz="4400" dirty="0"/>
              <a:t>Accounts:</a:t>
            </a:r>
            <a:endParaRPr sz="4400"/>
          </a:p>
          <a:p>
            <a:pPr algn="ctr">
              <a:lnSpc>
                <a:spcPct val="100000"/>
              </a:lnSpc>
              <a:spcBef>
                <a:spcPts val="5280"/>
              </a:spcBef>
            </a:pPr>
            <a:r>
              <a:rPr sz="4400" dirty="0"/>
              <a:t>Dissolution of</a:t>
            </a:r>
            <a:r>
              <a:rPr sz="4400" spc="190" dirty="0"/>
              <a:t> </a:t>
            </a:r>
            <a:r>
              <a:rPr sz="4400" spc="50" dirty="0"/>
              <a:t>Firm</a:t>
            </a:r>
            <a:endParaRPr sz="4400"/>
          </a:p>
        </p:txBody>
      </p:sp>
      <p:pic>
        <p:nvPicPr>
          <p:cNvPr id="5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44200" y="60960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rgbClr val="EDEBE0"/>
          </a:solidFill>
        </p:spPr>
        <p:txBody>
          <a:bodyPr vert="horz" wrap="square" lIns="0" tIns="5715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450"/>
              </a:spcBef>
            </a:pPr>
            <a:r>
              <a:rPr spc="-5" dirty="0"/>
              <a:t>Settlement </a:t>
            </a:r>
            <a:r>
              <a:rPr dirty="0"/>
              <a:t>of Accounts </a:t>
            </a:r>
            <a:r>
              <a:rPr spc="-5" dirty="0"/>
              <a:t>(Section</a:t>
            </a:r>
            <a:r>
              <a:rPr spc="60" dirty="0"/>
              <a:t> </a:t>
            </a:r>
            <a:r>
              <a:rPr dirty="0"/>
              <a:t>48)</a:t>
            </a:r>
          </a:p>
        </p:txBody>
      </p:sp>
      <p:sp>
        <p:nvSpPr>
          <p:cNvPr id="4" name="object 4"/>
          <p:cNvSpPr/>
          <p:nvPr/>
        </p:nvSpPr>
        <p:spPr>
          <a:xfrm>
            <a:off x="616458" y="866394"/>
            <a:ext cx="9036050" cy="1446530"/>
          </a:xfrm>
          <a:custGeom>
            <a:avLst/>
            <a:gdLst/>
            <a:ahLst/>
            <a:cxnLst/>
            <a:rect l="l" t="t" r="r" b="b"/>
            <a:pathLst>
              <a:path w="9036050" h="1446530">
                <a:moveTo>
                  <a:pt x="9035796" y="0"/>
                </a:moveTo>
                <a:lnTo>
                  <a:pt x="0" y="0"/>
                </a:lnTo>
                <a:lnTo>
                  <a:pt x="0" y="1446276"/>
                </a:lnTo>
                <a:lnTo>
                  <a:pt x="9035796" y="1446276"/>
                </a:lnTo>
                <a:lnTo>
                  <a:pt x="90357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16458" y="866394"/>
            <a:ext cx="9036050" cy="1446530"/>
          </a:xfrm>
          <a:prstGeom prst="rect">
            <a:avLst/>
          </a:prstGeom>
          <a:ln w="25400">
            <a:solidFill>
              <a:srgbClr val="4F81BC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90170" marR="82550" algn="just">
              <a:lnSpc>
                <a:spcPct val="100000"/>
              </a:lnSpc>
              <a:spcBef>
                <a:spcPts val="290"/>
              </a:spcBef>
            </a:pPr>
            <a:r>
              <a:rPr sz="2200" b="1" spc="-15" dirty="0">
                <a:latin typeface="Arial"/>
                <a:cs typeface="Arial"/>
              </a:rPr>
              <a:t>Treatment </a:t>
            </a:r>
            <a:r>
              <a:rPr sz="2200" b="1" spc="-5" dirty="0">
                <a:latin typeface="Arial"/>
                <a:cs typeface="Arial"/>
              </a:rPr>
              <a:t>of </a:t>
            </a:r>
            <a:r>
              <a:rPr sz="2200" b="1" dirty="0">
                <a:latin typeface="Arial"/>
                <a:cs typeface="Arial"/>
              </a:rPr>
              <a:t>Losses: </a:t>
            </a:r>
            <a:r>
              <a:rPr sz="2200" spc="-5" dirty="0">
                <a:latin typeface="Arial"/>
                <a:cs typeface="Arial"/>
              </a:rPr>
              <a:t>Loss, including deficiency of capital, is first paid  out of profit, then out of capital and </a:t>
            </a:r>
            <a:r>
              <a:rPr sz="2200" spc="-30" dirty="0">
                <a:latin typeface="Arial"/>
                <a:cs typeface="Arial"/>
              </a:rPr>
              <a:t>lastly, </a:t>
            </a:r>
            <a:r>
              <a:rPr sz="2200" spc="-5" dirty="0">
                <a:latin typeface="Arial"/>
                <a:cs typeface="Arial"/>
              </a:rPr>
              <a:t>if </a:t>
            </a:r>
            <a:r>
              <a:rPr sz="2200" spc="-20" dirty="0">
                <a:latin typeface="Arial"/>
                <a:cs typeface="Arial"/>
              </a:rPr>
              <a:t>necessary, </a:t>
            </a:r>
            <a:r>
              <a:rPr sz="2200" spc="5" dirty="0">
                <a:latin typeface="Arial"/>
                <a:cs typeface="Arial"/>
              </a:rPr>
              <a:t>by </a:t>
            </a:r>
            <a:r>
              <a:rPr sz="2200" dirty="0">
                <a:latin typeface="Arial"/>
                <a:cs typeface="Arial"/>
              </a:rPr>
              <a:t>the </a:t>
            </a:r>
            <a:r>
              <a:rPr sz="2200" spc="-5" dirty="0">
                <a:latin typeface="Arial"/>
                <a:cs typeface="Arial"/>
              </a:rPr>
              <a:t>partners  individually in the ratio in which they share</a:t>
            </a:r>
            <a:r>
              <a:rPr sz="2200" spc="9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profits.</a:t>
            </a:r>
            <a:endParaRPr sz="2200">
              <a:latin typeface="Arial"/>
              <a:cs typeface="Arial"/>
            </a:endParaRPr>
          </a:p>
          <a:p>
            <a:pPr marL="3202305" algn="just">
              <a:lnSpc>
                <a:spcPct val="100000"/>
              </a:lnSpc>
            </a:pPr>
            <a:r>
              <a:rPr sz="2200" b="1" spc="-5" dirty="0">
                <a:latin typeface="Arial"/>
                <a:cs typeface="Arial"/>
              </a:rPr>
              <a:t>[Section 48(a) of the Partnership Act,</a:t>
            </a:r>
            <a:r>
              <a:rPr sz="2200" b="1" spc="70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1932]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11123" y="2587751"/>
            <a:ext cx="10965180" cy="769620"/>
          </a:xfrm>
          <a:custGeom>
            <a:avLst/>
            <a:gdLst/>
            <a:ahLst/>
            <a:cxnLst/>
            <a:rect l="l" t="t" r="r" b="b"/>
            <a:pathLst>
              <a:path w="10965180" h="769620">
                <a:moveTo>
                  <a:pt x="10965180" y="0"/>
                </a:moveTo>
                <a:lnTo>
                  <a:pt x="0" y="0"/>
                </a:lnTo>
                <a:lnTo>
                  <a:pt x="0" y="769620"/>
                </a:lnTo>
                <a:lnTo>
                  <a:pt x="10965180" y="769620"/>
                </a:lnTo>
                <a:lnTo>
                  <a:pt x="109651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72185" y="2613786"/>
            <a:ext cx="10825480" cy="360547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845">
              <a:lnSpc>
                <a:spcPct val="100000"/>
              </a:lnSpc>
              <a:spcBef>
                <a:spcPts val="95"/>
              </a:spcBef>
              <a:tabLst>
                <a:tab pos="1725930" algn="l"/>
                <a:tab pos="2160270" algn="l"/>
                <a:tab pos="3341370" algn="l"/>
                <a:tab pos="4350385" algn="l"/>
                <a:tab pos="4752975" algn="l"/>
                <a:tab pos="5311140" algn="l"/>
                <a:tab pos="6025515" algn="l"/>
                <a:tab pos="7301865" algn="l"/>
                <a:tab pos="8403590" algn="l"/>
                <a:tab pos="9958070" algn="l"/>
                <a:tab pos="10424795" algn="l"/>
              </a:tabLst>
            </a:pPr>
            <a:r>
              <a:rPr sz="2200" b="1" spc="-5" dirty="0">
                <a:latin typeface="Calibri" pitchFamily="34" charset="0"/>
                <a:cs typeface="Calibri" pitchFamily="34" charset="0"/>
              </a:rPr>
              <a:t>Appli</a:t>
            </a:r>
            <a:r>
              <a:rPr sz="2200" b="1" spc="10" dirty="0">
                <a:latin typeface="Calibri" pitchFamily="34" charset="0"/>
                <a:cs typeface="Calibri" pitchFamily="34" charset="0"/>
              </a:rPr>
              <a:t>c</a:t>
            </a:r>
            <a:r>
              <a:rPr sz="2200" b="1" spc="-5" dirty="0">
                <a:latin typeface="Calibri" pitchFamily="34" charset="0"/>
                <a:cs typeface="Calibri" pitchFamily="34" charset="0"/>
              </a:rPr>
              <a:t>at</a:t>
            </a:r>
            <a:r>
              <a:rPr sz="2200" b="1" spc="10" dirty="0">
                <a:latin typeface="Calibri" pitchFamily="34" charset="0"/>
                <a:cs typeface="Calibri" pitchFamily="34" charset="0"/>
              </a:rPr>
              <a:t>i</a:t>
            </a:r>
            <a:r>
              <a:rPr sz="2200" b="1" spc="-5" dirty="0">
                <a:latin typeface="Calibri" pitchFamily="34" charset="0"/>
                <a:cs typeface="Calibri" pitchFamily="34" charset="0"/>
              </a:rPr>
              <a:t>on</a:t>
            </a:r>
            <a:r>
              <a:rPr sz="2200" b="1" dirty="0">
                <a:latin typeface="Calibri" pitchFamily="34" charset="0"/>
                <a:cs typeface="Calibri" pitchFamily="34" charset="0"/>
              </a:rPr>
              <a:t>	</a:t>
            </a:r>
            <a:r>
              <a:rPr sz="2200" b="1" spc="-5" dirty="0">
                <a:latin typeface="Calibri" pitchFamily="34" charset="0"/>
                <a:cs typeface="Calibri" pitchFamily="34" charset="0"/>
              </a:rPr>
              <a:t>of</a:t>
            </a:r>
            <a:r>
              <a:rPr sz="2200" b="1" dirty="0">
                <a:latin typeface="Calibri" pitchFamily="34" charset="0"/>
                <a:cs typeface="Calibri" pitchFamily="34" charset="0"/>
              </a:rPr>
              <a:t>	</a:t>
            </a:r>
            <a:r>
              <a:rPr sz="2200" b="1" spc="-5" dirty="0">
                <a:latin typeface="Calibri" pitchFamily="34" charset="0"/>
                <a:cs typeface="Calibri" pitchFamily="34" charset="0"/>
              </a:rPr>
              <a:t>Asset</a:t>
            </a:r>
            <a:r>
              <a:rPr sz="2200" b="1" spc="10" dirty="0">
                <a:latin typeface="Calibri" pitchFamily="34" charset="0"/>
                <a:cs typeface="Calibri" pitchFamily="34" charset="0"/>
              </a:rPr>
              <a:t>s</a:t>
            </a:r>
            <a:r>
              <a:rPr sz="2200" b="1" spc="-5" dirty="0">
                <a:latin typeface="Calibri" pitchFamily="34" charset="0"/>
                <a:cs typeface="Calibri" pitchFamily="34" charset="0"/>
              </a:rPr>
              <a:t>:</a:t>
            </a:r>
            <a:r>
              <a:rPr sz="2200" b="1" dirty="0">
                <a:latin typeface="Calibri" pitchFamily="34" charset="0"/>
                <a:cs typeface="Calibri" pitchFamily="34" charset="0"/>
              </a:rPr>
              <a:t>	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As</a:t>
            </a:r>
            <a:r>
              <a:rPr sz="2200" dirty="0">
                <a:latin typeface="Calibri" pitchFamily="34" charset="0"/>
                <a:cs typeface="Calibri" pitchFamily="34" charset="0"/>
              </a:rPr>
              <a:t>s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ets</a:t>
            </a:r>
            <a:r>
              <a:rPr sz="2200" dirty="0">
                <a:latin typeface="Calibri" pitchFamily="34" charset="0"/>
                <a:cs typeface="Calibri" pitchFamily="34" charset="0"/>
              </a:rPr>
              <a:t>	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of</a:t>
            </a:r>
            <a:r>
              <a:rPr sz="2200" dirty="0">
                <a:latin typeface="Calibri" pitchFamily="34" charset="0"/>
                <a:cs typeface="Calibri" pitchFamily="34" charset="0"/>
              </a:rPr>
              <a:t>	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the</a:t>
            </a:r>
            <a:r>
              <a:rPr sz="2200" dirty="0">
                <a:latin typeface="Calibri" pitchFamily="34" charset="0"/>
                <a:cs typeface="Calibri" pitchFamily="34" charset="0"/>
              </a:rPr>
              <a:t>	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fi</a:t>
            </a:r>
            <a:r>
              <a:rPr sz="2200" spc="10" dirty="0">
                <a:latin typeface="Calibri" pitchFamily="34" charset="0"/>
                <a:cs typeface="Calibri" pitchFamily="34" charset="0"/>
              </a:rPr>
              <a:t>r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m,</a:t>
            </a:r>
            <a:r>
              <a:rPr sz="2200" dirty="0">
                <a:latin typeface="Calibri" pitchFamily="34" charset="0"/>
                <a:cs typeface="Calibri" pitchFamily="34" charset="0"/>
              </a:rPr>
              <a:t>	</a:t>
            </a:r>
            <a:r>
              <a:rPr sz="2200" spc="10" dirty="0">
                <a:latin typeface="Calibri" pitchFamily="34" charset="0"/>
                <a:cs typeface="Calibri" pitchFamily="34" charset="0"/>
              </a:rPr>
              <a:t>i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n</a:t>
            </a:r>
            <a:r>
              <a:rPr sz="2200" dirty="0">
                <a:latin typeface="Calibri" pitchFamily="34" charset="0"/>
                <a:cs typeface="Calibri" pitchFamily="34" charset="0"/>
              </a:rPr>
              <a:t>c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luding</a:t>
            </a:r>
            <a:r>
              <a:rPr sz="2200" dirty="0">
                <a:latin typeface="Calibri" pitchFamily="34" charset="0"/>
                <a:cs typeface="Calibri" pitchFamily="34" charset="0"/>
              </a:rPr>
              <a:t>	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amount</a:t>
            </a:r>
            <a:r>
              <a:rPr sz="2200" dirty="0">
                <a:latin typeface="Calibri" pitchFamily="34" charset="0"/>
                <a:cs typeface="Calibri" pitchFamily="34" charset="0"/>
              </a:rPr>
              <a:t>	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c</a:t>
            </a:r>
            <a:r>
              <a:rPr sz="2200" dirty="0">
                <a:latin typeface="Calibri" pitchFamily="34" charset="0"/>
                <a:cs typeface="Calibri" pitchFamily="34" charset="0"/>
              </a:rPr>
              <a:t>o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n</a:t>
            </a:r>
            <a:r>
              <a:rPr sz="2200" spc="10" dirty="0">
                <a:latin typeface="Calibri" pitchFamily="34" charset="0"/>
                <a:cs typeface="Calibri" pitchFamily="34" charset="0"/>
              </a:rPr>
              <a:t>t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ri</a:t>
            </a:r>
            <a:r>
              <a:rPr sz="2200" dirty="0">
                <a:latin typeface="Calibri" pitchFamily="34" charset="0"/>
                <a:cs typeface="Calibri" pitchFamily="34" charset="0"/>
              </a:rPr>
              <a:t>b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uted</a:t>
            </a:r>
            <a:r>
              <a:rPr sz="2200" dirty="0">
                <a:latin typeface="Calibri" pitchFamily="34" charset="0"/>
                <a:cs typeface="Calibri" pitchFamily="34" charset="0"/>
              </a:rPr>
              <a:t>	</a:t>
            </a:r>
            <a:r>
              <a:rPr sz="2200" spc="10" dirty="0">
                <a:latin typeface="Calibri" pitchFamily="34" charset="0"/>
                <a:cs typeface="Calibri" pitchFamily="34" charset="0"/>
              </a:rPr>
              <a:t>b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y</a:t>
            </a:r>
            <a:r>
              <a:rPr sz="2200" dirty="0">
                <a:latin typeface="Calibri" pitchFamily="34" charset="0"/>
                <a:cs typeface="Calibri" pitchFamily="34" charset="0"/>
              </a:rPr>
              <a:t>	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the</a:t>
            </a:r>
            <a:endParaRPr sz="2200" dirty="0">
              <a:latin typeface="Calibri" pitchFamily="34" charset="0"/>
              <a:cs typeface="Calibri" pitchFamily="34" charset="0"/>
            </a:endParaRPr>
          </a:p>
          <a:p>
            <a:pPr marL="29845">
              <a:lnSpc>
                <a:spcPct val="100000"/>
              </a:lnSpc>
            </a:pPr>
            <a:r>
              <a:rPr sz="2200" spc="-5" dirty="0">
                <a:latin typeface="Calibri" pitchFamily="34" charset="0"/>
                <a:cs typeface="Calibri" pitchFamily="34" charset="0"/>
              </a:rPr>
              <a:t>partners to make up </a:t>
            </a:r>
            <a:r>
              <a:rPr sz="2200" dirty="0">
                <a:latin typeface="Calibri" pitchFamily="34" charset="0"/>
                <a:cs typeface="Calibri" pitchFamily="34" charset="0"/>
              </a:rPr>
              <a:t>deficiency 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of capital are applied in the following</a:t>
            </a:r>
            <a:r>
              <a:rPr sz="2200" spc="160" dirty="0">
                <a:latin typeface="Calibri" pitchFamily="34" charset="0"/>
                <a:cs typeface="Calibri" pitchFamily="34" charset="0"/>
              </a:rPr>
              <a:t> 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order:</a:t>
            </a:r>
            <a:endParaRPr sz="2200" dirty="0">
              <a:latin typeface="Calibri" pitchFamily="34" charset="0"/>
              <a:cs typeface="Calibri" pitchFamily="34" charset="0"/>
            </a:endParaRPr>
          </a:p>
          <a:p>
            <a:pPr marL="487045" indent="-457834">
              <a:lnSpc>
                <a:spcPct val="100000"/>
              </a:lnSpc>
              <a:spcBef>
                <a:spcPts val="1755"/>
              </a:spcBef>
              <a:buAutoNum type="alphaLcParenBoth"/>
              <a:tabLst>
                <a:tab pos="487680" algn="l"/>
              </a:tabLst>
            </a:pPr>
            <a:r>
              <a:rPr sz="2200" spc="-5" dirty="0">
                <a:latin typeface="Calibri" pitchFamily="34" charset="0"/>
                <a:cs typeface="Calibri" pitchFamily="34" charset="0"/>
              </a:rPr>
              <a:t>In paying </a:t>
            </a:r>
            <a:r>
              <a:rPr sz="2200" spc="-10" dirty="0">
                <a:latin typeface="Calibri" pitchFamily="34" charset="0"/>
                <a:cs typeface="Calibri" pitchFamily="34" charset="0"/>
              </a:rPr>
              <a:t>firm’s 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debts to third parties (outside</a:t>
            </a:r>
            <a:r>
              <a:rPr sz="2200" spc="60" dirty="0">
                <a:latin typeface="Calibri" pitchFamily="34" charset="0"/>
                <a:cs typeface="Calibri" pitchFamily="34" charset="0"/>
              </a:rPr>
              <a:t> 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liabilities);</a:t>
            </a:r>
            <a:endParaRPr sz="2200" dirty="0">
              <a:latin typeface="Calibri" pitchFamily="34" charset="0"/>
              <a:cs typeface="Calibri" pitchFamily="34" charset="0"/>
            </a:endParaRPr>
          </a:p>
          <a:p>
            <a:pPr marL="462280" marR="20320" indent="-447040">
              <a:lnSpc>
                <a:spcPct val="100000"/>
              </a:lnSpc>
              <a:spcBef>
                <a:spcPts val="690"/>
              </a:spcBef>
              <a:buFont typeface="Arial"/>
              <a:buAutoNum type="alphaLcParenBoth"/>
              <a:tabLst>
                <a:tab pos="498475" algn="l"/>
                <a:tab pos="499745" algn="l"/>
                <a:tab pos="875665" algn="l"/>
                <a:tab pos="1841500" algn="l"/>
                <a:tab pos="2216785" algn="l"/>
                <a:tab pos="2966720" algn="l"/>
                <a:tab pos="3995420" algn="l"/>
                <a:tab pos="5132070" algn="l"/>
                <a:tab pos="5864225" algn="l"/>
                <a:tab pos="6210300" algn="l"/>
                <a:tab pos="6817995" algn="l"/>
                <a:tab pos="7193280" algn="l"/>
                <a:tab pos="7784465" algn="l"/>
                <a:tab pos="8238490" algn="l"/>
                <a:tab pos="9360535" algn="l"/>
                <a:tab pos="9735185" algn="l"/>
                <a:tab pos="10547985" algn="l"/>
              </a:tabLst>
            </a:pPr>
            <a:r>
              <a:rPr dirty="0">
                <a:latin typeface="Calibri" pitchFamily="34" charset="0"/>
                <a:cs typeface="Calibri" pitchFamily="34" charset="0"/>
              </a:rPr>
              <a:t>	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In	payi</a:t>
            </a:r>
            <a:r>
              <a:rPr sz="2200" spc="10" dirty="0">
                <a:latin typeface="Calibri" pitchFamily="34" charset="0"/>
                <a:cs typeface="Calibri" pitchFamily="34" charset="0"/>
              </a:rPr>
              <a:t>n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g</a:t>
            </a:r>
            <a:r>
              <a:rPr sz="2200" dirty="0">
                <a:latin typeface="Calibri" pitchFamily="34" charset="0"/>
                <a:cs typeface="Calibri" pitchFamily="34" charset="0"/>
              </a:rPr>
              <a:t>	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to</a:t>
            </a:r>
            <a:r>
              <a:rPr sz="2200" dirty="0">
                <a:latin typeface="Calibri" pitchFamily="34" charset="0"/>
                <a:cs typeface="Calibri" pitchFamily="34" charset="0"/>
              </a:rPr>
              <a:t>	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ea</a:t>
            </a:r>
            <a:r>
              <a:rPr sz="2200" dirty="0">
                <a:latin typeface="Calibri" pitchFamily="34" charset="0"/>
                <a:cs typeface="Calibri" pitchFamily="34" charset="0"/>
              </a:rPr>
              <a:t>c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h</a:t>
            </a:r>
            <a:r>
              <a:rPr sz="2200" dirty="0">
                <a:latin typeface="Calibri" pitchFamily="34" charset="0"/>
                <a:cs typeface="Calibri" pitchFamily="34" charset="0"/>
              </a:rPr>
              <a:t>	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partner</a:t>
            </a:r>
            <a:r>
              <a:rPr sz="2200" dirty="0">
                <a:latin typeface="Calibri" pitchFamily="34" charset="0"/>
                <a:cs typeface="Calibri" pitchFamily="34" charset="0"/>
              </a:rPr>
              <a:t>	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rat</a:t>
            </a:r>
            <a:r>
              <a:rPr sz="2200" spc="10" dirty="0">
                <a:latin typeface="Calibri" pitchFamily="34" charset="0"/>
                <a:cs typeface="Calibri" pitchFamily="34" charset="0"/>
              </a:rPr>
              <a:t>e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ab</a:t>
            </a:r>
            <a:r>
              <a:rPr sz="2200" dirty="0">
                <a:latin typeface="Calibri" pitchFamily="34" charset="0"/>
                <a:cs typeface="Calibri" pitchFamily="34" charset="0"/>
              </a:rPr>
              <a:t>l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y</a:t>
            </a:r>
            <a:r>
              <a:rPr sz="2200" dirty="0">
                <a:latin typeface="Calibri" pitchFamily="34" charset="0"/>
                <a:cs typeface="Calibri" pitchFamily="34" charset="0"/>
              </a:rPr>
              <a:t>	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what</a:t>
            </a:r>
            <a:r>
              <a:rPr sz="2200" dirty="0">
                <a:latin typeface="Calibri" pitchFamily="34" charset="0"/>
                <a:cs typeface="Calibri" pitchFamily="34" charset="0"/>
              </a:rPr>
              <a:t>	</a:t>
            </a:r>
            <a:r>
              <a:rPr sz="2200" spc="10" dirty="0">
                <a:latin typeface="Calibri" pitchFamily="34" charset="0"/>
                <a:cs typeface="Calibri" pitchFamily="34" charset="0"/>
              </a:rPr>
              <a:t>i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s</a:t>
            </a:r>
            <a:r>
              <a:rPr sz="2200" dirty="0">
                <a:latin typeface="Calibri" pitchFamily="34" charset="0"/>
                <a:cs typeface="Calibri" pitchFamily="34" charset="0"/>
              </a:rPr>
              <a:t>	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due</a:t>
            </a:r>
            <a:r>
              <a:rPr sz="2200" dirty="0">
                <a:latin typeface="Calibri" pitchFamily="34" charset="0"/>
                <a:cs typeface="Calibri" pitchFamily="34" charset="0"/>
              </a:rPr>
              <a:t>	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to</a:t>
            </a:r>
            <a:r>
              <a:rPr sz="2200" dirty="0">
                <a:latin typeface="Calibri" pitchFamily="34" charset="0"/>
                <a:cs typeface="Calibri" pitchFamily="34" charset="0"/>
              </a:rPr>
              <a:t>	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him</a:t>
            </a:r>
            <a:r>
              <a:rPr sz="2200" dirty="0">
                <a:latin typeface="Calibri" pitchFamily="34" charset="0"/>
                <a:cs typeface="Calibri" pitchFamily="34" charset="0"/>
              </a:rPr>
              <a:t>	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on</a:t>
            </a:r>
            <a:r>
              <a:rPr sz="2200" dirty="0">
                <a:latin typeface="Calibri" pitchFamily="34" charset="0"/>
                <a:cs typeface="Calibri" pitchFamily="34" charset="0"/>
              </a:rPr>
              <a:t>	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a</a:t>
            </a:r>
            <a:r>
              <a:rPr sz="2200" dirty="0">
                <a:latin typeface="Calibri" pitchFamily="34" charset="0"/>
                <a:cs typeface="Calibri" pitchFamily="34" charset="0"/>
              </a:rPr>
              <a:t>c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c</a:t>
            </a:r>
            <a:r>
              <a:rPr sz="2200" dirty="0">
                <a:latin typeface="Calibri" pitchFamily="34" charset="0"/>
                <a:cs typeface="Calibri" pitchFamily="34" charset="0"/>
              </a:rPr>
              <a:t>o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unt</a:t>
            </a:r>
            <a:r>
              <a:rPr sz="2200" dirty="0">
                <a:latin typeface="Calibri" pitchFamily="34" charset="0"/>
                <a:cs typeface="Calibri" pitchFamily="34" charset="0"/>
              </a:rPr>
              <a:t>	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of</a:t>
            </a:r>
            <a:r>
              <a:rPr sz="2200" dirty="0">
                <a:latin typeface="Calibri" pitchFamily="34" charset="0"/>
                <a:cs typeface="Calibri" pitchFamily="34" charset="0"/>
              </a:rPr>
              <a:t>	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loa</a:t>
            </a:r>
            <a:r>
              <a:rPr sz="2200" spc="10" dirty="0">
                <a:latin typeface="Calibri" pitchFamily="34" charset="0"/>
                <a:cs typeface="Calibri" pitchFamily="34" charset="0"/>
              </a:rPr>
              <a:t>n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s</a:t>
            </a:r>
            <a:r>
              <a:rPr sz="2200" dirty="0">
                <a:latin typeface="Calibri" pitchFamily="34" charset="0"/>
                <a:cs typeface="Calibri" pitchFamily="34" charset="0"/>
              </a:rPr>
              <a:t>	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or  </a:t>
            </a:r>
            <a:r>
              <a:rPr sz="2200" dirty="0">
                <a:latin typeface="Calibri" pitchFamily="34" charset="0"/>
                <a:cs typeface="Calibri" pitchFamily="34" charset="0"/>
              </a:rPr>
              <a:t>advances;</a:t>
            </a:r>
          </a:p>
          <a:p>
            <a:pPr marL="427990" indent="-405765">
              <a:lnSpc>
                <a:spcPct val="100000"/>
              </a:lnSpc>
              <a:spcBef>
                <a:spcPts val="580"/>
              </a:spcBef>
              <a:buAutoNum type="alphaLcParenBoth"/>
              <a:tabLst>
                <a:tab pos="428625" algn="l"/>
              </a:tabLst>
            </a:pPr>
            <a:r>
              <a:rPr sz="2200" spc="-5" dirty="0">
                <a:latin typeface="Calibri" pitchFamily="34" charset="0"/>
                <a:cs typeface="Calibri" pitchFamily="34" charset="0"/>
              </a:rPr>
              <a:t>In paying to </a:t>
            </a:r>
            <a:r>
              <a:rPr sz="2200" dirty="0">
                <a:latin typeface="Calibri" pitchFamily="34" charset="0"/>
                <a:cs typeface="Calibri" pitchFamily="34" charset="0"/>
              </a:rPr>
              <a:t>each 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partner rateably what is due to him on account of</a:t>
            </a:r>
            <a:r>
              <a:rPr sz="2200" spc="175" dirty="0">
                <a:latin typeface="Calibri" pitchFamily="34" charset="0"/>
                <a:cs typeface="Calibri" pitchFamily="34" charset="0"/>
              </a:rPr>
              <a:t> </a:t>
            </a:r>
            <a:r>
              <a:rPr sz="2200" dirty="0">
                <a:latin typeface="Calibri" pitchFamily="34" charset="0"/>
                <a:cs typeface="Calibri" pitchFamily="34" charset="0"/>
              </a:rPr>
              <a:t>capital;</a:t>
            </a:r>
          </a:p>
          <a:p>
            <a:pPr>
              <a:lnSpc>
                <a:spcPct val="100000"/>
              </a:lnSpc>
              <a:spcBef>
                <a:spcPts val="50"/>
              </a:spcBef>
              <a:buFont typeface="Arial"/>
              <a:buAutoNum type="alphaLcParenBoth"/>
            </a:pPr>
            <a:endParaRPr sz="2000" dirty="0">
              <a:latin typeface="Calibri" pitchFamily="34" charset="0"/>
              <a:cs typeface="Calibri" pitchFamily="34" charset="0"/>
            </a:endParaRPr>
          </a:p>
          <a:p>
            <a:pPr marL="428625" indent="-416559">
              <a:lnSpc>
                <a:spcPct val="100000"/>
              </a:lnSpc>
              <a:spcBef>
                <a:spcPts val="5"/>
              </a:spcBef>
              <a:buAutoNum type="alphaLcParenBoth"/>
              <a:tabLst>
                <a:tab pos="429259" algn="l"/>
              </a:tabLst>
            </a:pPr>
            <a:r>
              <a:rPr sz="2200" spc="-5" dirty="0">
                <a:latin typeface="Calibri" pitchFamily="34" charset="0"/>
                <a:cs typeface="Calibri" pitchFamily="34" charset="0"/>
              </a:rPr>
              <a:t>The residue, if </a:t>
            </a:r>
            <a:r>
              <a:rPr sz="2200" spc="-45" dirty="0">
                <a:latin typeface="Calibri" pitchFamily="34" charset="0"/>
                <a:cs typeface="Calibri" pitchFamily="34" charset="0"/>
              </a:rPr>
              <a:t>any, 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is </a:t>
            </a:r>
            <a:r>
              <a:rPr sz="2200" dirty="0">
                <a:latin typeface="Calibri" pitchFamily="34" charset="0"/>
                <a:cs typeface="Calibri" pitchFamily="34" charset="0"/>
              </a:rPr>
              <a:t>distributed 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among partners in </a:t>
            </a:r>
            <a:r>
              <a:rPr sz="2200" dirty="0">
                <a:latin typeface="Calibri" pitchFamily="34" charset="0"/>
                <a:cs typeface="Calibri" pitchFamily="34" charset="0"/>
              </a:rPr>
              <a:t>their </a:t>
            </a:r>
            <a:r>
              <a:rPr sz="2200" spc="-5" dirty="0">
                <a:latin typeface="Calibri" pitchFamily="34" charset="0"/>
                <a:cs typeface="Calibri" pitchFamily="34" charset="0"/>
              </a:rPr>
              <a:t>profit-sharing</a:t>
            </a:r>
            <a:r>
              <a:rPr sz="2200" spc="204" dirty="0">
                <a:latin typeface="Calibri" pitchFamily="34" charset="0"/>
                <a:cs typeface="Calibri" pitchFamily="34" charset="0"/>
              </a:rPr>
              <a:t> </a:t>
            </a:r>
            <a:r>
              <a:rPr sz="2200" dirty="0">
                <a:latin typeface="Calibri" pitchFamily="34" charset="0"/>
                <a:cs typeface="Calibri" pitchFamily="34" charset="0"/>
              </a:rPr>
              <a:t>ratio.</a:t>
            </a:r>
          </a:p>
          <a:p>
            <a:pPr marL="4897755">
              <a:lnSpc>
                <a:spcPct val="100000"/>
              </a:lnSpc>
              <a:spcBef>
                <a:spcPts val="1340"/>
              </a:spcBef>
            </a:pPr>
            <a:r>
              <a:rPr sz="2200" b="1" spc="-5" dirty="0">
                <a:latin typeface="Calibri" pitchFamily="34" charset="0"/>
                <a:cs typeface="Calibri" pitchFamily="34" charset="0"/>
              </a:rPr>
              <a:t>[Section 48(a) of the Partnership Act,</a:t>
            </a:r>
            <a:r>
              <a:rPr sz="2200" b="1" spc="65" dirty="0">
                <a:latin typeface="Calibri" pitchFamily="34" charset="0"/>
                <a:cs typeface="Calibri" pitchFamily="34" charset="0"/>
              </a:rPr>
              <a:t> </a:t>
            </a:r>
            <a:r>
              <a:rPr sz="2200" b="1" spc="-5" dirty="0">
                <a:latin typeface="Calibri" pitchFamily="34" charset="0"/>
                <a:cs typeface="Calibri" pitchFamily="34" charset="0"/>
              </a:rPr>
              <a:t>1932]</a:t>
            </a:r>
            <a:endParaRPr sz="22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9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44200" y="623393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rgbClr val="EDEBE0"/>
          </a:solidFill>
        </p:spPr>
        <p:txBody>
          <a:bodyPr vert="horz" wrap="square" lIns="0" tIns="5715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450"/>
              </a:spcBef>
            </a:pPr>
            <a:r>
              <a:rPr dirty="0"/>
              <a:t>Accounts </a:t>
            </a:r>
            <a:r>
              <a:rPr spc="5" dirty="0"/>
              <a:t>prepared </a:t>
            </a:r>
            <a:r>
              <a:rPr dirty="0"/>
              <a:t>on Dissolution of the</a:t>
            </a:r>
            <a:r>
              <a:rPr spc="60" dirty="0"/>
              <a:t> </a:t>
            </a:r>
            <a:r>
              <a:rPr spc="30" dirty="0"/>
              <a:t>Firm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94131" y="891031"/>
            <a:ext cx="3253740" cy="702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69265" algn="l"/>
              </a:tabLst>
            </a:pPr>
            <a:endParaRPr lang="en-US" sz="2200" b="1" spc="-5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69265" algn="l"/>
              </a:tabLst>
            </a:pPr>
            <a:r>
              <a:rPr sz="2200" b="1" spc="-5" dirty="0" smtClean="0">
                <a:latin typeface="Arial"/>
                <a:cs typeface="Arial"/>
              </a:rPr>
              <a:t>1</a:t>
            </a:r>
            <a:r>
              <a:rPr sz="2200" b="1" spc="-5" dirty="0">
                <a:latin typeface="Arial"/>
                <a:cs typeface="Arial"/>
              </a:rPr>
              <a:t>.	Realisation</a:t>
            </a:r>
            <a:r>
              <a:rPr sz="2200" b="1" spc="-85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Account;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7672" y="2899613"/>
            <a:ext cx="390017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78790" algn="l"/>
              </a:tabLst>
            </a:pPr>
            <a:r>
              <a:rPr sz="2200" b="1" spc="-5" dirty="0">
                <a:latin typeface="Arial"/>
                <a:cs typeface="Arial"/>
              </a:rPr>
              <a:t>2.	Loan by Partner</a:t>
            </a:r>
            <a:r>
              <a:rPr sz="2200" b="1" spc="-60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Account;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4131" y="5417311"/>
            <a:ext cx="4707890" cy="972819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L="478155" indent="-466090">
              <a:lnSpc>
                <a:spcPct val="100000"/>
              </a:lnSpc>
              <a:spcBef>
                <a:spcPts val="1190"/>
              </a:spcBef>
              <a:buAutoNum type="arabicPeriod" startAt="4"/>
              <a:tabLst>
                <a:tab pos="478155" algn="l"/>
                <a:tab pos="478790" algn="l"/>
              </a:tabLst>
            </a:pPr>
            <a:r>
              <a:rPr sz="2200" b="1" spc="-5" dirty="0">
                <a:latin typeface="Arial"/>
                <a:cs typeface="Arial"/>
              </a:rPr>
              <a:t>Partners’ Capital Accounts;</a:t>
            </a:r>
            <a:r>
              <a:rPr sz="2200" b="1" spc="-185" dirty="0">
                <a:latin typeface="Arial"/>
                <a:cs typeface="Arial"/>
              </a:rPr>
              <a:t> </a:t>
            </a:r>
            <a:r>
              <a:rPr sz="2200" b="1" spc="-10" dirty="0">
                <a:latin typeface="Arial"/>
                <a:cs typeface="Arial"/>
              </a:rPr>
              <a:t>and</a:t>
            </a:r>
            <a:endParaRPr sz="2200">
              <a:latin typeface="Arial"/>
              <a:cs typeface="Arial"/>
            </a:endParaRPr>
          </a:p>
          <a:p>
            <a:pPr marL="483234" indent="-466725">
              <a:lnSpc>
                <a:spcPct val="100000"/>
              </a:lnSpc>
              <a:spcBef>
                <a:spcPts val="1090"/>
              </a:spcBef>
              <a:buAutoNum type="arabicPeriod" startAt="4"/>
              <a:tabLst>
                <a:tab pos="483234" algn="l"/>
                <a:tab pos="483870" algn="l"/>
              </a:tabLst>
            </a:pPr>
            <a:r>
              <a:rPr sz="2200" b="1" spc="-5" dirty="0">
                <a:latin typeface="Arial"/>
                <a:cs typeface="Arial"/>
              </a:rPr>
              <a:t>Cash / Bank</a:t>
            </a:r>
            <a:r>
              <a:rPr sz="2200" b="1" spc="-50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Account.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4131" y="4110990"/>
            <a:ext cx="54203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78155" algn="l"/>
              </a:tabLst>
            </a:pPr>
            <a:r>
              <a:rPr sz="2200" b="1" spc="-5" dirty="0">
                <a:latin typeface="Arial"/>
                <a:cs typeface="Arial"/>
              </a:rPr>
              <a:t>3.	Loan by Firm to the Partner Account;</a:t>
            </a:r>
            <a:endParaRPr sz="2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01852" y="1266444"/>
            <a:ext cx="9215755" cy="1446530"/>
          </a:xfrm>
          <a:prstGeom prst="rect">
            <a:avLst/>
          </a:prstGeom>
          <a:solidFill>
            <a:srgbClr val="E6DFEB"/>
          </a:solidFill>
        </p:spPr>
        <p:txBody>
          <a:bodyPr vert="horz" wrap="square" lIns="0" tIns="37465" rIns="0" bIns="0" rtlCol="0">
            <a:spAutoFit/>
          </a:bodyPr>
          <a:lstStyle/>
          <a:p>
            <a:pPr marL="90805" marR="82550" algn="just">
              <a:lnSpc>
                <a:spcPct val="100000"/>
              </a:lnSpc>
              <a:spcBef>
                <a:spcPts val="295"/>
              </a:spcBef>
            </a:pPr>
            <a:r>
              <a:rPr sz="2200" i="1" spc="-5" dirty="0">
                <a:latin typeface="Arial"/>
                <a:cs typeface="Arial"/>
              </a:rPr>
              <a:t>All </a:t>
            </a:r>
            <a:r>
              <a:rPr sz="2200" b="1" i="1" spc="-5" dirty="0">
                <a:latin typeface="Arial"/>
                <a:cs typeface="Arial"/>
              </a:rPr>
              <a:t>assets </a:t>
            </a:r>
            <a:r>
              <a:rPr sz="2200" b="1" i="1" dirty="0">
                <a:latin typeface="Arial"/>
                <a:cs typeface="Arial"/>
              </a:rPr>
              <a:t>(Except Cash </a:t>
            </a:r>
            <a:r>
              <a:rPr sz="2200" b="1" i="1" spc="-5" dirty="0">
                <a:latin typeface="Arial"/>
                <a:cs typeface="Arial"/>
              </a:rPr>
              <a:t>/ </a:t>
            </a:r>
            <a:r>
              <a:rPr sz="2200" b="1" i="1" dirty="0">
                <a:latin typeface="Arial"/>
                <a:cs typeface="Arial"/>
              </a:rPr>
              <a:t>Bank) </a:t>
            </a:r>
            <a:r>
              <a:rPr sz="2200" i="1" spc="-5" dirty="0">
                <a:latin typeface="Arial"/>
                <a:cs typeface="Arial"/>
              </a:rPr>
              <a:t>as on the date of </a:t>
            </a:r>
            <a:r>
              <a:rPr sz="2200" i="1" dirty="0">
                <a:latin typeface="Arial"/>
                <a:cs typeface="Arial"/>
              </a:rPr>
              <a:t>dissolution </a:t>
            </a:r>
            <a:r>
              <a:rPr sz="2200" i="1" spc="-5" dirty="0">
                <a:latin typeface="Arial"/>
                <a:cs typeface="Arial"/>
              </a:rPr>
              <a:t>are  </a:t>
            </a:r>
            <a:r>
              <a:rPr sz="2200" i="1" dirty="0">
                <a:latin typeface="Arial"/>
                <a:cs typeface="Arial"/>
              </a:rPr>
              <a:t>transferred to </a:t>
            </a:r>
            <a:r>
              <a:rPr sz="2200" i="1" spc="-5" dirty="0">
                <a:latin typeface="Arial"/>
                <a:cs typeface="Arial"/>
              </a:rPr>
              <a:t>the debit of Realisation Account. All </a:t>
            </a:r>
            <a:r>
              <a:rPr sz="2200" b="1" i="1" dirty="0">
                <a:latin typeface="Arial"/>
                <a:cs typeface="Arial"/>
              </a:rPr>
              <a:t>Outside Liabilities  </a:t>
            </a:r>
            <a:r>
              <a:rPr sz="2200" i="1" spc="-5" dirty="0">
                <a:latin typeface="Arial"/>
                <a:cs typeface="Arial"/>
              </a:rPr>
              <a:t>(Loan by Partner is not an outside liability) and </a:t>
            </a:r>
            <a:r>
              <a:rPr sz="2200" i="1" dirty="0">
                <a:latin typeface="Arial"/>
                <a:cs typeface="Arial"/>
              </a:rPr>
              <a:t>reserves </a:t>
            </a:r>
            <a:r>
              <a:rPr sz="2200" i="1" spc="-5" dirty="0">
                <a:latin typeface="Arial"/>
                <a:cs typeface="Arial"/>
              </a:rPr>
              <a:t>related to  assets are transferred to the credit of Realisation</a:t>
            </a:r>
            <a:r>
              <a:rPr sz="2200" i="1" spc="55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Account.</a:t>
            </a:r>
            <a:endParaRPr sz="2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05483" y="3273552"/>
            <a:ext cx="10370820" cy="769620"/>
          </a:xfrm>
          <a:prstGeom prst="rect">
            <a:avLst/>
          </a:prstGeom>
          <a:solidFill>
            <a:srgbClr val="E6DFEB"/>
          </a:solidFill>
        </p:spPr>
        <p:txBody>
          <a:bodyPr vert="horz" wrap="square" lIns="0" tIns="3746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95"/>
              </a:spcBef>
            </a:pPr>
            <a:r>
              <a:rPr sz="2200" spc="-5" dirty="0">
                <a:latin typeface="Arial"/>
                <a:cs typeface="Arial"/>
              </a:rPr>
              <a:t>Loan</a:t>
            </a:r>
            <a:r>
              <a:rPr sz="2200" spc="27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by</a:t>
            </a:r>
            <a:r>
              <a:rPr sz="2200" spc="27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Partner</a:t>
            </a:r>
            <a:r>
              <a:rPr sz="2200" spc="27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Account</a:t>
            </a:r>
            <a:r>
              <a:rPr sz="2200" spc="27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is</a:t>
            </a:r>
            <a:r>
              <a:rPr sz="2200" spc="28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separately</a:t>
            </a:r>
            <a:r>
              <a:rPr sz="2200" spc="29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maintained.</a:t>
            </a:r>
            <a:r>
              <a:rPr sz="2200" spc="27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Loan</a:t>
            </a:r>
            <a:r>
              <a:rPr sz="2200" spc="2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to</a:t>
            </a:r>
            <a:r>
              <a:rPr sz="2200" spc="27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Partner</a:t>
            </a:r>
            <a:r>
              <a:rPr sz="2200" spc="29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is</a:t>
            </a:r>
            <a:r>
              <a:rPr sz="2200" spc="27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paid</a:t>
            </a:r>
            <a:r>
              <a:rPr sz="2200" spc="27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after</a:t>
            </a:r>
            <a:endParaRPr sz="2200">
              <a:latin typeface="Arial"/>
              <a:cs typeface="Arial"/>
            </a:endParaRPr>
          </a:p>
          <a:p>
            <a:pPr marL="91440">
              <a:lnSpc>
                <a:spcPct val="100000"/>
              </a:lnSpc>
            </a:pPr>
            <a:r>
              <a:rPr sz="2200" spc="-5" dirty="0">
                <a:latin typeface="Arial"/>
                <a:cs typeface="Arial"/>
              </a:rPr>
              <a:t>Outside </a:t>
            </a:r>
            <a:r>
              <a:rPr sz="2200" dirty="0">
                <a:latin typeface="Arial"/>
                <a:cs typeface="Arial"/>
              </a:rPr>
              <a:t>Liabilities </a:t>
            </a:r>
            <a:r>
              <a:rPr sz="2200" spc="-5" dirty="0">
                <a:latin typeface="Arial"/>
                <a:cs typeface="Arial"/>
              </a:rPr>
              <a:t>have been paid but before repayment of Partners</a:t>
            </a:r>
            <a:r>
              <a:rPr sz="2200" spc="18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Capitals.</a:t>
            </a:r>
            <a:endParaRPr sz="2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91767" y="4588764"/>
            <a:ext cx="10370820" cy="769620"/>
          </a:xfrm>
          <a:prstGeom prst="rect">
            <a:avLst/>
          </a:prstGeom>
          <a:solidFill>
            <a:srgbClr val="E6DFEB"/>
          </a:solidFill>
        </p:spPr>
        <p:txBody>
          <a:bodyPr vert="horz" wrap="square" lIns="0" tIns="3873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5"/>
              </a:spcBef>
            </a:pPr>
            <a:r>
              <a:rPr sz="2200" spc="-5" dirty="0">
                <a:latin typeface="Arial"/>
                <a:cs typeface="Arial"/>
              </a:rPr>
              <a:t>Loan</a:t>
            </a:r>
            <a:r>
              <a:rPr sz="2200" spc="90" dirty="0">
                <a:latin typeface="Arial"/>
                <a:cs typeface="Arial"/>
              </a:rPr>
              <a:t> </a:t>
            </a:r>
            <a:r>
              <a:rPr sz="2200" spc="5" dirty="0">
                <a:latin typeface="Arial"/>
                <a:cs typeface="Arial"/>
              </a:rPr>
              <a:t>by</a:t>
            </a:r>
            <a:r>
              <a:rPr sz="2200" spc="8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the</a:t>
            </a:r>
            <a:r>
              <a:rPr sz="2200" spc="10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firm</a:t>
            </a:r>
            <a:r>
              <a:rPr sz="2200" spc="8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to</a:t>
            </a:r>
            <a:r>
              <a:rPr sz="2200" spc="10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Partner</a:t>
            </a:r>
            <a:r>
              <a:rPr sz="2200" spc="9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Account</a:t>
            </a:r>
            <a:r>
              <a:rPr sz="2200" spc="10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is</a:t>
            </a:r>
            <a:r>
              <a:rPr sz="2200" spc="9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not</a:t>
            </a:r>
            <a:r>
              <a:rPr sz="2200" spc="9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transferred</a:t>
            </a:r>
            <a:r>
              <a:rPr sz="2200" spc="1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to</a:t>
            </a:r>
            <a:r>
              <a:rPr sz="2200" spc="10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Realisation</a:t>
            </a:r>
            <a:r>
              <a:rPr sz="2200" spc="10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Account.</a:t>
            </a:r>
            <a:r>
              <a:rPr sz="2200" spc="9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It</a:t>
            </a:r>
            <a:r>
              <a:rPr sz="2200" spc="9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is</a:t>
            </a:r>
            <a:endParaRPr sz="2200">
              <a:latin typeface="Arial"/>
              <a:cs typeface="Arial"/>
            </a:endParaRPr>
          </a:p>
          <a:p>
            <a:pPr marL="91440">
              <a:lnSpc>
                <a:spcPct val="100000"/>
              </a:lnSpc>
            </a:pPr>
            <a:r>
              <a:rPr sz="2200" spc="-5" dirty="0">
                <a:latin typeface="Arial"/>
                <a:cs typeface="Arial"/>
              </a:rPr>
              <a:t>transferred to the </a:t>
            </a:r>
            <a:r>
              <a:rPr sz="2200" dirty="0">
                <a:latin typeface="Arial"/>
                <a:cs typeface="Arial"/>
              </a:rPr>
              <a:t>debit </a:t>
            </a:r>
            <a:r>
              <a:rPr sz="2200" spc="-5" dirty="0">
                <a:latin typeface="Arial"/>
                <a:cs typeface="Arial"/>
              </a:rPr>
              <a:t>of </a:t>
            </a:r>
            <a:r>
              <a:rPr sz="2200" dirty="0">
                <a:latin typeface="Arial"/>
                <a:cs typeface="Arial"/>
              </a:rPr>
              <a:t>Partner’s </a:t>
            </a:r>
            <a:r>
              <a:rPr sz="2200" spc="-5" dirty="0">
                <a:latin typeface="Arial"/>
                <a:cs typeface="Arial"/>
              </a:rPr>
              <a:t>Capital</a:t>
            </a:r>
            <a:r>
              <a:rPr sz="2200" spc="-4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Account.</a:t>
            </a:r>
            <a:endParaRPr sz="2200">
              <a:latin typeface="Arial"/>
              <a:cs typeface="Arial"/>
            </a:endParaRPr>
          </a:p>
        </p:txBody>
      </p:sp>
      <p:pic>
        <p:nvPicPr>
          <p:cNvPr id="12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20400" y="608419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5695" y="256031"/>
            <a:ext cx="8597265" cy="551815"/>
          </a:xfrm>
          <a:custGeom>
            <a:avLst/>
            <a:gdLst/>
            <a:ahLst/>
            <a:cxnLst/>
            <a:rect l="l" t="t" r="r" b="b"/>
            <a:pathLst>
              <a:path w="8597265" h="551815">
                <a:moveTo>
                  <a:pt x="8596884" y="0"/>
                </a:moveTo>
                <a:lnTo>
                  <a:pt x="0" y="0"/>
                </a:lnTo>
                <a:lnTo>
                  <a:pt x="0" y="551687"/>
                </a:lnTo>
                <a:lnTo>
                  <a:pt x="8596884" y="551687"/>
                </a:lnTo>
                <a:lnTo>
                  <a:pt x="8596884" y="0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94131" y="258478"/>
            <a:ext cx="8138159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30" dirty="0"/>
              <a:t>Key </a:t>
            </a:r>
            <a:r>
              <a:rPr sz="3200" dirty="0"/>
              <a:t>Accounting </a:t>
            </a:r>
            <a:r>
              <a:rPr sz="3200" spc="-5" dirty="0"/>
              <a:t>Issues </a:t>
            </a:r>
            <a:r>
              <a:rPr sz="3200" dirty="0"/>
              <a:t>in Dissolution of</a:t>
            </a:r>
            <a:r>
              <a:rPr sz="3200" spc="65" dirty="0"/>
              <a:t> </a:t>
            </a:r>
            <a:r>
              <a:rPr sz="3200" spc="30" dirty="0"/>
              <a:t>Firm</a:t>
            </a:r>
          </a:p>
        </p:txBody>
      </p:sp>
      <p:sp>
        <p:nvSpPr>
          <p:cNvPr id="5" name="object 5"/>
          <p:cNvSpPr/>
          <p:nvPr/>
        </p:nvSpPr>
        <p:spPr>
          <a:xfrm>
            <a:off x="614172" y="865631"/>
            <a:ext cx="10962640" cy="1918970"/>
          </a:xfrm>
          <a:custGeom>
            <a:avLst/>
            <a:gdLst/>
            <a:ahLst/>
            <a:cxnLst/>
            <a:rect l="l" t="t" r="r" b="b"/>
            <a:pathLst>
              <a:path w="10962640" h="1918970">
                <a:moveTo>
                  <a:pt x="8798039" y="0"/>
                </a:moveTo>
                <a:lnTo>
                  <a:pt x="13716" y="0"/>
                </a:lnTo>
                <a:lnTo>
                  <a:pt x="13716" y="1107948"/>
                </a:lnTo>
                <a:lnTo>
                  <a:pt x="8798039" y="1107948"/>
                </a:lnTo>
                <a:lnTo>
                  <a:pt x="8798039" y="0"/>
                </a:lnTo>
                <a:close/>
              </a:path>
              <a:path w="10962640" h="1918970">
                <a:moveTo>
                  <a:pt x="10962132" y="1149096"/>
                </a:moveTo>
                <a:lnTo>
                  <a:pt x="0" y="1149096"/>
                </a:lnTo>
                <a:lnTo>
                  <a:pt x="0" y="1918716"/>
                </a:lnTo>
                <a:lnTo>
                  <a:pt x="10962132" y="1918716"/>
                </a:lnTo>
                <a:lnTo>
                  <a:pt x="10962132" y="114909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9533001" y="2923158"/>
            <a:ext cx="197485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715010" algn="l"/>
                <a:tab pos="1731645" algn="l"/>
              </a:tabLst>
            </a:pPr>
            <a:r>
              <a:rPr sz="2200" spc="-5" dirty="0">
                <a:latin typeface="Arial"/>
                <a:cs typeface="Arial"/>
              </a:rPr>
              <a:t>w</a:t>
            </a:r>
            <a:r>
              <a:rPr sz="2200" spc="-15" dirty="0">
                <a:latin typeface="Arial"/>
                <a:cs typeface="Arial"/>
              </a:rPr>
              <a:t>i</a:t>
            </a:r>
            <a:r>
              <a:rPr sz="2200" spc="-5" dirty="0">
                <a:latin typeface="Arial"/>
                <a:cs typeface="Arial"/>
              </a:rPr>
              <a:t>th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a</a:t>
            </a:r>
            <a:r>
              <a:rPr sz="2200" dirty="0">
                <a:latin typeface="Arial"/>
                <a:cs typeface="Arial"/>
              </a:rPr>
              <a:t>s</a:t>
            </a:r>
            <a:r>
              <a:rPr sz="2200" spc="-5" dirty="0">
                <a:latin typeface="Arial"/>
                <a:cs typeface="Arial"/>
              </a:rPr>
              <a:t>s</a:t>
            </a:r>
            <a:r>
              <a:rPr sz="2200" dirty="0">
                <a:latin typeface="Arial"/>
                <a:cs typeface="Arial"/>
              </a:rPr>
              <a:t>e</a:t>
            </a:r>
            <a:r>
              <a:rPr sz="2200" spc="-5" dirty="0">
                <a:latin typeface="Arial"/>
                <a:cs typeface="Arial"/>
              </a:rPr>
              <a:t>ts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20" dirty="0">
                <a:latin typeface="Arial"/>
                <a:cs typeface="Arial"/>
              </a:rPr>
              <a:t>to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667493" y="2041017"/>
            <a:ext cx="1831339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36245" algn="l"/>
              </a:tabLst>
            </a:pPr>
            <a:r>
              <a:rPr sz="2200" spc="-5" dirty="0">
                <a:latin typeface="Arial"/>
                <a:cs typeface="Arial"/>
              </a:rPr>
              <a:t>to	Realisation</a:t>
            </a:r>
            <a:endParaRPr sz="2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77672" y="891031"/>
            <a:ext cx="8824595" cy="2392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4810" marR="175895" indent="-3429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385445" algn="l"/>
              </a:tabLst>
            </a:pPr>
            <a:r>
              <a:rPr sz="2200" spc="-5" dirty="0">
                <a:latin typeface="Arial"/>
                <a:cs typeface="Arial"/>
              </a:rPr>
              <a:t>All assets (tangible and intangible) (except Loan to Partners  Account, Fictitious Assets and Cash and </a:t>
            </a:r>
            <a:r>
              <a:rPr sz="2200" dirty="0">
                <a:latin typeface="Arial"/>
                <a:cs typeface="Arial"/>
              </a:rPr>
              <a:t>Bank </a:t>
            </a:r>
            <a:r>
              <a:rPr sz="2200" spc="-5" dirty="0">
                <a:latin typeface="Arial"/>
                <a:cs typeface="Arial"/>
              </a:rPr>
              <a:t>Accounts) are  transferred to Realisation</a:t>
            </a:r>
            <a:r>
              <a:rPr sz="2200" spc="-7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Account.</a:t>
            </a:r>
            <a:endParaRPr sz="2200" dirty="0">
              <a:latin typeface="Arial"/>
              <a:cs typeface="Arial"/>
            </a:endParaRPr>
          </a:p>
          <a:p>
            <a:pPr marL="370840" marR="5080" indent="-343535" algn="just">
              <a:lnSpc>
                <a:spcPct val="100000"/>
              </a:lnSpc>
              <a:spcBef>
                <a:spcPts val="1135"/>
              </a:spcBef>
              <a:buChar char="•"/>
              <a:tabLst>
                <a:tab pos="371475" algn="l"/>
              </a:tabLst>
            </a:pPr>
            <a:r>
              <a:rPr sz="2200" spc="-5" dirty="0">
                <a:latin typeface="Arial"/>
                <a:cs typeface="Arial"/>
              </a:rPr>
              <a:t>All liabilities except </a:t>
            </a:r>
            <a:r>
              <a:rPr sz="2200" dirty="0">
                <a:latin typeface="Arial"/>
                <a:cs typeface="Arial"/>
              </a:rPr>
              <a:t>Loan </a:t>
            </a:r>
            <a:r>
              <a:rPr sz="2200" spc="-5" dirty="0">
                <a:latin typeface="Arial"/>
                <a:cs typeface="Arial"/>
              </a:rPr>
              <a:t>by Partners Account are transferred  Account.</a:t>
            </a:r>
            <a:endParaRPr sz="2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664"/>
              </a:spcBef>
              <a:buChar char="•"/>
              <a:tabLst>
                <a:tab pos="354965" algn="l"/>
                <a:tab pos="355600" algn="l"/>
                <a:tab pos="1741805" algn="l"/>
                <a:tab pos="3287395" algn="l"/>
                <a:tab pos="3991610" algn="l"/>
                <a:tab pos="5085080" algn="l"/>
                <a:tab pos="5695950" algn="l"/>
                <a:tab pos="6415405" algn="l"/>
                <a:tab pos="7976234" algn="l"/>
              </a:tabLst>
            </a:pPr>
            <a:r>
              <a:rPr sz="2200" spc="-5" dirty="0">
                <a:latin typeface="Arial"/>
                <a:cs typeface="Arial"/>
              </a:rPr>
              <a:t>Reserves	associated	with	assets,	are	also	</a:t>
            </a:r>
            <a:r>
              <a:rPr sz="2200" dirty="0">
                <a:latin typeface="Arial"/>
                <a:cs typeface="Arial"/>
              </a:rPr>
              <a:t>transferred	</a:t>
            </a:r>
            <a:r>
              <a:rPr sz="2200" spc="-5" dirty="0">
                <a:latin typeface="Arial"/>
                <a:cs typeface="Arial"/>
              </a:rPr>
              <a:t>along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4448" y="3267912"/>
            <a:ext cx="10821670" cy="27051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8620" marR="33655" indent="-635">
              <a:lnSpc>
                <a:spcPct val="100000"/>
              </a:lnSpc>
              <a:spcBef>
                <a:spcPts val="95"/>
              </a:spcBef>
            </a:pPr>
            <a:r>
              <a:rPr sz="3300" spc="-7" baseline="2525" dirty="0">
                <a:latin typeface="Arial"/>
                <a:cs typeface="Arial"/>
              </a:rPr>
              <a:t>Realisation </a:t>
            </a:r>
            <a:r>
              <a:rPr sz="3300" baseline="2525" dirty="0">
                <a:latin typeface="Arial"/>
                <a:cs typeface="Arial"/>
              </a:rPr>
              <a:t>Account. </a:t>
            </a:r>
            <a:r>
              <a:rPr sz="2200" spc="-5" dirty="0">
                <a:latin typeface="Arial"/>
                <a:cs typeface="Arial"/>
              </a:rPr>
              <a:t>Example, Investments Fluctuation Reserve </a:t>
            </a:r>
            <a:r>
              <a:rPr sz="2200" dirty="0">
                <a:latin typeface="Arial"/>
                <a:cs typeface="Arial"/>
              </a:rPr>
              <a:t>and Investments,  </a:t>
            </a:r>
            <a:r>
              <a:rPr sz="2200" spc="-10" dirty="0">
                <a:latin typeface="Arial"/>
                <a:cs typeface="Arial"/>
              </a:rPr>
              <a:t>Workmen </a:t>
            </a:r>
            <a:r>
              <a:rPr sz="2200" spc="-5" dirty="0">
                <a:latin typeface="Arial"/>
                <a:cs typeface="Arial"/>
              </a:rPr>
              <a:t>Compensation Reserve and </a:t>
            </a:r>
            <a:r>
              <a:rPr sz="2200" spc="-10" dirty="0">
                <a:latin typeface="Arial"/>
                <a:cs typeface="Arial"/>
              </a:rPr>
              <a:t>Workmen </a:t>
            </a:r>
            <a:r>
              <a:rPr sz="2200" spc="-5" dirty="0">
                <a:latin typeface="Arial"/>
                <a:cs typeface="Arial"/>
              </a:rPr>
              <a:t>Compensation Claim</a:t>
            </a:r>
            <a:r>
              <a:rPr sz="2200" spc="18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etc.</a:t>
            </a: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950" dirty="0">
              <a:latin typeface="Arial"/>
              <a:cs typeface="Arial"/>
            </a:endParaRPr>
          </a:p>
          <a:p>
            <a:pPr marL="360045" marR="5080" indent="-342900">
              <a:lnSpc>
                <a:spcPct val="100000"/>
              </a:lnSpc>
              <a:buChar char="•"/>
              <a:tabLst>
                <a:tab pos="360045" algn="l"/>
                <a:tab pos="360680" algn="l"/>
                <a:tab pos="1215390" algn="l"/>
                <a:tab pos="2134235" algn="l"/>
                <a:tab pos="3470910" algn="l"/>
                <a:tab pos="4030345" algn="l"/>
                <a:tab pos="5539105" algn="l"/>
                <a:tab pos="5927725" algn="l"/>
                <a:tab pos="6473825" algn="l"/>
                <a:tab pos="7313295" algn="l"/>
                <a:tab pos="7701915" algn="l"/>
                <a:tab pos="8728075" algn="l"/>
                <a:tab pos="10032365" algn="l"/>
                <a:tab pos="10420985" algn="l"/>
              </a:tabLst>
            </a:pPr>
            <a:r>
              <a:rPr sz="2200" spc="-5" dirty="0">
                <a:latin typeface="Arial"/>
                <a:cs typeface="Arial"/>
              </a:rPr>
              <a:t>Other	(</a:t>
            </a:r>
            <a:r>
              <a:rPr sz="2200" spc="5" dirty="0">
                <a:latin typeface="Arial"/>
                <a:cs typeface="Arial"/>
              </a:rPr>
              <a:t>F</a:t>
            </a:r>
            <a:r>
              <a:rPr sz="2200" spc="-5" dirty="0">
                <a:latin typeface="Arial"/>
                <a:cs typeface="Arial"/>
              </a:rPr>
              <a:t>re</a:t>
            </a:r>
            <a:r>
              <a:rPr sz="2200" spc="10" dirty="0">
                <a:latin typeface="Arial"/>
                <a:cs typeface="Arial"/>
              </a:rPr>
              <a:t>e</a:t>
            </a:r>
            <a:r>
              <a:rPr sz="2200" spc="-5" dirty="0">
                <a:latin typeface="Arial"/>
                <a:cs typeface="Arial"/>
              </a:rPr>
              <a:t>)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Rese</a:t>
            </a:r>
            <a:r>
              <a:rPr sz="2200" spc="5" dirty="0">
                <a:latin typeface="Arial"/>
                <a:cs typeface="Arial"/>
              </a:rPr>
              <a:t>r</a:t>
            </a:r>
            <a:r>
              <a:rPr sz="2200" spc="-5" dirty="0">
                <a:latin typeface="Arial"/>
                <a:cs typeface="Arial"/>
              </a:rPr>
              <a:t>ves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are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tra</a:t>
            </a:r>
            <a:r>
              <a:rPr sz="2200" dirty="0">
                <a:latin typeface="Arial"/>
                <a:cs typeface="Arial"/>
              </a:rPr>
              <a:t>n</a:t>
            </a:r>
            <a:r>
              <a:rPr sz="2200" spc="-5" dirty="0">
                <a:latin typeface="Arial"/>
                <a:cs typeface="Arial"/>
              </a:rPr>
              <a:t>s</a:t>
            </a:r>
            <a:r>
              <a:rPr sz="2200" spc="10" dirty="0">
                <a:latin typeface="Arial"/>
                <a:cs typeface="Arial"/>
              </a:rPr>
              <a:t>f</a:t>
            </a:r>
            <a:r>
              <a:rPr sz="2200" spc="-5" dirty="0">
                <a:latin typeface="Arial"/>
                <a:cs typeface="Arial"/>
              </a:rPr>
              <a:t>erred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to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t</a:t>
            </a:r>
            <a:r>
              <a:rPr sz="2200" spc="10" dirty="0">
                <a:latin typeface="Arial"/>
                <a:cs typeface="Arial"/>
              </a:rPr>
              <a:t>h</a:t>
            </a:r>
            <a:r>
              <a:rPr sz="2200" spc="-5" dirty="0">
                <a:latin typeface="Arial"/>
                <a:cs typeface="Arial"/>
              </a:rPr>
              <a:t>e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cred</a:t>
            </a:r>
            <a:r>
              <a:rPr sz="2200" dirty="0">
                <a:latin typeface="Arial"/>
                <a:cs typeface="Arial"/>
              </a:rPr>
              <a:t>i</a:t>
            </a:r>
            <a:r>
              <a:rPr sz="2200" spc="-5" dirty="0">
                <a:latin typeface="Arial"/>
                <a:cs typeface="Arial"/>
              </a:rPr>
              <a:t>t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of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Cap</a:t>
            </a:r>
            <a:r>
              <a:rPr sz="2200" dirty="0">
                <a:latin typeface="Arial"/>
                <a:cs typeface="Arial"/>
              </a:rPr>
              <a:t>i</a:t>
            </a:r>
            <a:r>
              <a:rPr sz="2200" spc="-5" dirty="0">
                <a:latin typeface="Arial"/>
                <a:cs typeface="Arial"/>
              </a:rPr>
              <a:t>tal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Accou</a:t>
            </a:r>
            <a:r>
              <a:rPr sz="2200" dirty="0">
                <a:latin typeface="Arial"/>
                <a:cs typeface="Arial"/>
              </a:rPr>
              <a:t>n</a:t>
            </a:r>
            <a:r>
              <a:rPr sz="2200" spc="-5" dirty="0">
                <a:latin typeface="Arial"/>
                <a:cs typeface="Arial"/>
              </a:rPr>
              <a:t>ts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of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the  Partners in their profit-sharing</a:t>
            </a:r>
            <a:r>
              <a:rPr sz="2200" spc="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ratio.</a:t>
            </a:r>
          </a:p>
          <a:p>
            <a:pPr>
              <a:lnSpc>
                <a:spcPct val="100000"/>
              </a:lnSpc>
              <a:spcBef>
                <a:spcPts val="40"/>
              </a:spcBef>
              <a:buFont typeface="Arial"/>
              <a:buChar char="•"/>
            </a:pPr>
            <a:endParaRPr sz="255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Arial"/>
                <a:cs typeface="Arial"/>
              </a:rPr>
              <a:t>Fictitious</a:t>
            </a:r>
            <a:r>
              <a:rPr sz="2200" spc="20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assets</a:t>
            </a:r>
            <a:r>
              <a:rPr sz="2200" spc="18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(Profit</a:t>
            </a:r>
            <a:r>
              <a:rPr sz="2200" spc="20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and</a:t>
            </a:r>
            <a:r>
              <a:rPr sz="2200" spc="18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Loss</a:t>
            </a:r>
            <a:r>
              <a:rPr sz="2200" spc="18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Account,</a:t>
            </a:r>
            <a:r>
              <a:rPr sz="2200" spc="19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Deferred</a:t>
            </a:r>
            <a:r>
              <a:rPr sz="2200" spc="20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Revenue</a:t>
            </a:r>
            <a:r>
              <a:rPr sz="2200" spc="19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Expenditure</a:t>
            </a:r>
            <a:r>
              <a:rPr sz="2200" spc="19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etc.)</a:t>
            </a:r>
            <a:r>
              <a:rPr sz="2200" spc="19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are</a:t>
            </a: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200" spc="-5" dirty="0">
                <a:latin typeface="Arial"/>
                <a:cs typeface="Arial"/>
              </a:rPr>
              <a:t>transferred to the </a:t>
            </a:r>
            <a:r>
              <a:rPr sz="2200" dirty="0">
                <a:latin typeface="Arial"/>
                <a:cs typeface="Arial"/>
              </a:rPr>
              <a:t>debit </a:t>
            </a:r>
            <a:r>
              <a:rPr sz="2200" spc="-5" dirty="0">
                <a:latin typeface="Arial"/>
                <a:cs typeface="Arial"/>
              </a:rPr>
              <a:t>of Partners’ Capital Accounts in </a:t>
            </a:r>
            <a:r>
              <a:rPr sz="2200" dirty="0">
                <a:latin typeface="Arial"/>
                <a:cs typeface="Arial"/>
              </a:rPr>
              <a:t>their </a:t>
            </a:r>
            <a:r>
              <a:rPr sz="2200" spc="-5" dirty="0">
                <a:latin typeface="Arial"/>
                <a:cs typeface="Arial"/>
              </a:rPr>
              <a:t>profit-sharing</a:t>
            </a:r>
            <a:r>
              <a:rPr sz="2200" dirty="0">
                <a:latin typeface="Arial"/>
                <a:cs typeface="Arial"/>
              </a:rPr>
              <a:t> ratio.</a:t>
            </a:r>
          </a:p>
        </p:txBody>
      </p:sp>
      <p:pic>
        <p:nvPicPr>
          <p:cNvPr id="11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49855" y="61722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rgbClr val="EDEBE0"/>
          </a:solidFill>
        </p:spPr>
        <p:txBody>
          <a:bodyPr vert="horz" wrap="square" lIns="0" tIns="5715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450"/>
              </a:spcBef>
            </a:pPr>
            <a:r>
              <a:rPr spc="-30" dirty="0"/>
              <a:t>Key </a:t>
            </a:r>
            <a:r>
              <a:rPr dirty="0"/>
              <a:t>Accounting </a:t>
            </a:r>
            <a:r>
              <a:rPr spc="-5" dirty="0"/>
              <a:t>Issues </a:t>
            </a:r>
            <a:r>
              <a:rPr dirty="0"/>
              <a:t>in Dissolution of</a:t>
            </a:r>
            <a:r>
              <a:rPr spc="55" dirty="0"/>
              <a:t> </a:t>
            </a:r>
            <a:r>
              <a:rPr spc="30" dirty="0"/>
              <a:t>Firm</a:t>
            </a:r>
          </a:p>
        </p:txBody>
      </p:sp>
      <p:sp>
        <p:nvSpPr>
          <p:cNvPr id="4" name="object 4"/>
          <p:cNvSpPr/>
          <p:nvPr/>
        </p:nvSpPr>
        <p:spPr>
          <a:xfrm>
            <a:off x="614172" y="1461516"/>
            <a:ext cx="10962640" cy="769620"/>
          </a:xfrm>
          <a:custGeom>
            <a:avLst/>
            <a:gdLst/>
            <a:ahLst/>
            <a:cxnLst/>
            <a:rect l="l" t="t" r="r" b="b"/>
            <a:pathLst>
              <a:path w="10962640" h="769619">
                <a:moveTo>
                  <a:pt x="10962132" y="0"/>
                </a:moveTo>
                <a:lnTo>
                  <a:pt x="0" y="0"/>
                </a:lnTo>
                <a:lnTo>
                  <a:pt x="0" y="769620"/>
                </a:lnTo>
                <a:lnTo>
                  <a:pt x="10962132" y="769620"/>
                </a:lnTo>
                <a:lnTo>
                  <a:pt x="109621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30732" y="891031"/>
            <a:ext cx="10876915" cy="533158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318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431165" algn="l"/>
                <a:tab pos="431800" algn="l"/>
              </a:tabLst>
            </a:pPr>
            <a:endParaRPr lang="en-US" sz="2200" spc="-5" dirty="0" smtClean="0">
              <a:latin typeface="Arial"/>
              <a:cs typeface="Arial"/>
            </a:endParaRPr>
          </a:p>
          <a:p>
            <a:pPr marL="4318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431165" algn="l"/>
                <a:tab pos="431800" algn="l"/>
              </a:tabLst>
            </a:pPr>
            <a:endParaRPr lang="en-US" sz="2200" spc="-5" dirty="0">
              <a:latin typeface="Arial"/>
              <a:cs typeface="Arial"/>
            </a:endParaRPr>
          </a:p>
          <a:p>
            <a:pPr marL="4318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431165" algn="l"/>
                <a:tab pos="431800" algn="l"/>
              </a:tabLst>
            </a:pPr>
            <a:r>
              <a:rPr sz="2200" spc="-5" dirty="0" smtClean="0">
                <a:latin typeface="Arial"/>
                <a:cs typeface="Arial"/>
              </a:rPr>
              <a:t>Loan </a:t>
            </a:r>
            <a:r>
              <a:rPr sz="2200" spc="-5" dirty="0">
                <a:latin typeface="Arial"/>
                <a:cs typeface="Arial"/>
              </a:rPr>
              <a:t>by the Firm to Partner is transferred to </a:t>
            </a:r>
            <a:r>
              <a:rPr sz="2200" dirty="0">
                <a:latin typeface="Arial"/>
                <a:cs typeface="Arial"/>
              </a:rPr>
              <a:t>Partner’s </a:t>
            </a:r>
            <a:r>
              <a:rPr sz="2200" spc="-5" dirty="0">
                <a:latin typeface="Arial"/>
                <a:cs typeface="Arial"/>
              </a:rPr>
              <a:t>Capital</a:t>
            </a:r>
            <a:r>
              <a:rPr sz="2200" spc="6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Account.</a:t>
            </a:r>
            <a:endParaRPr sz="2200" dirty="0">
              <a:latin typeface="Arial"/>
              <a:cs typeface="Arial"/>
            </a:endParaRPr>
          </a:p>
          <a:p>
            <a:pPr marL="417830" marR="5715" indent="-343535" algn="just">
              <a:lnSpc>
                <a:spcPct val="100000"/>
              </a:lnSpc>
              <a:spcBef>
                <a:spcPts val="2050"/>
              </a:spcBef>
              <a:buChar char="•"/>
              <a:tabLst>
                <a:tab pos="418465" algn="l"/>
              </a:tabLst>
            </a:pPr>
            <a:r>
              <a:rPr sz="2200" spc="-5" dirty="0">
                <a:latin typeface="Arial"/>
                <a:cs typeface="Arial"/>
              </a:rPr>
              <a:t>Loan by </a:t>
            </a:r>
            <a:r>
              <a:rPr sz="2200" dirty="0">
                <a:latin typeface="Arial"/>
                <a:cs typeface="Arial"/>
              </a:rPr>
              <a:t>Partner to </a:t>
            </a:r>
            <a:r>
              <a:rPr sz="2200" spc="-5" dirty="0">
                <a:latin typeface="Arial"/>
                <a:cs typeface="Arial"/>
              </a:rPr>
              <a:t>the firm is maintained separately </a:t>
            </a:r>
            <a:r>
              <a:rPr sz="2200" dirty="0">
                <a:latin typeface="Arial"/>
                <a:cs typeface="Arial"/>
              </a:rPr>
              <a:t>and </a:t>
            </a:r>
            <a:r>
              <a:rPr sz="2200" spc="-5" dirty="0">
                <a:latin typeface="Arial"/>
                <a:cs typeface="Arial"/>
              </a:rPr>
              <a:t>is paid before Partners’  Capitals are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paid.</a:t>
            </a:r>
            <a:endParaRPr sz="2200" dirty="0">
              <a:latin typeface="Arial"/>
              <a:cs typeface="Arial"/>
            </a:endParaRPr>
          </a:p>
          <a:p>
            <a:pPr marL="401955" marR="5080" indent="-342900" algn="just">
              <a:lnSpc>
                <a:spcPct val="100000"/>
              </a:lnSpc>
              <a:spcBef>
                <a:spcPts val="1885"/>
              </a:spcBef>
              <a:buChar char="•"/>
              <a:tabLst>
                <a:tab pos="402590" algn="l"/>
              </a:tabLst>
            </a:pPr>
            <a:r>
              <a:rPr sz="2200" spc="-5" dirty="0">
                <a:latin typeface="Arial"/>
                <a:cs typeface="Arial"/>
              </a:rPr>
              <a:t>Profit of </a:t>
            </a:r>
            <a:r>
              <a:rPr sz="2200" dirty="0">
                <a:latin typeface="Arial"/>
                <a:cs typeface="Arial"/>
              </a:rPr>
              <a:t>Realisation </a:t>
            </a:r>
            <a:r>
              <a:rPr sz="2200" spc="-5" dirty="0">
                <a:latin typeface="Arial"/>
                <a:cs typeface="Arial"/>
              </a:rPr>
              <a:t>Account is </a:t>
            </a:r>
            <a:r>
              <a:rPr sz="2200" dirty="0">
                <a:latin typeface="Arial"/>
                <a:cs typeface="Arial"/>
              </a:rPr>
              <a:t>transferred </a:t>
            </a:r>
            <a:r>
              <a:rPr sz="2200" spc="-5" dirty="0">
                <a:latin typeface="Arial"/>
                <a:cs typeface="Arial"/>
              </a:rPr>
              <a:t>to the credit of Partners’ Capital Accounts  in their profit-sharing ratio while loss of Realisation Account is transferred to </a:t>
            </a:r>
            <a:r>
              <a:rPr sz="2200" dirty="0">
                <a:latin typeface="Arial"/>
                <a:cs typeface="Arial"/>
              </a:rPr>
              <a:t>the  </a:t>
            </a:r>
            <a:r>
              <a:rPr sz="2200" spc="-5" dirty="0">
                <a:latin typeface="Arial"/>
                <a:cs typeface="Arial"/>
              </a:rPr>
              <a:t>debit.</a:t>
            </a:r>
            <a:endParaRPr sz="2200" dirty="0">
              <a:latin typeface="Arial"/>
              <a:cs typeface="Arial"/>
            </a:endParaRPr>
          </a:p>
          <a:p>
            <a:pPr marL="355600" marR="170180" indent="-342900">
              <a:lnSpc>
                <a:spcPct val="100000"/>
              </a:lnSpc>
              <a:spcBef>
                <a:spcPts val="1345"/>
              </a:spcBef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Arial"/>
                <a:cs typeface="Arial"/>
              </a:rPr>
              <a:t>Amount of assets realised </a:t>
            </a:r>
            <a:r>
              <a:rPr sz="2200" dirty="0">
                <a:latin typeface="Arial"/>
                <a:cs typeface="Arial"/>
              </a:rPr>
              <a:t>is </a:t>
            </a:r>
            <a:r>
              <a:rPr sz="2200" spc="-5" dirty="0">
                <a:latin typeface="Arial"/>
                <a:cs typeface="Arial"/>
              </a:rPr>
              <a:t>credited to Realisation Account. In case, realised </a:t>
            </a:r>
            <a:r>
              <a:rPr sz="2200" spc="-10" dirty="0">
                <a:latin typeface="Arial"/>
                <a:cs typeface="Arial"/>
              </a:rPr>
              <a:t>value  </a:t>
            </a:r>
            <a:r>
              <a:rPr sz="2200" spc="-5" dirty="0">
                <a:latin typeface="Arial"/>
                <a:cs typeface="Arial"/>
              </a:rPr>
              <a:t>of asset </a:t>
            </a:r>
            <a:r>
              <a:rPr sz="2200" dirty="0">
                <a:latin typeface="Arial"/>
                <a:cs typeface="Arial"/>
              </a:rPr>
              <a:t>is </a:t>
            </a:r>
            <a:r>
              <a:rPr sz="2200" spc="-10" dirty="0">
                <a:latin typeface="Arial"/>
                <a:cs typeface="Arial"/>
              </a:rPr>
              <a:t>not given, </a:t>
            </a:r>
            <a:r>
              <a:rPr sz="2200" spc="-5" dirty="0">
                <a:latin typeface="Arial"/>
                <a:cs typeface="Arial"/>
              </a:rPr>
              <a:t>it is taken at </a:t>
            </a:r>
            <a:r>
              <a:rPr sz="2200" spc="5" dirty="0">
                <a:latin typeface="Arial"/>
                <a:cs typeface="Arial"/>
              </a:rPr>
              <a:t>‘</a:t>
            </a:r>
            <a:r>
              <a:rPr sz="2200" b="1" spc="5" dirty="0">
                <a:latin typeface="Arial"/>
                <a:cs typeface="Arial"/>
              </a:rPr>
              <a:t>NIL</a:t>
            </a:r>
            <a:r>
              <a:rPr sz="2200" spc="5" dirty="0">
                <a:latin typeface="Arial"/>
                <a:cs typeface="Arial"/>
              </a:rPr>
              <a:t>’</a:t>
            </a:r>
            <a:r>
              <a:rPr sz="2200" spc="-3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value.</a:t>
            </a:r>
            <a:endParaRPr sz="2200" dirty="0">
              <a:latin typeface="Arial"/>
              <a:cs typeface="Arial"/>
            </a:endParaRPr>
          </a:p>
          <a:p>
            <a:pPr marL="368935" indent="-343535">
              <a:lnSpc>
                <a:spcPct val="100000"/>
              </a:lnSpc>
              <a:spcBef>
                <a:spcPts val="1590"/>
              </a:spcBef>
              <a:buChar char="•"/>
              <a:tabLst>
                <a:tab pos="368935" algn="l"/>
                <a:tab pos="369570" algn="l"/>
              </a:tabLst>
            </a:pPr>
            <a:r>
              <a:rPr sz="2200" dirty="0">
                <a:latin typeface="Arial"/>
                <a:cs typeface="Arial"/>
              </a:rPr>
              <a:t>Liabilities </a:t>
            </a:r>
            <a:r>
              <a:rPr sz="2200" spc="-5" dirty="0">
                <a:latin typeface="Arial"/>
                <a:cs typeface="Arial"/>
              </a:rPr>
              <a:t>are paid, whether stated in the question to have been paid or</a:t>
            </a:r>
            <a:r>
              <a:rPr sz="2200" spc="18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not.</a:t>
            </a:r>
            <a:endParaRPr sz="2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"/>
              <a:buChar char="•"/>
            </a:pPr>
            <a:endParaRPr sz="2250" dirty="0">
              <a:latin typeface="Arial"/>
              <a:cs typeface="Arial"/>
            </a:endParaRPr>
          </a:p>
          <a:p>
            <a:pPr marL="356870" lvl="1" indent="-268605">
              <a:lnSpc>
                <a:spcPct val="100000"/>
              </a:lnSpc>
              <a:spcBef>
                <a:spcPts val="5"/>
              </a:spcBef>
              <a:buChar char="•"/>
              <a:tabLst>
                <a:tab pos="356870" algn="l"/>
                <a:tab pos="357505" algn="l"/>
              </a:tabLst>
            </a:pPr>
            <a:r>
              <a:rPr sz="2200" spc="-5" dirty="0">
                <a:latin typeface="Arial"/>
                <a:cs typeface="Arial"/>
              </a:rPr>
              <a:t>Realisation Account is debited for Realisation Expenses that the firm has</a:t>
            </a:r>
            <a:r>
              <a:rPr sz="2200" spc="7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borne.</a:t>
            </a:r>
            <a:endParaRPr sz="2200" dirty="0">
              <a:latin typeface="Arial"/>
              <a:cs typeface="Arial"/>
            </a:endParaRPr>
          </a:p>
        </p:txBody>
      </p:sp>
      <p:pic>
        <p:nvPicPr>
          <p:cNvPr id="6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20400" y="61722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5695" y="256031"/>
            <a:ext cx="8597265" cy="551815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908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15"/>
              </a:spcBef>
            </a:pPr>
            <a:r>
              <a:rPr sz="2200" spc="-5" dirty="0">
                <a:latin typeface="Arial Black"/>
                <a:cs typeface="Arial Black"/>
              </a:rPr>
              <a:t>Gaining (Sacrificing)</a:t>
            </a:r>
            <a:r>
              <a:rPr sz="2200" spc="10" dirty="0">
                <a:latin typeface="Arial Black"/>
                <a:cs typeface="Arial Black"/>
              </a:rPr>
              <a:t> </a:t>
            </a:r>
            <a:r>
              <a:rPr sz="2200" spc="-15" dirty="0">
                <a:latin typeface="Arial Black"/>
                <a:cs typeface="Arial Black"/>
              </a:rPr>
              <a:t>Ratio</a:t>
            </a:r>
            <a:endParaRPr sz="2200">
              <a:latin typeface="Arial Black"/>
              <a:cs typeface="Arial Blac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80338" y="994410"/>
            <a:ext cx="8406765" cy="429895"/>
          </a:xfrm>
          <a:prstGeom prst="rect">
            <a:avLst/>
          </a:prstGeom>
          <a:solidFill>
            <a:srgbClr val="EBF0DE"/>
          </a:solidFill>
          <a:ln w="25400">
            <a:solidFill>
              <a:srgbClr val="000000"/>
            </a:solidFill>
          </a:ln>
        </p:spPr>
        <p:txBody>
          <a:bodyPr vert="horz" wrap="square" lIns="0" tIns="3619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85"/>
              </a:spcBef>
            </a:pPr>
            <a:r>
              <a:rPr sz="2200" b="1" spc="-5" dirty="0">
                <a:latin typeface="Arial"/>
                <a:cs typeface="Arial"/>
              </a:rPr>
              <a:t>Gaining (Sacrificing)</a:t>
            </a:r>
            <a:r>
              <a:rPr sz="2200" b="1" spc="65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Ratio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60525" y="1869185"/>
            <a:ext cx="2272665" cy="431800"/>
          </a:xfrm>
          <a:prstGeom prst="rect">
            <a:avLst/>
          </a:prstGeom>
          <a:solidFill>
            <a:srgbClr val="EBF0DE"/>
          </a:solidFill>
          <a:ln w="25400">
            <a:solidFill>
              <a:srgbClr val="4F81BC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90"/>
              </a:spcBef>
            </a:pPr>
            <a:r>
              <a:rPr sz="2200" spc="-5" dirty="0">
                <a:latin typeface="Arial"/>
                <a:cs typeface="Arial"/>
              </a:rPr>
              <a:t>May be given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02046" y="1913382"/>
            <a:ext cx="4273550" cy="431800"/>
          </a:xfrm>
          <a:prstGeom prst="rect">
            <a:avLst/>
          </a:prstGeom>
          <a:solidFill>
            <a:srgbClr val="F1DCDB"/>
          </a:solidFill>
          <a:ln w="25400">
            <a:solidFill>
              <a:srgbClr val="C0504D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</a:pPr>
            <a:r>
              <a:rPr sz="2200" spc="-5" dirty="0">
                <a:latin typeface="Arial"/>
                <a:cs typeface="Arial"/>
              </a:rPr>
              <a:t>May have to be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calculated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775709" y="2937510"/>
            <a:ext cx="3205480" cy="769620"/>
          </a:xfrm>
          <a:prstGeom prst="rect">
            <a:avLst/>
          </a:prstGeom>
          <a:solidFill>
            <a:srgbClr val="F1DCDB"/>
          </a:solidFill>
          <a:ln w="25400">
            <a:solidFill>
              <a:srgbClr val="C0504D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00"/>
              </a:spcBef>
            </a:pPr>
            <a:r>
              <a:rPr sz="2200" spc="-5" dirty="0">
                <a:latin typeface="Arial"/>
                <a:cs typeface="Arial"/>
              </a:rPr>
              <a:t>New</a:t>
            </a:r>
            <a:r>
              <a:rPr sz="220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Profit–sharing</a:t>
            </a:r>
            <a:endParaRPr sz="2200">
              <a:latin typeface="Arial"/>
              <a:cs typeface="Arial"/>
            </a:endParaRPr>
          </a:p>
          <a:p>
            <a:pPr marL="90805">
              <a:lnSpc>
                <a:spcPct val="100000"/>
              </a:lnSpc>
            </a:pPr>
            <a:r>
              <a:rPr sz="2200" spc="-5" dirty="0">
                <a:latin typeface="Arial"/>
                <a:cs typeface="Arial"/>
              </a:rPr>
              <a:t>Ratio </a:t>
            </a:r>
            <a:r>
              <a:rPr sz="2200" dirty="0">
                <a:latin typeface="Arial"/>
                <a:cs typeface="Arial"/>
              </a:rPr>
              <a:t>is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given.</a:t>
            </a:r>
            <a:endParaRPr sz="2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227314" y="2981705"/>
            <a:ext cx="3185160" cy="769620"/>
          </a:xfrm>
          <a:prstGeom prst="rect">
            <a:avLst/>
          </a:prstGeom>
          <a:solidFill>
            <a:srgbClr val="E6DFEB"/>
          </a:solidFill>
          <a:ln w="25400">
            <a:solidFill>
              <a:srgbClr val="C0504D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91440" marR="724535">
              <a:lnSpc>
                <a:spcPct val="100000"/>
              </a:lnSpc>
              <a:spcBef>
                <a:spcPts val="300"/>
              </a:spcBef>
            </a:pPr>
            <a:r>
              <a:rPr sz="2200" spc="-5" dirty="0">
                <a:latin typeface="Arial"/>
                <a:cs typeface="Arial"/>
              </a:rPr>
              <a:t>New</a:t>
            </a:r>
            <a:r>
              <a:rPr sz="2200" spc="-2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Profit–sharing  Ratio </a:t>
            </a:r>
            <a:r>
              <a:rPr sz="2200" dirty="0">
                <a:latin typeface="Arial"/>
                <a:cs typeface="Arial"/>
              </a:rPr>
              <a:t>is </a:t>
            </a:r>
            <a:r>
              <a:rPr sz="2200" spc="-5" dirty="0">
                <a:latin typeface="Arial"/>
                <a:cs typeface="Arial"/>
              </a:rPr>
              <a:t>not</a:t>
            </a:r>
            <a:r>
              <a:rPr sz="2200" spc="-3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given.</a:t>
            </a:r>
            <a:endParaRPr sz="2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432809" y="4167378"/>
            <a:ext cx="4119879" cy="1446530"/>
          </a:xfrm>
          <a:prstGeom prst="rect">
            <a:avLst/>
          </a:prstGeom>
          <a:solidFill>
            <a:srgbClr val="F1DCDB"/>
          </a:solidFill>
          <a:ln w="25400">
            <a:solidFill>
              <a:srgbClr val="C0504D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90"/>
              </a:spcBef>
            </a:pPr>
            <a:r>
              <a:rPr sz="2200" spc="-5" dirty="0">
                <a:latin typeface="Arial"/>
                <a:cs typeface="Arial"/>
              </a:rPr>
              <a:t>New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Profit–share</a:t>
            </a:r>
            <a:endParaRPr sz="2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200" b="1" i="1" spc="-5" dirty="0">
                <a:latin typeface="Arial"/>
                <a:cs typeface="Arial"/>
              </a:rPr>
              <a:t>minus</a:t>
            </a:r>
            <a:endParaRPr sz="2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200" i="1" spc="-5" dirty="0">
                <a:latin typeface="Arial"/>
                <a:cs typeface="Arial"/>
              </a:rPr>
              <a:t>Old</a:t>
            </a:r>
            <a:r>
              <a:rPr sz="2200" i="1" spc="-10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Profit–share</a:t>
            </a:r>
            <a:endParaRPr sz="2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200" i="1" spc="-5" dirty="0">
                <a:latin typeface="Arial"/>
                <a:cs typeface="Arial"/>
              </a:rPr>
              <a:t>= Gaining</a:t>
            </a:r>
            <a:r>
              <a:rPr sz="2200" i="1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Ratio*</a:t>
            </a:r>
            <a:r>
              <a:rPr sz="2200" spc="-5" dirty="0">
                <a:latin typeface="Arial"/>
                <a:cs typeface="Arial"/>
              </a:rPr>
              <a:t>.</a:t>
            </a:r>
            <a:endParaRPr sz="2200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8011921" y="4148582"/>
            <a:ext cx="3844925" cy="1473200"/>
            <a:chOff x="8011921" y="4148582"/>
            <a:chExt cx="3844925" cy="1473200"/>
          </a:xfrm>
        </p:grpSpPr>
        <p:sp>
          <p:nvSpPr>
            <p:cNvPr id="11" name="object 11"/>
            <p:cNvSpPr/>
            <p:nvPr/>
          </p:nvSpPr>
          <p:spPr>
            <a:xfrm>
              <a:off x="8024621" y="4161282"/>
              <a:ext cx="3819525" cy="1447800"/>
            </a:xfrm>
            <a:custGeom>
              <a:avLst/>
              <a:gdLst/>
              <a:ahLst/>
              <a:cxnLst/>
              <a:rect l="l" t="t" r="r" b="b"/>
              <a:pathLst>
                <a:path w="3819525" h="1447800">
                  <a:moveTo>
                    <a:pt x="3819144" y="0"/>
                  </a:moveTo>
                  <a:lnTo>
                    <a:pt x="0" y="0"/>
                  </a:lnTo>
                  <a:lnTo>
                    <a:pt x="0" y="1447800"/>
                  </a:lnTo>
                  <a:lnTo>
                    <a:pt x="3819144" y="1447800"/>
                  </a:lnTo>
                  <a:lnTo>
                    <a:pt x="3819144" y="0"/>
                  </a:lnTo>
                  <a:close/>
                </a:path>
              </a:pathLst>
            </a:custGeom>
            <a:solidFill>
              <a:srgbClr val="E6DF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024621" y="4161282"/>
              <a:ext cx="3819525" cy="1447800"/>
            </a:xfrm>
            <a:custGeom>
              <a:avLst/>
              <a:gdLst/>
              <a:ahLst/>
              <a:cxnLst/>
              <a:rect l="l" t="t" r="r" b="b"/>
              <a:pathLst>
                <a:path w="3819525" h="1447800">
                  <a:moveTo>
                    <a:pt x="0" y="1447800"/>
                  </a:moveTo>
                  <a:lnTo>
                    <a:pt x="3819144" y="1447800"/>
                  </a:lnTo>
                  <a:lnTo>
                    <a:pt x="3819144" y="0"/>
                  </a:lnTo>
                  <a:lnTo>
                    <a:pt x="0" y="0"/>
                  </a:lnTo>
                  <a:lnTo>
                    <a:pt x="0" y="1447800"/>
                  </a:lnTo>
                  <a:close/>
                </a:path>
              </a:pathLst>
            </a:custGeom>
            <a:ln w="25400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115554" y="4187444"/>
            <a:ext cx="1348105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  <a:tabLst>
                <a:tab pos="677545" algn="l"/>
              </a:tabLst>
            </a:pPr>
            <a:r>
              <a:rPr sz="2200" spc="-5" dirty="0">
                <a:latin typeface="Arial"/>
                <a:cs typeface="Arial"/>
              </a:rPr>
              <a:t>It	is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2200" spc="-5" dirty="0">
                <a:latin typeface="Arial"/>
                <a:cs typeface="Arial"/>
              </a:rPr>
              <a:t>Continuing</a:t>
            </a:r>
            <a:endParaRPr sz="22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519157" y="4187444"/>
            <a:ext cx="1317625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9554" marR="5080" indent="-25019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/>
                <a:cs typeface="Arial"/>
              </a:rPr>
              <a:t>presumed  Partners</a:t>
            </a:r>
            <a:endParaRPr sz="22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115554" y="4857699"/>
            <a:ext cx="264223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  <a:tabLst>
                <a:tab pos="1037590" algn="l"/>
                <a:tab pos="1453515" algn="l"/>
                <a:tab pos="2194560" algn="l"/>
              </a:tabLst>
            </a:pPr>
            <a:r>
              <a:rPr sz="2200" spc="-5" dirty="0">
                <a:latin typeface="Arial"/>
                <a:cs typeface="Arial"/>
              </a:rPr>
              <a:t>gained	in	</a:t>
            </a:r>
            <a:r>
              <a:rPr sz="2200" spc="-20" dirty="0">
                <a:latin typeface="Arial"/>
                <a:cs typeface="Arial"/>
              </a:rPr>
              <a:t>t</a:t>
            </a:r>
            <a:r>
              <a:rPr sz="2200" spc="-5" dirty="0">
                <a:latin typeface="Arial"/>
                <a:cs typeface="Arial"/>
              </a:rPr>
              <a:t>heir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Old</a:t>
            </a:r>
            <a:endParaRPr sz="22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942955" y="4187444"/>
            <a:ext cx="821690" cy="1031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indent="342900" algn="r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/>
                <a:cs typeface="Arial"/>
              </a:rPr>
              <a:t>that  have  Profit–</a:t>
            </a:r>
            <a:endParaRPr sz="22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115554" y="5193538"/>
            <a:ext cx="173799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/>
                <a:cs typeface="Arial"/>
              </a:rPr>
              <a:t>sharing</a:t>
            </a:r>
            <a:r>
              <a:rPr sz="2200" spc="-3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Ratio.</a:t>
            </a:r>
            <a:endParaRPr sz="2200"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2130805" y="1443482"/>
            <a:ext cx="252729" cy="438784"/>
            <a:chOff x="2130805" y="1443482"/>
            <a:chExt cx="252729" cy="438784"/>
          </a:xfrm>
        </p:grpSpPr>
        <p:sp>
          <p:nvSpPr>
            <p:cNvPr id="19" name="object 19"/>
            <p:cNvSpPr/>
            <p:nvPr/>
          </p:nvSpPr>
          <p:spPr>
            <a:xfrm>
              <a:off x="2143505" y="1456182"/>
              <a:ext cx="227329" cy="413384"/>
            </a:xfrm>
            <a:custGeom>
              <a:avLst/>
              <a:gdLst/>
              <a:ahLst/>
              <a:cxnLst/>
              <a:rect l="l" t="t" r="r" b="b"/>
              <a:pathLst>
                <a:path w="227330" h="413385">
                  <a:moveTo>
                    <a:pt x="170306" y="0"/>
                  </a:moveTo>
                  <a:lnTo>
                    <a:pt x="56768" y="0"/>
                  </a:lnTo>
                  <a:lnTo>
                    <a:pt x="56768" y="299465"/>
                  </a:lnTo>
                  <a:lnTo>
                    <a:pt x="0" y="299465"/>
                  </a:lnTo>
                  <a:lnTo>
                    <a:pt x="113537" y="413003"/>
                  </a:lnTo>
                  <a:lnTo>
                    <a:pt x="227075" y="299465"/>
                  </a:lnTo>
                  <a:lnTo>
                    <a:pt x="170306" y="299465"/>
                  </a:lnTo>
                  <a:lnTo>
                    <a:pt x="170306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143505" y="1456182"/>
              <a:ext cx="227329" cy="413384"/>
            </a:xfrm>
            <a:custGeom>
              <a:avLst/>
              <a:gdLst/>
              <a:ahLst/>
              <a:cxnLst/>
              <a:rect l="l" t="t" r="r" b="b"/>
              <a:pathLst>
                <a:path w="227330" h="413385">
                  <a:moveTo>
                    <a:pt x="0" y="299465"/>
                  </a:moveTo>
                  <a:lnTo>
                    <a:pt x="56768" y="299465"/>
                  </a:lnTo>
                  <a:lnTo>
                    <a:pt x="56768" y="0"/>
                  </a:lnTo>
                  <a:lnTo>
                    <a:pt x="170306" y="0"/>
                  </a:lnTo>
                  <a:lnTo>
                    <a:pt x="170306" y="299465"/>
                  </a:lnTo>
                  <a:lnTo>
                    <a:pt x="227075" y="299465"/>
                  </a:lnTo>
                  <a:lnTo>
                    <a:pt x="113537" y="413003"/>
                  </a:lnTo>
                  <a:lnTo>
                    <a:pt x="0" y="299465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1" name="object 21"/>
          <p:cNvGrpSpPr/>
          <p:nvPr/>
        </p:nvGrpSpPr>
        <p:grpSpPr>
          <a:xfrm>
            <a:off x="7947914" y="1449577"/>
            <a:ext cx="251460" cy="438784"/>
            <a:chOff x="7947914" y="1449577"/>
            <a:chExt cx="251460" cy="438784"/>
          </a:xfrm>
        </p:grpSpPr>
        <p:sp>
          <p:nvSpPr>
            <p:cNvPr id="22" name="object 22"/>
            <p:cNvSpPr/>
            <p:nvPr/>
          </p:nvSpPr>
          <p:spPr>
            <a:xfrm>
              <a:off x="7960614" y="1462277"/>
              <a:ext cx="226060" cy="413384"/>
            </a:xfrm>
            <a:custGeom>
              <a:avLst/>
              <a:gdLst/>
              <a:ahLst/>
              <a:cxnLst/>
              <a:rect l="l" t="t" r="r" b="b"/>
              <a:pathLst>
                <a:path w="226059" h="413385">
                  <a:moveTo>
                    <a:pt x="169163" y="0"/>
                  </a:moveTo>
                  <a:lnTo>
                    <a:pt x="56387" y="0"/>
                  </a:lnTo>
                  <a:lnTo>
                    <a:pt x="56387" y="300227"/>
                  </a:lnTo>
                  <a:lnTo>
                    <a:pt x="0" y="300227"/>
                  </a:lnTo>
                  <a:lnTo>
                    <a:pt x="112775" y="413004"/>
                  </a:lnTo>
                  <a:lnTo>
                    <a:pt x="225551" y="300227"/>
                  </a:lnTo>
                  <a:lnTo>
                    <a:pt x="169163" y="300227"/>
                  </a:lnTo>
                  <a:lnTo>
                    <a:pt x="169163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960614" y="1462277"/>
              <a:ext cx="226060" cy="413384"/>
            </a:xfrm>
            <a:custGeom>
              <a:avLst/>
              <a:gdLst/>
              <a:ahLst/>
              <a:cxnLst/>
              <a:rect l="l" t="t" r="r" b="b"/>
              <a:pathLst>
                <a:path w="226059" h="413385">
                  <a:moveTo>
                    <a:pt x="0" y="300227"/>
                  </a:moveTo>
                  <a:lnTo>
                    <a:pt x="56387" y="300227"/>
                  </a:lnTo>
                  <a:lnTo>
                    <a:pt x="56387" y="0"/>
                  </a:lnTo>
                  <a:lnTo>
                    <a:pt x="169163" y="0"/>
                  </a:lnTo>
                  <a:lnTo>
                    <a:pt x="169163" y="300227"/>
                  </a:lnTo>
                  <a:lnTo>
                    <a:pt x="225551" y="300227"/>
                  </a:lnTo>
                  <a:lnTo>
                    <a:pt x="112775" y="413004"/>
                  </a:lnTo>
                  <a:lnTo>
                    <a:pt x="0" y="30022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4" name="object 24"/>
          <p:cNvGrpSpPr/>
          <p:nvPr/>
        </p:nvGrpSpPr>
        <p:grpSpPr>
          <a:xfrm>
            <a:off x="5244338" y="2343911"/>
            <a:ext cx="4711700" cy="618490"/>
            <a:chOff x="5244338" y="2343911"/>
            <a:chExt cx="4711700" cy="618490"/>
          </a:xfrm>
        </p:grpSpPr>
        <p:sp>
          <p:nvSpPr>
            <p:cNvPr id="25" name="object 25"/>
            <p:cNvSpPr/>
            <p:nvPr/>
          </p:nvSpPr>
          <p:spPr>
            <a:xfrm>
              <a:off x="5370576" y="2343911"/>
              <a:ext cx="4541520" cy="330835"/>
            </a:xfrm>
            <a:custGeom>
              <a:avLst/>
              <a:gdLst/>
              <a:ahLst/>
              <a:cxnLst/>
              <a:rect l="l" t="t" r="r" b="b"/>
              <a:pathLst>
                <a:path w="4541520" h="330835">
                  <a:moveTo>
                    <a:pt x="2467355" y="0"/>
                  </a:moveTo>
                  <a:lnTo>
                    <a:pt x="2467355" y="330200"/>
                  </a:lnTo>
                </a:path>
                <a:path w="4541520" h="330835">
                  <a:moveTo>
                    <a:pt x="0" y="330708"/>
                  </a:moveTo>
                  <a:lnTo>
                    <a:pt x="4541012" y="330708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257038" y="2675381"/>
              <a:ext cx="227329" cy="260985"/>
            </a:xfrm>
            <a:custGeom>
              <a:avLst/>
              <a:gdLst/>
              <a:ahLst/>
              <a:cxnLst/>
              <a:rect l="l" t="t" r="r" b="b"/>
              <a:pathLst>
                <a:path w="227329" h="260985">
                  <a:moveTo>
                    <a:pt x="170307" y="0"/>
                  </a:moveTo>
                  <a:lnTo>
                    <a:pt x="56769" y="0"/>
                  </a:lnTo>
                  <a:lnTo>
                    <a:pt x="56769" y="147065"/>
                  </a:lnTo>
                  <a:lnTo>
                    <a:pt x="0" y="147065"/>
                  </a:lnTo>
                  <a:lnTo>
                    <a:pt x="113537" y="260603"/>
                  </a:lnTo>
                  <a:lnTo>
                    <a:pt x="227075" y="147065"/>
                  </a:lnTo>
                  <a:lnTo>
                    <a:pt x="170307" y="147065"/>
                  </a:lnTo>
                  <a:lnTo>
                    <a:pt x="170307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257038" y="2675381"/>
              <a:ext cx="227329" cy="260985"/>
            </a:xfrm>
            <a:custGeom>
              <a:avLst/>
              <a:gdLst/>
              <a:ahLst/>
              <a:cxnLst/>
              <a:rect l="l" t="t" r="r" b="b"/>
              <a:pathLst>
                <a:path w="227329" h="260985">
                  <a:moveTo>
                    <a:pt x="0" y="147065"/>
                  </a:moveTo>
                  <a:lnTo>
                    <a:pt x="56769" y="147065"/>
                  </a:lnTo>
                  <a:lnTo>
                    <a:pt x="56769" y="0"/>
                  </a:lnTo>
                  <a:lnTo>
                    <a:pt x="170307" y="0"/>
                  </a:lnTo>
                  <a:lnTo>
                    <a:pt x="170307" y="147065"/>
                  </a:lnTo>
                  <a:lnTo>
                    <a:pt x="227075" y="147065"/>
                  </a:lnTo>
                  <a:lnTo>
                    <a:pt x="113537" y="260603"/>
                  </a:lnTo>
                  <a:lnTo>
                    <a:pt x="0" y="147065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9716261" y="2690621"/>
              <a:ext cx="227329" cy="259079"/>
            </a:xfrm>
            <a:custGeom>
              <a:avLst/>
              <a:gdLst/>
              <a:ahLst/>
              <a:cxnLst/>
              <a:rect l="l" t="t" r="r" b="b"/>
              <a:pathLst>
                <a:path w="227329" h="259080">
                  <a:moveTo>
                    <a:pt x="170307" y="0"/>
                  </a:moveTo>
                  <a:lnTo>
                    <a:pt x="56769" y="0"/>
                  </a:lnTo>
                  <a:lnTo>
                    <a:pt x="56769" y="145541"/>
                  </a:lnTo>
                  <a:lnTo>
                    <a:pt x="0" y="145541"/>
                  </a:lnTo>
                  <a:lnTo>
                    <a:pt x="113538" y="259079"/>
                  </a:lnTo>
                  <a:lnTo>
                    <a:pt x="227076" y="145541"/>
                  </a:lnTo>
                  <a:lnTo>
                    <a:pt x="170307" y="145541"/>
                  </a:lnTo>
                  <a:lnTo>
                    <a:pt x="170307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9716261" y="2690621"/>
              <a:ext cx="227329" cy="259079"/>
            </a:xfrm>
            <a:custGeom>
              <a:avLst/>
              <a:gdLst/>
              <a:ahLst/>
              <a:cxnLst/>
              <a:rect l="l" t="t" r="r" b="b"/>
              <a:pathLst>
                <a:path w="227329" h="259080">
                  <a:moveTo>
                    <a:pt x="0" y="145541"/>
                  </a:moveTo>
                  <a:lnTo>
                    <a:pt x="56769" y="145541"/>
                  </a:lnTo>
                  <a:lnTo>
                    <a:pt x="56769" y="0"/>
                  </a:lnTo>
                  <a:lnTo>
                    <a:pt x="170307" y="0"/>
                  </a:lnTo>
                  <a:lnTo>
                    <a:pt x="170307" y="145541"/>
                  </a:lnTo>
                  <a:lnTo>
                    <a:pt x="227076" y="145541"/>
                  </a:lnTo>
                  <a:lnTo>
                    <a:pt x="113538" y="259079"/>
                  </a:lnTo>
                  <a:lnTo>
                    <a:pt x="0" y="145541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0" name="object 30"/>
          <p:cNvGrpSpPr/>
          <p:nvPr/>
        </p:nvGrpSpPr>
        <p:grpSpPr>
          <a:xfrm>
            <a:off x="5232146" y="3756914"/>
            <a:ext cx="330200" cy="423545"/>
            <a:chOff x="5232146" y="3756914"/>
            <a:chExt cx="330200" cy="423545"/>
          </a:xfrm>
        </p:grpSpPr>
        <p:sp>
          <p:nvSpPr>
            <p:cNvPr id="31" name="object 31"/>
            <p:cNvSpPr/>
            <p:nvPr/>
          </p:nvSpPr>
          <p:spPr>
            <a:xfrm>
              <a:off x="5244846" y="3769614"/>
              <a:ext cx="304800" cy="398145"/>
            </a:xfrm>
            <a:custGeom>
              <a:avLst/>
              <a:gdLst/>
              <a:ahLst/>
              <a:cxnLst/>
              <a:rect l="l" t="t" r="r" b="b"/>
              <a:pathLst>
                <a:path w="304800" h="398145">
                  <a:moveTo>
                    <a:pt x="228600" y="0"/>
                  </a:moveTo>
                  <a:lnTo>
                    <a:pt x="76200" y="0"/>
                  </a:lnTo>
                  <a:lnTo>
                    <a:pt x="76200" y="245363"/>
                  </a:lnTo>
                  <a:lnTo>
                    <a:pt x="0" y="245363"/>
                  </a:lnTo>
                  <a:lnTo>
                    <a:pt x="152400" y="397763"/>
                  </a:lnTo>
                  <a:lnTo>
                    <a:pt x="304800" y="245363"/>
                  </a:lnTo>
                  <a:lnTo>
                    <a:pt x="228600" y="245363"/>
                  </a:lnTo>
                  <a:lnTo>
                    <a:pt x="22860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244846" y="3769614"/>
              <a:ext cx="304800" cy="398145"/>
            </a:xfrm>
            <a:custGeom>
              <a:avLst/>
              <a:gdLst/>
              <a:ahLst/>
              <a:cxnLst/>
              <a:rect l="l" t="t" r="r" b="b"/>
              <a:pathLst>
                <a:path w="304800" h="398145">
                  <a:moveTo>
                    <a:pt x="0" y="245363"/>
                  </a:moveTo>
                  <a:lnTo>
                    <a:pt x="76200" y="245363"/>
                  </a:lnTo>
                  <a:lnTo>
                    <a:pt x="76200" y="0"/>
                  </a:lnTo>
                  <a:lnTo>
                    <a:pt x="228600" y="0"/>
                  </a:lnTo>
                  <a:lnTo>
                    <a:pt x="228600" y="245363"/>
                  </a:lnTo>
                  <a:lnTo>
                    <a:pt x="304800" y="245363"/>
                  </a:lnTo>
                  <a:lnTo>
                    <a:pt x="152400" y="397763"/>
                  </a:lnTo>
                  <a:lnTo>
                    <a:pt x="0" y="245363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3" name="object 33"/>
          <p:cNvGrpSpPr/>
          <p:nvPr/>
        </p:nvGrpSpPr>
        <p:grpSpPr>
          <a:xfrm>
            <a:off x="9700514" y="3801109"/>
            <a:ext cx="330200" cy="373380"/>
            <a:chOff x="9700514" y="3801109"/>
            <a:chExt cx="330200" cy="373380"/>
          </a:xfrm>
        </p:grpSpPr>
        <p:sp>
          <p:nvSpPr>
            <p:cNvPr id="34" name="object 34"/>
            <p:cNvSpPr/>
            <p:nvPr/>
          </p:nvSpPr>
          <p:spPr>
            <a:xfrm>
              <a:off x="9713214" y="3813809"/>
              <a:ext cx="304800" cy="347980"/>
            </a:xfrm>
            <a:custGeom>
              <a:avLst/>
              <a:gdLst/>
              <a:ahLst/>
              <a:cxnLst/>
              <a:rect l="l" t="t" r="r" b="b"/>
              <a:pathLst>
                <a:path w="304800" h="347979">
                  <a:moveTo>
                    <a:pt x="228600" y="0"/>
                  </a:moveTo>
                  <a:lnTo>
                    <a:pt x="76200" y="0"/>
                  </a:lnTo>
                  <a:lnTo>
                    <a:pt x="76200" y="195071"/>
                  </a:lnTo>
                  <a:lnTo>
                    <a:pt x="0" y="195071"/>
                  </a:lnTo>
                  <a:lnTo>
                    <a:pt x="152400" y="347471"/>
                  </a:lnTo>
                  <a:lnTo>
                    <a:pt x="304800" y="195071"/>
                  </a:lnTo>
                  <a:lnTo>
                    <a:pt x="228600" y="195071"/>
                  </a:lnTo>
                  <a:lnTo>
                    <a:pt x="22860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9713214" y="3813809"/>
              <a:ext cx="304800" cy="347980"/>
            </a:xfrm>
            <a:custGeom>
              <a:avLst/>
              <a:gdLst/>
              <a:ahLst/>
              <a:cxnLst/>
              <a:rect l="l" t="t" r="r" b="b"/>
              <a:pathLst>
                <a:path w="304800" h="347979">
                  <a:moveTo>
                    <a:pt x="0" y="195071"/>
                  </a:moveTo>
                  <a:lnTo>
                    <a:pt x="76200" y="195071"/>
                  </a:lnTo>
                  <a:lnTo>
                    <a:pt x="76200" y="0"/>
                  </a:lnTo>
                  <a:lnTo>
                    <a:pt x="228600" y="0"/>
                  </a:lnTo>
                  <a:lnTo>
                    <a:pt x="228600" y="195071"/>
                  </a:lnTo>
                  <a:lnTo>
                    <a:pt x="304800" y="195071"/>
                  </a:lnTo>
                  <a:lnTo>
                    <a:pt x="152400" y="347471"/>
                  </a:lnTo>
                  <a:lnTo>
                    <a:pt x="0" y="195071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615695" y="5689091"/>
            <a:ext cx="11227435" cy="769620"/>
          </a:xfrm>
          <a:prstGeom prst="rect">
            <a:avLst/>
          </a:prstGeom>
          <a:solidFill>
            <a:srgbClr val="F1DCDB"/>
          </a:solidFill>
        </p:spPr>
        <p:txBody>
          <a:bodyPr vert="horz" wrap="square" lIns="0" tIns="56515" rIns="0" bIns="0" rtlCol="0">
            <a:spAutoFit/>
          </a:bodyPr>
          <a:lstStyle/>
          <a:p>
            <a:pPr marL="90805" marR="349885">
              <a:lnSpc>
                <a:spcPts val="2580"/>
              </a:lnSpc>
              <a:spcBef>
                <a:spcPts val="445"/>
              </a:spcBef>
            </a:pPr>
            <a:r>
              <a:rPr sz="2200" i="1" spc="-5" dirty="0">
                <a:latin typeface="Arial"/>
                <a:cs typeface="Arial"/>
              </a:rPr>
              <a:t>*In </a:t>
            </a:r>
            <a:r>
              <a:rPr sz="2200" i="1" dirty="0">
                <a:latin typeface="Arial"/>
                <a:cs typeface="Arial"/>
              </a:rPr>
              <a:t>case, </a:t>
            </a:r>
            <a:r>
              <a:rPr sz="2200" i="1" spc="-5" dirty="0">
                <a:latin typeface="Arial"/>
                <a:cs typeface="Arial"/>
              </a:rPr>
              <a:t>Continuing Partner has also sacrificed his share, the ratio will be negative and  shown </a:t>
            </a:r>
            <a:r>
              <a:rPr sz="2200" i="1" dirty="0">
                <a:latin typeface="Arial"/>
                <a:cs typeface="Arial"/>
              </a:rPr>
              <a:t>in</a:t>
            </a:r>
            <a:r>
              <a:rPr sz="2200" i="1" spc="-10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brackets.</a:t>
            </a:r>
            <a:endParaRPr sz="2200">
              <a:latin typeface="Arial"/>
              <a:cs typeface="Arial"/>
            </a:endParaRPr>
          </a:p>
        </p:txBody>
      </p:sp>
      <p:pic>
        <p:nvPicPr>
          <p:cNvPr id="38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96211" y="6073901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rgbClr val="EDEBE0"/>
          </a:solidFill>
        </p:spPr>
        <p:txBody>
          <a:bodyPr vert="horz" wrap="square" lIns="0" tIns="7302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575"/>
              </a:spcBef>
            </a:pPr>
            <a:r>
              <a:rPr sz="2400" spc="-5" dirty="0"/>
              <a:t>Loan </a:t>
            </a:r>
            <a:r>
              <a:rPr sz="2400" dirty="0"/>
              <a:t>by </a:t>
            </a:r>
            <a:r>
              <a:rPr sz="2400" spc="5" dirty="0"/>
              <a:t>Partner </a:t>
            </a:r>
            <a:r>
              <a:rPr sz="2400" spc="-10" dirty="0"/>
              <a:t>Repaid </a:t>
            </a:r>
            <a:r>
              <a:rPr sz="2400" dirty="0"/>
              <a:t>– </a:t>
            </a:r>
            <a:r>
              <a:rPr sz="2400" spc="5" dirty="0"/>
              <a:t>Different</a:t>
            </a:r>
            <a:r>
              <a:rPr sz="2400" spc="-35" dirty="0"/>
              <a:t> </a:t>
            </a:r>
            <a:r>
              <a:rPr sz="2400" spc="-5" dirty="0"/>
              <a:t>Situations</a:t>
            </a:r>
            <a:endParaRPr sz="2400"/>
          </a:p>
        </p:txBody>
      </p:sp>
      <p:sp>
        <p:nvSpPr>
          <p:cNvPr id="4" name="object 4"/>
          <p:cNvSpPr txBox="1"/>
          <p:nvPr/>
        </p:nvSpPr>
        <p:spPr>
          <a:xfrm>
            <a:off x="6104890" y="2604592"/>
            <a:ext cx="66548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i="1" spc="-10" dirty="0">
                <a:latin typeface="Arial"/>
                <a:cs typeface="Arial"/>
              </a:rPr>
              <a:t>…D</a:t>
            </a:r>
            <a:r>
              <a:rPr sz="2200" i="1" spc="-90" dirty="0">
                <a:latin typeface="Arial"/>
                <a:cs typeface="Arial"/>
              </a:rPr>
              <a:t>r</a:t>
            </a:r>
            <a:r>
              <a:rPr sz="2200" i="1" spc="-5" dirty="0">
                <a:latin typeface="Arial"/>
                <a:cs typeface="Arial"/>
              </a:rPr>
              <a:t>.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36534" y="2604592"/>
            <a:ext cx="880744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i="1" spc="-5" dirty="0">
                <a:latin typeface="Arial"/>
                <a:cs typeface="Arial"/>
              </a:rPr>
              <a:t>50,000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74903" y="2135273"/>
            <a:ext cx="3020060" cy="123253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R="418465" algn="r">
              <a:lnSpc>
                <a:spcPct val="100000"/>
              </a:lnSpc>
              <a:spcBef>
                <a:spcPts val="625"/>
              </a:spcBef>
            </a:pPr>
            <a:r>
              <a:rPr sz="2200" i="1" spc="-5" dirty="0">
                <a:latin typeface="Arial"/>
                <a:cs typeface="Arial"/>
              </a:rPr>
              <a:t>Journal Entry will be:</a:t>
            </a:r>
            <a:endParaRPr sz="2200">
              <a:latin typeface="Arial"/>
              <a:cs typeface="Arial"/>
            </a:endParaRPr>
          </a:p>
          <a:p>
            <a:pPr marR="391160" algn="r">
              <a:lnSpc>
                <a:spcPct val="100000"/>
              </a:lnSpc>
              <a:spcBef>
                <a:spcPts val="525"/>
              </a:spcBef>
            </a:pPr>
            <a:r>
              <a:rPr sz="2200" i="1" dirty="0">
                <a:latin typeface="Arial"/>
                <a:cs typeface="Arial"/>
              </a:rPr>
              <a:t>Partner’s </a:t>
            </a:r>
            <a:r>
              <a:rPr sz="2200" i="1" spc="-5" dirty="0">
                <a:latin typeface="Arial"/>
                <a:cs typeface="Arial"/>
              </a:rPr>
              <a:t>Loan</a:t>
            </a:r>
            <a:r>
              <a:rPr sz="2200" i="1" spc="-95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A/c</a:t>
            </a:r>
            <a:endParaRPr sz="2200">
              <a:latin typeface="Arial"/>
              <a:cs typeface="Arial"/>
            </a:endParaRPr>
          </a:p>
          <a:p>
            <a:pPr marL="634365">
              <a:lnSpc>
                <a:spcPct val="100000"/>
              </a:lnSpc>
              <a:spcBef>
                <a:spcPts val="535"/>
              </a:spcBef>
            </a:pPr>
            <a:r>
              <a:rPr sz="2200" i="1" spc="-105" dirty="0">
                <a:latin typeface="Arial"/>
                <a:cs typeface="Arial"/>
              </a:rPr>
              <a:t>To </a:t>
            </a:r>
            <a:r>
              <a:rPr sz="2200" i="1" spc="-5" dirty="0">
                <a:latin typeface="Arial"/>
                <a:cs typeface="Arial"/>
              </a:rPr>
              <a:t>Cash / Bank A/c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526651" y="3007613"/>
            <a:ext cx="880744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i="1" spc="-5" dirty="0">
                <a:latin typeface="Arial"/>
                <a:cs typeface="Arial"/>
              </a:rPr>
              <a:t>50,000</a:t>
            </a:r>
            <a:endParaRPr sz="22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02563" y="1359408"/>
            <a:ext cx="8510270" cy="769620"/>
          </a:xfrm>
          <a:custGeom>
            <a:avLst/>
            <a:gdLst/>
            <a:ahLst/>
            <a:cxnLst/>
            <a:rect l="l" t="t" r="r" b="b"/>
            <a:pathLst>
              <a:path w="8510270" h="769619">
                <a:moveTo>
                  <a:pt x="8510016" y="0"/>
                </a:moveTo>
                <a:lnTo>
                  <a:pt x="0" y="0"/>
                </a:lnTo>
                <a:lnTo>
                  <a:pt x="0" y="769620"/>
                </a:lnTo>
                <a:lnTo>
                  <a:pt x="8510016" y="769620"/>
                </a:lnTo>
                <a:lnTo>
                  <a:pt x="85100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06932" y="731672"/>
            <a:ext cx="11027868" cy="1706878"/>
          </a:xfrm>
          <a:prstGeom prst="rect">
            <a:avLst/>
          </a:prstGeom>
        </p:spPr>
        <p:txBody>
          <a:bodyPr vert="horz" wrap="square" lIns="0" tIns="1714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0"/>
              </a:spcBef>
            </a:pPr>
            <a:endParaRPr lang="en-US" sz="2200" b="1" spc="-5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0"/>
              </a:spcBef>
            </a:pPr>
            <a:r>
              <a:rPr sz="2200" b="1" spc="-5" dirty="0" smtClean="0">
                <a:latin typeface="Arial"/>
                <a:cs typeface="Arial"/>
              </a:rPr>
              <a:t>Situation </a:t>
            </a:r>
            <a:r>
              <a:rPr sz="2200" b="1" spc="-5" dirty="0">
                <a:latin typeface="Arial"/>
                <a:cs typeface="Arial"/>
              </a:rPr>
              <a:t>1: Question is silent on repayment of loan of</a:t>
            </a:r>
            <a:r>
              <a:rPr sz="2200" b="1" spc="300" dirty="0">
                <a:latin typeface="Arial"/>
                <a:cs typeface="Arial"/>
              </a:rPr>
              <a:t> </a:t>
            </a:r>
            <a:r>
              <a:rPr sz="2200" b="1" spc="-575" dirty="0">
                <a:latin typeface="Arial"/>
                <a:cs typeface="Arial"/>
              </a:rPr>
              <a:t>₹                 </a:t>
            </a:r>
            <a:r>
              <a:rPr sz="2200" b="1" spc="-45" dirty="0" smtClean="0">
                <a:latin typeface="Arial"/>
                <a:cs typeface="Arial"/>
              </a:rPr>
              <a:t>50,000.</a:t>
            </a:r>
            <a:r>
              <a:rPr sz="2200" spc="-5" dirty="0" smtClean="0">
                <a:latin typeface="Arial"/>
                <a:cs typeface="Arial"/>
              </a:rPr>
              <a:t>It</a:t>
            </a:r>
            <a:r>
              <a:rPr sz="2200" spc="-5" dirty="0">
                <a:latin typeface="Arial"/>
                <a:cs typeface="Arial"/>
              </a:rPr>
              <a:t>	will	be	</a:t>
            </a:r>
            <a:r>
              <a:rPr sz="2200" dirty="0">
                <a:latin typeface="Arial"/>
                <a:cs typeface="Arial"/>
              </a:rPr>
              <a:t>repaid	</a:t>
            </a:r>
            <a:r>
              <a:rPr sz="2200" b="1" spc="-5" dirty="0">
                <a:latin typeface="Arial"/>
                <a:cs typeface="Arial"/>
              </a:rPr>
              <a:t>after	</a:t>
            </a:r>
            <a:r>
              <a:rPr sz="2200" b="1" dirty="0">
                <a:latin typeface="Arial"/>
                <a:cs typeface="Arial"/>
              </a:rPr>
              <a:t>Outside	</a:t>
            </a:r>
            <a:r>
              <a:rPr sz="2200" b="1" spc="-5" dirty="0">
                <a:latin typeface="Arial"/>
                <a:cs typeface="Arial"/>
              </a:rPr>
              <a:t>Liabilities	</a:t>
            </a:r>
            <a:r>
              <a:rPr sz="2200" dirty="0">
                <a:latin typeface="Arial"/>
                <a:cs typeface="Arial"/>
              </a:rPr>
              <a:t>are	</a:t>
            </a:r>
            <a:r>
              <a:rPr sz="2200" spc="-5" dirty="0">
                <a:latin typeface="Arial"/>
                <a:cs typeface="Arial"/>
              </a:rPr>
              <a:t>paid	but	before</a:t>
            </a:r>
            <a:endParaRPr sz="2200" dirty="0">
              <a:latin typeface="Arial"/>
              <a:cs typeface="Arial"/>
            </a:endParaRPr>
          </a:p>
          <a:p>
            <a:pPr marL="86360">
              <a:lnSpc>
                <a:spcPct val="100000"/>
              </a:lnSpc>
            </a:pPr>
            <a:r>
              <a:rPr sz="2200" spc="-5" dirty="0">
                <a:latin typeface="Arial"/>
                <a:cs typeface="Arial"/>
              </a:rPr>
              <a:t>repayment of Partners’</a:t>
            </a:r>
            <a:r>
              <a:rPr sz="2200" spc="-2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Capitals.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694131" y="3600703"/>
            <a:ext cx="10745470" cy="15074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13230" marR="5080" indent="-1701164">
              <a:lnSpc>
                <a:spcPct val="100000"/>
              </a:lnSpc>
              <a:spcBef>
                <a:spcPts val="95"/>
              </a:spcBef>
              <a:tabLst>
                <a:tab pos="1336675" algn="l"/>
                <a:tab pos="1715135" algn="l"/>
                <a:tab pos="2820035" algn="l"/>
                <a:tab pos="3538854" algn="l"/>
                <a:tab pos="3994785" algn="l"/>
                <a:tab pos="4839335" algn="l"/>
                <a:tab pos="5871210" algn="l"/>
                <a:tab pos="6263005" algn="l"/>
                <a:tab pos="7090409" algn="l"/>
                <a:tab pos="7950200" algn="l"/>
                <a:tab pos="8233409" algn="l"/>
                <a:tab pos="9218295" algn="l"/>
                <a:tab pos="10327640" algn="l"/>
              </a:tabLst>
            </a:pPr>
            <a:r>
              <a:rPr sz="2200" b="1" spc="-5" dirty="0">
                <a:latin typeface="Arial"/>
                <a:cs typeface="Arial"/>
              </a:rPr>
              <a:t>Situat</a:t>
            </a:r>
            <a:r>
              <a:rPr sz="2200" b="1" spc="5" dirty="0">
                <a:latin typeface="Arial"/>
                <a:cs typeface="Arial"/>
              </a:rPr>
              <a:t>i</a:t>
            </a:r>
            <a:r>
              <a:rPr sz="2200" b="1" spc="-5" dirty="0">
                <a:latin typeface="Arial"/>
                <a:cs typeface="Arial"/>
              </a:rPr>
              <a:t>on</a:t>
            </a:r>
            <a:r>
              <a:rPr sz="2200" b="1" dirty="0">
                <a:latin typeface="Arial"/>
                <a:cs typeface="Arial"/>
              </a:rPr>
              <a:t>	</a:t>
            </a:r>
            <a:r>
              <a:rPr sz="2200" b="1" spc="10" dirty="0">
                <a:latin typeface="Arial"/>
                <a:cs typeface="Arial"/>
              </a:rPr>
              <a:t>2</a:t>
            </a:r>
            <a:r>
              <a:rPr sz="2200" b="1" spc="-5" dirty="0">
                <a:latin typeface="Arial"/>
                <a:cs typeface="Arial"/>
              </a:rPr>
              <a:t>:</a:t>
            </a:r>
            <a:r>
              <a:rPr sz="2200" b="1" dirty="0">
                <a:latin typeface="Arial"/>
                <a:cs typeface="Arial"/>
              </a:rPr>
              <a:t>		</a:t>
            </a:r>
            <a:r>
              <a:rPr sz="2200" b="1" spc="-5" dirty="0">
                <a:latin typeface="Arial"/>
                <a:cs typeface="Arial"/>
              </a:rPr>
              <a:t>Partner</a:t>
            </a:r>
            <a:r>
              <a:rPr sz="2200" b="1" dirty="0">
                <a:latin typeface="Arial"/>
                <a:cs typeface="Arial"/>
              </a:rPr>
              <a:t>	</a:t>
            </a:r>
            <a:r>
              <a:rPr sz="2200" b="1" spc="5" dirty="0">
                <a:latin typeface="Arial"/>
                <a:cs typeface="Arial"/>
              </a:rPr>
              <a:t>t</a:t>
            </a:r>
            <a:r>
              <a:rPr sz="2200" b="1" spc="-5" dirty="0">
                <a:latin typeface="Arial"/>
                <a:cs typeface="Arial"/>
              </a:rPr>
              <a:t>ook</a:t>
            </a:r>
            <a:r>
              <a:rPr sz="2200" b="1" dirty="0">
                <a:latin typeface="Arial"/>
                <a:cs typeface="Arial"/>
              </a:rPr>
              <a:t>	</a:t>
            </a:r>
            <a:r>
              <a:rPr sz="2200" b="1" spc="10" dirty="0">
                <a:latin typeface="Arial"/>
                <a:cs typeface="Arial"/>
              </a:rPr>
              <a:t>a</a:t>
            </a:r>
            <a:r>
              <a:rPr sz="2200" b="1" spc="-5" dirty="0">
                <a:latin typeface="Arial"/>
                <a:cs typeface="Arial"/>
              </a:rPr>
              <a:t>n</a:t>
            </a:r>
            <a:r>
              <a:rPr sz="2200" b="1" dirty="0">
                <a:latin typeface="Arial"/>
                <a:cs typeface="Arial"/>
              </a:rPr>
              <a:t>	</a:t>
            </a:r>
            <a:r>
              <a:rPr sz="2200" b="1" spc="-5" dirty="0">
                <a:latin typeface="Arial"/>
                <a:cs typeface="Arial"/>
              </a:rPr>
              <a:t>as</a:t>
            </a:r>
            <a:r>
              <a:rPr sz="2200" b="1" spc="10" dirty="0">
                <a:latin typeface="Arial"/>
                <a:cs typeface="Arial"/>
              </a:rPr>
              <a:t>s</a:t>
            </a:r>
            <a:r>
              <a:rPr sz="2200" b="1" spc="-5" dirty="0">
                <a:latin typeface="Arial"/>
                <a:cs typeface="Arial"/>
              </a:rPr>
              <a:t>et</a:t>
            </a:r>
            <a:r>
              <a:rPr sz="2200" b="1" dirty="0">
                <a:latin typeface="Arial"/>
                <a:cs typeface="Arial"/>
              </a:rPr>
              <a:t>	</a:t>
            </a:r>
            <a:r>
              <a:rPr sz="2200" b="1" spc="-5" dirty="0">
                <a:latin typeface="Arial"/>
                <a:cs typeface="Arial"/>
              </a:rPr>
              <a:t>ha</a:t>
            </a:r>
            <a:r>
              <a:rPr sz="2200" b="1" dirty="0">
                <a:latin typeface="Arial"/>
                <a:cs typeface="Arial"/>
              </a:rPr>
              <a:t>v</a:t>
            </a:r>
            <a:r>
              <a:rPr sz="2200" b="1" spc="5" dirty="0">
                <a:latin typeface="Arial"/>
                <a:cs typeface="Arial"/>
              </a:rPr>
              <a:t>i</a:t>
            </a:r>
            <a:r>
              <a:rPr sz="2200" b="1" spc="-5" dirty="0">
                <a:latin typeface="Arial"/>
                <a:cs typeface="Arial"/>
              </a:rPr>
              <a:t>ng</a:t>
            </a:r>
            <a:r>
              <a:rPr sz="2200" b="1" dirty="0">
                <a:latin typeface="Arial"/>
                <a:cs typeface="Arial"/>
              </a:rPr>
              <a:t>	</a:t>
            </a:r>
            <a:r>
              <a:rPr sz="2200" b="1" spc="-5" dirty="0">
                <a:latin typeface="Arial"/>
                <a:cs typeface="Arial"/>
              </a:rPr>
              <a:t>of</a:t>
            </a:r>
            <a:r>
              <a:rPr sz="2200" b="1" dirty="0">
                <a:latin typeface="Arial"/>
                <a:cs typeface="Arial"/>
              </a:rPr>
              <a:t>	B</a:t>
            </a:r>
            <a:r>
              <a:rPr sz="2200" b="1" spc="-5" dirty="0">
                <a:latin typeface="Arial"/>
                <a:cs typeface="Arial"/>
              </a:rPr>
              <a:t>ook</a:t>
            </a:r>
            <a:r>
              <a:rPr sz="2200" b="1" dirty="0">
                <a:latin typeface="Arial"/>
                <a:cs typeface="Arial"/>
              </a:rPr>
              <a:t>	</a:t>
            </a:r>
            <a:r>
              <a:rPr sz="2200" b="1" spc="-130" dirty="0">
                <a:latin typeface="Arial"/>
                <a:cs typeface="Arial"/>
              </a:rPr>
              <a:t>V</a:t>
            </a:r>
            <a:r>
              <a:rPr sz="2200" b="1" spc="5" dirty="0">
                <a:latin typeface="Arial"/>
                <a:cs typeface="Arial"/>
              </a:rPr>
              <a:t>a</a:t>
            </a:r>
            <a:r>
              <a:rPr sz="2200" b="1" spc="-5" dirty="0">
                <a:latin typeface="Arial"/>
                <a:cs typeface="Arial"/>
              </a:rPr>
              <a:t>lue</a:t>
            </a:r>
            <a:r>
              <a:rPr sz="2200" b="1" dirty="0">
                <a:latin typeface="Arial"/>
                <a:cs typeface="Arial"/>
              </a:rPr>
              <a:t>	</a:t>
            </a:r>
            <a:r>
              <a:rPr sz="2200" b="1" spc="-575" dirty="0">
                <a:latin typeface="Arial"/>
                <a:cs typeface="Arial"/>
              </a:rPr>
              <a:t>₹</a:t>
            </a:r>
            <a:r>
              <a:rPr sz="2200" b="1" dirty="0">
                <a:latin typeface="Arial"/>
                <a:cs typeface="Arial"/>
              </a:rPr>
              <a:t>	</a:t>
            </a:r>
            <a:r>
              <a:rPr sz="2200" b="1" spc="-5" dirty="0">
                <a:latin typeface="Arial"/>
                <a:cs typeface="Arial"/>
              </a:rPr>
              <a:t>30,0</a:t>
            </a:r>
            <a:r>
              <a:rPr sz="2200" b="1" spc="10" dirty="0">
                <a:latin typeface="Arial"/>
                <a:cs typeface="Arial"/>
              </a:rPr>
              <a:t>0</a:t>
            </a:r>
            <a:r>
              <a:rPr sz="2200" b="1" spc="-5" dirty="0">
                <a:latin typeface="Arial"/>
                <a:cs typeface="Arial"/>
              </a:rPr>
              <a:t>0</a:t>
            </a:r>
            <a:r>
              <a:rPr sz="2200" b="1" dirty="0">
                <a:latin typeface="Arial"/>
                <a:cs typeface="Arial"/>
              </a:rPr>
              <a:t>	</a:t>
            </a:r>
            <a:r>
              <a:rPr sz="2200" b="1" spc="-5" dirty="0">
                <a:latin typeface="Arial"/>
                <a:cs typeface="Arial"/>
              </a:rPr>
              <a:t>agai</a:t>
            </a:r>
            <a:r>
              <a:rPr sz="2200" b="1" dirty="0">
                <a:latin typeface="Arial"/>
                <a:cs typeface="Arial"/>
              </a:rPr>
              <a:t>n</a:t>
            </a:r>
            <a:r>
              <a:rPr sz="2200" b="1" spc="5" dirty="0">
                <a:latin typeface="Arial"/>
                <a:cs typeface="Arial"/>
              </a:rPr>
              <a:t>s</a:t>
            </a:r>
            <a:r>
              <a:rPr sz="2200" b="1" spc="-5" dirty="0">
                <a:latin typeface="Arial"/>
                <a:cs typeface="Arial"/>
              </a:rPr>
              <a:t>t</a:t>
            </a:r>
            <a:r>
              <a:rPr sz="2200" b="1" dirty="0">
                <a:latin typeface="Arial"/>
                <a:cs typeface="Arial"/>
              </a:rPr>
              <a:t>	</a:t>
            </a:r>
            <a:r>
              <a:rPr sz="2200" b="1" spc="-5" dirty="0">
                <a:latin typeface="Arial"/>
                <a:cs typeface="Arial"/>
              </a:rPr>
              <a:t>his  loan of </a:t>
            </a:r>
            <a:r>
              <a:rPr sz="2200" b="1" spc="-575" dirty="0">
                <a:latin typeface="Arial"/>
                <a:cs typeface="Arial"/>
              </a:rPr>
              <a:t>₹</a:t>
            </a:r>
            <a:r>
              <a:rPr sz="2200" b="1" spc="-550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50,000</a:t>
            </a:r>
            <a:endParaRPr sz="2200" dirty="0">
              <a:latin typeface="Arial"/>
              <a:cs typeface="Arial"/>
            </a:endParaRPr>
          </a:p>
          <a:p>
            <a:pPr marL="99060">
              <a:lnSpc>
                <a:spcPct val="100000"/>
              </a:lnSpc>
              <a:spcBef>
                <a:spcPts val="395"/>
              </a:spcBef>
            </a:pPr>
            <a:r>
              <a:rPr sz="2200" spc="-5" dirty="0">
                <a:latin typeface="Arial"/>
                <a:cs typeface="Arial"/>
              </a:rPr>
              <a:t>It means </a:t>
            </a:r>
            <a:r>
              <a:rPr sz="2200" spc="-575" dirty="0">
                <a:latin typeface="Arial"/>
                <a:cs typeface="Arial"/>
              </a:rPr>
              <a:t>₹ </a:t>
            </a:r>
            <a:r>
              <a:rPr sz="2200" spc="-5" dirty="0">
                <a:latin typeface="Arial"/>
                <a:cs typeface="Arial"/>
              </a:rPr>
              <a:t>30,000 is paid and balance </a:t>
            </a:r>
            <a:r>
              <a:rPr sz="2200" spc="-575" dirty="0">
                <a:latin typeface="Arial"/>
                <a:cs typeface="Arial"/>
              </a:rPr>
              <a:t>₹ </a:t>
            </a:r>
            <a:r>
              <a:rPr sz="2200" spc="-5" dirty="0">
                <a:latin typeface="Arial"/>
                <a:cs typeface="Arial"/>
              </a:rPr>
              <a:t>20,000 is paid to the partner in Cash /</a:t>
            </a:r>
            <a:r>
              <a:rPr sz="2200" spc="27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Bank.</a:t>
            </a:r>
            <a:endParaRPr sz="2200" dirty="0">
              <a:latin typeface="Arial"/>
              <a:cs typeface="Arial"/>
            </a:endParaRPr>
          </a:p>
          <a:p>
            <a:pPr marL="69850">
              <a:lnSpc>
                <a:spcPct val="100000"/>
              </a:lnSpc>
              <a:spcBef>
                <a:spcPts val="715"/>
              </a:spcBef>
            </a:pPr>
            <a:r>
              <a:rPr sz="2200" i="1" spc="-5" dirty="0">
                <a:latin typeface="Arial"/>
                <a:cs typeface="Arial"/>
              </a:rPr>
              <a:t>Journal Entry will</a:t>
            </a:r>
            <a:r>
              <a:rPr sz="2200" i="1" spc="25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be: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081776" y="5150358"/>
            <a:ext cx="253428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666239" algn="l"/>
              </a:tabLst>
            </a:pPr>
            <a:r>
              <a:rPr sz="2200" i="1" spc="-5" dirty="0">
                <a:latin typeface="Arial"/>
                <a:cs typeface="Arial"/>
              </a:rPr>
              <a:t>…</a:t>
            </a:r>
            <a:r>
              <a:rPr sz="2200" i="1" spc="-10" dirty="0">
                <a:latin typeface="Arial"/>
                <a:cs typeface="Arial"/>
              </a:rPr>
              <a:t>D</a:t>
            </a:r>
            <a:r>
              <a:rPr sz="2200" i="1" spc="-90" dirty="0">
                <a:latin typeface="Arial"/>
                <a:cs typeface="Arial"/>
              </a:rPr>
              <a:t>r</a:t>
            </a:r>
            <a:r>
              <a:rPr sz="2200" i="1" spc="-5" dirty="0">
                <a:latin typeface="Arial"/>
                <a:cs typeface="Arial"/>
              </a:rPr>
              <a:t>.</a:t>
            </a:r>
            <a:r>
              <a:rPr sz="2200" i="1" dirty="0">
                <a:latin typeface="Arial"/>
                <a:cs typeface="Arial"/>
              </a:rPr>
              <a:t>	</a:t>
            </a:r>
            <a:r>
              <a:rPr sz="2200" i="1" spc="-5" dirty="0">
                <a:latin typeface="Arial"/>
                <a:cs typeface="Arial"/>
              </a:rPr>
              <a:t>50,000</a:t>
            </a:r>
            <a:endParaRPr sz="2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62634" y="5082743"/>
            <a:ext cx="2708910" cy="1232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3215" marR="143510" indent="-311150">
              <a:lnSpc>
                <a:spcPct val="120000"/>
              </a:lnSpc>
              <a:spcBef>
                <a:spcPts val="100"/>
              </a:spcBef>
            </a:pPr>
            <a:r>
              <a:rPr sz="2200" i="1" dirty="0">
                <a:latin typeface="Arial"/>
                <a:cs typeface="Arial"/>
              </a:rPr>
              <a:t>Partner’s </a:t>
            </a:r>
            <a:r>
              <a:rPr sz="2200" i="1" spc="-5" dirty="0">
                <a:latin typeface="Arial"/>
                <a:cs typeface="Arial"/>
              </a:rPr>
              <a:t>Loan A/c  </a:t>
            </a:r>
            <a:r>
              <a:rPr sz="2200" i="1" spc="-105" dirty="0">
                <a:latin typeface="Arial"/>
                <a:cs typeface="Arial"/>
              </a:rPr>
              <a:t>To </a:t>
            </a:r>
            <a:r>
              <a:rPr sz="2200" i="1" spc="-5" dirty="0">
                <a:latin typeface="Arial"/>
                <a:cs typeface="Arial"/>
              </a:rPr>
              <a:t>Realisation</a:t>
            </a:r>
            <a:r>
              <a:rPr sz="2200" i="1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A/c</a:t>
            </a:r>
            <a:endParaRPr sz="2200">
              <a:latin typeface="Arial"/>
              <a:cs typeface="Arial"/>
            </a:endParaRPr>
          </a:p>
          <a:p>
            <a:pPr marL="323215">
              <a:lnSpc>
                <a:spcPct val="100000"/>
              </a:lnSpc>
              <a:spcBef>
                <a:spcPts val="525"/>
              </a:spcBef>
            </a:pPr>
            <a:r>
              <a:rPr sz="2200" i="1" spc="-105" dirty="0">
                <a:latin typeface="Arial"/>
                <a:cs typeface="Arial"/>
              </a:rPr>
              <a:t>To </a:t>
            </a:r>
            <a:r>
              <a:rPr sz="2200" i="1" spc="-5" dirty="0">
                <a:latin typeface="Arial"/>
                <a:cs typeface="Arial"/>
              </a:rPr>
              <a:t>Cash / Bank A/c</a:t>
            </a:r>
            <a:endParaRPr sz="22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970134" y="5484977"/>
            <a:ext cx="897255" cy="83058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29209">
              <a:lnSpc>
                <a:spcPct val="100000"/>
              </a:lnSpc>
              <a:spcBef>
                <a:spcPts val="625"/>
              </a:spcBef>
            </a:pPr>
            <a:r>
              <a:rPr sz="2200" i="1" spc="-5" dirty="0">
                <a:latin typeface="Arial"/>
                <a:cs typeface="Arial"/>
              </a:rPr>
              <a:t>30,000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2200" i="1" spc="-5" dirty="0">
                <a:latin typeface="Arial"/>
                <a:cs typeface="Arial"/>
              </a:rPr>
              <a:t>20,000</a:t>
            </a:r>
            <a:endParaRPr sz="2200">
              <a:latin typeface="Arial"/>
              <a:cs typeface="Arial"/>
            </a:endParaRPr>
          </a:p>
        </p:txBody>
      </p:sp>
      <p:pic>
        <p:nvPicPr>
          <p:cNvPr id="15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23255" y="61722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5695" y="256031"/>
            <a:ext cx="8597265" cy="551815"/>
          </a:xfrm>
          <a:custGeom>
            <a:avLst/>
            <a:gdLst/>
            <a:ahLst/>
            <a:cxnLst/>
            <a:rect l="l" t="t" r="r" b="b"/>
            <a:pathLst>
              <a:path w="8597265" h="551815">
                <a:moveTo>
                  <a:pt x="8596884" y="0"/>
                </a:moveTo>
                <a:lnTo>
                  <a:pt x="0" y="0"/>
                </a:lnTo>
                <a:lnTo>
                  <a:pt x="0" y="551687"/>
                </a:lnTo>
                <a:lnTo>
                  <a:pt x="8596884" y="551687"/>
                </a:lnTo>
                <a:lnTo>
                  <a:pt x="8596884" y="0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15695" y="344169"/>
            <a:ext cx="859726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5"/>
              </a:spcBef>
            </a:pPr>
            <a:r>
              <a:rPr sz="2200" b="1" spc="-5" dirty="0">
                <a:latin typeface="Arial"/>
                <a:cs typeface="Arial"/>
              </a:rPr>
              <a:t>Loan by Partner Repaid – Different</a:t>
            </a:r>
            <a:r>
              <a:rPr sz="2200" b="1" spc="120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Situations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27887" y="865632"/>
            <a:ext cx="9375775" cy="707390"/>
          </a:xfrm>
          <a:custGeom>
            <a:avLst/>
            <a:gdLst/>
            <a:ahLst/>
            <a:cxnLst/>
            <a:rect l="l" t="t" r="r" b="b"/>
            <a:pathLst>
              <a:path w="9375775" h="707390">
                <a:moveTo>
                  <a:pt x="9375648" y="0"/>
                </a:moveTo>
                <a:lnTo>
                  <a:pt x="0" y="0"/>
                </a:lnTo>
                <a:lnTo>
                  <a:pt x="0" y="707136"/>
                </a:lnTo>
                <a:lnTo>
                  <a:pt x="9375648" y="707136"/>
                </a:lnTo>
                <a:lnTo>
                  <a:pt x="93756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755853" y="2193395"/>
          <a:ext cx="9282429" cy="13816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909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907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865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1414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25046">
                <a:tc>
                  <a:txBody>
                    <a:bodyPr/>
                    <a:lstStyle/>
                    <a:p>
                      <a:pPr marL="31750">
                        <a:lnSpc>
                          <a:spcPts val="2215"/>
                        </a:lnSpc>
                      </a:pPr>
                      <a:r>
                        <a:rPr sz="2000" i="1" dirty="0">
                          <a:latin typeface="Arial"/>
                          <a:cs typeface="Arial"/>
                        </a:rPr>
                        <a:t>Journal </a:t>
                      </a:r>
                      <a:r>
                        <a:rPr sz="2000" i="1" spc="-5" dirty="0">
                          <a:latin typeface="Arial"/>
                          <a:cs typeface="Arial"/>
                        </a:rPr>
                        <a:t>Entry </a:t>
                      </a:r>
                      <a:r>
                        <a:rPr sz="2000" i="1" dirty="0">
                          <a:latin typeface="Arial"/>
                          <a:cs typeface="Arial"/>
                        </a:rPr>
                        <a:t>will</a:t>
                      </a:r>
                      <a:r>
                        <a:rPr sz="2000" i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i="1" dirty="0">
                          <a:latin typeface="Arial"/>
                          <a:cs typeface="Arial"/>
                        </a:rPr>
                        <a:t>be: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3105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i="1" dirty="0">
                          <a:latin typeface="Arial"/>
                          <a:cs typeface="Arial"/>
                        </a:rPr>
                        <a:t>Partner’s Loan</a:t>
                      </a:r>
                      <a:r>
                        <a:rPr sz="2000" i="1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i="1" spc="-5" dirty="0">
                          <a:latin typeface="Arial"/>
                          <a:cs typeface="Arial"/>
                        </a:rPr>
                        <a:t>A/c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1047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i="1" spc="-15" dirty="0">
                          <a:latin typeface="Arial"/>
                          <a:cs typeface="Arial"/>
                        </a:rPr>
                        <a:t>…Dr.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5568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i="1" dirty="0">
                          <a:latin typeface="Arial"/>
                          <a:cs typeface="Arial"/>
                        </a:rPr>
                        <a:t>50,000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759">
                <a:tc>
                  <a:txBody>
                    <a:bodyPr/>
                    <a:lstStyle/>
                    <a:p>
                      <a:pPr marL="5207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i="1" spc="-90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000" i="1" dirty="0">
                          <a:latin typeface="Arial"/>
                          <a:cs typeface="Arial"/>
                        </a:rPr>
                        <a:t>Realisation</a:t>
                      </a:r>
                      <a:r>
                        <a:rPr sz="2000" i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i="1" spc="-5" dirty="0">
                          <a:latin typeface="Arial"/>
                          <a:cs typeface="Arial"/>
                        </a:rPr>
                        <a:t>A/c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7470" algn="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i="1" dirty="0">
                          <a:latin typeface="Arial"/>
                          <a:cs typeface="Arial"/>
                        </a:rPr>
                        <a:t>20</a:t>
                      </a:r>
                      <a:r>
                        <a:rPr sz="2000" i="1" spc="-1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2000" i="1" dirty="0">
                          <a:latin typeface="Arial"/>
                          <a:cs typeface="Arial"/>
                        </a:rPr>
                        <a:t>000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5046">
                <a:tc>
                  <a:txBody>
                    <a:bodyPr/>
                    <a:lstStyle/>
                    <a:p>
                      <a:pPr marL="590550">
                        <a:lnSpc>
                          <a:spcPts val="2325"/>
                        </a:lnSpc>
                        <a:spcBef>
                          <a:spcPts val="135"/>
                        </a:spcBef>
                      </a:pPr>
                      <a:r>
                        <a:rPr sz="2000" i="1" spc="-90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000" i="1" dirty="0">
                          <a:latin typeface="Arial"/>
                          <a:cs typeface="Arial"/>
                        </a:rPr>
                        <a:t>Cash / Bank</a:t>
                      </a:r>
                      <a:r>
                        <a:rPr sz="2000" i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i="1" spc="-5" dirty="0">
                          <a:latin typeface="Arial"/>
                          <a:cs typeface="Arial"/>
                        </a:rPr>
                        <a:t>A/c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325"/>
                        </a:lnSpc>
                        <a:spcBef>
                          <a:spcPts val="135"/>
                        </a:spcBef>
                      </a:pPr>
                      <a:r>
                        <a:rPr sz="2000" i="1" dirty="0">
                          <a:latin typeface="Arial"/>
                          <a:cs typeface="Arial"/>
                        </a:rPr>
                        <a:t>30</a:t>
                      </a:r>
                      <a:r>
                        <a:rPr sz="2000" i="1" spc="-1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2000" i="1" dirty="0">
                          <a:latin typeface="Arial"/>
                          <a:cs typeface="Arial"/>
                        </a:rPr>
                        <a:t>000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7" name="object 7"/>
          <p:cNvSpPr/>
          <p:nvPr/>
        </p:nvSpPr>
        <p:spPr>
          <a:xfrm>
            <a:off x="702563" y="1636776"/>
            <a:ext cx="10873740" cy="399415"/>
          </a:xfrm>
          <a:custGeom>
            <a:avLst/>
            <a:gdLst/>
            <a:ahLst/>
            <a:cxnLst/>
            <a:rect l="l" t="t" r="r" b="b"/>
            <a:pathLst>
              <a:path w="10873740" h="399414">
                <a:moveTo>
                  <a:pt x="10873740" y="0"/>
                </a:moveTo>
                <a:lnTo>
                  <a:pt x="0" y="0"/>
                </a:lnTo>
                <a:lnTo>
                  <a:pt x="0" y="399288"/>
                </a:lnTo>
                <a:lnTo>
                  <a:pt x="10873740" y="399288"/>
                </a:lnTo>
                <a:lnTo>
                  <a:pt x="108737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06932" y="891032"/>
            <a:ext cx="10630535" cy="11023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36065" marR="1417955" indent="-15240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Arial"/>
                <a:cs typeface="Arial"/>
              </a:rPr>
              <a:t>Situation </a:t>
            </a:r>
            <a:r>
              <a:rPr sz="2000" b="1" spc="-10" dirty="0">
                <a:latin typeface="Arial"/>
                <a:cs typeface="Arial"/>
              </a:rPr>
              <a:t>3: </a:t>
            </a:r>
            <a:r>
              <a:rPr sz="2000" b="1" dirty="0">
                <a:latin typeface="Arial"/>
                <a:cs typeface="Arial"/>
              </a:rPr>
              <a:t>Partner took an </a:t>
            </a:r>
            <a:r>
              <a:rPr sz="2000" b="1" spc="-5" dirty="0">
                <a:latin typeface="Arial"/>
                <a:cs typeface="Arial"/>
              </a:rPr>
              <a:t>asset </a:t>
            </a:r>
            <a:r>
              <a:rPr sz="2000" b="1" spc="-10" dirty="0">
                <a:latin typeface="Arial"/>
                <a:cs typeface="Arial"/>
              </a:rPr>
              <a:t>of </a:t>
            </a:r>
            <a:r>
              <a:rPr sz="2000" b="1" dirty="0">
                <a:latin typeface="Arial"/>
                <a:cs typeface="Arial"/>
              </a:rPr>
              <a:t>Book </a:t>
            </a:r>
            <a:r>
              <a:rPr sz="2000" b="1" spc="-25" dirty="0">
                <a:latin typeface="Arial"/>
                <a:cs typeface="Arial"/>
              </a:rPr>
              <a:t>Value </a:t>
            </a:r>
            <a:r>
              <a:rPr sz="2000" b="1" spc="-5" dirty="0">
                <a:latin typeface="Arial"/>
                <a:cs typeface="Arial"/>
              </a:rPr>
              <a:t>of </a:t>
            </a:r>
            <a:r>
              <a:rPr sz="2000" b="1" spc="-515" dirty="0">
                <a:latin typeface="Arial"/>
                <a:cs typeface="Arial"/>
              </a:rPr>
              <a:t>₹ </a:t>
            </a:r>
            <a:r>
              <a:rPr sz="2000" b="1" spc="-5" dirty="0">
                <a:latin typeface="Arial"/>
                <a:cs typeface="Arial"/>
              </a:rPr>
              <a:t>30,000 </a:t>
            </a:r>
            <a:r>
              <a:rPr sz="2000" b="1" dirty="0">
                <a:latin typeface="Arial"/>
                <a:cs typeface="Arial"/>
              </a:rPr>
              <a:t>for </a:t>
            </a:r>
            <a:r>
              <a:rPr sz="2000" b="1" spc="-515" dirty="0">
                <a:latin typeface="Arial"/>
                <a:cs typeface="Arial"/>
              </a:rPr>
              <a:t>₹ </a:t>
            </a:r>
            <a:r>
              <a:rPr sz="2000" b="1" spc="-125" dirty="0">
                <a:latin typeface="Arial"/>
                <a:cs typeface="Arial"/>
              </a:rPr>
              <a:t>20,000  </a:t>
            </a:r>
            <a:r>
              <a:rPr sz="2000" b="1" dirty="0">
                <a:latin typeface="Arial"/>
                <a:cs typeface="Arial"/>
              </a:rPr>
              <a:t>against his loan </a:t>
            </a:r>
            <a:r>
              <a:rPr sz="2000" b="1" spc="-5" dirty="0">
                <a:latin typeface="Arial"/>
                <a:cs typeface="Arial"/>
              </a:rPr>
              <a:t>of </a:t>
            </a:r>
            <a:r>
              <a:rPr sz="2000" b="1" spc="-515" dirty="0">
                <a:latin typeface="Arial"/>
                <a:cs typeface="Arial"/>
              </a:rPr>
              <a:t>₹</a:t>
            </a:r>
            <a:r>
              <a:rPr sz="2000" b="1" spc="-484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50,000.</a:t>
            </a:r>
            <a:endParaRPr sz="2000">
              <a:latin typeface="Arial"/>
              <a:cs typeface="Arial"/>
            </a:endParaRPr>
          </a:p>
          <a:p>
            <a:pPr marL="86360">
              <a:lnSpc>
                <a:spcPct val="100000"/>
              </a:lnSpc>
              <a:spcBef>
                <a:spcPts val="1270"/>
              </a:spcBef>
            </a:pPr>
            <a:r>
              <a:rPr sz="2000" spc="-5" dirty="0">
                <a:latin typeface="Arial"/>
                <a:cs typeface="Arial"/>
              </a:rPr>
              <a:t>It </a:t>
            </a:r>
            <a:r>
              <a:rPr sz="2000" dirty="0">
                <a:latin typeface="Arial"/>
                <a:cs typeface="Arial"/>
              </a:rPr>
              <a:t>means </a:t>
            </a:r>
            <a:r>
              <a:rPr sz="2000" spc="-515" dirty="0">
                <a:latin typeface="Arial"/>
                <a:cs typeface="Arial"/>
              </a:rPr>
              <a:t>₹ </a:t>
            </a:r>
            <a:r>
              <a:rPr sz="2000" dirty="0">
                <a:latin typeface="Arial"/>
                <a:cs typeface="Arial"/>
              </a:rPr>
              <a:t>20,000 </a:t>
            </a:r>
            <a:r>
              <a:rPr sz="2000" spc="-5" dirty="0">
                <a:latin typeface="Arial"/>
                <a:cs typeface="Arial"/>
              </a:rPr>
              <a:t>is </a:t>
            </a:r>
            <a:r>
              <a:rPr sz="2000" dirty="0">
                <a:latin typeface="Arial"/>
                <a:cs typeface="Arial"/>
              </a:rPr>
              <a:t>paid </a:t>
            </a:r>
            <a:r>
              <a:rPr sz="2000" spc="-5" dirty="0">
                <a:latin typeface="Arial"/>
                <a:cs typeface="Arial"/>
              </a:rPr>
              <a:t>to </a:t>
            </a:r>
            <a:r>
              <a:rPr sz="2000" dirty="0">
                <a:latin typeface="Arial"/>
                <a:cs typeface="Arial"/>
              </a:rPr>
              <a:t>the Partner by asset transfer and </a:t>
            </a:r>
            <a:r>
              <a:rPr sz="2000" spc="-515" dirty="0">
                <a:latin typeface="Arial"/>
                <a:cs typeface="Arial"/>
              </a:rPr>
              <a:t>₹ </a:t>
            </a:r>
            <a:r>
              <a:rPr sz="2000" dirty="0">
                <a:latin typeface="Arial"/>
                <a:cs typeface="Arial"/>
              </a:rPr>
              <a:t>30,000 </a:t>
            </a:r>
            <a:r>
              <a:rPr sz="2000" spc="-5" dirty="0">
                <a:latin typeface="Arial"/>
                <a:cs typeface="Arial"/>
              </a:rPr>
              <a:t>is </a:t>
            </a:r>
            <a:r>
              <a:rPr sz="2000" dirty="0">
                <a:latin typeface="Arial"/>
                <a:cs typeface="Arial"/>
              </a:rPr>
              <a:t>paid </a:t>
            </a:r>
            <a:r>
              <a:rPr sz="2000" spc="-5" dirty="0">
                <a:latin typeface="Arial"/>
                <a:cs typeface="Arial"/>
              </a:rPr>
              <a:t>in </a:t>
            </a:r>
            <a:r>
              <a:rPr sz="2000" dirty="0">
                <a:latin typeface="Arial"/>
                <a:cs typeface="Arial"/>
              </a:rPr>
              <a:t>Cash /</a:t>
            </a:r>
            <a:r>
              <a:rPr sz="2000" spc="-275" dirty="0">
                <a:latin typeface="Arial"/>
                <a:cs typeface="Arial"/>
              </a:rPr>
              <a:t> </a:t>
            </a:r>
            <a:r>
              <a:rPr sz="2000" spc="-120" dirty="0">
                <a:latin typeface="Arial"/>
                <a:cs typeface="Arial"/>
              </a:rPr>
              <a:t>Bank.</a:t>
            </a:r>
            <a:endParaRPr sz="2000">
              <a:latin typeface="Arial"/>
              <a:cs typeface="Arial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1043584" y="5141575"/>
          <a:ext cx="9765664" cy="11168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38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888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2057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4241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57428">
                <a:tc>
                  <a:txBody>
                    <a:bodyPr/>
                    <a:lstStyle/>
                    <a:p>
                      <a:pPr marL="31750">
                        <a:lnSpc>
                          <a:spcPts val="2430"/>
                        </a:lnSpc>
                      </a:pPr>
                      <a:r>
                        <a:rPr sz="2200" i="1" dirty="0">
                          <a:latin typeface="Arial"/>
                          <a:cs typeface="Arial"/>
                        </a:rPr>
                        <a:t>Partner’s </a:t>
                      </a:r>
                      <a:r>
                        <a:rPr sz="2200" i="1" spc="-5" dirty="0">
                          <a:latin typeface="Arial"/>
                          <a:cs typeface="Arial"/>
                        </a:rPr>
                        <a:t>Loan</a:t>
                      </a:r>
                      <a:r>
                        <a:rPr sz="2200" i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i="1" spc="-5" dirty="0">
                          <a:latin typeface="Arial"/>
                          <a:cs typeface="Arial"/>
                        </a:rPr>
                        <a:t>A/c</a:t>
                      </a:r>
                      <a:endParaRPr sz="22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03555" algn="r">
                        <a:lnSpc>
                          <a:spcPts val="2430"/>
                        </a:lnSpc>
                      </a:pPr>
                      <a:r>
                        <a:rPr sz="2200" i="1" spc="-5" dirty="0">
                          <a:latin typeface="Arial"/>
                          <a:cs typeface="Arial"/>
                        </a:rPr>
                        <a:t>…D</a:t>
                      </a:r>
                      <a:r>
                        <a:rPr sz="2200" i="1" spc="-8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2200" i="1" dirty="0">
                          <a:latin typeface="Arial"/>
                          <a:cs typeface="Arial"/>
                        </a:rPr>
                        <a:t>.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2284">
                        <a:lnSpc>
                          <a:spcPts val="2430"/>
                        </a:lnSpc>
                      </a:pPr>
                      <a:r>
                        <a:rPr sz="2200" i="1" spc="-5" dirty="0">
                          <a:latin typeface="Arial"/>
                          <a:cs typeface="Arial"/>
                        </a:rPr>
                        <a:t>50,000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2468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200" i="1" spc="-5" dirty="0">
                          <a:latin typeface="Arial"/>
                          <a:cs typeface="Arial"/>
                        </a:rPr>
                        <a:t>Cash / Bank</a:t>
                      </a:r>
                      <a:r>
                        <a:rPr sz="2200" i="1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i="1" spc="-5" dirty="0">
                          <a:latin typeface="Arial"/>
                          <a:cs typeface="Arial"/>
                        </a:rPr>
                        <a:t>A/c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marR="494665" algn="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200" i="1" dirty="0">
                          <a:latin typeface="Arial"/>
                          <a:cs typeface="Arial"/>
                        </a:rPr>
                        <a:t>…</a:t>
                      </a:r>
                      <a:r>
                        <a:rPr sz="2200" i="1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2200" i="1" spc="-8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2200" i="1" dirty="0">
                          <a:latin typeface="Arial"/>
                          <a:cs typeface="Arial"/>
                        </a:rPr>
                        <a:t>.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marL="5099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200" i="1" spc="-5" dirty="0">
                          <a:latin typeface="Arial"/>
                          <a:cs typeface="Arial"/>
                        </a:rPr>
                        <a:t>10,000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6955">
                <a:tc>
                  <a:txBody>
                    <a:bodyPr/>
                    <a:lstStyle/>
                    <a:p>
                      <a:pPr marL="342265">
                        <a:lnSpc>
                          <a:spcPts val="2565"/>
                        </a:lnSpc>
                        <a:spcBef>
                          <a:spcPts val="145"/>
                        </a:spcBef>
                      </a:pPr>
                      <a:r>
                        <a:rPr sz="2200" i="1" spc="-10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200" i="1" spc="-5" dirty="0">
                          <a:latin typeface="Arial"/>
                          <a:cs typeface="Arial"/>
                        </a:rPr>
                        <a:t>Realisation</a:t>
                      </a:r>
                      <a:r>
                        <a:rPr sz="2200" i="1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i="1" spc="-5" dirty="0">
                          <a:latin typeface="Arial"/>
                          <a:cs typeface="Arial"/>
                        </a:rPr>
                        <a:t>A/c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5320">
                        <a:lnSpc>
                          <a:spcPts val="2565"/>
                        </a:lnSpc>
                        <a:spcBef>
                          <a:spcPts val="145"/>
                        </a:spcBef>
                      </a:pPr>
                      <a:r>
                        <a:rPr sz="2200" i="1" spc="-5" dirty="0">
                          <a:latin typeface="Arial"/>
                          <a:cs typeface="Arial"/>
                        </a:rPr>
                        <a:t>60,000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18415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0" name="object 10"/>
          <p:cNvSpPr txBox="1"/>
          <p:nvPr/>
        </p:nvSpPr>
        <p:spPr>
          <a:xfrm>
            <a:off x="694131" y="3591559"/>
            <a:ext cx="10746105" cy="14693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28139" marR="5080" indent="-1616075">
              <a:lnSpc>
                <a:spcPct val="100000"/>
              </a:lnSpc>
              <a:spcBef>
                <a:spcPts val="95"/>
              </a:spcBef>
              <a:tabLst>
                <a:tab pos="6941184" algn="l"/>
              </a:tabLst>
            </a:pPr>
            <a:r>
              <a:rPr sz="2200" b="1" spc="-5" dirty="0">
                <a:latin typeface="Arial"/>
                <a:cs typeface="Arial"/>
              </a:rPr>
              <a:t>Situation 4: Partner </a:t>
            </a:r>
            <a:r>
              <a:rPr sz="2200" b="1" dirty="0">
                <a:latin typeface="Arial"/>
                <a:cs typeface="Arial"/>
              </a:rPr>
              <a:t>took </a:t>
            </a:r>
            <a:r>
              <a:rPr sz="2200" b="1" spc="-5" dirty="0">
                <a:latin typeface="Arial"/>
                <a:cs typeface="Arial"/>
              </a:rPr>
              <a:t>an asset of </a:t>
            </a:r>
            <a:r>
              <a:rPr sz="2200" b="1" dirty="0">
                <a:latin typeface="Arial"/>
                <a:cs typeface="Arial"/>
              </a:rPr>
              <a:t>Book</a:t>
            </a:r>
            <a:r>
              <a:rPr sz="2200" b="1" spc="509" dirty="0">
                <a:latin typeface="Arial"/>
                <a:cs typeface="Arial"/>
              </a:rPr>
              <a:t> </a:t>
            </a:r>
            <a:r>
              <a:rPr sz="2200" b="1" spc="-30" dirty="0">
                <a:latin typeface="Arial"/>
                <a:cs typeface="Arial"/>
              </a:rPr>
              <a:t>Value</a:t>
            </a:r>
            <a:r>
              <a:rPr sz="2200" b="1" spc="60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of	</a:t>
            </a:r>
            <a:r>
              <a:rPr sz="2200" b="1" spc="-575" dirty="0">
                <a:latin typeface="Arial"/>
                <a:cs typeface="Arial"/>
              </a:rPr>
              <a:t>₹ </a:t>
            </a:r>
            <a:r>
              <a:rPr sz="2200" b="1" spc="-5" dirty="0">
                <a:latin typeface="Arial"/>
                <a:cs typeface="Arial"/>
              </a:rPr>
              <a:t>50,000 for </a:t>
            </a:r>
            <a:r>
              <a:rPr sz="2200" b="1" spc="-575" dirty="0">
                <a:latin typeface="Arial"/>
                <a:cs typeface="Arial"/>
              </a:rPr>
              <a:t>₹ </a:t>
            </a:r>
            <a:r>
              <a:rPr sz="2200" b="1" dirty="0">
                <a:latin typeface="Arial"/>
                <a:cs typeface="Arial"/>
              </a:rPr>
              <a:t>60,000 </a:t>
            </a:r>
            <a:r>
              <a:rPr sz="2200" b="1" spc="-114" dirty="0">
                <a:latin typeface="Arial"/>
                <a:cs typeface="Arial"/>
              </a:rPr>
              <a:t>against  </a:t>
            </a:r>
            <a:r>
              <a:rPr sz="2200" b="1" spc="-5" dirty="0">
                <a:latin typeface="Arial"/>
                <a:cs typeface="Arial"/>
              </a:rPr>
              <a:t>his loan of </a:t>
            </a:r>
            <a:r>
              <a:rPr sz="2200" b="1" spc="-575" dirty="0">
                <a:latin typeface="Arial"/>
                <a:cs typeface="Arial"/>
              </a:rPr>
              <a:t>₹ </a:t>
            </a:r>
            <a:r>
              <a:rPr sz="2200" b="1" spc="-5" dirty="0">
                <a:latin typeface="Arial"/>
                <a:cs typeface="Arial"/>
              </a:rPr>
              <a:t>50,000. Balance</a:t>
            </a:r>
            <a:r>
              <a:rPr sz="2200" b="1" spc="260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received.</a:t>
            </a:r>
            <a:endParaRPr sz="2200">
              <a:latin typeface="Arial"/>
              <a:cs typeface="Arial"/>
            </a:endParaRPr>
          </a:p>
          <a:p>
            <a:pPr marL="99060">
              <a:lnSpc>
                <a:spcPct val="100000"/>
              </a:lnSpc>
              <a:spcBef>
                <a:spcPts val="755"/>
              </a:spcBef>
            </a:pPr>
            <a:r>
              <a:rPr sz="2200" spc="-5" dirty="0">
                <a:latin typeface="Arial"/>
                <a:cs typeface="Arial"/>
              </a:rPr>
              <a:t>It means </a:t>
            </a:r>
            <a:r>
              <a:rPr sz="2200" spc="-570" dirty="0">
                <a:latin typeface="Arial"/>
                <a:cs typeface="Arial"/>
              </a:rPr>
              <a:t>₹ </a:t>
            </a:r>
            <a:r>
              <a:rPr sz="2200" spc="-5" dirty="0">
                <a:latin typeface="Arial"/>
                <a:cs typeface="Arial"/>
              </a:rPr>
              <a:t>60,000 is paid against loan of </a:t>
            </a:r>
            <a:r>
              <a:rPr sz="2200" spc="-570" dirty="0">
                <a:latin typeface="Arial"/>
                <a:cs typeface="Arial"/>
              </a:rPr>
              <a:t>₹ </a:t>
            </a:r>
            <a:r>
              <a:rPr sz="2200" spc="-5" dirty="0">
                <a:latin typeface="Arial"/>
                <a:cs typeface="Arial"/>
              </a:rPr>
              <a:t>50,000. </a:t>
            </a:r>
            <a:r>
              <a:rPr sz="2200" spc="-570" dirty="0">
                <a:latin typeface="Arial"/>
                <a:cs typeface="Arial"/>
              </a:rPr>
              <a:t>₹ </a:t>
            </a:r>
            <a:r>
              <a:rPr sz="2200" spc="-5" dirty="0">
                <a:latin typeface="Arial"/>
                <a:cs typeface="Arial"/>
              </a:rPr>
              <a:t>10,000 being</a:t>
            </a:r>
            <a:r>
              <a:rPr sz="2200" spc="15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received.</a:t>
            </a:r>
            <a:endParaRPr sz="2200">
              <a:latin typeface="Arial"/>
              <a:cs typeface="Arial"/>
            </a:endParaRPr>
          </a:p>
          <a:p>
            <a:pPr marL="69850">
              <a:lnSpc>
                <a:spcPct val="100000"/>
              </a:lnSpc>
              <a:spcBef>
                <a:spcPts val="55"/>
              </a:spcBef>
            </a:pPr>
            <a:r>
              <a:rPr sz="2200" i="1" spc="-5" dirty="0">
                <a:latin typeface="Arial"/>
                <a:cs typeface="Arial"/>
              </a:rPr>
              <a:t>Journal Entry will</a:t>
            </a:r>
            <a:r>
              <a:rPr sz="2200" i="1" spc="35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be:</a:t>
            </a:r>
            <a:endParaRPr sz="2200">
              <a:latin typeface="Arial"/>
              <a:cs typeface="Arial"/>
            </a:endParaRPr>
          </a:p>
        </p:txBody>
      </p:sp>
      <p:pic>
        <p:nvPicPr>
          <p:cNvPr id="12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23973" y="61722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5695" y="256031"/>
            <a:ext cx="8597265" cy="551815"/>
          </a:xfrm>
          <a:custGeom>
            <a:avLst/>
            <a:gdLst/>
            <a:ahLst/>
            <a:cxnLst/>
            <a:rect l="l" t="t" r="r" b="b"/>
            <a:pathLst>
              <a:path w="8597265" h="551815">
                <a:moveTo>
                  <a:pt x="8596884" y="0"/>
                </a:moveTo>
                <a:lnTo>
                  <a:pt x="0" y="0"/>
                </a:lnTo>
                <a:lnTo>
                  <a:pt x="0" y="551687"/>
                </a:lnTo>
                <a:lnTo>
                  <a:pt x="8596884" y="551687"/>
                </a:lnTo>
                <a:lnTo>
                  <a:pt x="8596884" y="0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15695" y="344169"/>
            <a:ext cx="859726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5"/>
              </a:spcBef>
            </a:pPr>
            <a:r>
              <a:rPr sz="2200" b="1" spc="-5" dirty="0">
                <a:latin typeface="Arial"/>
                <a:cs typeface="Arial"/>
              </a:rPr>
              <a:t>Loan by Partner Repaid – Different</a:t>
            </a:r>
            <a:r>
              <a:rPr sz="2200" b="1" spc="120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Situations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27887" y="865632"/>
            <a:ext cx="9375775" cy="707390"/>
          </a:xfrm>
          <a:custGeom>
            <a:avLst/>
            <a:gdLst/>
            <a:ahLst/>
            <a:cxnLst/>
            <a:rect l="l" t="t" r="r" b="b"/>
            <a:pathLst>
              <a:path w="9375775" h="707390">
                <a:moveTo>
                  <a:pt x="9375648" y="0"/>
                </a:moveTo>
                <a:lnTo>
                  <a:pt x="0" y="0"/>
                </a:lnTo>
                <a:lnTo>
                  <a:pt x="0" y="707136"/>
                </a:lnTo>
                <a:lnTo>
                  <a:pt x="9375648" y="707136"/>
                </a:lnTo>
                <a:lnTo>
                  <a:pt x="93756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104890" y="2466593"/>
            <a:ext cx="66548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i="1" spc="-5" dirty="0">
                <a:latin typeface="Arial"/>
                <a:cs typeface="Arial"/>
              </a:rPr>
              <a:t>…</a:t>
            </a:r>
            <a:r>
              <a:rPr sz="2200" i="1" spc="-10" dirty="0">
                <a:latin typeface="Arial"/>
                <a:cs typeface="Arial"/>
              </a:rPr>
              <a:t>D</a:t>
            </a:r>
            <a:r>
              <a:rPr sz="2200" i="1" spc="-90" dirty="0">
                <a:latin typeface="Arial"/>
                <a:cs typeface="Arial"/>
              </a:rPr>
              <a:t>r</a:t>
            </a:r>
            <a:r>
              <a:rPr sz="2200" i="1" spc="-5" dirty="0">
                <a:latin typeface="Arial"/>
                <a:cs typeface="Arial"/>
              </a:rPr>
              <a:t>.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758810" y="2466593"/>
            <a:ext cx="880744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i="1" spc="-5" dirty="0">
                <a:latin typeface="Arial"/>
                <a:cs typeface="Arial"/>
              </a:rPr>
              <a:t>50,000</a:t>
            </a:r>
            <a:endParaRPr sz="2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74903" y="1995512"/>
            <a:ext cx="2880995" cy="1233805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sz="2200" i="1" spc="-5" dirty="0">
                <a:latin typeface="Arial"/>
                <a:cs typeface="Arial"/>
              </a:rPr>
              <a:t>Journal Entry will</a:t>
            </a:r>
            <a:r>
              <a:rPr sz="2200" i="1" spc="20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be:</a:t>
            </a:r>
            <a:endParaRPr sz="2200">
              <a:latin typeface="Arial"/>
              <a:cs typeface="Arial"/>
            </a:endParaRPr>
          </a:p>
          <a:p>
            <a:pPr marL="634365" marR="5080" indent="-311150">
              <a:lnSpc>
                <a:spcPct val="120000"/>
              </a:lnSpc>
            </a:pPr>
            <a:r>
              <a:rPr sz="2200" i="1" dirty="0">
                <a:latin typeface="Arial"/>
                <a:cs typeface="Arial"/>
              </a:rPr>
              <a:t>Partner’s </a:t>
            </a:r>
            <a:r>
              <a:rPr sz="2200" i="1" spc="-5" dirty="0">
                <a:latin typeface="Arial"/>
                <a:cs typeface="Arial"/>
              </a:rPr>
              <a:t>Loan A/c  </a:t>
            </a:r>
            <a:r>
              <a:rPr sz="2200" i="1" spc="-105" dirty="0">
                <a:latin typeface="Arial"/>
                <a:cs typeface="Arial"/>
              </a:rPr>
              <a:t>To </a:t>
            </a:r>
            <a:r>
              <a:rPr sz="2200" i="1" spc="-5" dirty="0">
                <a:latin typeface="Arial"/>
                <a:cs typeface="Arial"/>
              </a:rPr>
              <a:t>Realisation</a:t>
            </a:r>
            <a:r>
              <a:rPr sz="2200" i="1" spc="5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A/c</a:t>
            </a:r>
            <a:endParaRPr sz="2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32034" y="2868929"/>
            <a:ext cx="880744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i="1" spc="-5" dirty="0">
                <a:latin typeface="Arial"/>
                <a:cs typeface="Arial"/>
              </a:rPr>
              <a:t>5</a:t>
            </a:r>
            <a:r>
              <a:rPr sz="2200" i="1" dirty="0">
                <a:latin typeface="Arial"/>
                <a:cs typeface="Arial"/>
              </a:rPr>
              <a:t>0</a:t>
            </a:r>
            <a:r>
              <a:rPr sz="2200" i="1" spc="-5" dirty="0">
                <a:latin typeface="Arial"/>
                <a:cs typeface="Arial"/>
              </a:rPr>
              <a:t>,000</a:t>
            </a:r>
            <a:endParaRPr sz="22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02563" y="1636776"/>
            <a:ext cx="10873740" cy="399415"/>
          </a:xfrm>
          <a:custGeom>
            <a:avLst/>
            <a:gdLst/>
            <a:ahLst/>
            <a:cxnLst/>
            <a:rect l="l" t="t" r="r" b="b"/>
            <a:pathLst>
              <a:path w="10873740" h="399414">
                <a:moveTo>
                  <a:pt x="10873740" y="0"/>
                </a:moveTo>
                <a:lnTo>
                  <a:pt x="0" y="0"/>
                </a:lnTo>
                <a:lnTo>
                  <a:pt x="0" y="399288"/>
                </a:lnTo>
                <a:lnTo>
                  <a:pt x="10873740" y="399288"/>
                </a:lnTo>
                <a:lnTo>
                  <a:pt x="108737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06932" y="891032"/>
            <a:ext cx="9218930" cy="11023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44625" marR="5080" indent="-143256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Arial"/>
                <a:cs typeface="Arial"/>
              </a:rPr>
              <a:t>Situation </a:t>
            </a:r>
            <a:r>
              <a:rPr sz="2000" b="1" spc="-10" dirty="0">
                <a:latin typeface="Arial"/>
                <a:cs typeface="Arial"/>
              </a:rPr>
              <a:t>5: </a:t>
            </a:r>
            <a:r>
              <a:rPr sz="2000" b="1" dirty="0">
                <a:latin typeface="Arial"/>
                <a:cs typeface="Arial"/>
              </a:rPr>
              <a:t>Partner took an asset </a:t>
            </a:r>
            <a:r>
              <a:rPr sz="2000" b="1" spc="-5" dirty="0">
                <a:latin typeface="Arial"/>
                <a:cs typeface="Arial"/>
              </a:rPr>
              <a:t>of </a:t>
            </a:r>
            <a:r>
              <a:rPr sz="2000" b="1" dirty="0">
                <a:latin typeface="Arial"/>
                <a:cs typeface="Arial"/>
              </a:rPr>
              <a:t>Book </a:t>
            </a:r>
            <a:r>
              <a:rPr sz="2000" b="1" spc="-25" dirty="0">
                <a:latin typeface="Arial"/>
                <a:cs typeface="Arial"/>
              </a:rPr>
              <a:t>Value </a:t>
            </a:r>
            <a:r>
              <a:rPr sz="2000" b="1" spc="-5" dirty="0">
                <a:latin typeface="Arial"/>
                <a:cs typeface="Arial"/>
              </a:rPr>
              <a:t>of </a:t>
            </a:r>
            <a:r>
              <a:rPr sz="2000" b="1" spc="-515" dirty="0">
                <a:latin typeface="Arial"/>
                <a:cs typeface="Arial"/>
              </a:rPr>
              <a:t>₹ </a:t>
            </a:r>
            <a:r>
              <a:rPr sz="2000" b="1" spc="-5" dirty="0">
                <a:latin typeface="Arial"/>
                <a:cs typeface="Arial"/>
              </a:rPr>
              <a:t>60,000 </a:t>
            </a:r>
            <a:r>
              <a:rPr sz="2000" b="1" spc="-10" dirty="0">
                <a:latin typeface="Arial"/>
                <a:cs typeface="Arial"/>
              </a:rPr>
              <a:t>in </a:t>
            </a:r>
            <a:r>
              <a:rPr sz="2000" b="1" spc="-5" dirty="0">
                <a:latin typeface="Arial"/>
                <a:cs typeface="Arial"/>
              </a:rPr>
              <a:t>settlement </a:t>
            </a:r>
            <a:r>
              <a:rPr sz="2000" b="1" spc="-165" dirty="0">
                <a:latin typeface="Arial"/>
                <a:cs typeface="Arial"/>
              </a:rPr>
              <a:t>of  </a:t>
            </a:r>
            <a:r>
              <a:rPr sz="2000" b="1" dirty="0">
                <a:latin typeface="Arial"/>
                <a:cs typeface="Arial"/>
              </a:rPr>
              <a:t>his Loan </a:t>
            </a:r>
            <a:r>
              <a:rPr sz="2000" b="1" spc="-5" dirty="0">
                <a:latin typeface="Arial"/>
                <a:cs typeface="Arial"/>
              </a:rPr>
              <a:t>of </a:t>
            </a:r>
            <a:r>
              <a:rPr sz="2000" b="1" spc="-515" dirty="0">
                <a:latin typeface="Arial"/>
                <a:cs typeface="Arial"/>
              </a:rPr>
              <a:t>₹</a:t>
            </a:r>
            <a:r>
              <a:rPr sz="2000" b="1" spc="-49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50,000.</a:t>
            </a:r>
            <a:endParaRPr sz="2000">
              <a:latin typeface="Arial"/>
              <a:cs typeface="Arial"/>
            </a:endParaRPr>
          </a:p>
          <a:p>
            <a:pPr marL="86360">
              <a:lnSpc>
                <a:spcPct val="100000"/>
              </a:lnSpc>
              <a:spcBef>
                <a:spcPts val="1270"/>
              </a:spcBef>
            </a:pPr>
            <a:r>
              <a:rPr sz="2000" spc="-5" dirty="0">
                <a:latin typeface="Arial"/>
                <a:cs typeface="Arial"/>
              </a:rPr>
              <a:t>It </a:t>
            </a:r>
            <a:r>
              <a:rPr sz="2000" dirty="0">
                <a:latin typeface="Arial"/>
                <a:cs typeface="Arial"/>
              </a:rPr>
              <a:t>means </a:t>
            </a:r>
            <a:r>
              <a:rPr sz="2000" spc="5" dirty="0">
                <a:latin typeface="Arial"/>
                <a:cs typeface="Arial"/>
              </a:rPr>
              <a:t>Partner’s </a:t>
            </a:r>
            <a:r>
              <a:rPr sz="2000" dirty="0">
                <a:latin typeface="Arial"/>
                <a:cs typeface="Arial"/>
              </a:rPr>
              <a:t>Loan </a:t>
            </a:r>
            <a:r>
              <a:rPr sz="2000" spc="-5" dirty="0">
                <a:latin typeface="Arial"/>
                <a:cs typeface="Arial"/>
              </a:rPr>
              <a:t>is </a:t>
            </a:r>
            <a:r>
              <a:rPr sz="2000" dirty="0">
                <a:latin typeface="Arial"/>
                <a:cs typeface="Arial"/>
              </a:rPr>
              <a:t>repaid </a:t>
            </a:r>
            <a:r>
              <a:rPr sz="2000" spc="-5" dirty="0">
                <a:latin typeface="Arial"/>
                <a:cs typeface="Arial"/>
              </a:rPr>
              <a:t>in </a:t>
            </a:r>
            <a:r>
              <a:rPr sz="2000" dirty="0">
                <a:latin typeface="Arial"/>
                <a:cs typeface="Arial"/>
              </a:rPr>
              <a:t>full by giving an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asset.</a:t>
            </a:r>
            <a:endParaRPr sz="2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94131" y="3332734"/>
            <a:ext cx="10504805" cy="23863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28139" marR="5080" indent="-1616075">
              <a:lnSpc>
                <a:spcPct val="100000"/>
              </a:lnSpc>
              <a:spcBef>
                <a:spcPts val="95"/>
              </a:spcBef>
            </a:pPr>
            <a:r>
              <a:rPr sz="2200" b="1" spc="-5" dirty="0">
                <a:latin typeface="Arial"/>
                <a:cs typeface="Arial"/>
              </a:rPr>
              <a:t>Situation </a:t>
            </a:r>
            <a:r>
              <a:rPr sz="2200" b="1" spc="5" dirty="0">
                <a:latin typeface="Arial"/>
                <a:cs typeface="Arial"/>
              </a:rPr>
              <a:t>6: </a:t>
            </a:r>
            <a:r>
              <a:rPr sz="2200" b="1" spc="-5" dirty="0">
                <a:latin typeface="Arial"/>
                <a:cs typeface="Arial"/>
              </a:rPr>
              <a:t>Partner </a:t>
            </a:r>
            <a:r>
              <a:rPr sz="2200" b="1" dirty="0">
                <a:latin typeface="Arial"/>
                <a:cs typeface="Arial"/>
              </a:rPr>
              <a:t>took </a:t>
            </a:r>
            <a:r>
              <a:rPr sz="2200" b="1" spc="-5" dirty="0">
                <a:latin typeface="Arial"/>
                <a:cs typeface="Arial"/>
              </a:rPr>
              <a:t>an </a:t>
            </a:r>
            <a:r>
              <a:rPr sz="2200" b="1" dirty="0">
                <a:latin typeface="Arial"/>
                <a:cs typeface="Arial"/>
              </a:rPr>
              <a:t>asset </a:t>
            </a:r>
            <a:r>
              <a:rPr sz="2200" b="1" spc="-5" dirty="0">
                <a:latin typeface="Arial"/>
                <a:cs typeface="Arial"/>
              </a:rPr>
              <a:t>of Book </a:t>
            </a:r>
            <a:r>
              <a:rPr sz="2200" b="1" spc="-25" dirty="0">
                <a:latin typeface="Arial"/>
                <a:cs typeface="Arial"/>
              </a:rPr>
              <a:t>Value </a:t>
            </a:r>
            <a:r>
              <a:rPr sz="2200" b="1" spc="-5" dirty="0">
                <a:latin typeface="Arial"/>
                <a:cs typeface="Arial"/>
              </a:rPr>
              <a:t>of </a:t>
            </a:r>
            <a:r>
              <a:rPr sz="2200" b="1" spc="-575" dirty="0">
                <a:latin typeface="Arial"/>
                <a:cs typeface="Arial"/>
              </a:rPr>
              <a:t>₹ </a:t>
            </a:r>
            <a:r>
              <a:rPr sz="2200" b="1" dirty="0">
                <a:latin typeface="Arial"/>
                <a:cs typeface="Arial"/>
              </a:rPr>
              <a:t>40,000 </a:t>
            </a:r>
            <a:r>
              <a:rPr sz="2200" b="1" spc="-5" dirty="0">
                <a:latin typeface="Arial"/>
                <a:cs typeface="Arial"/>
              </a:rPr>
              <a:t>in </a:t>
            </a:r>
            <a:r>
              <a:rPr sz="2200" b="1" dirty="0">
                <a:latin typeface="Arial"/>
                <a:cs typeface="Arial"/>
              </a:rPr>
              <a:t>settlement </a:t>
            </a:r>
            <a:r>
              <a:rPr sz="2200" b="1" spc="-190" dirty="0">
                <a:latin typeface="Arial"/>
                <a:cs typeface="Arial"/>
              </a:rPr>
              <a:t>of  </a:t>
            </a:r>
            <a:r>
              <a:rPr sz="2200" b="1" spc="-5" dirty="0">
                <a:latin typeface="Arial"/>
                <a:cs typeface="Arial"/>
              </a:rPr>
              <a:t>his Loan of </a:t>
            </a:r>
            <a:r>
              <a:rPr sz="2200" b="1" spc="-575" dirty="0">
                <a:latin typeface="Arial"/>
                <a:cs typeface="Arial"/>
              </a:rPr>
              <a:t>₹</a:t>
            </a:r>
            <a:r>
              <a:rPr sz="2200" b="1" spc="-565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50,000.</a:t>
            </a:r>
            <a:endParaRPr sz="2200">
              <a:latin typeface="Arial"/>
              <a:cs typeface="Arial"/>
            </a:endParaRPr>
          </a:p>
          <a:p>
            <a:pPr marL="99060">
              <a:lnSpc>
                <a:spcPct val="100000"/>
              </a:lnSpc>
              <a:spcBef>
                <a:spcPts val="465"/>
              </a:spcBef>
            </a:pPr>
            <a:r>
              <a:rPr sz="2200" spc="-5" dirty="0">
                <a:latin typeface="Arial"/>
                <a:cs typeface="Arial"/>
              </a:rPr>
              <a:t>It means an </a:t>
            </a:r>
            <a:r>
              <a:rPr sz="2200" dirty="0">
                <a:latin typeface="Arial"/>
                <a:cs typeface="Arial"/>
              </a:rPr>
              <a:t>asset </a:t>
            </a:r>
            <a:r>
              <a:rPr sz="2200" spc="-5" dirty="0">
                <a:latin typeface="Arial"/>
                <a:cs typeface="Arial"/>
              </a:rPr>
              <a:t>of Book </a:t>
            </a:r>
            <a:r>
              <a:rPr sz="2200" spc="-40" dirty="0">
                <a:latin typeface="Arial"/>
                <a:cs typeface="Arial"/>
              </a:rPr>
              <a:t>Value </a:t>
            </a:r>
            <a:r>
              <a:rPr sz="2200" spc="-575" dirty="0">
                <a:latin typeface="Arial"/>
                <a:cs typeface="Arial"/>
              </a:rPr>
              <a:t>₹ </a:t>
            </a:r>
            <a:r>
              <a:rPr sz="2200" spc="-5" dirty="0">
                <a:latin typeface="Arial"/>
                <a:cs typeface="Arial"/>
              </a:rPr>
              <a:t>40,000 is given in full payment of </a:t>
            </a:r>
            <a:r>
              <a:rPr sz="2200" dirty="0">
                <a:latin typeface="Arial"/>
                <a:cs typeface="Arial"/>
              </a:rPr>
              <a:t>Partner’s</a:t>
            </a:r>
            <a:r>
              <a:rPr sz="2200" spc="29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loan.</a:t>
            </a:r>
            <a:endParaRPr sz="2200">
              <a:latin typeface="Arial"/>
              <a:cs typeface="Arial"/>
            </a:endParaRPr>
          </a:p>
          <a:p>
            <a:pPr marL="69850">
              <a:lnSpc>
                <a:spcPct val="100000"/>
              </a:lnSpc>
              <a:spcBef>
                <a:spcPts val="1230"/>
              </a:spcBef>
            </a:pPr>
            <a:r>
              <a:rPr sz="2200" i="1" spc="-5" dirty="0">
                <a:latin typeface="Arial"/>
                <a:cs typeface="Arial"/>
              </a:rPr>
              <a:t>Journal Entry will</a:t>
            </a:r>
            <a:r>
              <a:rPr sz="2200" i="1" spc="25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be:</a:t>
            </a:r>
            <a:endParaRPr sz="2200">
              <a:latin typeface="Arial"/>
              <a:cs typeface="Arial"/>
            </a:endParaRPr>
          </a:p>
          <a:p>
            <a:pPr marL="381000">
              <a:lnSpc>
                <a:spcPct val="100000"/>
              </a:lnSpc>
              <a:spcBef>
                <a:spcPts val="530"/>
              </a:spcBef>
              <a:tabLst>
                <a:tab pos="5400040" algn="l"/>
                <a:tab pos="7053580" algn="l"/>
              </a:tabLst>
            </a:pPr>
            <a:r>
              <a:rPr sz="2200" i="1" dirty="0">
                <a:latin typeface="Arial"/>
                <a:cs typeface="Arial"/>
              </a:rPr>
              <a:t>Partner’s</a:t>
            </a:r>
            <a:r>
              <a:rPr sz="2200" i="1" spc="40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Loan</a:t>
            </a:r>
            <a:r>
              <a:rPr sz="2200" i="1" spc="-65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A/c	</a:t>
            </a:r>
            <a:r>
              <a:rPr sz="2200" i="1" spc="-25" dirty="0">
                <a:latin typeface="Arial"/>
                <a:cs typeface="Arial"/>
              </a:rPr>
              <a:t>…Dr.	</a:t>
            </a:r>
            <a:r>
              <a:rPr sz="2200" i="1" spc="-5" dirty="0">
                <a:latin typeface="Arial"/>
                <a:cs typeface="Arial"/>
              </a:rPr>
              <a:t>50,000</a:t>
            </a:r>
            <a:endParaRPr sz="2200">
              <a:latin typeface="Arial"/>
              <a:cs typeface="Arial"/>
            </a:endParaRPr>
          </a:p>
          <a:p>
            <a:pPr marL="769620">
              <a:lnSpc>
                <a:spcPct val="100000"/>
              </a:lnSpc>
              <a:spcBef>
                <a:spcPts val="530"/>
              </a:spcBef>
              <a:tabLst>
                <a:tab pos="9149715" algn="l"/>
              </a:tabLst>
            </a:pPr>
            <a:r>
              <a:rPr sz="2200" i="1" spc="-105" dirty="0">
                <a:latin typeface="Arial"/>
                <a:cs typeface="Arial"/>
              </a:rPr>
              <a:t>To</a:t>
            </a:r>
            <a:r>
              <a:rPr sz="2200" i="1" spc="25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Realisation</a:t>
            </a:r>
            <a:r>
              <a:rPr sz="2200" i="1" spc="-60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A/c	50,000</a:t>
            </a:r>
            <a:endParaRPr sz="2200">
              <a:latin typeface="Arial"/>
              <a:cs typeface="Arial"/>
            </a:endParaRPr>
          </a:p>
        </p:txBody>
      </p:sp>
      <p:pic>
        <p:nvPicPr>
          <p:cNvPr id="14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12778" y="61722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30321" y="2428748"/>
            <a:ext cx="56464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20" dirty="0"/>
              <a:t>REALISATION</a:t>
            </a:r>
            <a:r>
              <a:rPr sz="3200" spc="-105" dirty="0"/>
              <a:t> </a:t>
            </a:r>
            <a:r>
              <a:rPr sz="3200" dirty="0"/>
              <a:t>EXPENSES</a:t>
            </a:r>
            <a:endParaRPr sz="320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20400" y="60960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9559" y="1141562"/>
            <a:ext cx="10373360" cy="3745229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17145" algn="just">
              <a:lnSpc>
                <a:spcPct val="103600"/>
              </a:lnSpc>
              <a:spcBef>
                <a:spcPts val="195"/>
              </a:spcBef>
            </a:pPr>
            <a:r>
              <a:rPr sz="2200" dirty="0">
                <a:latin typeface="Arial"/>
                <a:cs typeface="Arial"/>
              </a:rPr>
              <a:t>Remuneration </a:t>
            </a:r>
            <a:r>
              <a:rPr sz="2200" spc="-5" dirty="0">
                <a:latin typeface="Arial"/>
                <a:cs typeface="Arial"/>
              </a:rPr>
              <a:t>for dissolution does not include Realisation Expenses. </a:t>
            </a:r>
            <a:r>
              <a:rPr sz="2200" dirty="0">
                <a:latin typeface="Arial"/>
                <a:cs typeface="Arial"/>
              </a:rPr>
              <a:t>They </a:t>
            </a:r>
            <a:r>
              <a:rPr sz="2200" spc="-5" dirty="0">
                <a:latin typeface="Arial"/>
                <a:cs typeface="Arial"/>
              </a:rPr>
              <a:t>are over  </a:t>
            </a:r>
            <a:r>
              <a:rPr sz="3300" spc="-7" baseline="5050" dirty="0">
                <a:latin typeface="Arial"/>
                <a:cs typeface="Arial"/>
              </a:rPr>
              <a:t>and above the remuneration. </a:t>
            </a:r>
            <a:r>
              <a:rPr sz="2200" spc="-5" dirty="0">
                <a:latin typeface="Arial"/>
                <a:cs typeface="Arial"/>
              </a:rPr>
              <a:t>If in </a:t>
            </a:r>
            <a:r>
              <a:rPr sz="2200" dirty="0">
                <a:latin typeface="Arial"/>
                <a:cs typeface="Arial"/>
              </a:rPr>
              <a:t>the question, </a:t>
            </a:r>
            <a:r>
              <a:rPr sz="2200" spc="-5" dirty="0">
                <a:latin typeface="Arial"/>
                <a:cs typeface="Arial"/>
              </a:rPr>
              <a:t>it is stated that </a:t>
            </a:r>
            <a:r>
              <a:rPr sz="2200" dirty="0">
                <a:latin typeface="Arial"/>
                <a:cs typeface="Arial"/>
              </a:rPr>
              <a:t>Partner </a:t>
            </a:r>
            <a:r>
              <a:rPr sz="2200" spc="-5" dirty="0">
                <a:latin typeface="Arial"/>
                <a:cs typeface="Arial"/>
              </a:rPr>
              <a:t>is paid  remuneration, it means expenses are over and above the</a:t>
            </a:r>
            <a:r>
              <a:rPr sz="2200" spc="19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remuneration.</a:t>
            </a:r>
            <a:endParaRPr sz="2200">
              <a:latin typeface="Arial"/>
              <a:cs typeface="Arial"/>
            </a:endParaRPr>
          </a:p>
          <a:p>
            <a:pPr marL="52705" marR="12065">
              <a:lnSpc>
                <a:spcPct val="100000"/>
              </a:lnSpc>
              <a:spcBef>
                <a:spcPts val="1735"/>
              </a:spcBef>
              <a:tabLst>
                <a:tab pos="387985" algn="l"/>
                <a:tab pos="956310" algn="l"/>
                <a:tab pos="2194560" algn="l"/>
                <a:tab pos="3665220" algn="l"/>
                <a:tab pos="4311015" algn="l"/>
                <a:tab pos="5405755" algn="l"/>
                <a:tab pos="5788025" algn="l"/>
                <a:tab pos="6496685" algn="l"/>
                <a:tab pos="8324215" algn="l"/>
                <a:tab pos="8970645" algn="l"/>
              </a:tabLst>
            </a:pPr>
            <a:r>
              <a:rPr sz="2200" spc="-5" dirty="0">
                <a:latin typeface="Arial"/>
                <a:cs typeface="Arial"/>
              </a:rPr>
              <a:t>If	the	qu</a:t>
            </a:r>
            <a:r>
              <a:rPr sz="2200" dirty="0">
                <a:latin typeface="Arial"/>
                <a:cs typeface="Arial"/>
              </a:rPr>
              <a:t>e</a:t>
            </a:r>
            <a:r>
              <a:rPr sz="2200" spc="-5" dirty="0">
                <a:latin typeface="Arial"/>
                <a:cs typeface="Arial"/>
              </a:rPr>
              <a:t>stion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pres</a:t>
            </a:r>
            <a:r>
              <a:rPr sz="2200" dirty="0">
                <a:latin typeface="Arial"/>
                <a:cs typeface="Arial"/>
              </a:rPr>
              <a:t>c</a:t>
            </a:r>
            <a:r>
              <a:rPr sz="2200" spc="-5" dirty="0">
                <a:latin typeface="Arial"/>
                <a:cs typeface="Arial"/>
              </a:rPr>
              <a:t>ri</a:t>
            </a:r>
            <a:r>
              <a:rPr sz="2200" dirty="0">
                <a:latin typeface="Arial"/>
                <a:cs typeface="Arial"/>
              </a:rPr>
              <a:t>b</a:t>
            </a:r>
            <a:r>
              <a:rPr sz="2200" spc="-5" dirty="0">
                <a:latin typeface="Arial"/>
                <a:cs typeface="Arial"/>
              </a:rPr>
              <a:t>es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that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20" dirty="0">
                <a:latin typeface="Arial"/>
                <a:cs typeface="Arial"/>
              </a:rPr>
              <a:t>P</a:t>
            </a:r>
            <a:r>
              <a:rPr sz="2200" spc="-5" dirty="0">
                <a:latin typeface="Arial"/>
                <a:cs typeface="Arial"/>
              </a:rPr>
              <a:t>art</a:t>
            </a:r>
            <a:r>
              <a:rPr sz="2200" dirty="0">
                <a:latin typeface="Arial"/>
                <a:cs typeface="Arial"/>
              </a:rPr>
              <a:t>n</a:t>
            </a:r>
            <a:r>
              <a:rPr sz="2200" spc="-5" dirty="0">
                <a:latin typeface="Arial"/>
                <a:cs typeface="Arial"/>
              </a:rPr>
              <a:t>er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is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pa</a:t>
            </a:r>
            <a:r>
              <a:rPr sz="2200" dirty="0">
                <a:latin typeface="Arial"/>
                <a:cs typeface="Arial"/>
              </a:rPr>
              <a:t>i</a:t>
            </a:r>
            <a:r>
              <a:rPr sz="2200" spc="-5" dirty="0">
                <a:latin typeface="Arial"/>
                <a:cs typeface="Arial"/>
              </a:rPr>
              <a:t>d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remun</a:t>
            </a:r>
            <a:r>
              <a:rPr sz="2200" spc="10" dirty="0">
                <a:latin typeface="Arial"/>
                <a:cs typeface="Arial"/>
              </a:rPr>
              <a:t>e</a:t>
            </a:r>
            <a:r>
              <a:rPr sz="2200" spc="-5" dirty="0">
                <a:latin typeface="Arial"/>
                <a:cs typeface="Arial"/>
              </a:rPr>
              <a:t>rat</a:t>
            </a:r>
            <a:r>
              <a:rPr sz="2200" dirty="0">
                <a:latin typeface="Arial"/>
                <a:cs typeface="Arial"/>
              </a:rPr>
              <a:t>i</a:t>
            </a:r>
            <a:r>
              <a:rPr sz="2200" spc="-5" dirty="0">
                <a:latin typeface="Arial"/>
                <a:cs typeface="Arial"/>
              </a:rPr>
              <a:t>on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and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Rea</a:t>
            </a:r>
            <a:r>
              <a:rPr sz="2200" dirty="0">
                <a:latin typeface="Arial"/>
                <a:cs typeface="Arial"/>
              </a:rPr>
              <a:t>l</a:t>
            </a:r>
            <a:r>
              <a:rPr sz="2200" spc="-5" dirty="0">
                <a:latin typeface="Arial"/>
                <a:cs typeface="Arial"/>
              </a:rPr>
              <a:t>i</a:t>
            </a:r>
            <a:r>
              <a:rPr sz="2200" dirty="0">
                <a:latin typeface="Arial"/>
                <a:cs typeface="Arial"/>
              </a:rPr>
              <a:t>s</a:t>
            </a:r>
            <a:r>
              <a:rPr sz="2200" spc="-5" dirty="0">
                <a:latin typeface="Arial"/>
                <a:cs typeface="Arial"/>
              </a:rPr>
              <a:t>at</a:t>
            </a:r>
            <a:r>
              <a:rPr sz="2200" dirty="0">
                <a:latin typeface="Arial"/>
                <a:cs typeface="Arial"/>
              </a:rPr>
              <a:t>i</a:t>
            </a:r>
            <a:r>
              <a:rPr sz="2200" spc="-5" dirty="0">
                <a:latin typeface="Arial"/>
                <a:cs typeface="Arial"/>
              </a:rPr>
              <a:t>on  Expenses are </a:t>
            </a:r>
            <a:r>
              <a:rPr sz="2200" spc="-575" dirty="0">
                <a:latin typeface="Arial"/>
                <a:cs typeface="Arial"/>
              </a:rPr>
              <a:t>₹ </a:t>
            </a:r>
            <a:r>
              <a:rPr sz="2200" spc="-5" dirty="0">
                <a:latin typeface="Arial"/>
                <a:cs typeface="Arial"/>
              </a:rPr>
              <a:t>20,000, it means expenses are borne by the</a:t>
            </a:r>
            <a:r>
              <a:rPr sz="2200" spc="16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firm.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Arial"/>
              <a:cs typeface="Arial"/>
            </a:endParaRPr>
          </a:p>
          <a:p>
            <a:pPr marL="57785" marR="8255">
              <a:lnSpc>
                <a:spcPct val="100000"/>
              </a:lnSpc>
              <a:tabLst>
                <a:tab pos="359410" algn="l"/>
                <a:tab pos="894080" algn="l"/>
                <a:tab pos="2099945" algn="l"/>
                <a:tab pos="3536950" algn="l"/>
                <a:tab pos="4149725" algn="l"/>
                <a:tab pos="5213985" algn="l"/>
                <a:tab pos="5562600" algn="l"/>
                <a:tab pos="6239510" algn="l"/>
                <a:tab pos="6541134" algn="l"/>
                <a:tab pos="7544434" algn="l"/>
                <a:tab pos="8795385" algn="l"/>
                <a:tab pos="10215880" algn="l"/>
              </a:tabLst>
            </a:pPr>
            <a:r>
              <a:rPr sz="2200" spc="-5" dirty="0">
                <a:latin typeface="Arial"/>
                <a:cs typeface="Arial"/>
              </a:rPr>
              <a:t>If	the	qu</a:t>
            </a:r>
            <a:r>
              <a:rPr sz="2200" dirty="0">
                <a:latin typeface="Arial"/>
                <a:cs typeface="Arial"/>
              </a:rPr>
              <a:t>e</a:t>
            </a:r>
            <a:r>
              <a:rPr sz="2200" spc="-5" dirty="0">
                <a:latin typeface="Arial"/>
                <a:cs typeface="Arial"/>
              </a:rPr>
              <a:t>s</a:t>
            </a:r>
            <a:r>
              <a:rPr sz="2200" spc="10" dirty="0">
                <a:latin typeface="Arial"/>
                <a:cs typeface="Arial"/>
              </a:rPr>
              <a:t>t</a:t>
            </a:r>
            <a:r>
              <a:rPr sz="2200" spc="-5" dirty="0">
                <a:latin typeface="Arial"/>
                <a:cs typeface="Arial"/>
              </a:rPr>
              <a:t>ion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pres</a:t>
            </a:r>
            <a:r>
              <a:rPr sz="2200" dirty="0">
                <a:latin typeface="Arial"/>
                <a:cs typeface="Arial"/>
              </a:rPr>
              <a:t>c</a:t>
            </a:r>
            <a:r>
              <a:rPr sz="2200" spc="-5" dirty="0">
                <a:latin typeface="Arial"/>
                <a:cs typeface="Arial"/>
              </a:rPr>
              <a:t>ri</a:t>
            </a:r>
            <a:r>
              <a:rPr sz="2200" dirty="0">
                <a:latin typeface="Arial"/>
                <a:cs typeface="Arial"/>
              </a:rPr>
              <a:t>b</a:t>
            </a:r>
            <a:r>
              <a:rPr sz="2200" spc="-5" dirty="0">
                <a:latin typeface="Arial"/>
                <a:cs typeface="Arial"/>
              </a:rPr>
              <a:t>es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that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Pa</a:t>
            </a:r>
            <a:r>
              <a:rPr sz="2200" spc="5" dirty="0">
                <a:latin typeface="Arial"/>
                <a:cs typeface="Arial"/>
              </a:rPr>
              <a:t>r</a:t>
            </a:r>
            <a:r>
              <a:rPr sz="2200" spc="-5" dirty="0">
                <a:latin typeface="Arial"/>
                <a:cs typeface="Arial"/>
              </a:rPr>
              <a:t>tner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is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pa</a:t>
            </a:r>
            <a:r>
              <a:rPr sz="2200" dirty="0">
                <a:latin typeface="Arial"/>
                <a:cs typeface="Arial"/>
              </a:rPr>
              <a:t>i</a:t>
            </a:r>
            <a:r>
              <a:rPr sz="2200" spc="-5" dirty="0">
                <a:latin typeface="Arial"/>
                <a:cs typeface="Arial"/>
              </a:rPr>
              <a:t>d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75" dirty="0">
                <a:latin typeface="Arial"/>
                <a:cs typeface="Arial"/>
              </a:rPr>
              <a:t>₹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20,000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inc</a:t>
            </a:r>
            <a:r>
              <a:rPr sz="2200" dirty="0">
                <a:latin typeface="Arial"/>
                <a:cs typeface="Arial"/>
              </a:rPr>
              <a:t>l</a:t>
            </a:r>
            <a:r>
              <a:rPr sz="2200" spc="-5" dirty="0">
                <a:latin typeface="Arial"/>
                <a:cs typeface="Arial"/>
              </a:rPr>
              <a:t>ud</a:t>
            </a:r>
            <a:r>
              <a:rPr sz="2200" dirty="0">
                <a:latin typeface="Arial"/>
                <a:cs typeface="Arial"/>
              </a:rPr>
              <a:t>i</a:t>
            </a:r>
            <a:r>
              <a:rPr sz="2200" spc="-5" dirty="0">
                <a:latin typeface="Arial"/>
                <a:cs typeface="Arial"/>
              </a:rPr>
              <a:t>ng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expen</a:t>
            </a:r>
            <a:r>
              <a:rPr sz="2200" spc="5" dirty="0">
                <a:latin typeface="Arial"/>
                <a:cs typeface="Arial"/>
              </a:rPr>
              <a:t>s</a:t>
            </a:r>
            <a:r>
              <a:rPr sz="2200" spc="-5" dirty="0">
                <a:latin typeface="Arial"/>
                <a:cs typeface="Arial"/>
              </a:rPr>
              <a:t>e</a:t>
            </a:r>
            <a:r>
              <a:rPr sz="2200" spc="5" dirty="0">
                <a:latin typeface="Arial"/>
                <a:cs typeface="Arial"/>
              </a:rPr>
              <a:t>s</a:t>
            </a:r>
            <a:r>
              <a:rPr sz="2200" spc="-5" dirty="0">
                <a:latin typeface="Arial"/>
                <a:cs typeface="Arial"/>
              </a:rPr>
              <a:t>,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it  means expenses are borne by the</a:t>
            </a:r>
            <a:r>
              <a:rPr sz="2200" spc="100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partner.</a:t>
            </a:r>
            <a:endParaRPr sz="2200">
              <a:latin typeface="Arial"/>
              <a:cs typeface="Arial"/>
            </a:endParaRPr>
          </a:p>
          <a:p>
            <a:pPr marL="62230" marR="5080">
              <a:lnSpc>
                <a:spcPct val="100000"/>
              </a:lnSpc>
              <a:spcBef>
                <a:spcPts val="1010"/>
              </a:spcBef>
            </a:pPr>
            <a:r>
              <a:rPr sz="2200" spc="-5" dirty="0">
                <a:latin typeface="Arial"/>
                <a:cs typeface="Arial"/>
              </a:rPr>
              <a:t>Unless it is specified </a:t>
            </a:r>
            <a:r>
              <a:rPr sz="2200" spc="-10" dirty="0">
                <a:latin typeface="Arial"/>
                <a:cs typeface="Arial"/>
              </a:rPr>
              <a:t>who </a:t>
            </a:r>
            <a:r>
              <a:rPr sz="2200" spc="-5" dirty="0">
                <a:latin typeface="Arial"/>
                <a:cs typeface="Arial"/>
              </a:rPr>
              <a:t>has paid the Realisation </a:t>
            </a:r>
            <a:r>
              <a:rPr sz="2200" dirty="0">
                <a:latin typeface="Arial"/>
                <a:cs typeface="Arial"/>
              </a:rPr>
              <a:t>expenses, </a:t>
            </a:r>
            <a:r>
              <a:rPr sz="2200" spc="-5" dirty="0">
                <a:latin typeface="Arial"/>
                <a:cs typeface="Arial"/>
              </a:rPr>
              <a:t>it is presumed that  they are paid by that person (partner or the firm) who is bearing</a:t>
            </a:r>
            <a:r>
              <a:rPr sz="2200" spc="2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it.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rgbClr val="EDEBE0"/>
          </a:solidFill>
        </p:spPr>
        <p:txBody>
          <a:bodyPr vert="horz" wrap="square" lIns="0" tIns="5715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450"/>
              </a:spcBef>
            </a:pPr>
            <a:r>
              <a:rPr spc="-30" dirty="0"/>
              <a:t>Key </a:t>
            </a:r>
            <a:r>
              <a:rPr dirty="0"/>
              <a:t>Considerations in </a:t>
            </a:r>
            <a:r>
              <a:rPr spc="-10" dirty="0"/>
              <a:t>Realisation</a:t>
            </a:r>
            <a:r>
              <a:rPr spc="-95" dirty="0"/>
              <a:t> </a:t>
            </a:r>
            <a:r>
              <a:rPr dirty="0"/>
              <a:t>Expenses</a:t>
            </a:r>
          </a:p>
        </p:txBody>
      </p:sp>
      <p:pic>
        <p:nvPicPr>
          <p:cNvPr id="5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20400" y="60960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27065" y="186925"/>
            <a:ext cx="1736725" cy="396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90"/>
              </a:lnSpc>
            </a:pPr>
            <a:r>
              <a:rPr sz="2800" b="1" spc="-5" dirty="0">
                <a:latin typeface="Arial"/>
                <a:cs typeface="Arial"/>
              </a:rPr>
              <a:t>Quest</a:t>
            </a:r>
            <a:r>
              <a:rPr sz="2800" b="1" dirty="0">
                <a:latin typeface="Arial"/>
                <a:cs typeface="Arial"/>
              </a:rPr>
              <a:t>i</a:t>
            </a:r>
            <a:r>
              <a:rPr sz="2800" b="1" spc="-5" dirty="0">
                <a:latin typeface="Arial"/>
                <a:cs typeface="Arial"/>
              </a:rPr>
              <a:t>o</a:t>
            </a:r>
            <a:r>
              <a:rPr sz="2800" b="1" spc="-15" dirty="0">
                <a:latin typeface="Arial"/>
                <a:cs typeface="Arial"/>
              </a:rPr>
              <a:t>n</a:t>
            </a:r>
            <a:r>
              <a:rPr sz="2800" b="1" spc="-5" dirty="0">
                <a:latin typeface="Arial"/>
                <a:cs typeface="Arial"/>
              </a:rPr>
              <a:t>s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17116" y="2248280"/>
            <a:ext cx="66611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35" dirty="0">
                <a:latin typeface="Arial"/>
                <a:cs typeface="Arial"/>
              </a:rPr>
              <a:t>…</a:t>
            </a:r>
            <a:r>
              <a:rPr sz="2200" spc="-5" dirty="0">
                <a:latin typeface="Arial"/>
                <a:cs typeface="Arial"/>
              </a:rPr>
              <a:t>D</a:t>
            </a:r>
            <a:r>
              <a:rPr sz="2200" spc="-130" dirty="0">
                <a:latin typeface="Arial"/>
                <a:cs typeface="Arial"/>
              </a:rPr>
              <a:t>r</a:t>
            </a:r>
            <a:r>
              <a:rPr sz="2200" spc="-5" dirty="0">
                <a:latin typeface="Arial"/>
                <a:cs typeface="Arial"/>
              </a:rPr>
              <a:t>.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27138" y="2248280"/>
            <a:ext cx="87884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/>
                <a:cs typeface="Arial"/>
              </a:rPr>
              <a:t>10,000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8210" y="2248280"/>
            <a:ext cx="4419600" cy="1031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/>
                <a:cs typeface="Arial"/>
              </a:rPr>
              <a:t>Realisation</a:t>
            </a:r>
            <a:r>
              <a:rPr sz="2200" spc="-13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A/c</a:t>
            </a:r>
            <a:endParaRPr sz="2200">
              <a:latin typeface="Arial"/>
              <a:cs typeface="Arial"/>
            </a:endParaRPr>
          </a:p>
          <a:p>
            <a:pPr marL="474345">
              <a:lnSpc>
                <a:spcPct val="100000"/>
              </a:lnSpc>
            </a:pPr>
            <a:r>
              <a:rPr sz="2200" spc="-125" dirty="0">
                <a:latin typeface="Arial"/>
                <a:cs typeface="Arial"/>
              </a:rPr>
              <a:t>To </a:t>
            </a:r>
            <a:r>
              <a:rPr sz="2200" spc="-5" dirty="0">
                <a:latin typeface="Arial"/>
                <a:cs typeface="Arial"/>
              </a:rPr>
              <a:t>Cash / Bank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A/c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200" spc="-5" dirty="0">
                <a:latin typeface="Arial"/>
                <a:cs typeface="Arial"/>
              </a:rPr>
              <a:t>(Realisation Expenses paid by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firm)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8210" y="893825"/>
            <a:ext cx="5252085" cy="1118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00685" algn="l"/>
              </a:tabLst>
            </a:pPr>
            <a:r>
              <a:rPr sz="2200" b="1" i="1" spc="-5" dirty="0">
                <a:latin typeface="Arial"/>
                <a:cs typeface="Arial"/>
              </a:rPr>
              <a:t>1.	Realisation Expenses were</a:t>
            </a:r>
            <a:r>
              <a:rPr sz="2200" b="1" i="1" spc="80" dirty="0">
                <a:latin typeface="Arial"/>
                <a:cs typeface="Arial"/>
              </a:rPr>
              <a:t> </a:t>
            </a:r>
            <a:r>
              <a:rPr sz="2200" b="1" i="1" spc="-575" dirty="0">
                <a:latin typeface="Arial"/>
                <a:cs typeface="Arial"/>
              </a:rPr>
              <a:t>₹ </a:t>
            </a:r>
            <a:r>
              <a:rPr sz="2200" b="1" i="1" spc="-50" dirty="0">
                <a:latin typeface="Arial"/>
                <a:cs typeface="Arial"/>
              </a:rPr>
              <a:t>10,000.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200" b="1" dirty="0">
                <a:latin typeface="Arial"/>
                <a:cs typeface="Arial"/>
              </a:rPr>
              <a:t>Answer: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377298" y="2583561"/>
            <a:ext cx="87884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/>
                <a:cs typeface="Arial"/>
              </a:rPr>
              <a:t>10,000</a:t>
            </a:r>
            <a:endParaRPr sz="22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rgbClr val="EDEBE0"/>
          </a:solidFill>
        </p:spPr>
        <p:txBody>
          <a:bodyPr vert="horz" wrap="square" lIns="0" tIns="5715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450"/>
              </a:spcBef>
            </a:pPr>
            <a:r>
              <a:rPr spc="-10" dirty="0"/>
              <a:t>Realisation </a:t>
            </a:r>
            <a:r>
              <a:rPr dirty="0"/>
              <a:t>Expenses – </a:t>
            </a:r>
            <a:r>
              <a:rPr spc="10" dirty="0"/>
              <a:t>Journal</a:t>
            </a:r>
            <a:r>
              <a:rPr spc="-90" dirty="0"/>
              <a:t> </a:t>
            </a:r>
            <a:r>
              <a:rPr spc="-5" dirty="0"/>
              <a:t>Entries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718210" y="3801516"/>
            <a:ext cx="10780395" cy="201485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200" b="1" spc="-5" dirty="0">
                <a:latin typeface="Arial"/>
                <a:cs typeface="Arial"/>
              </a:rPr>
              <a:t>Reasons:</a:t>
            </a:r>
            <a:endParaRPr sz="2200">
              <a:latin typeface="Arial"/>
              <a:cs typeface="Arial"/>
            </a:endParaRPr>
          </a:p>
          <a:p>
            <a:pPr marL="472440" indent="-388620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472440" algn="l"/>
                <a:tab pos="473075" algn="l"/>
              </a:tabLst>
            </a:pPr>
            <a:r>
              <a:rPr sz="2200" spc="-5" dirty="0">
                <a:latin typeface="Arial"/>
                <a:cs typeface="Arial"/>
              </a:rPr>
              <a:t>It </a:t>
            </a:r>
            <a:r>
              <a:rPr sz="2200" dirty="0">
                <a:latin typeface="Arial"/>
                <a:cs typeface="Arial"/>
              </a:rPr>
              <a:t>is </a:t>
            </a:r>
            <a:r>
              <a:rPr sz="2200" spc="-5" dirty="0">
                <a:latin typeface="Arial"/>
                <a:cs typeface="Arial"/>
              </a:rPr>
              <a:t>not specified who is to bear the expenses. It means firm is to bear</a:t>
            </a:r>
            <a:r>
              <a:rPr sz="2200" spc="15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the</a:t>
            </a:r>
            <a:endParaRPr sz="2200">
              <a:latin typeface="Arial"/>
              <a:cs typeface="Arial"/>
            </a:endParaRPr>
          </a:p>
          <a:p>
            <a:pPr marL="445770">
              <a:lnSpc>
                <a:spcPct val="100000"/>
              </a:lnSpc>
            </a:pPr>
            <a:r>
              <a:rPr sz="2200" spc="-5" dirty="0">
                <a:latin typeface="Arial"/>
                <a:cs typeface="Arial"/>
              </a:rPr>
              <a:t>expenses.</a:t>
            </a:r>
            <a:endParaRPr sz="2200">
              <a:latin typeface="Arial"/>
              <a:cs typeface="Arial"/>
            </a:endParaRPr>
          </a:p>
          <a:p>
            <a:pPr marL="429895" indent="-374015">
              <a:lnSpc>
                <a:spcPct val="100000"/>
              </a:lnSpc>
              <a:spcBef>
                <a:spcPts val="1120"/>
              </a:spcBef>
              <a:buAutoNum type="arabicPeriod" startAt="2"/>
              <a:tabLst>
                <a:tab pos="429895" algn="l"/>
                <a:tab pos="430530" algn="l"/>
                <a:tab pos="725805" algn="l"/>
                <a:tab pos="1068705" algn="l"/>
                <a:tab pos="1598930" algn="l"/>
                <a:tab pos="2844165" algn="l"/>
                <a:tab pos="3496310" algn="l"/>
                <a:tab pos="4088129" algn="l"/>
                <a:tab pos="4758690" algn="l"/>
                <a:tab pos="5287645" algn="l"/>
                <a:tab pos="6704965" algn="l"/>
                <a:tab pos="7000240" algn="l"/>
                <a:tab pos="7981950" algn="l"/>
                <a:tab pos="8589010" algn="l"/>
                <a:tab pos="9117330" algn="l"/>
                <a:tab pos="9709150" algn="l"/>
                <a:tab pos="10378440" algn="l"/>
              </a:tabLst>
            </a:pPr>
            <a:r>
              <a:rPr sz="2200" spc="-5" dirty="0">
                <a:latin typeface="Arial"/>
                <a:cs typeface="Arial"/>
              </a:rPr>
              <a:t>It	is	not	sp</a:t>
            </a:r>
            <a:r>
              <a:rPr sz="2200" dirty="0">
                <a:latin typeface="Arial"/>
                <a:cs typeface="Arial"/>
              </a:rPr>
              <a:t>e</a:t>
            </a:r>
            <a:r>
              <a:rPr sz="2200" spc="-5" dirty="0">
                <a:latin typeface="Arial"/>
                <a:cs typeface="Arial"/>
              </a:rPr>
              <a:t>c</a:t>
            </a:r>
            <a:r>
              <a:rPr sz="2200" dirty="0">
                <a:latin typeface="Arial"/>
                <a:cs typeface="Arial"/>
              </a:rPr>
              <a:t>i</a:t>
            </a:r>
            <a:r>
              <a:rPr sz="2200" spc="-5" dirty="0">
                <a:latin typeface="Arial"/>
                <a:cs typeface="Arial"/>
              </a:rPr>
              <a:t>fied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who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has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pa</a:t>
            </a:r>
            <a:r>
              <a:rPr sz="2200" spc="10" dirty="0">
                <a:latin typeface="Arial"/>
                <a:cs typeface="Arial"/>
              </a:rPr>
              <a:t>i</a:t>
            </a:r>
            <a:r>
              <a:rPr sz="2200" spc="-5" dirty="0">
                <a:latin typeface="Arial"/>
                <a:cs typeface="Arial"/>
              </a:rPr>
              <a:t>d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the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5" dirty="0">
                <a:latin typeface="Arial"/>
                <a:cs typeface="Arial"/>
              </a:rPr>
              <a:t>e</a:t>
            </a:r>
            <a:r>
              <a:rPr sz="2200" spc="-15" dirty="0">
                <a:latin typeface="Arial"/>
                <a:cs typeface="Arial"/>
              </a:rPr>
              <a:t>x</a:t>
            </a:r>
            <a:r>
              <a:rPr sz="2200" spc="-5" dirty="0">
                <a:latin typeface="Arial"/>
                <a:cs typeface="Arial"/>
              </a:rPr>
              <a:t>p</a:t>
            </a:r>
            <a:r>
              <a:rPr sz="2200" spc="5" dirty="0">
                <a:latin typeface="Arial"/>
                <a:cs typeface="Arial"/>
              </a:rPr>
              <a:t>e</a:t>
            </a:r>
            <a:r>
              <a:rPr sz="2200" spc="-5" dirty="0">
                <a:latin typeface="Arial"/>
                <a:cs typeface="Arial"/>
              </a:rPr>
              <a:t>ns</a:t>
            </a:r>
            <a:r>
              <a:rPr sz="2200" dirty="0">
                <a:latin typeface="Arial"/>
                <a:cs typeface="Arial"/>
              </a:rPr>
              <a:t>e</a:t>
            </a:r>
            <a:r>
              <a:rPr sz="2200" spc="5" dirty="0">
                <a:latin typeface="Arial"/>
                <a:cs typeface="Arial"/>
              </a:rPr>
              <a:t>s</a:t>
            </a:r>
            <a:r>
              <a:rPr sz="2200" spc="-5" dirty="0">
                <a:latin typeface="Arial"/>
                <a:cs typeface="Arial"/>
              </a:rPr>
              <a:t>.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It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m</a:t>
            </a:r>
            <a:r>
              <a:rPr sz="2200" spc="5" dirty="0">
                <a:latin typeface="Arial"/>
                <a:cs typeface="Arial"/>
              </a:rPr>
              <a:t>e</a:t>
            </a:r>
            <a:r>
              <a:rPr sz="2200" spc="-5" dirty="0">
                <a:latin typeface="Arial"/>
                <a:cs typeface="Arial"/>
              </a:rPr>
              <a:t>ans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firm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will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has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paid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the</a:t>
            </a:r>
            <a:endParaRPr sz="2200">
              <a:latin typeface="Arial"/>
              <a:cs typeface="Arial"/>
            </a:endParaRPr>
          </a:p>
          <a:p>
            <a:pPr marL="417830">
              <a:lnSpc>
                <a:spcPct val="100000"/>
              </a:lnSpc>
            </a:pPr>
            <a:r>
              <a:rPr sz="2200" spc="-5" dirty="0">
                <a:latin typeface="Arial"/>
                <a:cs typeface="Arial"/>
              </a:rPr>
              <a:t>expenses.</a:t>
            </a:r>
            <a:endParaRPr sz="2200">
              <a:latin typeface="Arial"/>
              <a:cs typeface="Arial"/>
            </a:endParaRPr>
          </a:p>
        </p:txBody>
      </p:sp>
      <p:pic>
        <p:nvPicPr>
          <p:cNvPr id="11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44200" y="60960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27065" y="186925"/>
            <a:ext cx="1736725" cy="396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90"/>
              </a:lnSpc>
            </a:pPr>
            <a:r>
              <a:rPr sz="2800" b="1" spc="-5" dirty="0">
                <a:latin typeface="Arial"/>
                <a:cs typeface="Arial"/>
              </a:rPr>
              <a:t>Quest</a:t>
            </a:r>
            <a:r>
              <a:rPr sz="2800" b="1" dirty="0">
                <a:latin typeface="Arial"/>
                <a:cs typeface="Arial"/>
              </a:rPr>
              <a:t>i</a:t>
            </a:r>
            <a:r>
              <a:rPr sz="2800" b="1" spc="-5" dirty="0">
                <a:latin typeface="Arial"/>
                <a:cs typeface="Arial"/>
              </a:rPr>
              <a:t>o</a:t>
            </a:r>
            <a:r>
              <a:rPr sz="2800" b="1" spc="-15" dirty="0">
                <a:latin typeface="Arial"/>
                <a:cs typeface="Arial"/>
              </a:rPr>
              <a:t>n</a:t>
            </a:r>
            <a:r>
              <a:rPr sz="2800" b="1" spc="-5" dirty="0">
                <a:latin typeface="Arial"/>
                <a:cs typeface="Arial"/>
              </a:rPr>
              <a:t>s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27138" y="2248280"/>
            <a:ext cx="7239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/>
                <a:cs typeface="Arial"/>
              </a:rPr>
              <a:t>5,000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09738" y="2583561"/>
            <a:ext cx="7239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/>
                <a:cs typeface="Arial"/>
              </a:rPr>
              <a:t>5,000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8210" y="2248280"/>
            <a:ext cx="546544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811395" algn="l"/>
              </a:tabLst>
            </a:pPr>
            <a:r>
              <a:rPr sz="2200" spc="-10" dirty="0">
                <a:latin typeface="Arial"/>
                <a:cs typeface="Arial"/>
              </a:rPr>
              <a:t>Rea</a:t>
            </a:r>
            <a:r>
              <a:rPr sz="2200" dirty="0">
                <a:latin typeface="Arial"/>
                <a:cs typeface="Arial"/>
              </a:rPr>
              <a:t>l</a:t>
            </a:r>
            <a:r>
              <a:rPr sz="2200" spc="-10" dirty="0">
                <a:latin typeface="Arial"/>
                <a:cs typeface="Arial"/>
              </a:rPr>
              <a:t>i</a:t>
            </a:r>
            <a:r>
              <a:rPr sz="2200" dirty="0">
                <a:latin typeface="Arial"/>
                <a:cs typeface="Arial"/>
              </a:rPr>
              <a:t>s</a:t>
            </a:r>
            <a:r>
              <a:rPr sz="2200" spc="-10" dirty="0">
                <a:latin typeface="Arial"/>
                <a:cs typeface="Arial"/>
              </a:rPr>
              <a:t>at</a:t>
            </a:r>
            <a:r>
              <a:rPr sz="2200" dirty="0">
                <a:latin typeface="Arial"/>
                <a:cs typeface="Arial"/>
              </a:rPr>
              <a:t>i</a:t>
            </a:r>
            <a:r>
              <a:rPr sz="2200" spc="-10" dirty="0">
                <a:latin typeface="Arial"/>
                <a:cs typeface="Arial"/>
              </a:rPr>
              <a:t>o</a:t>
            </a:r>
            <a:r>
              <a:rPr sz="2200" spc="-5" dirty="0">
                <a:latin typeface="Arial"/>
                <a:cs typeface="Arial"/>
              </a:rPr>
              <a:t>n</a:t>
            </a:r>
            <a:r>
              <a:rPr sz="2200" spc="-13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A/c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35" dirty="0">
                <a:latin typeface="Arial"/>
                <a:cs typeface="Arial"/>
              </a:rPr>
              <a:t>…</a:t>
            </a:r>
            <a:r>
              <a:rPr sz="2200" spc="-5" dirty="0">
                <a:latin typeface="Arial"/>
                <a:cs typeface="Arial"/>
              </a:rPr>
              <a:t>D</a:t>
            </a:r>
            <a:r>
              <a:rPr sz="2200" spc="-130" dirty="0">
                <a:latin typeface="Arial"/>
                <a:cs typeface="Arial"/>
              </a:rPr>
              <a:t>r</a:t>
            </a:r>
            <a:r>
              <a:rPr sz="2200" spc="-5" dirty="0">
                <a:latin typeface="Arial"/>
                <a:cs typeface="Arial"/>
              </a:rPr>
              <a:t>.</a:t>
            </a:r>
            <a:endParaRPr sz="2200">
              <a:latin typeface="Arial"/>
              <a:cs typeface="Arial"/>
            </a:endParaRPr>
          </a:p>
          <a:p>
            <a:pPr marL="474345">
              <a:lnSpc>
                <a:spcPct val="100000"/>
              </a:lnSpc>
            </a:pPr>
            <a:r>
              <a:rPr sz="2200" spc="-125" dirty="0">
                <a:latin typeface="Arial"/>
                <a:cs typeface="Arial"/>
              </a:rPr>
              <a:t>To </a:t>
            </a:r>
            <a:r>
              <a:rPr sz="2200" spc="-45" dirty="0">
                <a:latin typeface="Arial"/>
                <a:cs typeface="Arial"/>
              </a:rPr>
              <a:t>Taran’s </a:t>
            </a:r>
            <a:r>
              <a:rPr sz="2200" spc="-5" dirty="0">
                <a:latin typeface="Arial"/>
                <a:cs typeface="Arial"/>
              </a:rPr>
              <a:t>Capital</a:t>
            </a:r>
            <a:r>
              <a:rPr sz="2200" spc="2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A/c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200" spc="-5" dirty="0">
                <a:latin typeface="Arial"/>
                <a:cs typeface="Arial"/>
              </a:rPr>
              <a:t>(Realisation Expenses paid by </a:t>
            </a:r>
            <a:r>
              <a:rPr sz="2200" spc="-55" dirty="0">
                <a:latin typeface="Arial"/>
                <a:cs typeface="Arial"/>
              </a:rPr>
              <a:t>Taran</a:t>
            </a:r>
            <a:r>
              <a:rPr sz="2200" spc="2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on</a:t>
            </a:r>
            <a:endParaRPr sz="2200">
              <a:latin typeface="Arial"/>
              <a:cs typeface="Arial"/>
            </a:endParaRPr>
          </a:p>
          <a:p>
            <a:pPr marL="90170">
              <a:lnSpc>
                <a:spcPct val="100000"/>
              </a:lnSpc>
            </a:pPr>
            <a:r>
              <a:rPr sz="2200" spc="-5" dirty="0">
                <a:latin typeface="Arial"/>
                <a:cs typeface="Arial"/>
              </a:rPr>
              <a:t>of the</a:t>
            </a:r>
            <a:r>
              <a:rPr sz="220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firm)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8210" y="893825"/>
            <a:ext cx="8440420" cy="12014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19100" algn="l"/>
                <a:tab pos="2085339" algn="l"/>
                <a:tab pos="3566795" algn="l"/>
                <a:tab pos="4004310" algn="l"/>
                <a:tab pos="4333240" algn="l"/>
                <a:tab pos="5208270" algn="l"/>
                <a:tab pos="6019165" algn="l"/>
                <a:tab pos="6767830" algn="l"/>
                <a:tab pos="7268845" algn="l"/>
                <a:tab pos="8271509" algn="l"/>
              </a:tabLst>
            </a:pPr>
            <a:r>
              <a:rPr sz="2200" b="1" i="1" spc="-5" dirty="0">
                <a:latin typeface="Arial"/>
                <a:cs typeface="Arial"/>
              </a:rPr>
              <a:t>2.	Realisat</a:t>
            </a:r>
            <a:r>
              <a:rPr sz="2200" b="1" i="1" spc="5" dirty="0">
                <a:latin typeface="Arial"/>
                <a:cs typeface="Arial"/>
              </a:rPr>
              <a:t>i</a:t>
            </a:r>
            <a:r>
              <a:rPr sz="2200" b="1" i="1" spc="-5" dirty="0">
                <a:latin typeface="Arial"/>
                <a:cs typeface="Arial"/>
              </a:rPr>
              <a:t>on</a:t>
            </a:r>
            <a:r>
              <a:rPr sz="2200" b="1" i="1" dirty="0">
                <a:latin typeface="Arial"/>
                <a:cs typeface="Arial"/>
              </a:rPr>
              <a:t>	</a:t>
            </a:r>
            <a:r>
              <a:rPr sz="2200" b="1" i="1" spc="-5" dirty="0">
                <a:latin typeface="Arial"/>
                <a:cs typeface="Arial"/>
              </a:rPr>
              <a:t>Exp</a:t>
            </a:r>
            <a:r>
              <a:rPr sz="2200" b="1" i="1" spc="10" dirty="0">
                <a:latin typeface="Arial"/>
                <a:cs typeface="Arial"/>
              </a:rPr>
              <a:t>e</a:t>
            </a:r>
            <a:r>
              <a:rPr sz="2200" b="1" i="1" spc="-5" dirty="0">
                <a:latin typeface="Arial"/>
                <a:cs typeface="Arial"/>
              </a:rPr>
              <a:t>n</a:t>
            </a:r>
            <a:r>
              <a:rPr sz="2200" b="1" i="1" spc="10" dirty="0">
                <a:latin typeface="Arial"/>
                <a:cs typeface="Arial"/>
              </a:rPr>
              <a:t>s</a:t>
            </a:r>
            <a:r>
              <a:rPr sz="2200" b="1" i="1" spc="-5" dirty="0">
                <a:latin typeface="Arial"/>
                <a:cs typeface="Arial"/>
              </a:rPr>
              <a:t>es</a:t>
            </a:r>
            <a:r>
              <a:rPr sz="2200" b="1" i="1" dirty="0">
                <a:latin typeface="Arial"/>
                <a:cs typeface="Arial"/>
              </a:rPr>
              <a:t>	</a:t>
            </a:r>
            <a:r>
              <a:rPr sz="2200" b="1" i="1" spc="-5" dirty="0">
                <a:latin typeface="Arial"/>
                <a:cs typeface="Arial"/>
              </a:rPr>
              <a:t>of</a:t>
            </a:r>
            <a:r>
              <a:rPr sz="2200" b="1" i="1" dirty="0">
                <a:latin typeface="Arial"/>
                <a:cs typeface="Arial"/>
              </a:rPr>
              <a:t>	</a:t>
            </a:r>
            <a:r>
              <a:rPr sz="2200" b="1" i="1" spc="-575" dirty="0">
                <a:latin typeface="Arial"/>
                <a:cs typeface="Arial"/>
              </a:rPr>
              <a:t>₹</a:t>
            </a:r>
            <a:r>
              <a:rPr sz="2200" b="1" i="1" dirty="0">
                <a:latin typeface="Arial"/>
                <a:cs typeface="Arial"/>
              </a:rPr>
              <a:t>	</a:t>
            </a:r>
            <a:r>
              <a:rPr sz="2200" b="1" i="1" spc="-5" dirty="0">
                <a:latin typeface="Arial"/>
                <a:cs typeface="Arial"/>
              </a:rPr>
              <a:t>5</a:t>
            </a:r>
            <a:r>
              <a:rPr sz="2200" b="1" i="1" spc="5" dirty="0">
                <a:latin typeface="Arial"/>
                <a:cs typeface="Arial"/>
              </a:rPr>
              <a:t>,</a:t>
            </a:r>
            <a:r>
              <a:rPr sz="2200" b="1" i="1" spc="-5" dirty="0">
                <a:latin typeface="Arial"/>
                <a:cs typeface="Arial"/>
              </a:rPr>
              <a:t>000</a:t>
            </a:r>
            <a:r>
              <a:rPr sz="2200" b="1" i="1" dirty="0">
                <a:latin typeface="Arial"/>
                <a:cs typeface="Arial"/>
              </a:rPr>
              <a:t>	</a:t>
            </a:r>
            <a:r>
              <a:rPr sz="2200" b="1" i="1" spc="-5" dirty="0">
                <a:latin typeface="Arial"/>
                <a:cs typeface="Arial"/>
              </a:rPr>
              <a:t>were</a:t>
            </a:r>
            <a:r>
              <a:rPr sz="2200" b="1" i="1" dirty="0">
                <a:latin typeface="Arial"/>
                <a:cs typeface="Arial"/>
              </a:rPr>
              <a:t>	</a:t>
            </a:r>
            <a:r>
              <a:rPr sz="2200" b="1" i="1" spc="-5" dirty="0">
                <a:latin typeface="Arial"/>
                <a:cs typeface="Arial"/>
              </a:rPr>
              <a:t>paid</a:t>
            </a:r>
            <a:r>
              <a:rPr sz="2200" b="1" i="1" dirty="0">
                <a:latin typeface="Arial"/>
                <a:cs typeface="Arial"/>
              </a:rPr>
              <a:t>	</a:t>
            </a:r>
            <a:r>
              <a:rPr sz="2200" b="1" i="1" spc="-5" dirty="0">
                <a:latin typeface="Arial"/>
                <a:cs typeface="Arial"/>
              </a:rPr>
              <a:t>by</a:t>
            </a:r>
            <a:r>
              <a:rPr sz="2200" b="1" i="1" dirty="0">
                <a:latin typeface="Arial"/>
                <a:cs typeface="Arial"/>
              </a:rPr>
              <a:t>	</a:t>
            </a:r>
            <a:r>
              <a:rPr sz="2200" b="1" i="1" spc="-80" dirty="0">
                <a:latin typeface="Arial"/>
                <a:cs typeface="Arial"/>
              </a:rPr>
              <a:t>T</a:t>
            </a:r>
            <a:r>
              <a:rPr sz="2200" b="1" i="1" spc="-5" dirty="0">
                <a:latin typeface="Arial"/>
                <a:cs typeface="Arial"/>
              </a:rPr>
              <a:t>ara</a:t>
            </a:r>
            <a:r>
              <a:rPr sz="2200" b="1" i="1" dirty="0">
                <a:latin typeface="Arial"/>
                <a:cs typeface="Arial"/>
              </a:rPr>
              <a:t>n</a:t>
            </a:r>
            <a:r>
              <a:rPr sz="2200" b="1" i="1" spc="-5" dirty="0">
                <a:latin typeface="Arial"/>
                <a:cs typeface="Arial"/>
              </a:rPr>
              <a:t>,</a:t>
            </a:r>
            <a:r>
              <a:rPr sz="2200" b="1" i="1" dirty="0">
                <a:latin typeface="Arial"/>
                <a:cs typeface="Arial"/>
              </a:rPr>
              <a:t>	</a:t>
            </a:r>
            <a:r>
              <a:rPr sz="2200" b="1" i="1" spc="-5" dirty="0">
                <a:latin typeface="Arial"/>
                <a:cs typeface="Arial"/>
              </a:rPr>
              <a:t>a</a:t>
            </a:r>
            <a:endParaRPr sz="2200">
              <a:latin typeface="Arial"/>
              <a:cs typeface="Arial"/>
            </a:endParaRPr>
          </a:p>
          <a:p>
            <a:pPr marL="373380">
              <a:lnSpc>
                <a:spcPct val="100000"/>
              </a:lnSpc>
            </a:pPr>
            <a:r>
              <a:rPr sz="2200" b="1" i="1" spc="-20" dirty="0">
                <a:latin typeface="Arial"/>
                <a:cs typeface="Arial"/>
              </a:rPr>
              <a:t>partner.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sz="2200" b="1" dirty="0">
                <a:latin typeface="Arial"/>
                <a:cs typeface="Arial"/>
              </a:rPr>
              <a:t>Answer: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rgbClr val="EDEBE0"/>
          </a:solidFill>
        </p:spPr>
        <p:txBody>
          <a:bodyPr vert="horz" wrap="square" lIns="0" tIns="5715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450"/>
              </a:spcBef>
            </a:pPr>
            <a:r>
              <a:rPr spc="-10" dirty="0"/>
              <a:t>Realisation </a:t>
            </a:r>
            <a:r>
              <a:rPr dirty="0"/>
              <a:t>Expenses – </a:t>
            </a:r>
            <a:r>
              <a:rPr spc="10" dirty="0"/>
              <a:t>Journal</a:t>
            </a:r>
            <a:r>
              <a:rPr spc="-90" dirty="0"/>
              <a:t> </a:t>
            </a:r>
            <a:r>
              <a:rPr spc="-5" dirty="0"/>
              <a:t>Entries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718210" y="3801516"/>
            <a:ext cx="10779760" cy="201485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200" b="1" spc="-5" dirty="0">
                <a:latin typeface="Arial"/>
                <a:cs typeface="Arial"/>
              </a:rPr>
              <a:t>Reasons:</a:t>
            </a:r>
            <a:endParaRPr sz="2200">
              <a:latin typeface="Arial"/>
              <a:cs typeface="Arial"/>
            </a:endParaRPr>
          </a:p>
          <a:p>
            <a:pPr marL="603885" indent="-520065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603885" algn="l"/>
                <a:tab pos="604520" algn="l"/>
                <a:tab pos="902969" algn="l"/>
                <a:tab pos="1248410" algn="l"/>
                <a:tab pos="1780539" algn="l"/>
                <a:tab pos="3027680" algn="l"/>
                <a:tab pos="3683000" algn="l"/>
                <a:tab pos="4028440" algn="l"/>
                <a:tab pos="4404995" algn="l"/>
                <a:tab pos="5107940" algn="l"/>
                <a:tab pos="5640070" algn="l"/>
                <a:tab pos="7059930" algn="l"/>
                <a:tab pos="7359015" algn="l"/>
                <a:tab pos="8341995" algn="l"/>
                <a:tab pos="8950325" algn="l"/>
                <a:tab pos="9297670" algn="l"/>
                <a:tab pos="9674225" algn="l"/>
                <a:tab pos="10377170" algn="l"/>
              </a:tabLst>
            </a:pPr>
            <a:r>
              <a:rPr sz="2200" spc="-5" dirty="0">
                <a:latin typeface="Arial"/>
                <a:cs typeface="Arial"/>
              </a:rPr>
              <a:t>It	is	not	s</a:t>
            </a:r>
            <a:r>
              <a:rPr sz="2200" dirty="0">
                <a:latin typeface="Arial"/>
                <a:cs typeface="Arial"/>
              </a:rPr>
              <a:t>p</a:t>
            </a:r>
            <a:r>
              <a:rPr sz="2200" spc="-5" dirty="0">
                <a:latin typeface="Arial"/>
                <a:cs typeface="Arial"/>
              </a:rPr>
              <a:t>e</a:t>
            </a:r>
            <a:r>
              <a:rPr sz="2200" dirty="0">
                <a:latin typeface="Arial"/>
                <a:cs typeface="Arial"/>
              </a:rPr>
              <a:t>c</a:t>
            </a:r>
            <a:r>
              <a:rPr sz="2200" spc="-5" dirty="0">
                <a:latin typeface="Arial"/>
                <a:cs typeface="Arial"/>
              </a:rPr>
              <a:t>if</a:t>
            </a:r>
            <a:r>
              <a:rPr sz="2200" dirty="0">
                <a:latin typeface="Arial"/>
                <a:cs typeface="Arial"/>
              </a:rPr>
              <a:t>i</a:t>
            </a:r>
            <a:r>
              <a:rPr sz="2200" spc="-5" dirty="0">
                <a:latin typeface="Arial"/>
                <a:cs typeface="Arial"/>
              </a:rPr>
              <a:t>ed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who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is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to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bear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the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5" dirty="0">
                <a:latin typeface="Arial"/>
                <a:cs typeface="Arial"/>
              </a:rPr>
              <a:t>e</a:t>
            </a:r>
            <a:r>
              <a:rPr sz="2200" spc="-5" dirty="0">
                <a:latin typeface="Arial"/>
                <a:cs typeface="Arial"/>
              </a:rPr>
              <a:t>x</a:t>
            </a:r>
            <a:r>
              <a:rPr sz="2200" dirty="0">
                <a:latin typeface="Arial"/>
                <a:cs typeface="Arial"/>
              </a:rPr>
              <a:t>p</a:t>
            </a:r>
            <a:r>
              <a:rPr sz="2200" spc="-5" dirty="0">
                <a:latin typeface="Arial"/>
                <a:cs typeface="Arial"/>
              </a:rPr>
              <a:t>en</a:t>
            </a:r>
            <a:r>
              <a:rPr sz="2200" dirty="0">
                <a:latin typeface="Arial"/>
                <a:cs typeface="Arial"/>
              </a:rPr>
              <a:t>s</a:t>
            </a:r>
            <a:r>
              <a:rPr sz="2200" spc="-5" dirty="0">
                <a:latin typeface="Arial"/>
                <a:cs typeface="Arial"/>
              </a:rPr>
              <a:t>e</a:t>
            </a:r>
            <a:r>
              <a:rPr sz="2200" spc="10" dirty="0">
                <a:latin typeface="Arial"/>
                <a:cs typeface="Arial"/>
              </a:rPr>
              <a:t>s</a:t>
            </a:r>
            <a:r>
              <a:rPr sz="2200" spc="-5" dirty="0">
                <a:latin typeface="Arial"/>
                <a:cs typeface="Arial"/>
              </a:rPr>
              <a:t>.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It</a:t>
            </a:r>
            <a:r>
              <a:rPr sz="2200" dirty="0">
                <a:latin typeface="Arial"/>
                <a:cs typeface="Arial"/>
              </a:rPr>
              <a:t>	m</a:t>
            </a:r>
            <a:r>
              <a:rPr sz="2200" spc="-5" dirty="0">
                <a:latin typeface="Arial"/>
                <a:cs typeface="Arial"/>
              </a:rPr>
              <a:t>ea</a:t>
            </a:r>
            <a:r>
              <a:rPr sz="2200" dirty="0">
                <a:latin typeface="Arial"/>
                <a:cs typeface="Arial"/>
              </a:rPr>
              <a:t>n</a:t>
            </a:r>
            <a:r>
              <a:rPr sz="2200" spc="-5" dirty="0">
                <a:latin typeface="Arial"/>
                <a:cs typeface="Arial"/>
              </a:rPr>
              <a:t>s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firm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10" dirty="0">
                <a:latin typeface="Arial"/>
                <a:cs typeface="Arial"/>
              </a:rPr>
              <a:t>i</a:t>
            </a:r>
            <a:r>
              <a:rPr sz="2200" spc="-5" dirty="0">
                <a:latin typeface="Arial"/>
                <a:cs typeface="Arial"/>
              </a:rPr>
              <a:t>s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to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bear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5" dirty="0">
                <a:latin typeface="Arial"/>
                <a:cs typeface="Arial"/>
              </a:rPr>
              <a:t>t</a:t>
            </a:r>
            <a:r>
              <a:rPr sz="2200" spc="-5" dirty="0">
                <a:latin typeface="Arial"/>
                <a:cs typeface="Arial"/>
              </a:rPr>
              <a:t>he</a:t>
            </a:r>
            <a:endParaRPr sz="2200">
              <a:latin typeface="Arial"/>
              <a:cs typeface="Arial"/>
            </a:endParaRPr>
          </a:p>
          <a:p>
            <a:pPr marL="619125">
              <a:lnSpc>
                <a:spcPct val="100000"/>
              </a:lnSpc>
            </a:pPr>
            <a:r>
              <a:rPr sz="2200" dirty="0">
                <a:latin typeface="Arial"/>
                <a:cs typeface="Arial"/>
              </a:rPr>
              <a:t>expenses.</a:t>
            </a:r>
            <a:endParaRPr sz="2200">
              <a:latin typeface="Arial"/>
              <a:cs typeface="Arial"/>
            </a:endParaRPr>
          </a:p>
          <a:p>
            <a:pPr marL="448309" indent="-392430">
              <a:lnSpc>
                <a:spcPct val="100000"/>
              </a:lnSpc>
              <a:spcBef>
                <a:spcPts val="1120"/>
              </a:spcBef>
              <a:buAutoNum type="arabicPeriod" startAt="2"/>
              <a:tabLst>
                <a:tab pos="448309" algn="l"/>
                <a:tab pos="448945" algn="l"/>
              </a:tabLst>
            </a:pPr>
            <a:r>
              <a:rPr sz="2200" spc="-5" dirty="0">
                <a:latin typeface="Arial"/>
                <a:cs typeface="Arial"/>
              </a:rPr>
              <a:t>It is specified that </a:t>
            </a:r>
            <a:r>
              <a:rPr sz="2200" spc="-50" dirty="0">
                <a:latin typeface="Arial"/>
                <a:cs typeface="Arial"/>
              </a:rPr>
              <a:t>Taran </a:t>
            </a:r>
            <a:r>
              <a:rPr sz="2200" spc="-5" dirty="0">
                <a:latin typeface="Arial"/>
                <a:cs typeface="Arial"/>
              </a:rPr>
              <a:t>has paid the </a:t>
            </a:r>
            <a:r>
              <a:rPr sz="2200" dirty="0">
                <a:latin typeface="Arial"/>
                <a:cs typeface="Arial"/>
              </a:rPr>
              <a:t>expenses. </a:t>
            </a:r>
            <a:r>
              <a:rPr sz="2200" spc="-5" dirty="0">
                <a:latin typeface="Arial"/>
                <a:cs typeface="Arial"/>
              </a:rPr>
              <a:t>It means </a:t>
            </a:r>
            <a:r>
              <a:rPr sz="2200" spc="-45" dirty="0">
                <a:latin typeface="Arial"/>
                <a:cs typeface="Arial"/>
              </a:rPr>
              <a:t>Taran’s </a:t>
            </a:r>
            <a:r>
              <a:rPr sz="2200" spc="-5" dirty="0">
                <a:latin typeface="Arial"/>
                <a:cs typeface="Arial"/>
              </a:rPr>
              <a:t>Capital A/c will</a:t>
            </a:r>
            <a:r>
              <a:rPr sz="2200" spc="459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be</a:t>
            </a:r>
            <a:endParaRPr sz="2200">
              <a:latin typeface="Arial"/>
              <a:cs typeface="Arial"/>
            </a:endParaRPr>
          </a:p>
          <a:p>
            <a:pPr marL="417830">
              <a:lnSpc>
                <a:spcPct val="100000"/>
              </a:lnSpc>
            </a:pPr>
            <a:r>
              <a:rPr sz="2200" spc="-5" dirty="0">
                <a:latin typeface="Arial"/>
                <a:cs typeface="Arial"/>
              </a:rPr>
              <a:t>credited.</a:t>
            </a:r>
            <a:endParaRPr sz="2200">
              <a:latin typeface="Arial"/>
              <a:cs typeface="Arial"/>
            </a:endParaRPr>
          </a:p>
        </p:txBody>
      </p:sp>
      <p:pic>
        <p:nvPicPr>
          <p:cNvPr id="9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20400" y="60960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27065" y="186925"/>
            <a:ext cx="1736725" cy="396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90"/>
              </a:lnSpc>
            </a:pPr>
            <a:r>
              <a:rPr sz="2800" b="1" spc="-5" dirty="0">
                <a:latin typeface="Arial"/>
                <a:cs typeface="Arial"/>
              </a:rPr>
              <a:t>Quest</a:t>
            </a:r>
            <a:r>
              <a:rPr sz="2800" b="1" dirty="0">
                <a:latin typeface="Arial"/>
                <a:cs typeface="Arial"/>
              </a:rPr>
              <a:t>i</a:t>
            </a:r>
            <a:r>
              <a:rPr sz="2800" b="1" spc="-5" dirty="0">
                <a:latin typeface="Arial"/>
                <a:cs typeface="Arial"/>
              </a:rPr>
              <a:t>o</a:t>
            </a:r>
            <a:r>
              <a:rPr sz="2800" b="1" spc="-15" dirty="0">
                <a:latin typeface="Arial"/>
                <a:cs typeface="Arial"/>
              </a:rPr>
              <a:t>n</a:t>
            </a:r>
            <a:r>
              <a:rPr sz="2800" b="1" spc="-5" dirty="0">
                <a:latin typeface="Arial"/>
                <a:cs typeface="Arial"/>
              </a:rPr>
              <a:t>s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12397" y="2248280"/>
            <a:ext cx="230060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88770" algn="l"/>
              </a:tabLst>
            </a:pPr>
            <a:r>
              <a:rPr sz="2200" spc="30" dirty="0">
                <a:latin typeface="Arial"/>
                <a:cs typeface="Arial"/>
              </a:rPr>
              <a:t>…</a:t>
            </a:r>
            <a:r>
              <a:rPr sz="2200" spc="-5" dirty="0">
                <a:latin typeface="Arial"/>
                <a:cs typeface="Arial"/>
              </a:rPr>
              <a:t>D</a:t>
            </a:r>
            <a:r>
              <a:rPr sz="2200" spc="-125" dirty="0">
                <a:latin typeface="Arial"/>
                <a:cs typeface="Arial"/>
              </a:rPr>
              <a:t>r</a:t>
            </a:r>
            <a:r>
              <a:rPr sz="2200" spc="-5" dirty="0">
                <a:latin typeface="Arial"/>
                <a:cs typeface="Arial"/>
              </a:rPr>
              <a:t>.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5,000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80313" y="2583561"/>
            <a:ext cx="72453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/>
                <a:cs typeface="Arial"/>
              </a:rPr>
              <a:t>5,000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8210" y="2248280"/>
            <a:ext cx="471487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74345" marR="1794510" indent="-462280">
              <a:lnSpc>
                <a:spcPct val="100000"/>
              </a:lnSpc>
              <a:spcBef>
                <a:spcPts val="95"/>
              </a:spcBef>
              <a:tabLst>
                <a:tab pos="2151380" algn="l"/>
                <a:tab pos="2508885" algn="l"/>
              </a:tabLst>
            </a:pPr>
            <a:r>
              <a:rPr sz="2200" spc="-10" dirty="0">
                <a:latin typeface="Arial"/>
                <a:cs typeface="Arial"/>
              </a:rPr>
              <a:t>Madan’s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Capital	A/c  </a:t>
            </a:r>
            <a:r>
              <a:rPr sz="2200" spc="-245" dirty="0">
                <a:latin typeface="Arial"/>
                <a:cs typeface="Arial"/>
              </a:rPr>
              <a:t>T</a:t>
            </a:r>
            <a:r>
              <a:rPr sz="2200" spc="-5" dirty="0">
                <a:latin typeface="Arial"/>
                <a:cs typeface="Arial"/>
              </a:rPr>
              <a:t>o Ca</a:t>
            </a:r>
            <a:r>
              <a:rPr sz="2200" dirty="0">
                <a:latin typeface="Arial"/>
                <a:cs typeface="Arial"/>
              </a:rPr>
              <a:t>s</a:t>
            </a:r>
            <a:r>
              <a:rPr sz="2200" spc="-5" dirty="0">
                <a:latin typeface="Arial"/>
                <a:cs typeface="Arial"/>
              </a:rPr>
              <a:t>h /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Bank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A/c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200" spc="-5" dirty="0">
                <a:latin typeface="Arial"/>
                <a:cs typeface="Arial"/>
              </a:rPr>
              <a:t>(Realisation Expenses paid by firm</a:t>
            </a:r>
            <a:r>
              <a:rPr sz="2200" spc="3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on</a:t>
            </a:r>
            <a:endParaRPr sz="2200">
              <a:latin typeface="Arial"/>
              <a:cs typeface="Arial"/>
            </a:endParaRPr>
          </a:p>
          <a:p>
            <a:pPr marL="90170">
              <a:lnSpc>
                <a:spcPct val="100000"/>
              </a:lnSpc>
            </a:pPr>
            <a:r>
              <a:rPr sz="2200" spc="-5" dirty="0">
                <a:latin typeface="Arial"/>
                <a:cs typeface="Arial"/>
              </a:rPr>
              <a:t>behalf of the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firm)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8210" y="893825"/>
            <a:ext cx="8439150" cy="11639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75285" algn="l"/>
                <a:tab pos="1998345" algn="l"/>
                <a:tab pos="3435985" algn="l"/>
                <a:tab pos="3830320" algn="l"/>
                <a:tab pos="4115435" algn="l"/>
                <a:tab pos="4946015" algn="l"/>
                <a:tab pos="5712460" algn="l"/>
                <a:tab pos="6418580" algn="l"/>
                <a:tab pos="6875780" algn="l"/>
                <a:tab pos="7425690" algn="l"/>
                <a:tab pos="8084184" algn="l"/>
              </a:tabLst>
            </a:pPr>
            <a:r>
              <a:rPr sz="2200" b="1" i="1" spc="-5" dirty="0">
                <a:latin typeface="Arial"/>
                <a:cs typeface="Arial"/>
              </a:rPr>
              <a:t>3.	Realisa</a:t>
            </a:r>
            <a:r>
              <a:rPr sz="2200" b="1" i="1" spc="10" dirty="0">
                <a:latin typeface="Arial"/>
                <a:cs typeface="Arial"/>
              </a:rPr>
              <a:t>t</a:t>
            </a:r>
            <a:r>
              <a:rPr sz="2200" b="1" i="1" spc="5" dirty="0">
                <a:latin typeface="Arial"/>
                <a:cs typeface="Arial"/>
              </a:rPr>
              <a:t>i</a:t>
            </a:r>
            <a:r>
              <a:rPr sz="2200" b="1" i="1" spc="-5" dirty="0">
                <a:latin typeface="Arial"/>
                <a:cs typeface="Arial"/>
              </a:rPr>
              <a:t>on</a:t>
            </a:r>
            <a:r>
              <a:rPr sz="2200" b="1" i="1" dirty="0">
                <a:latin typeface="Arial"/>
                <a:cs typeface="Arial"/>
              </a:rPr>
              <a:t>	</a:t>
            </a:r>
            <a:r>
              <a:rPr sz="2200" b="1" i="1" spc="-5" dirty="0">
                <a:latin typeface="Arial"/>
                <a:cs typeface="Arial"/>
              </a:rPr>
              <a:t>E</a:t>
            </a:r>
            <a:r>
              <a:rPr sz="2200" b="1" i="1" spc="5" dirty="0">
                <a:latin typeface="Arial"/>
                <a:cs typeface="Arial"/>
              </a:rPr>
              <a:t>x</a:t>
            </a:r>
            <a:r>
              <a:rPr sz="2200" b="1" i="1" spc="-5" dirty="0">
                <a:latin typeface="Arial"/>
                <a:cs typeface="Arial"/>
              </a:rPr>
              <a:t>pen</a:t>
            </a:r>
            <a:r>
              <a:rPr sz="2200" b="1" i="1" spc="5" dirty="0">
                <a:latin typeface="Arial"/>
                <a:cs typeface="Arial"/>
              </a:rPr>
              <a:t>s</a:t>
            </a:r>
            <a:r>
              <a:rPr sz="2200" b="1" i="1" spc="-5" dirty="0">
                <a:latin typeface="Arial"/>
                <a:cs typeface="Arial"/>
              </a:rPr>
              <a:t>es</a:t>
            </a:r>
            <a:r>
              <a:rPr sz="2200" b="1" i="1" dirty="0">
                <a:latin typeface="Arial"/>
                <a:cs typeface="Arial"/>
              </a:rPr>
              <a:t>	</a:t>
            </a:r>
            <a:r>
              <a:rPr sz="2200" b="1" i="1" spc="-5" dirty="0">
                <a:latin typeface="Arial"/>
                <a:cs typeface="Arial"/>
              </a:rPr>
              <a:t>of</a:t>
            </a:r>
            <a:r>
              <a:rPr sz="2200" b="1" i="1" dirty="0">
                <a:latin typeface="Arial"/>
                <a:cs typeface="Arial"/>
              </a:rPr>
              <a:t>	</a:t>
            </a:r>
            <a:r>
              <a:rPr sz="2200" b="1" i="1" spc="-575" dirty="0">
                <a:latin typeface="Arial"/>
                <a:cs typeface="Arial"/>
              </a:rPr>
              <a:t>₹</a:t>
            </a:r>
            <a:r>
              <a:rPr sz="2200" b="1" i="1" dirty="0">
                <a:latin typeface="Arial"/>
                <a:cs typeface="Arial"/>
              </a:rPr>
              <a:t>	</a:t>
            </a:r>
            <a:r>
              <a:rPr sz="2200" b="1" i="1" spc="-5" dirty="0">
                <a:latin typeface="Arial"/>
                <a:cs typeface="Arial"/>
              </a:rPr>
              <a:t>5,</a:t>
            </a:r>
            <a:r>
              <a:rPr sz="2200" b="1" i="1" spc="5" dirty="0">
                <a:latin typeface="Arial"/>
                <a:cs typeface="Arial"/>
              </a:rPr>
              <a:t>0</a:t>
            </a:r>
            <a:r>
              <a:rPr sz="2200" b="1" i="1" spc="-5" dirty="0">
                <a:latin typeface="Arial"/>
                <a:cs typeface="Arial"/>
              </a:rPr>
              <a:t>00</a:t>
            </a:r>
            <a:r>
              <a:rPr sz="2200" b="1" i="1" dirty="0">
                <a:latin typeface="Arial"/>
                <a:cs typeface="Arial"/>
              </a:rPr>
              <a:t>	</a:t>
            </a:r>
            <a:r>
              <a:rPr sz="2200" b="1" i="1" spc="-5" dirty="0">
                <a:latin typeface="Arial"/>
                <a:cs typeface="Arial"/>
              </a:rPr>
              <a:t>were</a:t>
            </a:r>
            <a:r>
              <a:rPr sz="2200" b="1" i="1" dirty="0">
                <a:latin typeface="Arial"/>
                <a:cs typeface="Arial"/>
              </a:rPr>
              <a:t>	</a:t>
            </a:r>
            <a:r>
              <a:rPr sz="2200" b="1" i="1" spc="-5" dirty="0">
                <a:latin typeface="Arial"/>
                <a:cs typeface="Arial"/>
              </a:rPr>
              <a:t>p</a:t>
            </a:r>
            <a:r>
              <a:rPr sz="2200" b="1" i="1" spc="10" dirty="0">
                <a:latin typeface="Arial"/>
                <a:cs typeface="Arial"/>
              </a:rPr>
              <a:t>a</a:t>
            </a:r>
            <a:r>
              <a:rPr sz="2200" b="1" i="1" spc="-5" dirty="0">
                <a:latin typeface="Arial"/>
                <a:cs typeface="Arial"/>
              </a:rPr>
              <a:t>id</a:t>
            </a:r>
            <a:r>
              <a:rPr sz="2200" b="1" i="1" dirty="0">
                <a:latin typeface="Arial"/>
                <a:cs typeface="Arial"/>
              </a:rPr>
              <a:t>	</a:t>
            </a:r>
            <a:r>
              <a:rPr sz="2200" b="1" i="1" spc="-5" dirty="0">
                <a:latin typeface="Arial"/>
                <a:cs typeface="Arial"/>
              </a:rPr>
              <a:t>by</a:t>
            </a:r>
            <a:r>
              <a:rPr sz="2200" b="1" i="1" dirty="0">
                <a:latin typeface="Arial"/>
                <a:cs typeface="Arial"/>
              </a:rPr>
              <a:t>	</a:t>
            </a:r>
            <a:r>
              <a:rPr sz="2200" b="1" i="1" spc="5" dirty="0">
                <a:latin typeface="Arial"/>
                <a:cs typeface="Arial"/>
              </a:rPr>
              <a:t>t</a:t>
            </a:r>
            <a:r>
              <a:rPr sz="2200" b="1" i="1" spc="-5" dirty="0">
                <a:latin typeface="Arial"/>
                <a:cs typeface="Arial"/>
              </a:rPr>
              <a:t>he</a:t>
            </a:r>
            <a:r>
              <a:rPr sz="2200" b="1" i="1" dirty="0">
                <a:latin typeface="Arial"/>
                <a:cs typeface="Arial"/>
              </a:rPr>
              <a:t>	</a:t>
            </a:r>
            <a:r>
              <a:rPr sz="2200" b="1" i="1" spc="-5" dirty="0">
                <a:latin typeface="Arial"/>
                <a:cs typeface="Arial"/>
              </a:rPr>
              <a:t>f</a:t>
            </a:r>
            <a:r>
              <a:rPr sz="2200" b="1" i="1" spc="5" dirty="0">
                <a:latin typeface="Arial"/>
                <a:cs typeface="Arial"/>
              </a:rPr>
              <a:t>i</a:t>
            </a:r>
            <a:r>
              <a:rPr sz="2200" b="1" i="1" spc="-5" dirty="0">
                <a:latin typeface="Arial"/>
                <a:cs typeface="Arial"/>
              </a:rPr>
              <a:t>rm</a:t>
            </a:r>
            <a:r>
              <a:rPr sz="2200" b="1" i="1" dirty="0">
                <a:latin typeface="Arial"/>
                <a:cs typeface="Arial"/>
              </a:rPr>
              <a:t>	</a:t>
            </a:r>
            <a:r>
              <a:rPr sz="2200" b="1" i="1" spc="-5" dirty="0">
                <a:latin typeface="Arial"/>
                <a:cs typeface="Arial"/>
              </a:rPr>
              <a:t>on</a:t>
            </a:r>
            <a:endParaRPr sz="2200">
              <a:latin typeface="Arial"/>
              <a:cs typeface="Arial"/>
            </a:endParaRPr>
          </a:p>
          <a:p>
            <a:pPr marL="373380">
              <a:lnSpc>
                <a:spcPct val="100000"/>
              </a:lnSpc>
            </a:pPr>
            <a:r>
              <a:rPr sz="2200" b="1" i="1" spc="-5" dirty="0">
                <a:latin typeface="Arial"/>
                <a:cs typeface="Arial"/>
              </a:rPr>
              <a:t>behalf of </a:t>
            </a:r>
            <a:r>
              <a:rPr sz="2200" b="1" i="1" spc="-10" dirty="0">
                <a:latin typeface="Arial"/>
                <a:cs typeface="Arial"/>
              </a:rPr>
              <a:t>Madan, </a:t>
            </a:r>
            <a:r>
              <a:rPr sz="2200" b="1" i="1" spc="-5" dirty="0">
                <a:latin typeface="Arial"/>
                <a:cs typeface="Arial"/>
              </a:rPr>
              <a:t>a</a:t>
            </a:r>
            <a:r>
              <a:rPr sz="2200" b="1" i="1" spc="100" dirty="0">
                <a:latin typeface="Arial"/>
                <a:cs typeface="Arial"/>
              </a:rPr>
              <a:t> </a:t>
            </a:r>
            <a:r>
              <a:rPr sz="2200" b="1" i="1" spc="-20" dirty="0">
                <a:latin typeface="Arial"/>
                <a:cs typeface="Arial"/>
              </a:rPr>
              <a:t>partner.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45"/>
              </a:spcBef>
            </a:pPr>
            <a:r>
              <a:rPr sz="2200" b="1" dirty="0">
                <a:latin typeface="Arial"/>
                <a:cs typeface="Arial"/>
              </a:rPr>
              <a:t>Answer: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rgbClr val="EDEBE0"/>
          </a:solidFill>
        </p:spPr>
        <p:txBody>
          <a:bodyPr vert="horz" wrap="square" lIns="0" tIns="5715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450"/>
              </a:spcBef>
            </a:pPr>
            <a:r>
              <a:rPr spc="-10" dirty="0"/>
              <a:t>Realisation </a:t>
            </a:r>
            <a:r>
              <a:rPr dirty="0"/>
              <a:t>Expenses – </a:t>
            </a:r>
            <a:r>
              <a:rPr spc="10" dirty="0"/>
              <a:t>Journal</a:t>
            </a:r>
            <a:r>
              <a:rPr spc="-90" dirty="0"/>
              <a:t> </a:t>
            </a:r>
            <a:r>
              <a:rPr spc="-5" dirty="0"/>
              <a:t>Entries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718210" y="3690518"/>
            <a:ext cx="10779760" cy="2125980"/>
          </a:xfrm>
          <a:prstGeom prst="rect">
            <a:avLst/>
          </a:prstGeom>
        </p:spPr>
        <p:txBody>
          <a:bodyPr vert="horz" wrap="square" lIns="0" tIns="1530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5"/>
              </a:spcBef>
            </a:pPr>
            <a:r>
              <a:rPr sz="2200" b="1" spc="-5" dirty="0">
                <a:latin typeface="Arial"/>
                <a:cs typeface="Arial"/>
              </a:rPr>
              <a:t>Reasons:</a:t>
            </a:r>
            <a:endParaRPr sz="2200">
              <a:latin typeface="Arial"/>
              <a:cs typeface="Arial"/>
            </a:endParaRPr>
          </a:p>
          <a:p>
            <a:pPr marL="394970" indent="-311150">
              <a:lnSpc>
                <a:spcPct val="100000"/>
              </a:lnSpc>
              <a:spcBef>
                <a:spcPts val="1110"/>
              </a:spcBef>
              <a:buAutoNum type="arabicPeriod"/>
              <a:tabLst>
                <a:tab pos="395605" algn="l"/>
              </a:tabLst>
            </a:pPr>
            <a:r>
              <a:rPr sz="2200" spc="-5" dirty="0">
                <a:latin typeface="Arial"/>
                <a:cs typeface="Arial"/>
              </a:rPr>
              <a:t>It is specified that Madan, partner is to bear the</a:t>
            </a:r>
            <a:r>
              <a:rPr sz="2200" spc="114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expenses.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"/>
              <a:buAutoNum type="arabicPeriod"/>
            </a:pPr>
            <a:endParaRPr sz="3250">
              <a:latin typeface="Arial"/>
              <a:cs typeface="Arial"/>
            </a:endParaRPr>
          </a:p>
          <a:p>
            <a:pPr marL="441959" indent="-386080">
              <a:lnSpc>
                <a:spcPct val="100000"/>
              </a:lnSpc>
              <a:buAutoNum type="arabicPeriod"/>
              <a:tabLst>
                <a:tab pos="441959" algn="l"/>
                <a:tab pos="442595" algn="l"/>
                <a:tab pos="749935" algn="l"/>
                <a:tab pos="1104900" algn="l"/>
                <a:tab pos="2360930" algn="l"/>
                <a:tab pos="2980055" algn="l"/>
                <a:tab pos="3595370" algn="l"/>
                <a:tab pos="4199255" algn="l"/>
                <a:tab pos="4880610" algn="l"/>
                <a:tab pos="5421630" algn="l"/>
                <a:tab pos="6771640" algn="l"/>
                <a:tab pos="7235190" algn="l"/>
                <a:tab pos="8148320" algn="l"/>
                <a:tab pos="8533765" algn="l"/>
                <a:tab pos="9618980" algn="l"/>
                <a:tab pos="9926955" algn="l"/>
              </a:tabLst>
            </a:pPr>
            <a:r>
              <a:rPr sz="2200" spc="-5" dirty="0">
                <a:latin typeface="Arial"/>
                <a:cs typeface="Arial"/>
              </a:rPr>
              <a:t>It	is	specif</a:t>
            </a:r>
            <a:r>
              <a:rPr sz="2200" dirty="0">
                <a:latin typeface="Arial"/>
                <a:cs typeface="Arial"/>
              </a:rPr>
              <a:t>i</a:t>
            </a:r>
            <a:r>
              <a:rPr sz="2200" spc="-5" dirty="0">
                <a:latin typeface="Arial"/>
                <a:cs typeface="Arial"/>
              </a:rPr>
              <a:t>ed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that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20" dirty="0">
                <a:latin typeface="Arial"/>
                <a:cs typeface="Arial"/>
              </a:rPr>
              <a:t>f</a:t>
            </a:r>
            <a:r>
              <a:rPr sz="2200" spc="-5" dirty="0">
                <a:latin typeface="Arial"/>
                <a:cs typeface="Arial"/>
              </a:rPr>
              <a:t>irm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has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paid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the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exp</a:t>
            </a:r>
            <a:r>
              <a:rPr sz="2200" dirty="0">
                <a:latin typeface="Arial"/>
                <a:cs typeface="Arial"/>
              </a:rPr>
              <a:t>e</a:t>
            </a:r>
            <a:r>
              <a:rPr sz="2200" spc="-5" dirty="0">
                <a:latin typeface="Arial"/>
                <a:cs typeface="Arial"/>
              </a:rPr>
              <a:t>ns</a:t>
            </a:r>
            <a:r>
              <a:rPr sz="2200" dirty="0">
                <a:latin typeface="Arial"/>
                <a:cs typeface="Arial"/>
              </a:rPr>
              <a:t>e</a:t>
            </a:r>
            <a:r>
              <a:rPr sz="2200" spc="-5" dirty="0">
                <a:latin typeface="Arial"/>
                <a:cs typeface="Arial"/>
              </a:rPr>
              <a:t>s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on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b</a:t>
            </a:r>
            <a:r>
              <a:rPr sz="2200" spc="-15" dirty="0">
                <a:latin typeface="Arial"/>
                <a:cs typeface="Arial"/>
              </a:rPr>
              <a:t>e</a:t>
            </a:r>
            <a:r>
              <a:rPr sz="2200" spc="-5" dirty="0">
                <a:latin typeface="Arial"/>
                <a:cs typeface="Arial"/>
              </a:rPr>
              <a:t>half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of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15" dirty="0">
                <a:latin typeface="Arial"/>
                <a:cs typeface="Arial"/>
              </a:rPr>
              <a:t>M</a:t>
            </a:r>
            <a:r>
              <a:rPr sz="2200" spc="-5" dirty="0">
                <a:latin typeface="Arial"/>
                <a:cs typeface="Arial"/>
              </a:rPr>
              <a:t>a</a:t>
            </a:r>
            <a:r>
              <a:rPr sz="2200" spc="5" dirty="0">
                <a:latin typeface="Arial"/>
                <a:cs typeface="Arial"/>
              </a:rPr>
              <a:t>d</a:t>
            </a:r>
            <a:r>
              <a:rPr sz="2200" spc="-5" dirty="0">
                <a:latin typeface="Arial"/>
                <a:cs typeface="Arial"/>
              </a:rPr>
              <a:t>an.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It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15" dirty="0">
                <a:latin typeface="Arial"/>
                <a:cs typeface="Arial"/>
              </a:rPr>
              <a:t>m</a:t>
            </a:r>
            <a:r>
              <a:rPr sz="2200" spc="-5" dirty="0">
                <a:latin typeface="Arial"/>
                <a:cs typeface="Arial"/>
              </a:rPr>
              <a:t>ea</a:t>
            </a:r>
            <a:r>
              <a:rPr sz="2200" spc="10" dirty="0">
                <a:latin typeface="Arial"/>
                <a:cs typeface="Arial"/>
              </a:rPr>
              <a:t>n</a:t>
            </a:r>
            <a:r>
              <a:rPr sz="2200" spc="-5" dirty="0">
                <a:latin typeface="Arial"/>
                <a:cs typeface="Arial"/>
              </a:rPr>
              <a:t>s</a:t>
            </a:r>
            <a:endParaRPr sz="2200">
              <a:latin typeface="Arial"/>
              <a:cs typeface="Arial"/>
            </a:endParaRPr>
          </a:p>
          <a:p>
            <a:pPr marL="417830">
              <a:lnSpc>
                <a:spcPct val="100000"/>
              </a:lnSpc>
              <a:spcBef>
                <a:spcPts val="5"/>
              </a:spcBef>
            </a:pPr>
            <a:r>
              <a:rPr sz="2200" spc="-10" dirty="0">
                <a:latin typeface="Arial"/>
                <a:cs typeface="Arial"/>
              </a:rPr>
              <a:t>Madan’s </a:t>
            </a:r>
            <a:r>
              <a:rPr sz="2200" spc="-5" dirty="0">
                <a:latin typeface="Arial"/>
                <a:cs typeface="Arial"/>
              </a:rPr>
              <a:t>Capital A/c will be</a:t>
            </a:r>
            <a:r>
              <a:rPr sz="2200" spc="-7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debited.</a:t>
            </a:r>
            <a:endParaRPr sz="2200">
              <a:latin typeface="Arial"/>
              <a:cs typeface="Arial"/>
            </a:endParaRPr>
          </a:p>
        </p:txBody>
      </p:sp>
      <p:pic>
        <p:nvPicPr>
          <p:cNvPr id="10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81707" y="60960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27065" y="186925"/>
            <a:ext cx="1736725" cy="396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90"/>
              </a:lnSpc>
            </a:pPr>
            <a:r>
              <a:rPr sz="2800" b="1" spc="-5" dirty="0">
                <a:latin typeface="Arial"/>
                <a:cs typeface="Arial"/>
              </a:rPr>
              <a:t>Quest</a:t>
            </a:r>
            <a:r>
              <a:rPr sz="2800" b="1" dirty="0">
                <a:latin typeface="Arial"/>
                <a:cs typeface="Arial"/>
              </a:rPr>
              <a:t>i</a:t>
            </a:r>
            <a:r>
              <a:rPr sz="2800" b="1" spc="-5" dirty="0">
                <a:latin typeface="Arial"/>
                <a:cs typeface="Arial"/>
              </a:rPr>
              <a:t>o</a:t>
            </a:r>
            <a:r>
              <a:rPr sz="2800" b="1" spc="-15" dirty="0">
                <a:latin typeface="Arial"/>
                <a:cs typeface="Arial"/>
              </a:rPr>
              <a:t>n</a:t>
            </a:r>
            <a:r>
              <a:rPr sz="2800" b="1" spc="-5" dirty="0">
                <a:latin typeface="Arial"/>
                <a:cs typeface="Arial"/>
              </a:rPr>
              <a:t>s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715757" y="2340610"/>
            <a:ext cx="87884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/>
                <a:cs typeface="Arial"/>
              </a:rPr>
              <a:t>20,000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00327" y="2675889"/>
            <a:ext cx="88011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latin typeface="Arial"/>
                <a:cs typeface="Arial"/>
              </a:rPr>
              <a:t>2</a:t>
            </a:r>
            <a:r>
              <a:rPr sz="2200" spc="-10" dirty="0">
                <a:latin typeface="Arial"/>
                <a:cs typeface="Arial"/>
              </a:rPr>
              <a:t>0,</a:t>
            </a:r>
            <a:r>
              <a:rPr sz="2200" spc="-5" dirty="0">
                <a:latin typeface="Arial"/>
                <a:cs typeface="Arial"/>
              </a:rPr>
              <a:t>0</a:t>
            </a:r>
            <a:r>
              <a:rPr sz="2200" spc="-10" dirty="0">
                <a:latin typeface="Arial"/>
                <a:cs typeface="Arial"/>
              </a:rPr>
              <a:t>00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8210" y="2340610"/>
            <a:ext cx="588581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33525" algn="l"/>
                <a:tab pos="4888865" algn="l"/>
              </a:tabLst>
            </a:pPr>
            <a:r>
              <a:rPr sz="2200" spc="-5" dirty="0">
                <a:latin typeface="Arial"/>
                <a:cs typeface="Arial"/>
              </a:rPr>
              <a:t>Realisation	A/c	</a:t>
            </a:r>
            <a:r>
              <a:rPr sz="2200" spc="-25" dirty="0">
                <a:latin typeface="Arial"/>
                <a:cs typeface="Arial"/>
              </a:rPr>
              <a:t>…Dr.</a:t>
            </a:r>
            <a:endParaRPr sz="2200">
              <a:latin typeface="Arial"/>
              <a:cs typeface="Arial"/>
            </a:endParaRPr>
          </a:p>
          <a:p>
            <a:pPr marL="474345">
              <a:lnSpc>
                <a:spcPct val="100000"/>
              </a:lnSpc>
              <a:tabLst>
                <a:tab pos="2986405" algn="l"/>
              </a:tabLst>
            </a:pPr>
            <a:r>
              <a:rPr sz="2200" spc="-125" dirty="0">
                <a:latin typeface="Arial"/>
                <a:cs typeface="Arial"/>
              </a:rPr>
              <a:t>To</a:t>
            </a:r>
            <a:r>
              <a:rPr sz="220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Pawan’s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Capital	A/c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200" spc="-5" dirty="0">
                <a:latin typeface="Arial"/>
                <a:cs typeface="Arial"/>
              </a:rPr>
              <a:t>(Remuneration to partner (including</a:t>
            </a:r>
            <a:r>
              <a:rPr sz="2200" spc="12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Realisation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200" spc="-5" dirty="0">
                <a:latin typeface="Arial"/>
                <a:cs typeface="Arial"/>
              </a:rPr>
              <a:t>Expenses) credited to </a:t>
            </a:r>
            <a:r>
              <a:rPr sz="2200" spc="-10" dirty="0">
                <a:latin typeface="Arial"/>
                <a:cs typeface="Arial"/>
              </a:rPr>
              <a:t>Raman’s </a:t>
            </a:r>
            <a:r>
              <a:rPr sz="2200" spc="-5" dirty="0">
                <a:latin typeface="Arial"/>
                <a:cs typeface="Arial"/>
              </a:rPr>
              <a:t>Capital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A/c)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8210" y="893825"/>
            <a:ext cx="8441690" cy="14135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5930" marR="5080" indent="-443865" algn="just">
              <a:lnSpc>
                <a:spcPct val="100000"/>
              </a:lnSpc>
              <a:spcBef>
                <a:spcPts val="95"/>
              </a:spcBef>
            </a:pPr>
            <a:r>
              <a:rPr sz="2200" b="1" i="1" spc="-5" dirty="0">
                <a:latin typeface="Arial"/>
                <a:cs typeface="Arial"/>
              </a:rPr>
              <a:t>4. Pawan, a </a:t>
            </a:r>
            <a:r>
              <a:rPr sz="2200" b="1" i="1" dirty="0">
                <a:latin typeface="Arial"/>
                <a:cs typeface="Arial"/>
              </a:rPr>
              <a:t>partner </a:t>
            </a:r>
            <a:r>
              <a:rPr sz="2200" b="1" i="1" spc="-5" dirty="0">
                <a:latin typeface="Arial"/>
                <a:cs typeface="Arial"/>
              </a:rPr>
              <a:t>was </a:t>
            </a:r>
            <a:r>
              <a:rPr sz="2200" b="1" i="1" dirty="0">
                <a:latin typeface="Arial"/>
                <a:cs typeface="Arial"/>
              </a:rPr>
              <a:t>paid </a:t>
            </a:r>
            <a:r>
              <a:rPr sz="2200" b="1" i="1" spc="-5" dirty="0">
                <a:latin typeface="Arial"/>
                <a:cs typeface="Arial"/>
              </a:rPr>
              <a:t>remuneration </a:t>
            </a:r>
            <a:r>
              <a:rPr sz="2200" b="1" i="1" dirty="0">
                <a:latin typeface="Arial"/>
                <a:cs typeface="Arial"/>
              </a:rPr>
              <a:t>(including  expenses) </a:t>
            </a:r>
            <a:r>
              <a:rPr sz="2200" b="1" i="1" spc="-5" dirty="0">
                <a:latin typeface="Arial"/>
                <a:cs typeface="Arial"/>
              </a:rPr>
              <a:t>of </a:t>
            </a:r>
            <a:r>
              <a:rPr sz="2200" b="1" i="1" spc="-570" dirty="0">
                <a:latin typeface="Arial"/>
                <a:cs typeface="Arial"/>
              </a:rPr>
              <a:t>₹ </a:t>
            </a:r>
            <a:r>
              <a:rPr sz="2200" b="1" i="1" spc="-5" dirty="0">
                <a:latin typeface="Arial"/>
                <a:cs typeface="Arial"/>
              </a:rPr>
              <a:t>20,000 to carry out </a:t>
            </a:r>
            <a:r>
              <a:rPr sz="2200" b="1" i="1" dirty="0">
                <a:latin typeface="Arial"/>
                <a:cs typeface="Arial"/>
              </a:rPr>
              <a:t>dissolution of </a:t>
            </a:r>
            <a:r>
              <a:rPr sz="2200" b="1" i="1" spc="-5" dirty="0">
                <a:latin typeface="Arial"/>
                <a:cs typeface="Arial"/>
              </a:rPr>
              <a:t>the </a:t>
            </a:r>
            <a:r>
              <a:rPr sz="2200" b="1" i="1" spc="-80" dirty="0">
                <a:latin typeface="Arial"/>
                <a:cs typeface="Arial"/>
              </a:rPr>
              <a:t>firm.  </a:t>
            </a:r>
            <a:r>
              <a:rPr sz="2200" b="1" i="1" spc="-5" dirty="0">
                <a:latin typeface="Arial"/>
                <a:cs typeface="Arial"/>
              </a:rPr>
              <a:t>Actual expenses were</a:t>
            </a:r>
            <a:r>
              <a:rPr sz="2200" b="1" i="1" spc="55" dirty="0">
                <a:latin typeface="Arial"/>
                <a:cs typeface="Arial"/>
              </a:rPr>
              <a:t> </a:t>
            </a:r>
            <a:r>
              <a:rPr sz="2200" b="1" i="1" spc="-575" dirty="0">
                <a:latin typeface="Arial"/>
                <a:cs typeface="Arial"/>
              </a:rPr>
              <a:t>₹ </a:t>
            </a:r>
            <a:r>
              <a:rPr sz="2200" b="1" i="1" spc="-5" dirty="0">
                <a:latin typeface="Arial"/>
                <a:cs typeface="Arial"/>
              </a:rPr>
              <a:t>10,000.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2200" b="1" dirty="0">
                <a:latin typeface="Arial"/>
                <a:cs typeface="Arial"/>
              </a:rPr>
              <a:t>Answer: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rgbClr val="EDEBE0"/>
          </a:solidFill>
        </p:spPr>
        <p:txBody>
          <a:bodyPr vert="horz" wrap="square" lIns="0" tIns="5715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450"/>
              </a:spcBef>
            </a:pPr>
            <a:r>
              <a:rPr spc="-10" dirty="0"/>
              <a:t>Realisation </a:t>
            </a:r>
            <a:r>
              <a:rPr dirty="0"/>
              <a:t>Expenses – </a:t>
            </a:r>
            <a:r>
              <a:rPr spc="10" dirty="0"/>
              <a:t>Journal</a:t>
            </a:r>
            <a:r>
              <a:rPr spc="-90" dirty="0"/>
              <a:t> </a:t>
            </a:r>
            <a:r>
              <a:rPr spc="-5" dirty="0"/>
              <a:t>Entries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718210" y="3838600"/>
            <a:ext cx="10781665" cy="2498090"/>
          </a:xfrm>
          <a:prstGeom prst="rect">
            <a:avLst/>
          </a:prstGeom>
        </p:spPr>
        <p:txBody>
          <a:bodyPr vert="horz" wrap="square" lIns="0" tIns="1809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25"/>
              </a:spcBef>
            </a:pPr>
            <a:r>
              <a:rPr sz="2200" b="1" spc="-5" dirty="0">
                <a:latin typeface="Arial"/>
                <a:cs typeface="Arial"/>
              </a:rPr>
              <a:t>Reasons:</a:t>
            </a:r>
            <a:endParaRPr sz="2200">
              <a:latin typeface="Arial"/>
              <a:cs typeface="Arial"/>
            </a:endParaRPr>
          </a:p>
          <a:p>
            <a:pPr marL="445770" marR="5715" indent="-361315" algn="just">
              <a:lnSpc>
                <a:spcPct val="100000"/>
              </a:lnSpc>
              <a:spcBef>
                <a:spcPts val="1320"/>
              </a:spcBef>
              <a:buAutoNum type="arabicPeriod"/>
              <a:tabLst>
                <a:tab pos="398780" algn="l"/>
              </a:tabLst>
            </a:pPr>
            <a:r>
              <a:rPr sz="2200" spc="-5" dirty="0">
                <a:latin typeface="Arial"/>
                <a:cs typeface="Arial"/>
              </a:rPr>
              <a:t>It is specified that Pawan, </a:t>
            </a:r>
            <a:r>
              <a:rPr sz="2200" dirty="0">
                <a:latin typeface="Arial"/>
                <a:cs typeface="Arial"/>
              </a:rPr>
              <a:t>partner </a:t>
            </a:r>
            <a:r>
              <a:rPr sz="2200" spc="-5" dirty="0">
                <a:latin typeface="Arial"/>
                <a:cs typeface="Arial"/>
              </a:rPr>
              <a:t>will get total </a:t>
            </a:r>
            <a:r>
              <a:rPr sz="2200" b="1" i="1" spc="-575" dirty="0">
                <a:latin typeface="Arial"/>
                <a:cs typeface="Arial"/>
              </a:rPr>
              <a:t>₹ </a:t>
            </a:r>
            <a:r>
              <a:rPr sz="2200" b="1" i="1" spc="-5" dirty="0">
                <a:latin typeface="Arial"/>
                <a:cs typeface="Arial"/>
              </a:rPr>
              <a:t>20,000 and </a:t>
            </a:r>
            <a:r>
              <a:rPr sz="2200" spc="-5" dirty="0">
                <a:latin typeface="Arial"/>
                <a:cs typeface="Arial"/>
              </a:rPr>
              <a:t>is to bear whatever </a:t>
            </a:r>
            <a:r>
              <a:rPr sz="2200" spc="-110" dirty="0">
                <a:latin typeface="Arial"/>
                <a:cs typeface="Arial"/>
              </a:rPr>
              <a:t>the  </a:t>
            </a:r>
            <a:r>
              <a:rPr sz="2200" spc="-5" dirty="0">
                <a:latin typeface="Arial"/>
                <a:cs typeface="Arial"/>
              </a:rPr>
              <a:t>expenses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are.</a:t>
            </a:r>
            <a:endParaRPr sz="2200">
              <a:latin typeface="Arial"/>
              <a:cs typeface="Arial"/>
            </a:endParaRPr>
          </a:p>
          <a:p>
            <a:pPr marL="417830" marR="5080" indent="-361315" algn="just">
              <a:lnSpc>
                <a:spcPct val="100000"/>
              </a:lnSpc>
              <a:spcBef>
                <a:spcPts val="980"/>
              </a:spcBef>
              <a:buAutoNum type="arabicPeriod"/>
              <a:tabLst>
                <a:tab pos="374015" algn="l"/>
              </a:tabLst>
            </a:pPr>
            <a:r>
              <a:rPr sz="2200" spc="-5" dirty="0">
                <a:latin typeface="Arial"/>
                <a:cs typeface="Arial"/>
              </a:rPr>
              <a:t>It is not specified who has paid </a:t>
            </a:r>
            <a:r>
              <a:rPr sz="2200" spc="-10" dirty="0">
                <a:latin typeface="Arial"/>
                <a:cs typeface="Arial"/>
              </a:rPr>
              <a:t>the </a:t>
            </a:r>
            <a:r>
              <a:rPr sz="2200" dirty="0">
                <a:latin typeface="Arial"/>
                <a:cs typeface="Arial"/>
              </a:rPr>
              <a:t>expenses. </a:t>
            </a:r>
            <a:r>
              <a:rPr sz="2200" spc="-5" dirty="0">
                <a:latin typeface="Arial"/>
                <a:cs typeface="Arial"/>
              </a:rPr>
              <a:t>In such situations, it is presumed </a:t>
            </a:r>
            <a:r>
              <a:rPr sz="2200" dirty="0">
                <a:latin typeface="Arial"/>
                <a:cs typeface="Arial"/>
              </a:rPr>
              <a:t>that  </a:t>
            </a:r>
            <a:r>
              <a:rPr sz="2200" spc="-5" dirty="0">
                <a:latin typeface="Arial"/>
                <a:cs typeface="Arial"/>
              </a:rPr>
              <a:t>the person bearing the expenses has paid. Thus, </a:t>
            </a:r>
            <a:r>
              <a:rPr sz="2200" spc="-10" dirty="0">
                <a:latin typeface="Arial"/>
                <a:cs typeface="Arial"/>
              </a:rPr>
              <a:t>Pawan’s </a:t>
            </a:r>
            <a:r>
              <a:rPr sz="2200" spc="-5" dirty="0">
                <a:latin typeface="Arial"/>
                <a:cs typeface="Arial"/>
              </a:rPr>
              <a:t>Capital Account is  credited with </a:t>
            </a:r>
            <a:r>
              <a:rPr sz="2200" b="1" i="1" spc="-575" dirty="0">
                <a:latin typeface="Arial"/>
                <a:cs typeface="Arial"/>
              </a:rPr>
              <a:t>₹</a:t>
            </a:r>
            <a:r>
              <a:rPr sz="2200" b="1" i="1" spc="-555" dirty="0">
                <a:latin typeface="Arial"/>
                <a:cs typeface="Arial"/>
              </a:rPr>
              <a:t> </a:t>
            </a:r>
            <a:r>
              <a:rPr sz="2200" b="1" i="1" spc="-5" dirty="0">
                <a:latin typeface="Arial"/>
                <a:cs typeface="Arial"/>
              </a:rPr>
              <a:t>20,000.</a:t>
            </a:r>
            <a:endParaRPr sz="2200">
              <a:latin typeface="Arial"/>
              <a:cs typeface="Arial"/>
            </a:endParaRPr>
          </a:p>
        </p:txBody>
      </p:sp>
      <p:pic>
        <p:nvPicPr>
          <p:cNvPr id="9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20400" y="61722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27065" y="186925"/>
            <a:ext cx="1736725" cy="396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90"/>
              </a:lnSpc>
            </a:pPr>
            <a:r>
              <a:rPr sz="2800" b="1" spc="-5" dirty="0">
                <a:latin typeface="Arial"/>
                <a:cs typeface="Arial"/>
              </a:rPr>
              <a:t>Quest</a:t>
            </a:r>
            <a:r>
              <a:rPr sz="2800" b="1" dirty="0">
                <a:latin typeface="Arial"/>
                <a:cs typeface="Arial"/>
              </a:rPr>
              <a:t>i</a:t>
            </a:r>
            <a:r>
              <a:rPr sz="2800" b="1" spc="-5" dirty="0">
                <a:latin typeface="Arial"/>
                <a:cs typeface="Arial"/>
              </a:rPr>
              <a:t>o</a:t>
            </a:r>
            <a:r>
              <a:rPr sz="2800" b="1" spc="-15" dirty="0">
                <a:latin typeface="Arial"/>
                <a:cs typeface="Arial"/>
              </a:rPr>
              <a:t>n</a:t>
            </a:r>
            <a:r>
              <a:rPr sz="2800" b="1" spc="-5" dirty="0">
                <a:latin typeface="Arial"/>
                <a:cs typeface="Arial"/>
              </a:rPr>
              <a:t>s</a:t>
            </a:r>
            <a:endParaRPr sz="28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99160" y="2379728"/>
          <a:ext cx="9491344" cy="9821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11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136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5389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4269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23427">
                <a:tc>
                  <a:txBody>
                    <a:bodyPr/>
                    <a:lstStyle/>
                    <a:p>
                      <a:pPr marL="31750">
                        <a:lnSpc>
                          <a:spcPts val="2430"/>
                        </a:lnSpc>
                        <a:tabLst>
                          <a:tab pos="1552575" algn="l"/>
                        </a:tabLst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Realisation	A/c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37235" algn="r">
                        <a:lnSpc>
                          <a:spcPts val="2430"/>
                        </a:lnSpc>
                      </a:pPr>
                      <a:r>
                        <a:rPr sz="2200" spc="40" dirty="0">
                          <a:latin typeface="Arial"/>
                          <a:cs typeface="Arial"/>
                        </a:rPr>
                        <a:t>…</a:t>
                      </a:r>
                      <a:r>
                        <a:rPr sz="2200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2200" spc="-12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2200" dirty="0">
                          <a:latin typeface="Arial"/>
                          <a:cs typeface="Arial"/>
                        </a:rPr>
                        <a:t>.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12445" algn="r">
                        <a:lnSpc>
                          <a:spcPts val="2430"/>
                        </a:lnSpc>
                      </a:pPr>
                      <a:r>
                        <a:rPr sz="2200" dirty="0">
                          <a:latin typeface="Arial"/>
                          <a:cs typeface="Arial"/>
                        </a:rPr>
                        <a:t>3,000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31750">
                        <a:lnSpc>
                          <a:spcPts val="2520"/>
                        </a:lnSpc>
                        <a:tabLst>
                          <a:tab pos="1874520" algn="l"/>
                        </a:tabLst>
                      </a:pPr>
                      <a:r>
                        <a:rPr sz="2200" spc="-15" dirty="0">
                          <a:latin typeface="Arial"/>
                          <a:cs typeface="Arial"/>
                        </a:rPr>
                        <a:t>Ravi’s</a:t>
                      </a:r>
                      <a:r>
                        <a:rPr sz="22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Capital	A/c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27075" algn="r">
                        <a:lnSpc>
                          <a:spcPts val="2520"/>
                        </a:lnSpc>
                      </a:pPr>
                      <a:r>
                        <a:rPr sz="2200" dirty="0">
                          <a:latin typeface="Arial"/>
                          <a:cs typeface="Arial"/>
                        </a:rPr>
                        <a:t>…D</a:t>
                      </a:r>
                      <a:r>
                        <a:rPr sz="2200" spc="-12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2200" dirty="0">
                          <a:latin typeface="Arial"/>
                          <a:cs typeface="Arial"/>
                        </a:rPr>
                        <a:t>.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03555" algn="r">
                        <a:lnSpc>
                          <a:spcPts val="2520"/>
                        </a:lnSpc>
                      </a:pPr>
                      <a:r>
                        <a:rPr sz="2200" dirty="0">
                          <a:latin typeface="Arial"/>
                          <a:cs typeface="Arial"/>
                        </a:rPr>
                        <a:t>5,000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3427">
                <a:tc>
                  <a:txBody>
                    <a:bodyPr/>
                    <a:lstStyle/>
                    <a:p>
                      <a:pPr marL="493395">
                        <a:lnSpc>
                          <a:spcPts val="2445"/>
                        </a:lnSpc>
                      </a:pPr>
                      <a:r>
                        <a:rPr sz="2200" spc="-12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Cash / Bank</a:t>
                      </a:r>
                      <a:r>
                        <a:rPr sz="22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A/c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11175">
                        <a:lnSpc>
                          <a:spcPts val="2445"/>
                        </a:lnSpc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8,000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718210" y="893825"/>
            <a:ext cx="8438515" cy="14135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5930" marR="5080" indent="-443865" algn="just">
              <a:lnSpc>
                <a:spcPct val="100000"/>
              </a:lnSpc>
              <a:spcBef>
                <a:spcPts val="95"/>
              </a:spcBef>
            </a:pPr>
            <a:r>
              <a:rPr sz="2200" b="1" i="1" spc="-5" dirty="0">
                <a:latin typeface="Arial"/>
                <a:cs typeface="Arial"/>
              </a:rPr>
              <a:t>5. </a:t>
            </a:r>
            <a:r>
              <a:rPr sz="2200" b="1" i="1" dirty="0">
                <a:latin typeface="Arial"/>
                <a:cs typeface="Arial"/>
              </a:rPr>
              <a:t>Dissolution Expenses </a:t>
            </a:r>
            <a:r>
              <a:rPr sz="2200" b="1" i="1" spc="-5" dirty="0">
                <a:latin typeface="Arial"/>
                <a:cs typeface="Arial"/>
              </a:rPr>
              <a:t>were </a:t>
            </a:r>
            <a:r>
              <a:rPr sz="2200" b="1" i="1" spc="-575" dirty="0">
                <a:latin typeface="Arial"/>
                <a:cs typeface="Arial"/>
              </a:rPr>
              <a:t>₹ </a:t>
            </a:r>
            <a:r>
              <a:rPr sz="2200" b="1" i="1" spc="-5" dirty="0">
                <a:latin typeface="Arial"/>
                <a:cs typeface="Arial"/>
              </a:rPr>
              <a:t>8,000. Out of </a:t>
            </a:r>
            <a:r>
              <a:rPr sz="2200" b="1" i="1" dirty="0">
                <a:latin typeface="Arial"/>
                <a:cs typeface="Arial"/>
              </a:rPr>
              <a:t>the </a:t>
            </a:r>
            <a:r>
              <a:rPr sz="2200" b="1" i="1" spc="-100" dirty="0">
                <a:latin typeface="Arial"/>
                <a:cs typeface="Arial"/>
              </a:rPr>
              <a:t>said  </a:t>
            </a:r>
            <a:r>
              <a:rPr sz="2200" b="1" i="1" dirty="0">
                <a:latin typeface="Arial"/>
                <a:cs typeface="Arial"/>
              </a:rPr>
              <a:t>expenses, </a:t>
            </a:r>
            <a:r>
              <a:rPr sz="2200" b="1" i="1" spc="-570" dirty="0">
                <a:latin typeface="Arial"/>
                <a:cs typeface="Arial"/>
              </a:rPr>
              <a:t>₹</a:t>
            </a:r>
            <a:r>
              <a:rPr sz="2200" b="1" i="1" spc="-530" dirty="0">
                <a:latin typeface="Arial"/>
                <a:cs typeface="Arial"/>
              </a:rPr>
              <a:t> </a:t>
            </a:r>
            <a:r>
              <a:rPr sz="2200" b="1" i="1" spc="-5" dirty="0">
                <a:latin typeface="Arial"/>
                <a:cs typeface="Arial"/>
              </a:rPr>
              <a:t>3,000 were to be </a:t>
            </a:r>
            <a:r>
              <a:rPr sz="2200" b="1" i="1" dirty="0">
                <a:latin typeface="Arial"/>
                <a:cs typeface="Arial"/>
              </a:rPr>
              <a:t>borne by </a:t>
            </a:r>
            <a:r>
              <a:rPr sz="2200" b="1" i="1" spc="5" dirty="0">
                <a:latin typeface="Arial"/>
                <a:cs typeface="Arial"/>
              </a:rPr>
              <a:t>the </a:t>
            </a:r>
            <a:r>
              <a:rPr sz="2200" b="1" i="1" spc="-5" dirty="0">
                <a:latin typeface="Arial"/>
                <a:cs typeface="Arial"/>
              </a:rPr>
              <a:t>firm and </a:t>
            </a:r>
            <a:r>
              <a:rPr sz="2200" b="1" i="1" spc="-140" dirty="0">
                <a:latin typeface="Arial"/>
                <a:cs typeface="Arial"/>
              </a:rPr>
              <a:t>the  </a:t>
            </a:r>
            <a:r>
              <a:rPr sz="2200" b="1" i="1" spc="-5" dirty="0">
                <a:latin typeface="Arial"/>
                <a:cs typeface="Arial"/>
              </a:rPr>
              <a:t>balance by Ravi, a </a:t>
            </a:r>
            <a:r>
              <a:rPr sz="2200" b="1" i="1" spc="-20" dirty="0">
                <a:latin typeface="Arial"/>
                <a:cs typeface="Arial"/>
              </a:rPr>
              <a:t>partner. </a:t>
            </a:r>
            <a:r>
              <a:rPr sz="2200" b="1" i="1" spc="-575" dirty="0">
                <a:latin typeface="Arial"/>
                <a:cs typeface="Arial"/>
              </a:rPr>
              <a:t>₹ </a:t>
            </a:r>
            <a:r>
              <a:rPr sz="2200" b="1" i="1" spc="-5" dirty="0">
                <a:latin typeface="Arial"/>
                <a:cs typeface="Arial"/>
              </a:rPr>
              <a:t>8,000 were paid by the</a:t>
            </a:r>
            <a:r>
              <a:rPr sz="2200" b="1" i="1" spc="204" dirty="0">
                <a:latin typeface="Arial"/>
                <a:cs typeface="Arial"/>
              </a:rPr>
              <a:t> </a:t>
            </a:r>
            <a:r>
              <a:rPr sz="2200" b="1" i="1" spc="-5" dirty="0">
                <a:latin typeface="Arial"/>
                <a:cs typeface="Arial"/>
              </a:rPr>
              <a:t>firm.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2200" b="1" dirty="0">
                <a:latin typeface="Arial"/>
                <a:cs typeface="Arial"/>
              </a:rPr>
              <a:t>Answer: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8210" y="3346145"/>
            <a:ext cx="10779125" cy="2654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/>
                <a:cs typeface="Arial"/>
              </a:rPr>
              <a:t>(Remuneration to partner (including</a:t>
            </a:r>
            <a:r>
              <a:rPr sz="2200" spc="6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Realisation</a:t>
            </a:r>
            <a:endParaRPr sz="2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200" spc="-5" dirty="0">
                <a:latin typeface="Arial"/>
                <a:cs typeface="Arial"/>
              </a:rPr>
              <a:t>Expenses) credited to </a:t>
            </a:r>
            <a:r>
              <a:rPr sz="2200" spc="-15" dirty="0">
                <a:latin typeface="Arial"/>
                <a:cs typeface="Arial"/>
              </a:rPr>
              <a:t>Raman’s </a:t>
            </a:r>
            <a:r>
              <a:rPr sz="2200" spc="-5" dirty="0">
                <a:latin typeface="Arial"/>
                <a:cs typeface="Arial"/>
              </a:rPr>
              <a:t>Capital</a:t>
            </a:r>
            <a:r>
              <a:rPr sz="2200" spc="-3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A/c)</a:t>
            </a: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200" b="1" spc="-5" dirty="0">
                <a:latin typeface="Arial"/>
                <a:cs typeface="Arial"/>
              </a:rPr>
              <a:t>Reasons:</a:t>
            </a:r>
            <a:endParaRPr sz="2200" dirty="0">
              <a:latin typeface="Arial"/>
              <a:cs typeface="Arial"/>
            </a:endParaRPr>
          </a:p>
          <a:p>
            <a:pPr marL="445770" marR="5080" indent="-361315">
              <a:lnSpc>
                <a:spcPct val="100000"/>
              </a:lnSpc>
              <a:spcBef>
                <a:spcPts val="745"/>
              </a:spcBef>
              <a:buAutoNum type="arabicPeriod"/>
              <a:tabLst>
                <a:tab pos="420370" algn="l"/>
              </a:tabLst>
            </a:pPr>
            <a:r>
              <a:rPr sz="2200" spc="-5" dirty="0">
                <a:latin typeface="Arial"/>
                <a:cs typeface="Arial"/>
              </a:rPr>
              <a:t>It is specified that out of the total expense of </a:t>
            </a:r>
            <a:r>
              <a:rPr sz="2200" b="1" i="1" spc="-575" dirty="0">
                <a:latin typeface="Arial"/>
                <a:cs typeface="Arial"/>
              </a:rPr>
              <a:t>₹ </a:t>
            </a:r>
            <a:r>
              <a:rPr sz="2200" b="1" i="1" spc="-5" dirty="0">
                <a:latin typeface="Arial"/>
                <a:cs typeface="Arial"/>
              </a:rPr>
              <a:t>8,000, </a:t>
            </a:r>
            <a:r>
              <a:rPr sz="2200" i="1" dirty="0">
                <a:latin typeface="Arial"/>
                <a:cs typeface="Arial"/>
              </a:rPr>
              <a:t>firm </a:t>
            </a:r>
            <a:r>
              <a:rPr sz="2200" i="1" spc="-5" dirty="0">
                <a:latin typeface="Arial"/>
                <a:cs typeface="Arial"/>
              </a:rPr>
              <a:t>is to bear </a:t>
            </a:r>
            <a:r>
              <a:rPr sz="2200" b="1" i="1" spc="-575" dirty="0">
                <a:latin typeface="Arial"/>
                <a:cs typeface="Arial"/>
              </a:rPr>
              <a:t>₹ </a:t>
            </a:r>
            <a:r>
              <a:rPr sz="2200" b="1" i="1" spc="-5" dirty="0">
                <a:latin typeface="Arial"/>
                <a:cs typeface="Arial"/>
              </a:rPr>
              <a:t>3,000 </a:t>
            </a:r>
            <a:r>
              <a:rPr sz="2200" b="1" i="1" spc="-240" dirty="0">
                <a:latin typeface="Arial"/>
                <a:cs typeface="Arial"/>
              </a:rPr>
              <a:t>and  </a:t>
            </a:r>
            <a:r>
              <a:rPr sz="2200" b="1" i="1" spc="-5" dirty="0">
                <a:latin typeface="Arial"/>
                <a:cs typeface="Arial"/>
              </a:rPr>
              <a:t>Ravi, </a:t>
            </a:r>
            <a:r>
              <a:rPr sz="2200" spc="-5" dirty="0">
                <a:latin typeface="Arial"/>
                <a:cs typeface="Arial"/>
              </a:rPr>
              <a:t>a partner </a:t>
            </a:r>
            <a:r>
              <a:rPr sz="2200" b="1" i="1" spc="-575" dirty="0">
                <a:latin typeface="Arial"/>
                <a:cs typeface="Arial"/>
              </a:rPr>
              <a:t>₹</a:t>
            </a:r>
            <a:r>
              <a:rPr sz="2200" b="1" i="1" spc="-565" dirty="0">
                <a:latin typeface="Arial"/>
                <a:cs typeface="Arial"/>
              </a:rPr>
              <a:t> </a:t>
            </a:r>
            <a:r>
              <a:rPr sz="2200" b="1" i="1" spc="-5" dirty="0">
                <a:latin typeface="Arial"/>
                <a:cs typeface="Arial"/>
              </a:rPr>
              <a:t>5,000</a:t>
            </a:r>
            <a:r>
              <a:rPr sz="2200" spc="-5" dirty="0">
                <a:latin typeface="Arial"/>
                <a:cs typeface="Arial"/>
              </a:rPr>
              <a:t>.</a:t>
            </a:r>
            <a:endParaRPr sz="2200" dirty="0">
              <a:latin typeface="Arial"/>
              <a:cs typeface="Arial"/>
            </a:endParaRPr>
          </a:p>
          <a:p>
            <a:pPr marL="417830" marR="5080" indent="-361315">
              <a:lnSpc>
                <a:spcPct val="100000"/>
              </a:lnSpc>
              <a:spcBef>
                <a:spcPts val="975"/>
              </a:spcBef>
              <a:buAutoNum type="arabicPeriod"/>
              <a:tabLst>
                <a:tab pos="381635" algn="l"/>
              </a:tabLst>
            </a:pPr>
            <a:r>
              <a:rPr sz="2200" spc="-5" dirty="0">
                <a:latin typeface="Arial"/>
                <a:cs typeface="Arial"/>
              </a:rPr>
              <a:t>It is also specified that the amount was paid by the </a:t>
            </a:r>
            <a:r>
              <a:rPr sz="2200" dirty="0">
                <a:latin typeface="Arial"/>
                <a:cs typeface="Arial"/>
              </a:rPr>
              <a:t>firm. </a:t>
            </a:r>
            <a:r>
              <a:rPr sz="2200" spc="-5" dirty="0">
                <a:latin typeface="Arial"/>
                <a:cs typeface="Arial"/>
              </a:rPr>
              <a:t>Thus, Realisation Account  is debited by </a:t>
            </a:r>
            <a:r>
              <a:rPr sz="2200" b="1" i="1" spc="-575" dirty="0">
                <a:latin typeface="Arial"/>
                <a:cs typeface="Arial"/>
              </a:rPr>
              <a:t>₹ </a:t>
            </a:r>
            <a:r>
              <a:rPr sz="2200" b="1" i="1" spc="-5" dirty="0">
                <a:latin typeface="Arial"/>
                <a:cs typeface="Arial"/>
              </a:rPr>
              <a:t>3,000 </a:t>
            </a:r>
            <a:r>
              <a:rPr sz="2200" spc="-15" dirty="0">
                <a:latin typeface="Arial"/>
                <a:cs typeface="Arial"/>
              </a:rPr>
              <a:t>Ravi’s </a:t>
            </a:r>
            <a:r>
              <a:rPr sz="2200" spc="-5" dirty="0">
                <a:latin typeface="Arial"/>
                <a:cs typeface="Arial"/>
              </a:rPr>
              <a:t>Capital Account is debited by </a:t>
            </a:r>
            <a:r>
              <a:rPr sz="2200" b="1" i="1" spc="-575" dirty="0">
                <a:latin typeface="Arial"/>
                <a:cs typeface="Arial"/>
              </a:rPr>
              <a:t>₹</a:t>
            </a:r>
            <a:r>
              <a:rPr sz="2200" b="1" i="1" spc="-550" dirty="0">
                <a:latin typeface="Arial"/>
                <a:cs typeface="Arial"/>
              </a:rPr>
              <a:t> </a:t>
            </a:r>
            <a:r>
              <a:rPr sz="2200" b="1" i="1" spc="-5" dirty="0">
                <a:latin typeface="Arial"/>
                <a:cs typeface="Arial"/>
              </a:rPr>
              <a:t>5,000.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rgbClr val="EDEBE0"/>
          </a:solidFill>
        </p:spPr>
        <p:txBody>
          <a:bodyPr vert="horz" wrap="square" lIns="0" tIns="5715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450"/>
              </a:spcBef>
            </a:pPr>
            <a:r>
              <a:rPr spc="-10" dirty="0"/>
              <a:t>Realisation </a:t>
            </a:r>
            <a:r>
              <a:rPr dirty="0"/>
              <a:t>Expenses – </a:t>
            </a:r>
            <a:r>
              <a:rPr spc="10" dirty="0"/>
              <a:t>Journal</a:t>
            </a:r>
            <a:r>
              <a:rPr spc="-90" dirty="0"/>
              <a:t> </a:t>
            </a:r>
            <a:r>
              <a:rPr spc="-5" dirty="0"/>
              <a:t>Entries</a:t>
            </a:r>
          </a:p>
        </p:txBody>
      </p:sp>
      <p:pic>
        <p:nvPicPr>
          <p:cNvPr id="8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20400" y="60960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5695" y="256031"/>
            <a:ext cx="8597265" cy="963294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7683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605"/>
              </a:spcBef>
            </a:pPr>
            <a:r>
              <a:rPr sz="2600" b="1" dirty="0">
                <a:latin typeface="Arial"/>
                <a:cs typeface="Arial"/>
              </a:rPr>
              <a:t>Distribution</a:t>
            </a:r>
            <a:r>
              <a:rPr sz="2600" b="1" spc="-30" dirty="0">
                <a:latin typeface="Arial"/>
                <a:cs typeface="Arial"/>
              </a:rPr>
              <a:t> </a:t>
            </a:r>
            <a:r>
              <a:rPr sz="2600" b="1" dirty="0">
                <a:latin typeface="Arial"/>
                <a:cs typeface="Arial"/>
              </a:rPr>
              <a:t>of</a:t>
            </a:r>
            <a:endParaRPr sz="26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600" b="1" dirty="0">
                <a:latin typeface="Arial"/>
                <a:cs typeface="Arial"/>
              </a:rPr>
              <a:t>Reserves, Accumulated Profits and</a:t>
            </a:r>
            <a:r>
              <a:rPr sz="2600" b="1" spc="-150" dirty="0">
                <a:latin typeface="Arial"/>
                <a:cs typeface="Arial"/>
              </a:rPr>
              <a:t> </a:t>
            </a:r>
            <a:r>
              <a:rPr sz="2600" b="1" dirty="0">
                <a:latin typeface="Arial"/>
                <a:cs typeface="Arial"/>
              </a:rPr>
              <a:t>Losses</a:t>
            </a:r>
            <a:endParaRPr sz="26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15696" y="6411467"/>
            <a:ext cx="10960735" cy="364490"/>
          </a:xfrm>
          <a:custGeom>
            <a:avLst/>
            <a:gdLst/>
            <a:ahLst/>
            <a:cxnLst/>
            <a:rect l="l" t="t" r="r" b="b"/>
            <a:pathLst>
              <a:path w="10960735" h="364490">
                <a:moveTo>
                  <a:pt x="10960608" y="0"/>
                </a:moveTo>
                <a:lnTo>
                  <a:pt x="8406384" y="0"/>
                </a:lnTo>
                <a:lnTo>
                  <a:pt x="8171688" y="0"/>
                </a:lnTo>
                <a:lnTo>
                  <a:pt x="0" y="0"/>
                </a:lnTo>
                <a:lnTo>
                  <a:pt x="0" y="364236"/>
                </a:lnTo>
                <a:lnTo>
                  <a:pt x="8171688" y="364236"/>
                </a:lnTo>
                <a:lnTo>
                  <a:pt x="8406384" y="364236"/>
                </a:lnTo>
                <a:lnTo>
                  <a:pt x="10960608" y="364236"/>
                </a:lnTo>
                <a:lnTo>
                  <a:pt x="10960608" y="0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16458" y="1588769"/>
            <a:ext cx="8851900" cy="1569720"/>
          </a:xfrm>
          <a:custGeom>
            <a:avLst/>
            <a:gdLst/>
            <a:ahLst/>
            <a:cxnLst/>
            <a:rect l="l" t="t" r="r" b="b"/>
            <a:pathLst>
              <a:path w="8851900" h="1569720">
                <a:moveTo>
                  <a:pt x="8851392" y="0"/>
                </a:moveTo>
                <a:lnTo>
                  <a:pt x="0" y="0"/>
                </a:lnTo>
                <a:lnTo>
                  <a:pt x="0" y="1569719"/>
                </a:lnTo>
                <a:lnTo>
                  <a:pt x="8851392" y="1569719"/>
                </a:lnTo>
                <a:lnTo>
                  <a:pt x="88513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16458" y="1588769"/>
            <a:ext cx="10584942" cy="961161"/>
          </a:xfrm>
          <a:prstGeom prst="rect">
            <a:avLst/>
          </a:prstGeom>
          <a:ln w="25400">
            <a:solidFill>
              <a:srgbClr val="4F81BC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90170" marR="84455" algn="just">
              <a:lnSpc>
                <a:spcPct val="150000"/>
              </a:lnSpc>
              <a:spcBef>
                <a:spcPts val="295"/>
              </a:spcBef>
            </a:pPr>
            <a:r>
              <a:rPr sz="2000" i="1" spc="-5" dirty="0">
                <a:latin typeface="Calibri" pitchFamily="34" charset="0"/>
                <a:cs typeface="Calibri" pitchFamily="34" charset="0"/>
              </a:rPr>
              <a:t>Reserves, </a:t>
            </a:r>
            <a:r>
              <a:rPr sz="2000" i="1" dirty="0">
                <a:latin typeface="Calibri" pitchFamily="34" charset="0"/>
                <a:cs typeface="Calibri" pitchFamily="34" charset="0"/>
              </a:rPr>
              <a:t>Accumulated Profits </a:t>
            </a:r>
            <a:r>
              <a:rPr sz="2000" i="1" spc="-5" dirty="0">
                <a:latin typeface="Calibri" pitchFamily="34" charset="0"/>
                <a:cs typeface="Calibri" pitchFamily="34" charset="0"/>
              </a:rPr>
              <a:t>and </a:t>
            </a:r>
            <a:r>
              <a:rPr sz="2000" i="1" dirty="0">
                <a:latin typeface="Calibri" pitchFamily="34" charset="0"/>
                <a:cs typeface="Calibri" pitchFamily="34" charset="0"/>
              </a:rPr>
              <a:t>Losses, </a:t>
            </a:r>
            <a:r>
              <a:rPr sz="2000" i="1" spc="-5" dirty="0">
                <a:latin typeface="Calibri" pitchFamily="34" charset="0"/>
                <a:cs typeface="Calibri" pitchFamily="34" charset="0"/>
              </a:rPr>
              <a:t>including Deferred  Revenue </a:t>
            </a:r>
            <a:r>
              <a:rPr sz="2000" i="1" dirty="0">
                <a:latin typeface="Calibri" pitchFamily="34" charset="0"/>
                <a:cs typeface="Calibri" pitchFamily="34" charset="0"/>
              </a:rPr>
              <a:t>Expenditure </a:t>
            </a:r>
            <a:r>
              <a:rPr sz="2000" i="1" spc="-5" dirty="0">
                <a:latin typeface="Calibri" pitchFamily="34" charset="0"/>
                <a:cs typeface="Calibri" pitchFamily="34" charset="0"/>
              </a:rPr>
              <a:t>are distributed among </a:t>
            </a:r>
            <a:r>
              <a:rPr sz="2000" i="1" dirty="0">
                <a:latin typeface="Calibri" pitchFamily="34" charset="0"/>
                <a:cs typeface="Calibri" pitchFamily="34" charset="0"/>
              </a:rPr>
              <a:t>all the </a:t>
            </a:r>
            <a:r>
              <a:rPr sz="2000" i="1" spc="-5" dirty="0">
                <a:latin typeface="Calibri" pitchFamily="34" charset="0"/>
                <a:cs typeface="Calibri" pitchFamily="34" charset="0"/>
              </a:rPr>
              <a:t>partners  </a:t>
            </a:r>
            <a:r>
              <a:rPr sz="2000" i="1" dirty="0">
                <a:latin typeface="Calibri" pitchFamily="34" charset="0"/>
                <a:cs typeface="Calibri" pitchFamily="34" charset="0"/>
              </a:rPr>
              <a:t>(including Retiring / </a:t>
            </a:r>
            <a:r>
              <a:rPr sz="2000" i="1" spc="-5" dirty="0">
                <a:latin typeface="Calibri" pitchFamily="34" charset="0"/>
                <a:cs typeface="Calibri" pitchFamily="34" charset="0"/>
              </a:rPr>
              <a:t>Deceased </a:t>
            </a:r>
            <a:r>
              <a:rPr sz="2000" i="1" dirty="0">
                <a:latin typeface="Calibri" pitchFamily="34" charset="0"/>
                <a:cs typeface="Calibri" pitchFamily="34" charset="0"/>
              </a:rPr>
              <a:t>Partner’s) in </a:t>
            </a:r>
            <a:r>
              <a:rPr sz="2000" i="1" spc="-5" dirty="0">
                <a:latin typeface="Calibri" pitchFamily="34" charset="0"/>
                <a:cs typeface="Calibri" pitchFamily="34" charset="0"/>
              </a:rPr>
              <a:t>their Profit–sharing  Ratio.</a:t>
            </a:r>
            <a:endParaRPr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4131" y="3844278"/>
            <a:ext cx="10896600" cy="1827936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2700" marR="5080">
              <a:lnSpc>
                <a:spcPct val="100899"/>
              </a:lnSpc>
              <a:spcBef>
                <a:spcPts val="250"/>
              </a:spcBef>
              <a:tabLst>
                <a:tab pos="423545" algn="l"/>
                <a:tab pos="1734820" algn="l"/>
                <a:tab pos="2075814" algn="l"/>
                <a:tab pos="2486025" algn="l"/>
                <a:tab pos="3677920" algn="l"/>
                <a:tab pos="4375785" algn="l"/>
                <a:tab pos="5651500" algn="l"/>
                <a:tab pos="6097905" algn="l"/>
                <a:tab pos="7340600" algn="l"/>
                <a:tab pos="8038465" algn="l"/>
                <a:tab pos="9637395" algn="l"/>
              </a:tabLst>
            </a:pPr>
            <a:r>
              <a:rPr sz="2000" b="1" dirty="0">
                <a:latin typeface="Calibri" pitchFamily="34" charset="0"/>
                <a:cs typeface="Calibri" pitchFamily="34" charset="0"/>
              </a:rPr>
              <a:t>In </a:t>
            </a:r>
            <a:r>
              <a:rPr sz="2000" b="1" spc="-5" dirty="0">
                <a:latin typeface="Calibri" pitchFamily="34" charset="0"/>
                <a:cs typeface="Calibri" pitchFamily="34" charset="0"/>
              </a:rPr>
              <a:t>case, Partners decide </a:t>
            </a:r>
            <a:r>
              <a:rPr sz="2000" b="1" dirty="0">
                <a:latin typeface="Calibri" pitchFamily="34" charset="0"/>
                <a:cs typeface="Calibri" pitchFamily="34" charset="0"/>
              </a:rPr>
              <a:t>to </a:t>
            </a:r>
            <a:r>
              <a:rPr sz="2000" b="1" spc="-5" dirty="0">
                <a:latin typeface="Calibri" pitchFamily="34" charset="0"/>
                <a:cs typeface="Calibri" pitchFamily="34" charset="0"/>
              </a:rPr>
              <a:t>retain </a:t>
            </a:r>
            <a:r>
              <a:rPr sz="2000" b="1" dirty="0">
                <a:latin typeface="Calibri" pitchFamily="34" charset="0"/>
                <a:cs typeface="Calibri" pitchFamily="34" charset="0"/>
              </a:rPr>
              <a:t>the </a:t>
            </a:r>
            <a:r>
              <a:rPr sz="2000" b="1" spc="-5" dirty="0">
                <a:latin typeface="Calibri" pitchFamily="34" charset="0"/>
                <a:cs typeface="Calibri" pitchFamily="34" charset="0"/>
              </a:rPr>
              <a:t>balances </a:t>
            </a:r>
            <a:r>
              <a:rPr sz="2000" b="1" dirty="0">
                <a:latin typeface="Calibri" pitchFamily="34" charset="0"/>
                <a:cs typeface="Calibri" pitchFamily="34" charset="0"/>
              </a:rPr>
              <a:t>in the </a:t>
            </a:r>
            <a:r>
              <a:rPr sz="2000" b="1" spc="-5" dirty="0">
                <a:latin typeface="Calibri" pitchFamily="34" charset="0"/>
                <a:cs typeface="Calibri" pitchFamily="34" charset="0"/>
              </a:rPr>
              <a:t>books of account:</a:t>
            </a:r>
            <a:r>
              <a:rPr sz="2000" b="1" spc="-320" dirty="0">
                <a:latin typeface="Calibri" pitchFamily="34" charset="0"/>
                <a:cs typeface="Calibri" pitchFamily="34" charset="0"/>
              </a:rPr>
              <a:t> </a:t>
            </a:r>
            <a:endParaRPr lang="en-US" sz="2000" b="1" spc="-320" dirty="0" smtClean="0">
              <a:latin typeface="Calibri" pitchFamily="34" charset="0"/>
              <a:cs typeface="Calibri" pitchFamily="34" charset="0"/>
            </a:endParaRPr>
          </a:p>
          <a:p>
            <a:pPr marL="12700" marR="5080">
              <a:lnSpc>
                <a:spcPct val="150000"/>
              </a:lnSpc>
              <a:spcBef>
                <a:spcPts val="250"/>
              </a:spcBef>
              <a:tabLst>
                <a:tab pos="423545" algn="l"/>
                <a:tab pos="1734820" algn="l"/>
                <a:tab pos="2075814" algn="l"/>
                <a:tab pos="2486025" algn="l"/>
                <a:tab pos="3677920" algn="l"/>
                <a:tab pos="4375785" algn="l"/>
                <a:tab pos="5651500" algn="l"/>
                <a:tab pos="6097905" algn="l"/>
                <a:tab pos="7340600" algn="l"/>
                <a:tab pos="8038465" algn="l"/>
                <a:tab pos="9637395" algn="l"/>
              </a:tabLst>
            </a:pPr>
            <a:r>
              <a:rPr sz="3200" spc="-15" baseline="-3472" dirty="0" smtClean="0">
                <a:latin typeface="Calibri" pitchFamily="34" charset="0"/>
                <a:cs typeface="Calibri" pitchFamily="34" charset="0"/>
              </a:rPr>
              <a:t>The  </a:t>
            </a:r>
            <a:r>
              <a:rPr sz="2000" spc="-5" dirty="0">
                <a:latin typeface="Calibri" pitchFamily="34" charset="0"/>
                <a:cs typeface="Calibri" pitchFamily="34" charset="0"/>
              </a:rPr>
              <a:t>net </a:t>
            </a:r>
            <a:r>
              <a:rPr sz="2000" spc="-10" dirty="0">
                <a:latin typeface="Calibri" pitchFamily="34" charset="0"/>
                <a:cs typeface="Calibri" pitchFamily="34" charset="0"/>
              </a:rPr>
              <a:t>effect </a:t>
            </a:r>
            <a:r>
              <a:rPr sz="2000" spc="-5" dirty="0">
                <a:latin typeface="Calibri" pitchFamily="34" charset="0"/>
                <a:cs typeface="Calibri" pitchFamily="34" charset="0"/>
              </a:rPr>
              <a:t>of </a:t>
            </a:r>
            <a:r>
              <a:rPr sz="2000" dirty="0">
                <a:latin typeface="Calibri" pitchFamily="34" charset="0"/>
                <a:cs typeface="Calibri" pitchFamily="34" charset="0"/>
              </a:rPr>
              <a:t>reserves, </a:t>
            </a:r>
            <a:r>
              <a:rPr sz="2000" spc="-5" dirty="0">
                <a:latin typeface="Calibri" pitchFamily="34" charset="0"/>
                <a:cs typeface="Calibri" pitchFamily="34" charset="0"/>
              </a:rPr>
              <a:t>accumulated </a:t>
            </a:r>
            <a:r>
              <a:rPr sz="2000" dirty="0">
                <a:latin typeface="Calibri" pitchFamily="34" charset="0"/>
                <a:cs typeface="Calibri" pitchFamily="34" charset="0"/>
              </a:rPr>
              <a:t>profits </a:t>
            </a:r>
            <a:r>
              <a:rPr sz="2000" spc="-5" dirty="0">
                <a:latin typeface="Calibri" pitchFamily="34" charset="0"/>
                <a:cs typeface="Calibri" pitchFamily="34" charset="0"/>
              </a:rPr>
              <a:t>and losses is determined. </a:t>
            </a:r>
            <a:r>
              <a:rPr sz="3200" spc="-7" baseline="1157" dirty="0">
                <a:latin typeface="Calibri" pitchFamily="34" charset="0"/>
                <a:cs typeface="Calibri" pitchFamily="34" charset="0"/>
              </a:rPr>
              <a:t>If net </a:t>
            </a:r>
            <a:r>
              <a:rPr sz="3200" spc="-22" baseline="1157" dirty="0">
                <a:latin typeface="Calibri" pitchFamily="34" charset="0"/>
                <a:cs typeface="Calibri" pitchFamily="34" charset="0"/>
              </a:rPr>
              <a:t>effect  </a:t>
            </a:r>
            <a:r>
              <a:rPr sz="2000" spc="-5" dirty="0" smtClean="0">
                <a:latin typeface="Calibri" pitchFamily="34" charset="0"/>
                <a:cs typeface="Calibri" pitchFamily="34" charset="0"/>
              </a:rPr>
              <a:t>is</a:t>
            </a:r>
            <a:r>
              <a:rPr lang="en-US" sz="2000" spc="-5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sz="2000" spc="-5" dirty="0" smtClean="0">
                <a:latin typeface="Calibri" pitchFamily="34" charset="0"/>
                <a:cs typeface="Calibri" pitchFamily="34" charset="0"/>
              </a:rPr>
              <a:t>positive</a:t>
            </a:r>
            <a:r>
              <a:rPr sz="2000" spc="-5" dirty="0">
                <a:latin typeface="Calibri" pitchFamily="34" charset="0"/>
                <a:cs typeface="Calibri" pitchFamily="34" charset="0"/>
              </a:rPr>
              <a:t>,	</a:t>
            </a:r>
            <a:r>
              <a:rPr sz="2000" spc="-5" dirty="0" smtClean="0">
                <a:latin typeface="Calibri" pitchFamily="34" charset="0"/>
                <a:cs typeface="Calibri" pitchFamily="34" charset="0"/>
              </a:rPr>
              <a:t>it</a:t>
            </a:r>
            <a:r>
              <a:rPr lang="en-US" sz="2000" spc="-5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sz="2000" spc="-5" dirty="0" smtClean="0">
                <a:latin typeface="Calibri" pitchFamily="34" charset="0"/>
                <a:cs typeface="Calibri" pitchFamily="34" charset="0"/>
              </a:rPr>
              <a:t>is</a:t>
            </a:r>
            <a:r>
              <a:rPr lang="en-US" sz="2000" spc="-5" dirty="0">
                <a:latin typeface="Calibri" pitchFamily="34" charset="0"/>
                <a:cs typeface="Calibri" pitchFamily="34" charset="0"/>
              </a:rPr>
              <a:t> </a:t>
            </a:r>
            <a:r>
              <a:rPr sz="2000" dirty="0" smtClean="0">
                <a:latin typeface="Calibri" pitchFamily="34" charset="0"/>
                <a:cs typeface="Calibri" pitchFamily="34" charset="0"/>
              </a:rPr>
              <a:t>debited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 </a:t>
            </a:r>
            <a:r>
              <a:rPr sz="2000" spc="-5" dirty="0" smtClean="0">
                <a:latin typeface="Calibri" pitchFamily="34" charset="0"/>
                <a:cs typeface="Calibri" pitchFamily="34" charset="0"/>
              </a:rPr>
              <a:t>and</a:t>
            </a:r>
            <a:r>
              <a:rPr lang="en-US" sz="2000" spc="-5" dirty="0">
                <a:latin typeface="Calibri" pitchFamily="34" charset="0"/>
                <a:cs typeface="Calibri" pitchFamily="34" charset="0"/>
              </a:rPr>
              <a:t> </a:t>
            </a:r>
            <a:r>
              <a:rPr sz="2000" dirty="0" smtClean="0">
                <a:latin typeface="Calibri" pitchFamily="34" charset="0"/>
                <a:cs typeface="Calibri" pitchFamily="34" charset="0"/>
              </a:rPr>
              <a:t>credited</a:t>
            </a:r>
            <a:r>
              <a:rPr sz="2000" dirty="0">
                <a:latin typeface="Calibri" pitchFamily="34" charset="0"/>
                <a:cs typeface="Calibri" pitchFamily="34" charset="0"/>
              </a:rPr>
              <a:t>	</a:t>
            </a:r>
            <a:r>
              <a:rPr sz="2000" dirty="0" smtClean="0">
                <a:latin typeface="Calibri" pitchFamily="34" charset="0"/>
                <a:cs typeface="Calibri" pitchFamily="34" charset="0"/>
              </a:rPr>
              <a:t>to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sz="2000" spc="-5" dirty="0" smtClean="0">
                <a:latin typeface="Calibri" pitchFamily="34" charset="0"/>
                <a:cs typeface="Calibri" pitchFamily="34" charset="0"/>
              </a:rPr>
              <a:t>Gaining</a:t>
            </a:r>
            <a:r>
              <a:rPr lang="en-US" sz="2000" spc="-5" dirty="0">
                <a:latin typeface="Calibri" pitchFamily="34" charset="0"/>
                <a:cs typeface="Calibri" pitchFamily="34" charset="0"/>
              </a:rPr>
              <a:t> </a:t>
            </a:r>
            <a:r>
              <a:rPr sz="2000" spc="-5" dirty="0" smtClean="0">
                <a:latin typeface="Calibri" pitchFamily="34" charset="0"/>
                <a:cs typeface="Calibri" pitchFamily="34" charset="0"/>
              </a:rPr>
              <a:t>and</a:t>
            </a:r>
            <a:r>
              <a:rPr lang="en-US" sz="2000" spc="-5" dirty="0">
                <a:latin typeface="Calibri" pitchFamily="34" charset="0"/>
                <a:cs typeface="Calibri" pitchFamily="34" charset="0"/>
              </a:rPr>
              <a:t> </a:t>
            </a:r>
            <a:r>
              <a:rPr sz="2000" dirty="0" smtClean="0">
                <a:latin typeface="Calibri" pitchFamily="34" charset="0"/>
                <a:cs typeface="Calibri" pitchFamily="34" charset="0"/>
              </a:rPr>
              <a:t>Sacrificing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 </a:t>
            </a:r>
            <a:r>
              <a:rPr sz="2000" spc="-5" dirty="0" smtClean="0">
                <a:latin typeface="Calibri" pitchFamily="34" charset="0"/>
                <a:cs typeface="Calibri" pitchFamily="34" charset="0"/>
              </a:rPr>
              <a:t>Partners  </a:t>
            </a:r>
            <a:r>
              <a:rPr sz="3200" spc="-22" baseline="3472" dirty="0">
                <a:latin typeface="Calibri" pitchFamily="34" charset="0"/>
                <a:cs typeface="Calibri" pitchFamily="34" charset="0"/>
              </a:rPr>
              <a:t>respectively. </a:t>
            </a:r>
            <a:r>
              <a:rPr sz="2000" spc="-5" dirty="0">
                <a:latin typeface="Calibri" pitchFamily="34" charset="0"/>
                <a:cs typeface="Calibri" pitchFamily="34" charset="0"/>
              </a:rPr>
              <a:t>If net </a:t>
            </a:r>
            <a:r>
              <a:rPr sz="2000" spc="-15" dirty="0">
                <a:latin typeface="Calibri" pitchFamily="34" charset="0"/>
                <a:cs typeface="Calibri" pitchFamily="34" charset="0"/>
              </a:rPr>
              <a:t>effect </a:t>
            </a:r>
            <a:r>
              <a:rPr sz="2000" spc="-5" dirty="0">
                <a:latin typeface="Calibri" pitchFamily="34" charset="0"/>
                <a:cs typeface="Calibri" pitchFamily="34" charset="0"/>
              </a:rPr>
              <a:t>is negative, </a:t>
            </a:r>
            <a:r>
              <a:rPr sz="2000" dirty="0">
                <a:latin typeface="Calibri" pitchFamily="34" charset="0"/>
                <a:cs typeface="Calibri" pitchFamily="34" charset="0"/>
              </a:rPr>
              <a:t>It </a:t>
            </a:r>
            <a:r>
              <a:rPr sz="2000" spc="-5" dirty="0">
                <a:latin typeface="Calibri" pitchFamily="34" charset="0"/>
                <a:cs typeface="Calibri" pitchFamily="34" charset="0"/>
              </a:rPr>
              <a:t>is credited </a:t>
            </a:r>
            <a:r>
              <a:rPr sz="2000" dirty="0">
                <a:latin typeface="Calibri" pitchFamily="34" charset="0"/>
                <a:cs typeface="Calibri" pitchFamily="34" charset="0"/>
              </a:rPr>
              <a:t>and </a:t>
            </a:r>
            <a:r>
              <a:rPr sz="2000" spc="-5" dirty="0">
                <a:latin typeface="Calibri" pitchFamily="34" charset="0"/>
                <a:cs typeface="Calibri" pitchFamily="34" charset="0"/>
              </a:rPr>
              <a:t>debited </a:t>
            </a:r>
            <a:r>
              <a:rPr sz="2000" dirty="0">
                <a:latin typeface="Calibri" pitchFamily="34" charset="0"/>
                <a:cs typeface="Calibri" pitchFamily="34" charset="0"/>
              </a:rPr>
              <a:t>to </a:t>
            </a:r>
            <a:r>
              <a:rPr sz="2000" spc="-5" dirty="0">
                <a:latin typeface="Calibri" pitchFamily="34" charset="0"/>
                <a:cs typeface="Calibri" pitchFamily="34" charset="0"/>
              </a:rPr>
              <a:t>Gaining </a:t>
            </a:r>
            <a:r>
              <a:rPr sz="2000" spc="5" dirty="0">
                <a:latin typeface="Calibri" pitchFamily="34" charset="0"/>
                <a:cs typeface="Calibri" pitchFamily="34" charset="0"/>
              </a:rPr>
              <a:t>and  </a:t>
            </a:r>
            <a:r>
              <a:rPr sz="2000" spc="-5" dirty="0">
                <a:latin typeface="Calibri" pitchFamily="34" charset="0"/>
                <a:cs typeface="Calibri" pitchFamily="34" charset="0"/>
              </a:rPr>
              <a:t>Sacrificing Partners</a:t>
            </a:r>
            <a:r>
              <a:rPr sz="2000" spc="20" dirty="0">
                <a:latin typeface="Calibri" pitchFamily="34" charset="0"/>
                <a:cs typeface="Calibri" pitchFamily="34" charset="0"/>
              </a:rPr>
              <a:t> </a:t>
            </a:r>
            <a:r>
              <a:rPr sz="2000" spc="-15" dirty="0">
                <a:latin typeface="Calibri" pitchFamily="34" charset="0"/>
                <a:cs typeface="Calibri" pitchFamily="34" charset="0"/>
              </a:rPr>
              <a:t>respectively.</a:t>
            </a:r>
            <a:endParaRPr sz="20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8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44200" y="6145794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8210" y="893825"/>
            <a:ext cx="10470515" cy="36633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1630" indent="-329565">
              <a:lnSpc>
                <a:spcPct val="100000"/>
              </a:lnSpc>
              <a:spcBef>
                <a:spcPts val="95"/>
              </a:spcBef>
              <a:buAutoNum type="arabicPeriod" startAt="6"/>
              <a:tabLst>
                <a:tab pos="342265" algn="l"/>
              </a:tabLst>
            </a:pPr>
            <a:r>
              <a:rPr sz="2200" b="1" i="1" spc="-5" dirty="0">
                <a:latin typeface="Arial"/>
                <a:cs typeface="Arial"/>
              </a:rPr>
              <a:t>Realisation</a:t>
            </a:r>
            <a:r>
              <a:rPr sz="2200" b="1" i="1" spc="160" dirty="0">
                <a:latin typeface="Arial"/>
                <a:cs typeface="Arial"/>
              </a:rPr>
              <a:t> </a:t>
            </a:r>
            <a:r>
              <a:rPr sz="2200" b="1" i="1" dirty="0">
                <a:latin typeface="Arial"/>
                <a:cs typeface="Arial"/>
              </a:rPr>
              <a:t>Expenses</a:t>
            </a:r>
            <a:r>
              <a:rPr sz="2200" b="1" i="1" spc="155" dirty="0">
                <a:latin typeface="Arial"/>
                <a:cs typeface="Arial"/>
              </a:rPr>
              <a:t> </a:t>
            </a:r>
            <a:r>
              <a:rPr sz="2200" b="1" i="1" spc="-5" dirty="0">
                <a:latin typeface="Arial"/>
                <a:cs typeface="Arial"/>
              </a:rPr>
              <a:t>of</a:t>
            </a:r>
            <a:r>
              <a:rPr sz="2200" b="1" i="1" spc="145" dirty="0">
                <a:latin typeface="Arial"/>
                <a:cs typeface="Arial"/>
              </a:rPr>
              <a:t> </a:t>
            </a:r>
            <a:r>
              <a:rPr sz="2200" b="1" i="1" spc="-575" dirty="0">
                <a:latin typeface="Arial"/>
                <a:cs typeface="Arial"/>
              </a:rPr>
              <a:t>₹  </a:t>
            </a:r>
            <a:r>
              <a:rPr sz="2200" b="1" i="1" spc="-5" dirty="0">
                <a:latin typeface="Arial"/>
                <a:cs typeface="Arial"/>
              </a:rPr>
              <a:t>5,000</a:t>
            </a:r>
            <a:r>
              <a:rPr sz="2200" b="1" i="1" spc="150" dirty="0">
                <a:latin typeface="Arial"/>
                <a:cs typeface="Arial"/>
              </a:rPr>
              <a:t> </a:t>
            </a:r>
            <a:r>
              <a:rPr sz="2200" b="1" i="1" spc="-5" dirty="0">
                <a:latin typeface="Arial"/>
                <a:cs typeface="Arial"/>
              </a:rPr>
              <a:t>were</a:t>
            </a:r>
            <a:r>
              <a:rPr sz="2200" b="1" i="1" spc="140" dirty="0">
                <a:latin typeface="Arial"/>
                <a:cs typeface="Arial"/>
              </a:rPr>
              <a:t> </a:t>
            </a:r>
            <a:r>
              <a:rPr sz="2200" b="1" i="1" dirty="0">
                <a:latin typeface="Arial"/>
                <a:cs typeface="Arial"/>
              </a:rPr>
              <a:t>to</a:t>
            </a:r>
            <a:r>
              <a:rPr sz="2200" b="1" i="1" spc="155" dirty="0">
                <a:latin typeface="Arial"/>
                <a:cs typeface="Arial"/>
              </a:rPr>
              <a:t> </a:t>
            </a:r>
            <a:r>
              <a:rPr sz="2200" b="1" i="1" spc="-5" dirty="0">
                <a:latin typeface="Arial"/>
                <a:cs typeface="Arial"/>
              </a:rPr>
              <a:t>be</a:t>
            </a:r>
            <a:r>
              <a:rPr sz="2200" b="1" i="1" spc="150" dirty="0">
                <a:latin typeface="Arial"/>
                <a:cs typeface="Arial"/>
              </a:rPr>
              <a:t> </a:t>
            </a:r>
            <a:r>
              <a:rPr sz="2200" b="1" i="1" spc="-5" dirty="0">
                <a:latin typeface="Arial"/>
                <a:cs typeface="Arial"/>
              </a:rPr>
              <a:t>borne</a:t>
            </a:r>
            <a:r>
              <a:rPr sz="2200" b="1" i="1" spc="150" dirty="0">
                <a:latin typeface="Arial"/>
                <a:cs typeface="Arial"/>
              </a:rPr>
              <a:t> </a:t>
            </a:r>
            <a:r>
              <a:rPr sz="2200" b="1" i="1" dirty="0">
                <a:latin typeface="Arial"/>
                <a:cs typeface="Arial"/>
              </a:rPr>
              <a:t>by</a:t>
            </a:r>
            <a:r>
              <a:rPr sz="2200" b="1" i="1" spc="145" dirty="0">
                <a:latin typeface="Arial"/>
                <a:cs typeface="Arial"/>
              </a:rPr>
              <a:t> </a:t>
            </a:r>
            <a:r>
              <a:rPr sz="2200" b="1" i="1" dirty="0">
                <a:latin typeface="Arial"/>
                <a:cs typeface="Arial"/>
              </a:rPr>
              <a:t>Karan,</a:t>
            </a:r>
            <a:endParaRPr sz="2200">
              <a:latin typeface="Arial"/>
              <a:cs typeface="Arial"/>
            </a:endParaRPr>
          </a:p>
          <a:p>
            <a:pPr marL="455930">
              <a:lnSpc>
                <a:spcPct val="100000"/>
              </a:lnSpc>
            </a:pPr>
            <a:r>
              <a:rPr sz="2200" b="1" i="1" spc="-5" dirty="0">
                <a:latin typeface="Arial"/>
                <a:cs typeface="Arial"/>
              </a:rPr>
              <a:t>a partner who also paid</a:t>
            </a:r>
            <a:r>
              <a:rPr sz="2200" b="1" i="1" spc="75" dirty="0">
                <a:latin typeface="Arial"/>
                <a:cs typeface="Arial"/>
              </a:rPr>
              <a:t> </a:t>
            </a:r>
            <a:r>
              <a:rPr sz="2200" b="1" i="1" spc="-5" dirty="0">
                <a:latin typeface="Arial"/>
                <a:cs typeface="Arial"/>
              </a:rPr>
              <a:t>it.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140"/>
              </a:spcBef>
            </a:pPr>
            <a:r>
              <a:rPr sz="2200" b="1" dirty="0">
                <a:latin typeface="Arial"/>
                <a:cs typeface="Arial"/>
              </a:rPr>
              <a:t>Answer: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30"/>
              </a:spcBef>
            </a:pPr>
            <a:r>
              <a:rPr sz="2200" spc="-5" dirty="0">
                <a:latin typeface="Arial"/>
                <a:cs typeface="Arial"/>
              </a:rPr>
              <a:t>No</a:t>
            </a:r>
            <a:r>
              <a:rPr sz="2200" spc="-105" dirty="0">
                <a:latin typeface="Arial"/>
                <a:cs typeface="Arial"/>
              </a:rPr>
              <a:t> </a:t>
            </a:r>
            <a:r>
              <a:rPr sz="2200" spc="-30" dirty="0">
                <a:latin typeface="Arial"/>
                <a:cs typeface="Arial"/>
              </a:rPr>
              <a:t>entry.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200" b="1" spc="-5" dirty="0">
                <a:latin typeface="Arial"/>
                <a:cs typeface="Arial"/>
              </a:rPr>
              <a:t>Reasons: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200">
              <a:latin typeface="Arial"/>
              <a:cs typeface="Arial"/>
            </a:endParaRPr>
          </a:p>
          <a:p>
            <a:pPr marL="394970" lvl="1" indent="-311150">
              <a:lnSpc>
                <a:spcPct val="100000"/>
              </a:lnSpc>
              <a:buAutoNum type="arabicPeriod"/>
              <a:tabLst>
                <a:tab pos="395605" algn="l"/>
              </a:tabLst>
            </a:pPr>
            <a:r>
              <a:rPr sz="2200" spc="-5" dirty="0">
                <a:latin typeface="Arial"/>
                <a:cs typeface="Arial"/>
              </a:rPr>
              <a:t>Karan</a:t>
            </a:r>
            <a:r>
              <a:rPr sz="2200" b="1" i="1" spc="-5" dirty="0">
                <a:latin typeface="Arial"/>
                <a:cs typeface="Arial"/>
              </a:rPr>
              <a:t>, </a:t>
            </a:r>
            <a:r>
              <a:rPr sz="2200" spc="-5" dirty="0">
                <a:latin typeface="Arial"/>
                <a:cs typeface="Arial"/>
              </a:rPr>
              <a:t>a partner </a:t>
            </a:r>
            <a:r>
              <a:rPr sz="2200" b="1" i="1" spc="-575" dirty="0">
                <a:latin typeface="Arial"/>
                <a:cs typeface="Arial"/>
              </a:rPr>
              <a:t>₹ </a:t>
            </a:r>
            <a:r>
              <a:rPr sz="2200" b="1" i="1" spc="-5" dirty="0">
                <a:latin typeface="Arial"/>
                <a:cs typeface="Arial"/>
              </a:rPr>
              <a:t>5,000 </a:t>
            </a:r>
            <a:r>
              <a:rPr sz="2200" spc="-5" dirty="0">
                <a:latin typeface="Arial"/>
                <a:cs typeface="Arial"/>
              </a:rPr>
              <a:t>is to bear the expenses and has also paid</a:t>
            </a:r>
            <a:r>
              <a:rPr sz="2200" spc="17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it.</a:t>
            </a:r>
            <a:endParaRPr sz="2200">
              <a:latin typeface="Arial"/>
              <a:cs typeface="Arial"/>
            </a:endParaRPr>
          </a:p>
          <a:p>
            <a:pPr marL="363220" lvl="1" indent="-306705">
              <a:lnSpc>
                <a:spcPct val="100000"/>
              </a:lnSpc>
              <a:spcBef>
                <a:spcPts val="1655"/>
              </a:spcBef>
              <a:buAutoNum type="arabicPeriod"/>
              <a:tabLst>
                <a:tab pos="363220" algn="l"/>
              </a:tabLst>
            </a:pPr>
            <a:r>
              <a:rPr sz="2200" spc="-5" dirty="0">
                <a:latin typeface="Arial"/>
                <a:cs typeface="Arial"/>
              </a:rPr>
              <a:t>The firm has neither borne nor paid the expense. Hence, entry will not be</a:t>
            </a:r>
            <a:r>
              <a:rPr sz="2200" spc="30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passed.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27065" y="186925"/>
            <a:ext cx="1736725" cy="396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90"/>
              </a:lnSpc>
            </a:pPr>
            <a:r>
              <a:rPr sz="2800" b="1" spc="-5" dirty="0">
                <a:latin typeface="Arial"/>
                <a:cs typeface="Arial"/>
              </a:rPr>
              <a:t>Quest</a:t>
            </a:r>
            <a:r>
              <a:rPr sz="2800" b="1" dirty="0">
                <a:latin typeface="Arial"/>
                <a:cs typeface="Arial"/>
              </a:rPr>
              <a:t>i</a:t>
            </a:r>
            <a:r>
              <a:rPr sz="2800" b="1" spc="-5" dirty="0">
                <a:latin typeface="Arial"/>
                <a:cs typeface="Arial"/>
              </a:rPr>
              <a:t>o</a:t>
            </a:r>
            <a:r>
              <a:rPr sz="2800" b="1" spc="-15" dirty="0">
                <a:latin typeface="Arial"/>
                <a:cs typeface="Arial"/>
              </a:rPr>
              <a:t>n</a:t>
            </a:r>
            <a:r>
              <a:rPr sz="2800" b="1" spc="-5" dirty="0">
                <a:latin typeface="Arial"/>
                <a:cs typeface="Arial"/>
              </a:rPr>
              <a:t>s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rgbClr val="EDEBE0"/>
          </a:solidFill>
        </p:spPr>
        <p:txBody>
          <a:bodyPr vert="horz" wrap="square" lIns="0" tIns="5715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450"/>
              </a:spcBef>
            </a:pPr>
            <a:r>
              <a:rPr spc="-10" dirty="0"/>
              <a:t>Realisation </a:t>
            </a:r>
            <a:r>
              <a:rPr dirty="0"/>
              <a:t>Expenses – </a:t>
            </a:r>
            <a:r>
              <a:rPr spc="10" dirty="0"/>
              <a:t>Journal</a:t>
            </a:r>
            <a:r>
              <a:rPr spc="-90" dirty="0"/>
              <a:t> </a:t>
            </a:r>
            <a:r>
              <a:rPr spc="-5" dirty="0"/>
              <a:t>Entries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590"/>
              </a:lnSpc>
            </a:pPr>
            <a:fld id="{81D60167-4931-47E6-BA6A-407CBD079E47}" type="slidenum">
              <a:rPr dirty="0"/>
              <a:t>50</a:t>
            </a:fld>
            <a:endParaRPr dirty="0"/>
          </a:p>
        </p:txBody>
      </p:sp>
      <p:pic>
        <p:nvPicPr>
          <p:cNvPr id="8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44200" y="60960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8210" y="893825"/>
            <a:ext cx="8440420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i="1" spc="-5" dirty="0">
                <a:latin typeface="Arial"/>
                <a:cs typeface="Arial"/>
              </a:rPr>
              <a:t>7.</a:t>
            </a:r>
            <a:r>
              <a:rPr sz="2200" b="1" i="1" spc="170" dirty="0">
                <a:latin typeface="Arial"/>
                <a:cs typeface="Arial"/>
              </a:rPr>
              <a:t> </a:t>
            </a:r>
            <a:r>
              <a:rPr sz="2200" b="1" i="1" spc="-5" dirty="0">
                <a:latin typeface="Arial"/>
                <a:cs typeface="Arial"/>
              </a:rPr>
              <a:t>Manoj,</a:t>
            </a:r>
            <a:r>
              <a:rPr sz="2200" b="1" i="1" spc="170" dirty="0">
                <a:latin typeface="Arial"/>
                <a:cs typeface="Arial"/>
              </a:rPr>
              <a:t> </a:t>
            </a:r>
            <a:r>
              <a:rPr sz="2200" b="1" i="1" spc="-5" dirty="0">
                <a:latin typeface="Arial"/>
                <a:cs typeface="Arial"/>
              </a:rPr>
              <a:t>a</a:t>
            </a:r>
            <a:r>
              <a:rPr sz="2200" b="1" i="1" spc="175" dirty="0">
                <a:latin typeface="Arial"/>
                <a:cs typeface="Arial"/>
              </a:rPr>
              <a:t> </a:t>
            </a:r>
            <a:r>
              <a:rPr sz="2200" b="1" i="1" spc="-5" dirty="0">
                <a:latin typeface="Arial"/>
                <a:cs typeface="Arial"/>
              </a:rPr>
              <a:t>partner</a:t>
            </a:r>
            <a:r>
              <a:rPr sz="2200" b="1" i="1" spc="165" dirty="0">
                <a:latin typeface="Arial"/>
                <a:cs typeface="Arial"/>
              </a:rPr>
              <a:t> </a:t>
            </a:r>
            <a:r>
              <a:rPr sz="2200" b="1" i="1" spc="-5" dirty="0">
                <a:latin typeface="Arial"/>
                <a:cs typeface="Arial"/>
              </a:rPr>
              <a:t>is</a:t>
            </a:r>
            <a:r>
              <a:rPr sz="2200" b="1" i="1" spc="175" dirty="0">
                <a:latin typeface="Arial"/>
                <a:cs typeface="Arial"/>
              </a:rPr>
              <a:t> </a:t>
            </a:r>
            <a:r>
              <a:rPr sz="2200" b="1" i="1" spc="-5" dirty="0">
                <a:latin typeface="Arial"/>
                <a:cs typeface="Arial"/>
              </a:rPr>
              <a:t>to</a:t>
            </a:r>
            <a:r>
              <a:rPr sz="2200" b="1" i="1" spc="160" dirty="0">
                <a:latin typeface="Arial"/>
                <a:cs typeface="Arial"/>
              </a:rPr>
              <a:t> </a:t>
            </a:r>
            <a:r>
              <a:rPr sz="2200" b="1" i="1" spc="-5" dirty="0">
                <a:latin typeface="Arial"/>
                <a:cs typeface="Arial"/>
              </a:rPr>
              <a:t>carry</a:t>
            </a:r>
            <a:r>
              <a:rPr sz="2200" b="1" i="1" spc="175" dirty="0">
                <a:latin typeface="Arial"/>
                <a:cs typeface="Arial"/>
              </a:rPr>
              <a:t> </a:t>
            </a:r>
            <a:r>
              <a:rPr sz="2200" b="1" i="1" dirty="0">
                <a:latin typeface="Arial"/>
                <a:cs typeface="Arial"/>
              </a:rPr>
              <a:t>out</a:t>
            </a:r>
            <a:r>
              <a:rPr sz="2200" b="1" i="1" spc="160" dirty="0">
                <a:latin typeface="Arial"/>
                <a:cs typeface="Arial"/>
              </a:rPr>
              <a:t> </a:t>
            </a:r>
            <a:r>
              <a:rPr sz="2200" b="1" i="1" dirty="0">
                <a:latin typeface="Arial"/>
                <a:cs typeface="Arial"/>
              </a:rPr>
              <a:t>dissolution</a:t>
            </a:r>
            <a:r>
              <a:rPr sz="2200" b="1" i="1" spc="170" dirty="0">
                <a:latin typeface="Arial"/>
                <a:cs typeface="Arial"/>
              </a:rPr>
              <a:t> </a:t>
            </a:r>
            <a:r>
              <a:rPr sz="2200" b="1" i="1" dirty="0">
                <a:latin typeface="Arial"/>
                <a:cs typeface="Arial"/>
              </a:rPr>
              <a:t>of</a:t>
            </a:r>
            <a:r>
              <a:rPr sz="2200" b="1" i="1" spc="160" dirty="0">
                <a:latin typeface="Arial"/>
                <a:cs typeface="Arial"/>
              </a:rPr>
              <a:t> </a:t>
            </a:r>
            <a:r>
              <a:rPr sz="2200" b="1" i="1" dirty="0">
                <a:latin typeface="Arial"/>
                <a:cs typeface="Arial"/>
              </a:rPr>
              <a:t>the</a:t>
            </a:r>
            <a:r>
              <a:rPr sz="2200" b="1" i="1" spc="180" dirty="0">
                <a:latin typeface="Arial"/>
                <a:cs typeface="Arial"/>
              </a:rPr>
              <a:t> </a:t>
            </a:r>
            <a:r>
              <a:rPr sz="2200" b="1" i="1" spc="-5" dirty="0">
                <a:latin typeface="Arial"/>
                <a:cs typeface="Arial"/>
              </a:rPr>
              <a:t>firm</a:t>
            </a:r>
            <a:r>
              <a:rPr sz="2200" b="1" i="1" spc="160" dirty="0">
                <a:latin typeface="Arial"/>
                <a:cs typeface="Arial"/>
              </a:rPr>
              <a:t> </a:t>
            </a:r>
            <a:r>
              <a:rPr sz="2200" b="1" i="1" spc="-5" dirty="0">
                <a:latin typeface="Arial"/>
                <a:cs typeface="Arial"/>
              </a:rPr>
              <a:t>at</a:t>
            </a:r>
            <a:r>
              <a:rPr sz="2200" b="1" i="1" spc="160" dirty="0">
                <a:latin typeface="Arial"/>
                <a:cs typeface="Arial"/>
              </a:rPr>
              <a:t> </a:t>
            </a:r>
            <a:r>
              <a:rPr sz="2200" b="1" i="1" spc="10" dirty="0">
                <a:latin typeface="Arial"/>
                <a:cs typeface="Arial"/>
              </a:rPr>
              <a:t>an</a:t>
            </a:r>
            <a:endParaRPr sz="2200">
              <a:latin typeface="Arial"/>
              <a:cs typeface="Arial"/>
            </a:endParaRPr>
          </a:p>
          <a:p>
            <a:pPr marL="455930">
              <a:lnSpc>
                <a:spcPct val="100000"/>
              </a:lnSpc>
            </a:pPr>
            <a:r>
              <a:rPr sz="2200" b="1" i="1" spc="-5" dirty="0">
                <a:latin typeface="Arial"/>
                <a:cs typeface="Arial"/>
              </a:rPr>
              <a:t>agreed remuneration of</a:t>
            </a:r>
            <a:r>
              <a:rPr sz="2200" b="1" i="1" spc="55" dirty="0">
                <a:latin typeface="Arial"/>
                <a:cs typeface="Arial"/>
              </a:rPr>
              <a:t> </a:t>
            </a:r>
            <a:r>
              <a:rPr sz="2200" b="1" i="1" spc="-570" dirty="0">
                <a:latin typeface="Arial"/>
                <a:cs typeface="Arial"/>
              </a:rPr>
              <a:t>₹ </a:t>
            </a:r>
            <a:r>
              <a:rPr sz="2200" b="1" i="1" spc="-5" dirty="0">
                <a:latin typeface="Arial"/>
                <a:cs typeface="Arial"/>
              </a:rPr>
              <a:t>10,000.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27065" y="186925"/>
            <a:ext cx="1736725" cy="396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90"/>
              </a:lnSpc>
            </a:pPr>
            <a:r>
              <a:rPr sz="2800" b="1" spc="-5" dirty="0">
                <a:latin typeface="Arial"/>
                <a:cs typeface="Arial"/>
              </a:rPr>
              <a:t>Quest</a:t>
            </a:r>
            <a:r>
              <a:rPr sz="2800" b="1" dirty="0">
                <a:latin typeface="Arial"/>
                <a:cs typeface="Arial"/>
              </a:rPr>
              <a:t>i</a:t>
            </a:r>
            <a:r>
              <a:rPr sz="2800" b="1" spc="-5" dirty="0">
                <a:latin typeface="Arial"/>
                <a:cs typeface="Arial"/>
              </a:rPr>
              <a:t>o</a:t>
            </a:r>
            <a:r>
              <a:rPr sz="2800" b="1" spc="-15" dirty="0">
                <a:latin typeface="Arial"/>
                <a:cs typeface="Arial"/>
              </a:rPr>
              <a:t>n</a:t>
            </a:r>
            <a:r>
              <a:rPr sz="2800" b="1" spc="-5" dirty="0">
                <a:latin typeface="Arial"/>
                <a:cs typeface="Arial"/>
              </a:rPr>
              <a:t>s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94648" y="2340610"/>
            <a:ext cx="66675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35" dirty="0">
                <a:latin typeface="Arial"/>
                <a:cs typeface="Arial"/>
              </a:rPr>
              <a:t>…</a:t>
            </a:r>
            <a:r>
              <a:rPr sz="2200" spc="-5" dirty="0">
                <a:latin typeface="Arial"/>
                <a:cs typeface="Arial"/>
              </a:rPr>
              <a:t>D</a:t>
            </a:r>
            <a:r>
              <a:rPr sz="2200" spc="-130" dirty="0">
                <a:latin typeface="Arial"/>
                <a:cs typeface="Arial"/>
              </a:rPr>
              <a:t>r</a:t>
            </a:r>
            <a:r>
              <a:rPr sz="2200" spc="-5" dirty="0">
                <a:latin typeface="Arial"/>
                <a:cs typeface="Arial"/>
              </a:rPr>
              <a:t>.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93481" y="2340610"/>
            <a:ext cx="87884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/>
                <a:cs typeface="Arial"/>
              </a:rPr>
              <a:t>10,000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364452" y="2675889"/>
            <a:ext cx="88011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latin typeface="Arial"/>
                <a:cs typeface="Arial"/>
              </a:rPr>
              <a:t>1</a:t>
            </a:r>
            <a:r>
              <a:rPr sz="2200" spc="-5" dirty="0">
                <a:latin typeface="Arial"/>
                <a:cs typeface="Arial"/>
              </a:rPr>
              <a:t>0,000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18210" y="1888388"/>
            <a:ext cx="3154045" cy="1148080"/>
          </a:xfrm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sz="2200" b="1" dirty="0">
                <a:latin typeface="Arial"/>
                <a:cs typeface="Arial"/>
              </a:rPr>
              <a:t>Answer: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59"/>
              </a:spcBef>
              <a:tabLst>
                <a:tab pos="1533525" algn="l"/>
              </a:tabLst>
            </a:pPr>
            <a:r>
              <a:rPr sz="2200" spc="-5" dirty="0">
                <a:latin typeface="Arial"/>
                <a:cs typeface="Arial"/>
              </a:rPr>
              <a:t>Realisation	A/c</a:t>
            </a:r>
            <a:endParaRPr sz="2200">
              <a:latin typeface="Arial"/>
              <a:cs typeface="Arial"/>
            </a:endParaRPr>
          </a:p>
          <a:p>
            <a:pPr marL="318770">
              <a:lnSpc>
                <a:spcPct val="100000"/>
              </a:lnSpc>
              <a:tabLst>
                <a:tab pos="2738120" algn="l"/>
              </a:tabLst>
            </a:pPr>
            <a:r>
              <a:rPr sz="2200" spc="-245" dirty="0">
                <a:latin typeface="Arial"/>
                <a:cs typeface="Arial"/>
              </a:rPr>
              <a:t>T</a:t>
            </a:r>
            <a:r>
              <a:rPr sz="2200" spc="-5" dirty="0">
                <a:latin typeface="Arial"/>
                <a:cs typeface="Arial"/>
              </a:rPr>
              <a:t>o Man</a:t>
            </a:r>
            <a:r>
              <a:rPr sz="2200" dirty="0">
                <a:latin typeface="Arial"/>
                <a:cs typeface="Arial"/>
              </a:rPr>
              <a:t>o</a:t>
            </a:r>
            <a:r>
              <a:rPr sz="2200" spc="-10" dirty="0">
                <a:latin typeface="Arial"/>
                <a:cs typeface="Arial"/>
              </a:rPr>
              <a:t>j</a:t>
            </a:r>
            <a:r>
              <a:rPr sz="2200" spc="-35" dirty="0">
                <a:latin typeface="Arial"/>
                <a:cs typeface="Arial"/>
              </a:rPr>
              <a:t>’</a:t>
            </a:r>
            <a:r>
              <a:rPr sz="2200" spc="-5" dirty="0">
                <a:latin typeface="Arial"/>
                <a:cs typeface="Arial"/>
              </a:rPr>
              <a:t>s</a:t>
            </a:r>
            <a:r>
              <a:rPr sz="220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Cap</a:t>
            </a:r>
            <a:r>
              <a:rPr sz="2200" dirty="0">
                <a:latin typeface="Arial"/>
                <a:cs typeface="Arial"/>
              </a:rPr>
              <a:t>i</a:t>
            </a:r>
            <a:r>
              <a:rPr sz="2200" spc="-5" dirty="0">
                <a:latin typeface="Arial"/>
                <a:cs typeface="Arial"/>
              </a:rPr>
              <a:t>tal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A/c</a:t>
            </a:r>
            <a:endParaRPr sz="2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18210" y="3011169"/>
            <a:ext cx="9911715" cy="2469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/>
                <a:cs typeface="Arial"/>
              </a:rPr>
              <a:t>(Remuneration payable to Manoj, a</a:t>
            </a:r>
            <a:r>
              <a:rPr sz="2200" spc="7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partner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200" spc="-5" dirty="0">
                <a:latin typeface="Arial"/>
                <a:cs typeface="Arial"/>
              </a:rPr>
              <a:t>credited to </a:t>
            </a:r>
            <a:r>
              <a:rPr sz="2200" spc="-10" dirty="0">
                <a:latin typeface="Arial"/>
                <a:cs typeface="Arial"/>
              </a:rPr>
              <a:t>Manoj’s </a:t>
            </a:r>
            <a:r>
              <a:rPr sz="2200" spc="-5" dirty="0">
                <a:latin typeface="Arial"/>
                <a:cs typeface="Arial"/>
              </a:rPr>
              <a:t>Capital</a:t>
            </a:r>
            <a:r>
              <a:rPr sz="2200" spc="-9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A/c)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200" b="1" spc="-5" dirty="0">
                <a:latin typeface="Arial"/>
                <a:cs typeface="Arial"/>
              </a:rPr>
              <a:t>Reasons:</a:t>
            </a:r>
            <a:endParaRPr sz="2200">
              <a:latin typeface="Arial"/>
              <a:cs typeface="Arial"/>
            </a:endParaRPr>
          </a:p>
          <a:p>
            <a:pPr marL="394970" indent="-311150">
              <a:lnSpc>
                <a:spcPct val="100000"/>
              </a:lnSpc>
              <a:spcBef>
                <a:spcPts val="745"/>
              </a:spcBef>
              <a:buAutoNum type="arabicPeriod"/>
              <a:tabLst>
                <a:tab pos="395605" algn="l"/>
              </a:tabLst>
            </a:pPr>
            <a:r>
              <a:rPr sz="2200" spc="-5" dirty="0">
                <a:latin typeface="Arial"/>
                <a:cs typeface="Arial"/>
              </a:rPr>
              <a:t>It is specified that Manoj, a partner will get remuneration (salary) of</a:t>
            </a:r>
            <a:r>
              <a:rPr sz="2200" spc="330" dirty="0">
                <a:latin typeface="Arial"/>
                <a:cs typeface="Arial"/>
              </a:rPr>
              <a:t> </a:t>
            </a:r>
            <a:r>
              <a:rPr sz="2200" b="1" i="1" spc="-575" dirty="0">
                <a:latin typeface="Arial"/>
                <a:cs typeface="Arial"/>
              </a:rPr>
              <a:t>₹ </a:t>
            </a:r>
            <a:r>
              <a:rPr sz="2200" b="1" i="1" spc="-45" dirty="0">
                <a:latin typeface="Arial"/>
                <a:cs typeface="Arial"/>
              </a:rPr>
              <a:t>10,000</a:t>
            </a:r>
            <a:r>
              <a:rPr sz="2200" spc="-45" dirty="0">
                <a:latin typeface="Arial"/>
                <a:cs typeface="Arial"/>
              </a:rPr>
              <a:t>.</a:t>
            </a:r>
            <a:endParaRPr sz="2200">
              <a:latin typeface="Arial"/>
              <a:cs typeface="Arial"/>
            </a:endParaRPr>
          </a:p>
          <a:p>
            <a:pPr marL="363220" indent="-306705">
              <a:lnSpc>
                <a:spcPct val="100000"/>
              </a:lnSpc>
              <a:spcBef>
                <a:spcPts val="2160"/>
              </a:spcBef>
              <a:buAutoNum type="arabicPeriod"/>
              <a:tabLst>
                <a:tab pos="363220" algn="l"/>
              </a:tabLst>
            </a:pPr>
            <a:r>
              <a:rPr sz="2200" dirty="0">
                <a:latin typeface="Arial"/>
                <a:cs typeface="Arial"/>
              </a:rPr>
              <a:t>Thus, </a:t>
            </a:r>
            <a:r>
              <a:rPr sz="2200" spc="-10" dirty="0">
                <a:latin typeface="Arial"/>
                <a:cs typeface="Arial"/>
              </a:rPr>
              <a:t>Manoj’s </a:t>
            </a:r>
            <a:r>
              <a:rPr sz="2200" spc="-5" dirty="0">
                <a:latin typeface="Arial"/>
                <a:cs typeface="Arial"/>
              </a:rPr>
              <a:t>Capital Account is credited by </a:t>
            </a:r>
            <a:r>
              <a:rPr sz="2200" b="1" i="1" spc="-570" dirty="0">
                <a:latin typeface="Arial"/>
                <a:cs typeface="Arial"/>
              </a:rPr>
              <a:t>₹</a:t>
            </a:r>
            <a:r>
              <a:rPr sz="2200" b="1" i="1" spc="-550" dirty="0">
                <a:latin typeface="Arial"/>
                <a:cs typeface="Arial"/>
              </a:rPr>
              <a:t> </a:t>
            </a:r>
            <a:r>
              <a:rPr sz="2200" b="1" i="1" spc="-5" dirty="0">
                <a:latin typeface="Arial"/>
                <a:cs typeface="Arial"/>
              </a:rPr>
              <a:t>10,000.</a:t>
            </a:r>
            <a:endParaRPr sz="220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rgbClr val="EDEBE0"/>
          </a:solidFill>
        </p:spPr>
        <p:txBody>
          <a:bodyPr vert="horz" wrap="square" lIns="0" tIns="5715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450"/>
              </a:spcBef>
            </a:pPr>
            <a:r>
              <a:rPr spc="-10" dirty="0"/>
              <a:t>Realisation </a:t>
            </a:r>
            <a:r>
              <a:rPr dirty="0"/>
              <a:t>Expenses – </a:t>
            </a:r>
            <a:r>
              <a:rPr spc="10" dirty="0"/>
              <a:t>Journal</a:t>
            </a:r>
            <a:r>
              <a:rPr spc="-90" dirty="0"/>
              <a:t> </a:t>
            </a:r>
            <a:r>
              <a:rPr spc="-5" dirty="0"/>
              <a:t>Entries</a:t>
            </a:r>
          </a:p>
        </p:txBody>
      </p:sp>
      <p:pic>
        <p:nvPicPr>
          <p:cNvPr id="11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44200" y="61722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8210" y="893825"/>
            <a:ext cx="8440420" cy="1031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5930" marR="5080" indent="-443865" algn="just">
              <a:lnSpc>
                <a:spcPct val="100000"/>
              </a:lnSpc>
              <a:spcBef>
                <a:spcPts val="95"/>
              </a:spcBef>
            </a:pPr>
            <a:r>
              <a:rPr sz="2200" b="1" i="1" spc="-5" dirty="0">
                <a:latin typeface="Arial"/>
                <a:cs typeface="Arial"/>
              </a:rPr>
              <a:t>8. </a:t>
            </a:r>
            <a:r>
              <a:rPr sz="2200" b="1" i="1" spc="-35" dirty="0">
                <a:latin typeface="Arial"/>
                <a:cs typeface="Arial"/>
              </a:rPr>
              <a:t>Dev, </a:t>
            </a:r>
            <a:r>
              <a:rPr sz="2200" b="1" i="1" spc="-5" dirty="0">
                <a:latin typeface="Arial"/>
                <a:cs typeface="Arial"/>
              </a:rPr>
              <a:t>a partner </a:t>
            </a:r>
            <a:r>
              <a:rPr sz="2200" b="1" i="1" dirty="0">
                <a:latin typeface="Arial"/>
                <a:cs typeface="Arial"/>
              </a:rPr>
              <a:t>is </a:t>
            </a:r>
            <a:r>
              <a:rPr sz="2200" b="1" i="1" spc="-5" dirty="0">
                <a:latin typeface="Arial"/>
                <a:cs typeface="Arial"/>
              </a:rPr>
              <a:t>paid </a:t>
            </a:r>
            <a:r>
              <a:rPr sz="2200" b="1" i="1" dirty="0">
                <a:latin typeface="Arial"/>
                <a:cs typeface="Arial"/>
              </a:rPr>
              <a:t>remuneration </a:t>
            </a:r>
            <a:r>
              <a:rPr sz="2200" b="1" i="1" spc="-5" dirty="0">
                <a:latin typeface="Arial"/>
                <a:cs typeface="Arial"/>
              </a:rPr>
              <a:t>of </a:t>
            </a:r>
            <a:r>
              <a:rPr sz="2200" b="1" i="1" spc="-575" dirty="0">
                <a:latin typeface="Arial"/>
                <a:cs typeface="Arial"/>
              </a:rPr>
              <a:t>₹ </a:t>
            </a:r>
            <a:r>
              <a:rPr sz="2200" b="1" i="1" spc="-5" dirty="0">
                <a:latin typeface="Arial"/>
                <a:cs typeface="Arial"/>
              </a:rPr>
              <a:t>15,000 </a:t>
            </a:r>
            <a:r>
              <a:rPr sz="2200" b="1" i="1" spc="-125" dirty="0">
                <a:latin typeface="Arial"/>
                <a:cs typeface="Arial"/>
              </a:rPr>
              <a:t>for  </a:t>
            </a:r>
            <a:r>
              <a:rPr sz="2200" b="1" i="1" dirty="0">
                <a:latin typeface="Arial"/>
                <a:cs typeface="Arial"/>
              </a:rPr>
              <a:t>dissolution </a:t>
            </a:r>
            <a:r>
              <a:rPr sz="2200" b="1" i="1" spc="-5" dirty="0">
                <a:latin typeface="Arial"/>
                <a:cs typeface="Arial"/>
              </a:rPr>
              <a:t>of the </a:t>
            </a:r>
            <a:r>
              <a:rPr sz="2200" b="1" i="1" dirty="0">
                <a:latin typeface="Arial"/>
                <a:cs typeface="Arial"/>
              </a:rPr>
              <a:t>firm. </a:t>
            </a:r>
            <a:r>
              <a:rPr sz="2200" b="1" i="1" spc="-5" dirty="0">
                <a:latin typeface="Arial"/>
                <a:cs typeface="Arial"/>
              </a:rPr>
              <a:t>Realisation </a:t>
            </a:r>
            <a:r>
              <a:rPr sz="2200" b="1" i="1" dirty="0">
                <a:latin typeface="Arial"/>
                <a:cs typeface="Arial"/>
              </a:rPr>
              <a:t>expenses </a:t>
            </a:r>
            <a:r>
              <a:rPr sz="2200" b="1" i="1" spc="-5" dirty="0">
                <a:latin typeface="Arial"/>
                <a:cs typeface="Arial"/>
              </a:rPr>
              <a:t>of </a:t>
            </a:r>
            <a:r>
              <a:rPr sz="2200" b="1" i="1" spc="-570" dirty="0">
                <a:latin typeface="Arial"/>
                <a:cs typeface="Arial"/>
              </a:rPr>
              <a:t>₹</a:t>
            </a:r>
            <a:r>
              <a:rPr sz="2200" b="1" i="1" spc="-530" dirty="0">
                <a:latin typeface="Arial"/>
                <a:cs typeface="Arial"/>
              </a:rPr>
              <a:t> </a:t>
            </a:r>
            <a:r>
              <a:rPr sz="2200" b="1" i="1" spc="-80" dirty="0">
                <a:latin typeface="Arial"/>
                <a:cs typeface="Arial"/>
              </a:rPr>
              <a:t>8,000  </a:t>
            </a:r>
            <a:r>
              <a:rPr sz="2200" b="1" i="1" spc="-5" dirty="0">
                <a:latin typeface="Arial"/>
                <a:cs typeface="Arial"/>
              </a:rPr>
              <a:t>were paid by the</a:t>
            </a:r>
            <a:r>
              <a:rPr sz="2200" b="1" i="1" spc="65" dirty="0">
                <a:latin typeface="Arial"/>
                <a:cs typeface="Arial"/>
              </a:rPr>
              <a:t> </a:t>
            </a:r>
            <a:r>
              <a:rPr sz="2200" b="1" i="1" spc="-5" dirty="0">
                <a:latin typeface="Arial"/>
                <a:cs typeface="Arial"/>
              </a:rPr>
              <a:t>firm.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27065" y="186925"/>
            <a:ext cx="1736725" cy="396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90"/>
              </a:lnSpc>
            </a:pPr>
            <a:r>
              <a:rPr sz="2800" b="1" spc="-5" dirty="0">
                <a:latin typeface="Arial"/>
                <a:cs typeface="Arial"/>
              </a:rPr>
              <a:t>Quest</a:t>
            </a:r>
            <a:r>
              <a:rPr sz="2800" b="1" dirty="0">
                <a:latin typeface="Arial"/>
                <a:cs typeface="Arial"/>
              </a:rPr>
              <a:t>i</a:t>
            </a:r>
            <a:r>
              <a:rPr sz="2800" b="1" spc="-5" dirty="0">
                <a:latin typeface="Arial"/>
                <a:cs typeface="Arial"/>
              </a:rPr>
              <a:t>o</a:t>
            </a:r>
            <a:r>
              <a:rPr sz="2800" b="1" spc="-15" dirty="0">
                <a:latin typeface="Arial"/>
                <a:cs typeface="Arial"/>
              </a:rPr>
              <a:t>n</a:t>
            </a:r>
            <a:r>
              <a:rPr sz="2800" b="1" spc="-5" dirty="0">
                <a:latin typeface="Arial"/>
                <a:cs typeface="Arial"/>
              </a:rPr>
              <a:t>s</a:t>
            </a:r>
            <a:endParaRPr sz="2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99160" y="1986282"/>
          <a:ext cx="9646283" cy="13755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408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87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1421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0365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52510">
                <a:tc>
                  <a:txBody>
                    <a:bodyPr/>
                    <a:lstStyle/>
                    <a:p>
                      <a:pPr marL="31750">
                        <a:lnSpc>
                          <a:spcPts val="2430"/>
                        </a:lnSpc>
                      </a:pPr>
                      <a:r>
                        <a:rPr sz="2200" b="1" dirty="0">
                          <a:latin typeface="Arial"/>
                          <a:cs typeface="Arial"/>
                        </a:rPr>
                        <a:t>Answer: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99643">
                <a:tc>
                  <a:txBody>
                    <a:bodyPr/>
                    <a:lstStyle/>
                    <a:p>
                      <a:pPr marR="1945005" algn="ctr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1520825" algn="l"/>
                        </a:tabLst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Realisation	A/c</a:t>
                      </a:r>
                      <a:endParaRPr sz="2200">
                        <a:latin typeface="Arial"/>
                        <a:cs typeface="Arial"/>
                      </a:endParaRPr>
                    </a:p>
                    <a:p>
                      <a:pPr marR="543560" algn="ctr">
                        <a:lnSpc>
                          <a:spcPct val="100000"/>
                        </a:lnSpc>
                        <a:tabLst>
                          <a:tab pos="2153920" algn="l"/>
                        </a:tabLst>
                      </a:pPr>
                      <a:r>
                        <a:rPr sz="2200" spc="-12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22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15" dirty="0">
                          <a:latin typeface="Arial"/>
                          <a:cs typeface="Arial"/>
                        </a:rPr>
                        <a:t>Dev’s</a:t>
                      </a:r>
                      <a:r>
                        <a:rPr sz="22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Capital	A/c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13970" marB="0"/>
                </a:tc>
                <a:tc>
                  <a:txBody>
                    <a:bodyPr/>
                    <a:lstStyle/>
                    <a:p>
                      <a:pPr marL="9671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200" spc="-25" dirty="0">
                          <a:latin typeface="Arial"/>
                          <a:cs typeface="Arial"/>
                        </a:rPr>
                        <a:t>…Dr.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13970" marB="0"/>
                </a:tc>
                <a:tc>
                  <a:txBody>
                    <a:bodyPr/>
                    <a:lstStyle/>
                    <a:p>
                      <a:pPr marL="7785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23,000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1397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2350">
                        <a:latin typeface="Times New Roman"/>
                        <a:cs typeface="Times New Roman"/>
                      </a:endParaRPr>
                    </a:p>
                    <a:p>
                      <a:pPr marR="59690" algn="r">
                        <a:lnSpc>
                          <a:spcPct val="100000"/>
                        </a:lnSpc>
                      </a:pPr>
                      <a:r>
                        <a:rPr sz="22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200" dirty="0">
                          <a:latin typeface="Arial"/>
                          <a:cs typeface="Arial"/>
                        </a:rPr>
                        <a:t>5,000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5715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3427">
                <a:tc>
                  <a:txBody>
                    <a:bodyPr/>
                    <a:lstStyle/>
                    <a:p>
                      <a:pPr marL="415290">
                        <a:lnSpc>
                          <a:spcPts val="2445"/>
                        </a:lnSpc>
                      </a:pPr>
                      <a:r>
                        <a:rPr sz="2200" spc="-12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200" spc="-5" dirty="0">
                          <a:latin typeface="Arial"/>
                          <a:cs typeface="Arial"/>
                        </a:rPr>
                        <a:t>Cash / Bank A/c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445"/>
                        </a:lnSpc>
                      </a:pPr>
                      <a:r>
                        <a:rPr sz="2200" dirty="0">
                          <a:latin typeface="Arial"/>
                          <a:cs typeface="Arial"/>
                        </a:rPr>
                        <a:t>8,</a:t>
                      </a:r>
                      <a:r>
                        <a:rPr sz="2200" spc="5" dirty="0">
                          <a:latin typeface="Arial"/>
                          <a:cs typeface="Arial"/>
                        </a:rPr>
                        <a:t>0</a:t>
                      </a:r>
                      <a:r>
                        <a:rPr sz="2200" dirty="0">
                          <a:latin typeface="Arial"/>
                          <a:cs typeface="Arial"/>
                        </a:rPr>
                        <a:t>00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718210" y="3346145"/>
            <a:ext cx="10781030" cy="28765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/>
                <a:cs typeface="Arial"/>
              </a:rPr>
              <a:t>(Remuneration payable to </a:t>
            </a:r>
            <a:r>
              <a:rPr sz="2200" spc="-50" dirty="0">
                <a:latin typeface="Arial"/>
                <a:cs typeface="Arial"/>
              </a:rPr>
              <a:t>Dev, </a:t>
            </a:r>
            <a:r>
              <a:rPr sz="2200" spc="-5" dirty="0">
                <a:latin typeface="Arial"/>
                <a:cs typeface="Arial"/>
              </a:rPr>
              <a:t>a</a:t>
            </a:r>
            <a:r>
              <a:rPr sz="2200" spc="114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partner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200" spc="-5" dirty="0">
                <a:latin typeface="Arial"/>
                <a:cs typeface="Arial"/>
              </a:rPr>
              <a:t>credited to his Capital A/c and expenses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paid)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95"/>
              </a:spcBef>
            </a:pPr>
            <a:r>
              <a:rPr sz="2200" b="1" spc="-5" dirty="0">
                <a:latin typeface="Arial"/>
                <a:cs typeface="Arial"/>
              </a:rPr>
              <a:t>Reasons:</a:t>
            </a:r>
            <a:endParaRPr sz="2200">
              <a:latin typeface="Arial"/>
              <a:cs typeface="Arial"/>
            </a:endParaRPr>
          </a:p>
          <a:p>
            <a:pPr marL="434975" indent="-351155">
              <a:lnSpc>
                <a:spcPct val="100000"/>
              </a:lnSpc>
              <a:spcBef>
                <a:spcPts val="1325"/>
              </a:spcBef>
              <a:buAutoNum type="arabicPeriod"/>
              <a:tabLst>
                <a:tab pos="435609" algn="l"/>
              </a:tabLst>
            </a:pPr>
            <a:r>
              <a:rPr sz="2200" spc="-5" dirty="0">
                <a:latin typeface="Arial"/>
                <a:cs typeface="Arial"/>
              </a:rPr>
              <a:t>Dev</a:t>
            </a:r>
            <a:r>
              <a:rPr sz="2200" spc="3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is</a:t>
            </a:r>
            <a:r>
              <a:rPr sz="2200" spc="32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top</a:t>
            </a:r>
            <a:r>
              <a:rPr sz="2200" spc="32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get</a:t>
            </a:r>
            <a:r>
              <a:rPr sz="2200" spc="32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remuneration</a:t>
            </a:r>
            <a:r>
              <a:rPr sz="2200" spc="33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of</a:t>
            </a:r>
            <a:r>
              <a:rPr sz="2200" spc="315" dirty="0">
                <a:latin typeface="Arial"/>
                <a:cs typeface="Arial"/>
              </a:rPr>
              <a:t> </a:t>
            </a:r>
            <a:r>
              <a:rPr sz="2200" b="1" i="1" spc="-575" dirty="0">
                <a:latin typeface="Arial"/>
                <a:cs typeface="Arial"/>
              </a:rPr>
              <a:t>₹</a:t>
            </a:r>
            <a:r>
              <a:rPr sz="2200" b="1" i="1" spc="-550" dirty="0">
                <a:latin typeface="Arial"/>
                <a:cs typeface="Arial"/>
              </a:rPr>
              <a:t> </a:t>
            </a:r>
            <a:r>
              <a:rPr sz="2200" b="1" i="1" spc="-5" dirty="0">
                <a:latin typeface="Arial"/>
                <a:cs typeface="Arial"/>
              </a:rPr>
              <a:t>15,000</a:t>
            </a:r>
            <a:r>
              <a:rPr sz="2200" spc="-5" dirty="0">
                <a:latin typeface="Arial"/>
                <a:cs typeface="Arial"/>
              </a:rPr>
              <a:t>.</a:t>
            </a:r>
            <a:r>
              <a:rPr sz="2200" spc="3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The</a:t>
            </a:r>
            <a:r>
              <a:rPr sz="2200" spc="32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expenses</a:t>
            </a:r>
            <a:r>
              <a:rPr sz="2200" spc="33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are</a:t>
            </a:r>
            <a:r>
              <a:rPr sz="2200" spc="32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over</a:t>
            </a:r>
            <a:r>
              <a:rPr sz="2200" spc="33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and</a:t>
            </a:r>
            <a:r>
              <a:rPr sz="2200" spc="3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above</a:t>
            </a:r>
            <a:r>
              <a:rPr sz="2200" spc="320" dirty="0">
                <a:latin typeface="Arial"/>
                <a:cs typeface="Arial"/>
              </a:rPr>
              <a:t> </a:t>
            </a:r>
            <a:r>
              <a:rPr sz="2200" spc="-90" dirty="0">
                <a:latin typeface="Arial"/>
                <a:cs typeface="Arial"/>
              </a:rPr>
              <a:t>the</a:t>
            </a:r>
            <a:endParaRPr sz="2200">
              <a:latin typeface="Arial"/>
              <a:cs typeface="Arial"/>
            </a:endParaRPr>
          </a:p>
          <a:p>
            <a:pPr marL="445770">
              <a:lnSpc>
                <a:spcPct val="100000"/>
              </a:lnSpc>
            </a:pPr>
            <a:r>
              <a:rPr sz="2200" spc="-5" dirty="0">
                <a:latin typeface="Arial"/>
                <a:cs typeface="Arial"/>
              </a:rPr>
              <a:t>remuneration.</a:t>
            </a:r>
            <a:endParaRPr sz="2200">
              <a:latin typeface="Arial"/>
              <a:cs typeface="Arial"/>
            </a:endParaRPr>
          </a:p>
          <a:p>
            <a:pPr marL="417830" marR="5715" indent="-361315">
              <a:lnSpc>
                <a:spcPct val="100000"/>
              </a:lnSpc>
              <a:spcBef>
                <a:spcPts val="1045"/>
              </a:spcBef>
              <a:buAutoNum type="arabicPeriod" startAt="2"/>
              <a:tabLst>
                <a:tab pos="384810" algn="l"/>
              </a:tabLst>
            </a:pPr>
            <a:r>
              <a:rPr sz="2200" spc="-5" dirty="0">
                <a:latin typeface="Arial"/>
                <a:cs typeface="Arial"/>
              </a:rPr>
              <a:t>The question does not specify </a:t>
            </a:r>
            <a:r>
              <a:rPr sz="2200" spc="-10" dirty="0">
                <a:latin typeface="Arial"/>
                <a:cs typeface="Arial"/>
              </a:rPr>
              <a:t>who </a:t>
            </a:r>
            <a:r>
              <a:rPr sz="2200" spc="-5" dirty="0">
                <a:latin typeface="Arial"/>
                <a:cs typeface="Arial"/>
              </a:rPr>
              <a:t>is to bear expenses of </a:t>
            </a:r>
            <a:r>
              <a:rPr sz="2200" b="1" i="1" spc="-575" dirty="0">
                <a:latin typeface="Arial"/>
                <a:cs typeface="Arial"/>
              </a:rPr>
              <a:t>₹ </a:t>
            </a:r>
            <a:r>
              <a:rPr sz="2200" b="1" i="1" spc="-5" dirty="0">
                <a:latin typeface="Arial"/>
                <a:cs typeface="Arial"/>
              </a:rPr>
              <a:t>8,000. </a:t>
            </a:r>
            <a:r>
              <a:rPr sz="2200" i="1" spc="-5" dirty="0">
                <a:latin typeface="Arial"/>
                <a:cs typeface="Arial"/>
              </a:rPr>
              <a:t>Thus, </a:t>
            </a:r>
            <a:r>
              <a:rPr sz="2200" i="1" dirty="0">
                <a:latin typeface="Arial"/>
                <a:cs typeface="Arial"/>
              </a:rPr>
              <a:t>firm </a:t>
            </a:r>
            <a:r>
              <a:rPr sz="2200" i="1" spc="-5" dirty="0">
                <a:latin typeface="Arial"/>
                <a:cs typeface="Arial"/>
              </a:rPr>
              <a:t>is </a:t>
            </a:r>
            <a:r>
              <a:rPr sz="2200" i="1" spc="-160" dirty="0">
                <a:latin typeface="Arial"/>
                <a:cs typeface="Arial"/>
              </a:rPr>
              <a:t>to  </a:t>
            </a:r>
            <a:r>
              <a:rPr sz="2200" i="1" spc="-5" dirty="0">
                <a:latin typeface="Arial"/>
                <a:cs typeface="Arial"/>
              </a:rPr>
              <a:t>bear the</a:t>
            </a:r>
            <a:r>
              <a:rPr sz="2200" i="1" spc="15" dirty="0">
                <a:latin typeface="Arial"/>
                <a:cs typeface="Arial"/>
              </a:rPr>
              <a:t> </a:t>
            </a:r>
            <a:r>
              <a:rPr sz="2200" i="1" dirty="0">
                <a:latin typeface="Arial"/>
                <a:cs typeface="Arial"/>
              </a:rPr>
              <a:t>expenses.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rgbClr val="EDEBE0"/>
          </a:solidFill>
        </p:spPr>
        <p:txBody>
          <a:bodyPr vert="horz" wrap="square" lIns="0" tIns="5715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450"/>
              </a:spcBef>
            </a:pPr>
            <a:r>
              <a:rPr spc="-10" dirty="0"/>
              <a:t>Realisation </a:t>
            </a:r>
            <a:r>
              <a:rPr dirty="0"/>
              <a:t>Expenses – </a:t>
            </a:r>
            <a:r>
              <a:rPr spc="10" dirty="0"/>
              <a:t>Journal</a:t>
            </a:r>
            <a:r>
              <a:rPr spc="-90" dirty="0"/>
              <a:t> </a:t>
            </a:r>
            <a:r>
              <a:rPr spc="-5" dirty="0"/>
              <a:t>Entries</a:t>
            </a:r>
          </a:p>
        </p:txBody>
      </p:sp>
      <p:pic>
        <p:nvPicPr>
          <p:cNvPr id="8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44200" y="60960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27065" y="186925"/>
            <a:ext cx="1736725" cy="396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90"/>
              </a:lnSpc>
            </a:pPr>
            <a:r>
              <a:rPr sz="2800" b="1" spc="-5" dirty="0">
                <a:latin typeface="Arial"/>
                <a:cs typeface="Arial"/>
              </a:rPr>
              <a:t>Quest</a:t>
            </a:r>
            <a:r>
              <a:rPr sz="2800" b="1" dirty="0">
                <a:latin typeface="Arial"/>
                <a:cs typeface="Arial"/>
              </a:rPr>
              <a:t>i</a:t>
            </a:r>
            <a:r>
              <a:rPr sz="2800" b="1" spc="-5" dirty="0">
                <a:latin typeface="Arial"/>
                <a:cs typeface="Arial"/>
              </a:rPr>
              <a:t>o</a:t>
            </a:r>
            <a:r>
              <a:rPr sz="2800" b="1" spc="-15" dirty="0">
                <a:latin typeface="Arial"/>
                <a:cs typeface="Arial"/>
              </a:rPr>
              <a:t>n</a:t>
            </a:r>
            <a:r>
              <a:rPr sz="2800" b="1" spc="-5" dirty="0">
                <a:latin typeface="Arial"/>
                <a:cs typeface="Arial"/>
              </a:rPr>
              <a:t>s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461250" y="2340610"/>
            <a:ext cx="7239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/>
                <a:cs typeface="Arial"/>
              </a:rPr>
              <a:t>5,000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71969" y="2675889"/>
            <a:ext cx="7239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latin typeface="Arial"/>
                <a:cs typeface="Arial"/>
              </a:rPr>
              <a:t>5,000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8210" y="2340610"/>
            <a:ext cx="570039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969644" algn="l"/>
                <a:tab pos="4324985" algn="l"/>
              </a:tabLst>
            </a:pPr>
            <a:r>
              <a:rPr sz="2200" spc="-10" dirty="0">
                <a:latin typeface="Arial"/>
                <a:cs typeface="Arial"/>
              </a:rPr>
              <a:t>Pavit’s	</a:t>
            </a:r>
            <a:r>
              <a:rPr sz="2200" spc="-5" dirty="0">
                <a:latin typeface="Arial"/>
                <a:cs typeface="Arial"/>
              </a:rPr>
              <a:t>A/c	</a:t>
            </a:r>
            <a:r>
              <a:rPr sz="2200" spc="-30" dirty="0">
                <a:latin typeface="Arial"/>
                <a:cs typeface="Arial"/>
              </a:rPr>
              <a:t>…Dr.</a:t>
            </a:r>
            <a:endParaRPr sz="2200">
              <a:latin typeface="Arial"/>
              <a:cs typeface="Arial"/>
            </a:endParaRPr>
          </a:p>
          <a:p>
            <a:pPr marL="12700" marR="635000" indent="383540">
              <a:lnSpc>
                <a:spcPct val="100000"/>
              </a:lnSpc>
              <a:tabLst>
                <a:tab pos="2846070" algn="l"/>
              </a:tabLst>
            </a:pPr>
            <a:r>
              <a:rPr sz="2200" spc="-125" dirty="0">
                <a:latin typeface="Arial"/>
                <a:cs typeface="Arial"/>
              </a:rPr>
              <a:t>To</a:t>
            </a:r>
            <a:r>
              <a:rPr sz="220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Hitesh’s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Capital	A/c  (Remuneration payable to </a:t>
            </a:r>
            <a:r>
              <a:rPr sz="2200" spc="-50" dirty="0">
                <a:latin typeface="Arial"/>
                <a:cs typeface="Arial"/>
              </a:rPr>
              <a:t>Dev, </a:t>
            </a:r>
            <a:r>
              <a:rPr sz="2200" spc="-5" dirty="0">
                <a:latin typeface="Arial"/>
                <a:cs typeface="Arial"/>
              </a:rPr>
              <a:t>a</a:t>
            </a:r>
            <a:r>
              <a:rPr sz="2200" spc="13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partner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200" spc="-5" dirty="0">
                <a:latin typeface="Arial"/>
                <a:cs typeface="Arial"/>
              </a:rPr>
              <a:t>credited to his Capital A/c and expenses</a:t>
            </a:r>
            <a:r>
              <a:rPr sz="2200" spc="-2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paid)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8210" y="893825"/>
            <a:ext cx="8440420" cy="14598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5930" marR="5080" indent="-443865" algn="just">
              <a:lnSpc>
                <a:spcPct val="100000"/>
              </a:lnSpc>
              <a:spcBef>
                <a:spcPts val="95"/>
              </a:spcBef>
            </a:pPr>
            <a:r>
              <a:rPr sz="2200" b="1" i="1" spc="-5" dirty="0">
                <a:latin typeface="Arial"/>
                <a:cs typeface="Arial"/>
              </a:rPr>
              <a:t>9. Realisation </a:t>
            </a:r>
            <a:r>
              <a:rPr sz="2200" b="1" i="1" dirty="0">
                <a:latin typeface="Arial"/>
                <a:cs typeface="Arial"/>
              </a:rPr>
              <a:t>expenses </a:t>
            </a:r>
            <a:r>
              <a:rPr sz="2200" b="1" i="1" spc="-5" dirty="0">
                <a:latin typeface="Arial"/>
                <a:cs typeface="Arial"/>
              </a:rPr>
              <a:t>of </a:t>
            </a:r>
            <a:r>
              <a:rPr sz="2200" b="1" i="1" spc="-575" dirty="0">
                <a:latin typeface="Arial"/>
                <a:cs typeface="Arial"/>
              </a:rPr>
              <a:t>₹ </a:t>
            </a:r>
            <a:r>
              <a:rPr sz="2200" b="1" i="1" spc="-5" dirty="0">
                <a:latin typeface="Arial"/>
                <a:cs typeface="Arial"/>
              </a:rPr>
              <a:t>5,000 were to be borne by Pavit, </a:t>
            </a:r>
            <a:r>
              <a:rPr sz="2200" b="1" i="1" spc="-360" dirty="0">
                <a:latin typeface="Arial"/>
                <a:cs typeface="Arial"/>
              </a:rPr>
              <a:t>a  </a:t>
            </a:r>
            <a:r>
              <a:rPr sz="2200" b="1" i="1" spc="-20" dirty="0">
                <a:latin typeface="Arial"/>
                <a:cs typeface="Arial"/>
              </a:rPr>
              <a:t>partner. </a:t>
            </a:r>
            <a:r>
              <a:rPr sz="2200" b="1" i="1" dirty="0">
                <a:latin typeface="Arial"/>
                <a:cs typeface="Arial"/>
              </a:rPr>
              <a:t>It </a:t>
            </a:r>
            <a:r>
              <a:rPr sz="2200" b="1" i="1" spc="-5" dirty="0">
                <a:latin typeface="Arial"/>
                <a:cs typeface="Arial"/>
              </a:rPr>
              <a:t>was </a:t>
            </a:r>
            <a:r>
              <a:rPr sz="2200" b="1" i="1" dirty="0">
                <a:latin typeface="Arial"/>
                <a:cs typeface="Arial"/>
              </a:rPr>
              <a:t>paid </a:t>
            </a:r>
            <a:r>
              <a:rPr sz="2200" b="1" i="1" spc="5" dirty="0">
                <a:latin typeface="Arial"/>
                <a:cs typeface="Arial"/>
              </a:rPr>
              <a:t>by </a:t>
            </a:r>
            <a:r>
              <a:rPr sz="2200" b="1" i="1" dirty="0">
                <a:latin typeface="Arial"/>
                <a:cs typeface="Arial"/>
              </a:rPr>
              <a:t>Hitesh, another </a:t>
            </a:r>
            <a:r>
              <a:rPr sz="2200" b="1" i="1" spc="-15" dirty="0">
                <a:latin typeface="Arial"/>
                <a:cs typeface="Arial"/>
              </a:rPr>
              <a:t>partner. </a:t>
            </a:r>
            <a:r>
              <a:rPr sz="2200" b="1" i="1" spc="-5" dirty="0">
                <a:latin typeface="Arial"/>
                <a:cs typeface="Arial"/>
              </a:rPr>
              <a:t>It is </a:t>
            </a:r>
            <a:r>
              <a:rPr sz="2200" b="1" i="1" dirty="0">
                <a:latin typeface="Arial"/>
                <a:cs typeface="Arial"/>
              </a:rPr>
              <a:t>to </a:t>
            </a:r>
            <a:r>
              <a:rPr sz="2200" b="1" i="1" spc="-5" dirty="0">
                <a:latin typeface="Arial"/>
                <a:cs typeface="Arial"/>
              </a:rPr>
              <a:t>be  recorded in the books of</a:t>
            </a:r>
            <a:r>
              <a:rPr sz="2200" b="1" i="1" spc="105" dirty="0">
                <a:latin typeface="Arial"/>
                <a:cs typeface="Arial"/>
              </a:rPr>
              <a:t> </a:t>
            </a:r>
            <a:r>
              <a:rPr sz="2200" b="1" i="1" spc="-5" dirty="0">
                <a:latin typeface="Arial"/>
                <a:cs typeface="Arial"/>
              </a:rPr>
              <a:t>account.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2200" b="1" dirty="0">
                <a:latin typeface="Arial"/>
                <a:cs typeface="Arial"/>
              </a:rPr>
              <a:t>Answer: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rgbClr val="EDEBE0"/>
          </a:solidFill>
        </p:spPr>
        <p:txBody>
          <a:bodyPr vert="horz" wrap="square" lIns="0" tIns="5715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450"/>
              </a:spcBef>
            </a:pPr>
            <a:r>
              <a:rPr spc="-10" dirty="0"/>
              <a:t>Realisation </a:t>
            </a:r>
            <a:r>
              <a:rPr dirty="0"/>
              <a:t>Expenses – </a:t>
            </a:r>
            <a:r>
              <a:rPr spc="10" dirty="0"/>
              <a:t>Journal</a:t>
            </a:r>
            <a:r>
              <a:rPr spc="-90" dirty="0"/>
              <a:t> </a:t>
            </a:r>
            <a:r>
              <a:rPr spc="-5" dirty="0"/>
              <a:t>Entries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718210" y="4007358"/>
            <a:ext cx="10779760" cy="2215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5" dirty="0">
                <a:latin typeface="Arial"/>
                <a:cs typeface="Arial"/>
              </a:rPr>
              <a:t>Reasons: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600">
              <a:latin typeface="Arial"/>
              <a:cs typeface="Arial"/>
            </a:endParaRPr>
          </a:p>
          <a:p>
            <a:pPr marL="453390" indent="-369570">
              <a:lnSpc>
                <a:spcPct val="100000"/>
              </a:lnSpc>
              <a:buAutoNum type="arabicPeriod"/>
              <a:tabLst>
                <a:tab pos="452755" algn="l"/>
                <a:tab pos="454025" algn="l"/>
                <a:tab pos="1286510" algn="l"/>
                <a:tab pos="1579245" algn="l"/>
                <a:tab pos="2602230" algn="l"/>
                <a:tab pos="3234690" algn="l"/>
                <a:tab pos="3603625" algn="l"/>
                <a:tab pos="4298315" algn="l"/>
                <a:tab pos="5633720" algn="l"/>
                <a:tab pos="6002655" algn="l"/>
                <a:tab pos="6293485" algn="l"/>
                <a:tab pos="7206615" algn="l"/>
                <a:tab pos="8058784" algn="l"/>
                <a:tab pos="8799195" algn="l"/>
                <a:tab pos="9465310" algn="l"/>
                <a:tab pos="9895205" algn="l"/>
              </a:tabLst>
            </a:pPr>
            <a:r>
              <a:rPr sz="2200" spc="-5" dirty="0">
                <a:latin typeface="Arial"/>
                <a:cs typeface="Arial"/>
              </a:rPr>
              <a:t>Pavit,	a	partner	was	to	bear	</a:t>
            </a:r>
            <a:r>
              <a:rPr sz="2200" spc="5" dirty="0">
                <a:latin typeface="Arial"/>
                <a:cs typeface="Arial"/>
              </a:rPr>
              <a:t>e</a:t>
            </a:r>
            <a:r>
              <a:rPr sz="2200" spc="-5" dirty="0">
                <a:latin typeface="Arial"/>
                <a:cs typeface="Arial"/>
              </a:rPr>
              <a:t>x</a:t>
            </a:r>
            <a:r>
              <a:rPr sz="2200" dirty="0">
                <a:latin typeface="Arial"/>
                <a:cs typeface="Arial"/>
              </a:rPr>
              <a:t>p</a:t>
            </a:r>
            <a:r>
              <a:rPr sz="2200" spc="-5" dirty="0">
                <a:latin typeface="Arial"/>
                <a:cs typeface="Arial"/>
              </a:rPr>
              <a:t>en</a:t>
            </a:r>
            <a:r>
              <a:rPr sz="2200" dirty="0">
                <a:latin typeface="Arial"/>
                <a:cs typeface="Arial"/>
              </a:rPr>
              <a:t>s</a:t>
            </a:r>
            <a:r>
              <a:rPr sz="2200" spc="-5" dirty="0">
                <a:latin typeface="Arial"/>
                <a:cs typeface="Arial"/>
              </a:rPr>
              <a:t>es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of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b="1" i="1" spc="-575" dirty="0">
                <a:latin typeface="Arial"/>
                <a:cs typeface="Arial"/>
              </a:rPr>
              <a:t>₹</a:t>
            </a:r>
            <a:r>
              <a:rPr sz="2200" b="1" i="1" dirty="0">
                <a:latin typeface="Arial"/>
                <a:cs typeface="Arial"/>
              </a:rPr>
              <a:t>	</a:t>
            </a:r>
            <a:r>
              <a:rPr sz="2200" b="1" i="1" spc="-5" dirty="0">
                <a:latin typeface="Arial"/>
                <a:cs typeface="Arial"/>
              </a:rPr>
              <a:t>5,000</a:t>
            </a:r>
            <a:r>
              <a:rPr sz="2200" spc="-5" dirty="0">
                <a:latin typeface="Arial"/>
                <a:cs typeface="Arial"/>
              </a:rPr>
              <a:t>,</a:t>
            </a:r>
            <a:r>
              <a:rPr sz="2200" dirty="0">
                <a:latin typeface="Arial"/>
                <a:cs typeface="Arial"/>
              </a:rPr>
              <a:t>	w</a:t>
            </a:r>
            <a:r>
              <a:rPr sz="2200" spc="-5" dirty="0">
                <a:latin typeface="Arial"/>
                <a:cs typeface="Arial"/>
              </a:rPr>
              <a:t>hich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were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5" dirty="0">
                <a:latin typeface="Arial"/>
                <a:cs typeface="Arial"/>
              </a:rPr>
              <a:t>p</a:t>
            </a:r>
            <a:r>
              <a:rPr sz="2200" spc="-5" dirty="0">
                <a:latin typeface="Arial"/>
                <a:cs typeface="Arial"/>
              </a:rPr>
              <a:t>aid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by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Hit</a:t>
            </a:r>
            <a:r>
              <a:rPr sz="2200" spc="5" dirty="0">
                <a:latin typeface="Arial"/>
                <a:cs typeface="Arial"/>
              </a:rPr>
              <a:t>e</a:t>
            </a:r>
            <a:r>
              <a:rPr sz="2200" spc="-5" dirty="0">
                <a:latin typeface="Arial"/>
                <a:cs typeface="Arial"/>
              </a:rPr>
              <a:t>s</a:t>
            </a:r>
            <a:r>
              <a:rPr sz="2200" dirty="0">
                <a:latin typeface="Arial"/>
                <a:cs typeface="Arial"/>
              </a:rPr>
              <a:t>h</a:t>
            </a:r>
            <a:r>
              <a:rPr sz="2200" spc="-5" dirty="0">
                <a:latin typeface="Arial"/>
                <a:cs typeface="Arial"/>
              </a:rPr>
              <a:t>,</a:t>
            </a:r>
            <a:endParaRPr sz="2200">
              <a:latin typeface="Arial"/>
              <a:cs typeface="Arial"/>
            </a:endParaRPr>
          </a:p>
          <a:p>
            <a:pPr marL="445770">
              <a:lnSpc>
                <a:spcPct val="100000"/>
              </a:lnSpc>
            </a:pPr>
            <a:r>
              <a:rPr sz="2200" spc="-5" dirty="0">
                <a:latin typeface="Arial"/>
                <a:cs typeface="Arial"/>
              </a:rPr>
              <a:t>another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partner.</a:t>
            </a:r>
            <a:endParaRPr sz="2200">
              <a:latin typeface="Arial"/>
              <a:cs typeface="Arial"/>
            </a:endParaRPr>
          </a:p>
          <a:p>
            <a:pPr marL="417830" marR="5080" indent="-361315">
              <a:lnSpc>
                <a:spcPct val="100000"/>
              </a:lnSpc>
              <a:spcBef>
                <a:spcPts val="1050"/>
              </a:spcBef>
              <a:buAutoNum type="arabicPeriod" startAt="2"/>
              <a:tabLst>
                <a:tab pos="383540" algn="l"/>
              </a:tabLst>
            </a:pPr>
            <a:r>
              <a:rPr sz="2200" spc="-5" dirty="0">
                <a:latin typeface="Arial"/>
                <a:cs typeface="Arial"/>
              </a:rPr>
              <a:t>Since, entry was to </a:t>
            </a:r>
            <a:r>
              <a:rPr sz="2200" dirty="0">
                <a:latin typeface="Arial"/>
                <a:cs typeface="Arial"/>
              </a:rPr>
              <a:t>be </a:t>
            </a:r>
            <a:r>
              <a:rPr sz="2200" spc="-5" dirty="0">
                <a:latin typeface="Arial"/>
                <a:cs typeface="Arial"/>
              </a:rPr>
              <a:t>recorded in the books, </a:t>
            </a:r>
            <a:r>
              <a:rPr sz="2200" spc="-10" dirty="0">
                <a:latin typeface="Arial"/>
                <a:cs typeface="Arial"/>
              </a:rPr>
              <a:t>Pavit’s </a:t>
            </a:r>
            <a:r>
              <a:rPr sz="2200" spc="-5" dirty="0">
                <a:latin typeface="Arial"/>
                <a:cs typeface="Arial"/>
              </a:rPr>
              <a:t>Capital Account is debited by  the amount and </a:t>
            </a:r>
            <a:r>
              <a:rPr sz="2200" spc="-10" dirty="0">
                <a:latin typeface="Arial"/>
                <a:cs typeface="Arial"/>
              </a:rPr>
              <a:t>Hitesh’s </a:t>
            </a:r>
            <a:r>
              <a:rPr sz="2200" spc="-5" dirty="0">
                <a:latin typeface="Arial"/>
                <a:cs typeface="Arial"/>
              </a:rPr>
              <a:t>Capital Account is</a:t>
            </a:r>
            <a:r>
              <a:rPr sz="2200" spc="-3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credited.</a:t>
            </a:r>
            <a:endParaRPr sz="2200">
              <a:latin typeface="Arial"/>
              <a:cs typeface="Arial"/>
            </a:endParaRPr>
          </a:p>
        </p:txBody>
      </p:sp>
      <p:pic>
        <p:nvPicPr>
          <p:cNvPr id="10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44200" y="60960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1247" y="199835"/>
            <a:ext cx="8406765" cy="367408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285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25"/>
              </a:spcBef>
            </a:pPr>
            <a:r>
              <a:rPr lang="en-US" sz="2200" spc="-10" dirty="0" smtClean="0"/>
              <a:t>Case Study</a:t>
            </a:r>
            <a:r>
              <a:rPr sz="2200" spc="85" dirty="0" smtClean="0"/>
              <a:t> </a:t>
            </a:r>
            <a:r>
              <a:rPr sz="2200" spc="-5" dirty="0"/>
              <a:t>2</a:t>
            </a:r>
            <a:endParaRPr sz="2200" dirty="0"/>
          </a:p>
        </p:txBody>
      </p:sp>
      <p:sp>
        <p:nvSpPr>
          <p:cNvPr id="4" name="object 4"/>
          <p:cNvSpPr txBox="1"/>
          <p:nvPr/>
        </p:nvSpPr>
        <p:spPr>
          <a:xfrm>
            <a:off x="893978" y="672211"/>
            <a:ext cx="824674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Following balances exist </a:t>
            </a:r>
            <a:r>
              <a:rPr sz="2000" spc="-10" dirty="0">
                <a:latin typeface="Arial"/>
                <a:cs typeface="Arial"/>
              </a:rPr>
              <a:t>in </a:t>
            </a:r>
            <a:r>
              <a:rPr sz="2000" dirty="0">
                <a:latin typeface="Arial"/>
                <a:cs typeface="Arial"/>
              </a:rPr>
              <a:t>the Balance Sheet as at </a:t>
            </a:r>
            <a:r>
              <a:rPr sz="2000" spc="5" dirty="0">
                <a:latin typeface="Arial"/>
                <a:cs typeface="Arial"/>
              </a:rPr>
              <a:t>31</a:t>
            </a:r>
            <a:r>
              <a:rPr sz="1950" spc="7" baseline="25641" dirty="0">
                <a:latin typeface="Arial"/>
                <a:cs typeface="Arial"/>
              </a:rPr>
              <a:t>st </a:t>
            </a:r>
            <a:r>
              <a:rPr sz="2000" spc="-5" dirty="0">
                <a:latin typeface="Arial"/>
                <a:cs typeface="Arial"/>
              </a:rPr>
              <a:t>March, </a:t>
            </a:r>
            <a:r>
              <a:rPr sz="2000" dirty="0">
                <a:latin typeface="Arial"/>
                <a:cs typeface="Arial"/>
              </a:rPr>
              <a:t>2020 of  </a:t>
            </a:r>
            <a:r>
              <a:rPr sz="2000" spc="-5" dirty="0">
                <a:latin typeface="Arial"/>
                <a:cs typeface="Arial"/>
              </a:rPr>
              <a:t>ABC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Ltd.:</a:t>
            </a:r>
            <a:endParaRPr sz="20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834161" y="1379092"/>
          <a:ext cx="9976484" cy="16330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973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218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7038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Particulars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4730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31</a:t>
                      </a:r>
                      <a:r>
                        <a:rPr sz="1950" b="1" spc="7" baseline="25641" dirty="0">
                          <a:latin typeface="Arial"/>
                          <a:cs typeface="Arial"/>
                        </a:rPr>
                        <a:t>st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March,  </a:t>
                      </a:r>
                      <a:r>
                        <a:rPr sz="2000" b="1" spc="-5" dirty="0">
                          <a:latin typeface="Arial"/>
                          <a:cs typeface="Arial"/>
                        </a:rPr>
                        <a:t>2020</a:t>
                      </a:r>
                      <a:r>
                        <a:rPr sz="20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60" dirty="0">
                          <a:latin typeface="Arial"/>
                          <a:cs typeface="Arial"/>
                        </a:rPr>
                        <a:t>(₹)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9751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31</a:t>
                      </a:r>
                      <a:r>
                        <a:rPr sz="1950" b="1" spc="7" baseline="25641" dirty="0">
                          <a:latin typeface="Arial"/>
                          <a:cs typeface="Arial"/>
                        </a:rPr>
                        <a:t>st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March,  </a:t>
                      </a:r>
                      <a:r>
                        <a:rPr sz="2000" b="1" spc="-5" dirty="0">
                          <a:latin typeface="Arial"/>
                          <a:cs typeface="Arial"/>
                        </a:rPr>
                        <a:t>2019</a:t>
                      </a:r>
                      <a:r>
                        <a:rPr sz="20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60" dirty="0">
                          <a:latin typeface="Arial"/>
                          <a:cs typeface="Arial"/>
                        </a:rPr>
                        <a:t>(₹)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9F0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14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Premium on Redemption of</a:t>
                      </a:r>
                      <a:r>
                        <a:rPr sz="20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Debentures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D0E2EA"/>
                    </a:solidFill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2,00,000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D0E2EA"/>
                    </a:solidFill>
                  </a:tcPr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5,00,000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D0E2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129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10%</a:t>
                      </a:r>
                      <a:r>
                        <a:rPr sz="20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Debentures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20,00,000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50,00,000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E9F0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872134" y="3099562"/>
            <a:ext cx="10528300" cy="220868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59690" marR="43180" indent="-9525">
              <a:lnSpc>
                <a:spcPct val="101200"/>
              </a:lnSpc>
              <a:spcBef>
                <a:spcPts val="75"/>
              </a:spcBef>
              <a:tabLst>
                <a:tab pos="4351655" algn="l"/>
                <a:tab pos="5622925" algn="l"/>
                <a:tab pos="6697345" algn="l"/>
                <a:tab pos="7276465" algn="l"/>
                <a:tab pos="8180070" algn="l"/>
                <a:tab pos="8613140" algn="l"/>
                <a:tab pos="9474835" algn="l"/>
                <a:tab pos="9983470" algn="l"/>
              </a:tabLst>
            </a:pPr>
            <a:r>
              <a:rPr sz="3000" b="1" baseline="8333" dirty="0">
                <a:latin typeface="Arial"/>
                <a:cs typeface="Arial"/>
              </a:rPr>
              <a:t>Additional</a:t>
            </a:r>
            <a:r>
              <a:rPr sz="3000" b="1" spc="-52" baseline="8333" dirty="0">
                <a:latin typeface="Arial"/>
                <a:cs typeface="Arial"/>
              </a:rPr>
              <a:t> </a:t>
            </a:r>
            <a:r>
              <a:rPr sz="3000" b="1" baseline="8333" dirty="0">
                <a:latin typeface="Arial"/>
                <a:cs typeface="Arial"/>
              </a:rPr>
              <a:t>Infor</a:t>
            </a:r>
            <a:r>
              <a:rPr sz="3000" b="1" spc="-15" baseline="8333" dirty="0">
                <a:latin typeface="Arial"/>
                <a:cs typeface="Arial"/>
              </a:rPr>
              <a:t>m</a:t>
            </a:r>
            <a:r>
              <a:rPr sz="3000" b="1" baseline="8333" dirty="0">
                <a:latin typeface="Arial"/>
                <a:cs typeface="Arial"/>
              </a:rPr>
              <a:t>atio</a:t>
            </a:r>
            <a:r>
              <a:rPr sz="3000" b="1" spc="-7" baseline="8333" dirty="0">
                <a:latin typeface="Arial"/>
                <a:cs typeface="Arial"/>
              </a:rPr>
              <a:t>n</a:t>
            </a:r>
            <a:r>
              <a:rPr sz="3000" b="1" baseline="8333" dirty="0">
                <a:latin typeface="Arial"/>
                <a:cs typeface="Arial"/>
              </a:rPr>
              <a:t>:</a:t>
            </a:r>
            <a:r>
              <a:rPr sz="3000" b="1" spc="104" baseline="8333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P</a:t>
            </a:r>
            <a:r>
              <a:rPr sz="2000" dirty="0">
                <a:latin typeface="Arial"/>
                <a:cs typeface="Arial"/>
              </a:rPr>
              <a:t>reliminary	E</a:t>
            </a:r>
            <a:r>
              <a:rPr sz="2000" spc="-10" dirty="0">
                <a:latin typeface="Arial"/>
                <a:cs typeface="Arial"/>
              </a:rPr>
              <a:t>x</a:t>
            </a:r>
            <a:r>
              <a:rPr sz="2000" dirty="0">
                <a:latin typeface="Arial"/>
                <a:cs typeface="Arial"/>
              </a:rPr>
              <a:t>pe</a:t>
            </a:r>
            <a:r>
              <a:rPr sz="2000" spc="-10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ses	inc</a:t>
            </a:r>
            <a:r>
              <a:rPr sz="2000" spc="-10" dirty="0">
                <a:latin typeface="Arial"/>
                <a:cs typeface="Arial"/>
              </a:rPr>
              <a:t>ur</a:t>
            </a:r>
            <a:r>
              <a:rPr sz="2000" dirty="0">
                <a:latin typeface="Arial"/>
                <a:cs typeface="Arial"/>
              </a:rPr>
              <a:t>red	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nd	</a:t>
            </a:r>
            <a:r>
              <a:rPr sz="2000" spc="-10" dirty="0">
                <a:latin typeface="Arial"/>
                <a:cs typeface="Arial"/>
              </a:rPr>
              <a:t>w</a:t>
            </a:r>
            <a:r>
              <a:rPr sz="2000" dirty="0">
                <a:latin typeface="Arial"/>
                <a:cs typeface="Arial"/>
              </a:rPr>
              <a:t>rit</a:t>
            </a:r>
            <a:r>
              <a:rPr sz="2000" spc="-10" dirty="0">
                <a:latin typeface="Arial"/>
                <a:cs typeface="Arial"/>
              </a:rPr>
              <a:t>t</a:t>
            </a:r>
            <a:r>
              <a:rPr sz="2000" dirty="0">
                <a:latin typeface="Arial"/>
                <a:cs typeface="Arial"/>
              </a:rPr>
              <a:t>en	o</a:t>
            </a:r>
            <a:r>
              <a:rPr sz="2000" spc="-45" dirty="0">
                <a:latin typeface="Arial"/>
                <a:cs typeface="Arial"/>
              </a:rPr>
              <a:t>f</a:t>
            </a:r>
            <a:r>
              <a:rPr sz="2000" dirty="0">
                <a:latin typeface="Arial"/>
                <a:cs typeface="Arial"/>
              </a:rPr>
              <a:t>f	</a:t>
            </a:r>
            <a:r>
              <a:rPr sz="2000" spc="-10" dirty="0">
                <a:latin typeface="Arial"/>
                <a:cs typeface="Arial"/>
              </a:rPr>
              <a:t>d</a:t>
            </a:r>
            <a:r>
              <a:rPr sz="2000" dirty="0">
                <a:latin typeface="Arial"/>
                <a:cs typeface="Arial"/>
              </a:rPr>
              <a:t>uri</a:t>
            </a:r>
            <a:r>
              <a:rPr sz="2000" spc="-1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g	the	ye</a:t>
            </a:r>
            <a:r>
              <a:rPr sz="2000" spc="-15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r  </a:t>
            </a:r>
            <a:r>
              <a:rPr sz="3000" baseline="1388" dirty="0">
                <a:latin typeface="Arial"/>
                <a:cs typeface="Arial"/>
              </a:rPr>
              <a:t>ended </a:t>
            </a:r>
            <a:r>
              <a:rPr sz="3000" spc="7" baseline="1388" dirty="0">
                <a:latin typeface="Arial"/>
                <a:cs typeface="Arial"/>
              </a:rPr>
              <a:t>31</a:t>
            </a:r>
            <a:r>
              <a:rPr sz="1950" spc="7" baseline="27777" dirty="0">
                <a:latin typeface="Arial"/>
                <a:cs typeface="Arial"/>
              </a:rPr>
              <a:t>st </a:t>
            </a:r>
            <a:r>
              <a:rPr sz="3000" baseline="1388" dirty="0">
                <a:latin typeface="Arial"/>
                <a:cs typeface="Arial"/>
              </a:rPr>
              <a:t>March, 2020 were </a:t>
            </a:r>
            <a:r>
              <a:rPr sz="3000" spc="-772" baseline="1388" dirty="0">
                <a:latin typeface="Arial"/>
                <a:cs typeface="Arial"/>
              </a:rPr>
              <a:t>₹ </a:t>
            </a:r>
            <a:r>
              <a:rPr sz="3000" baseline="1388" dirty="0">
                <a:latin typeface="Arial"/>
                <a:cs typeface="Arial"/>
              </a:rPr>
              <a:t>20,000. </a:t>
            </a:r>
            <a:r>
              <a:rPr sz="2000" dirty="0">
                <a:latin typeface="Arial"/>
                <a:cs typeface="Arial"/>
              </a:rPr>
              <a:t>Debentures were redeemed on </a:t>
            </a:r>
            <a:r>
              <a:rPr sz="2000" spc="10" dirty="0">
                <a:latin typeface="Arial"/>
                <a:cs typeface="Arial"/>
              </a:rPr>
              <a:t>1</a:t>
            </a:r>
            <a:r>
              <a:rPr sz="1950" spc="15" baseline="25641" dirty="0">
                <a:latin typeface="Arial"/>
                <a:cs typeface="Arial"/>
              </a:rPr>
              <a:t>st </a:t>
            </a:r>
            <a:r>
              <a:rPr sz="2000" dirty="0">
                <a:latin typeface="Arial"/>
                <a:cs typeface="Arial"/>
              </a:rPr>
              <a:t>April,</a:t>
            </a:r>
            <a:r>
              <a:rPr sz="2000" spc="-1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2019.</a:t>
            </a:r>
          </a:p>
          <a:p>
            <a:pPr marL="156845">
              <a:lnSpc>
                <a:spcPct val="100000"/>
              </a:lnSpc>
              <a:spcBef>
                <a:spcPts val="1070"/>
              </a:spcBef>
            </a:pPr>
            <a:r>
              <a:rPr sz="2000" b="1" i="1" dirty="0">
                <a:latin typeface="Arial"/>
                <a:cs typeface="Arial"/>
              </a:rPr>
              <a:t>Questions:</a:t>
            </a:r>
            <a:endParaRPr sz="2000" dirty="0">
              <a:latin typeface="Arial"/>
              <a:cs typeface="Arial"/>
            </a:endParaRPr>
          </a:p>
          <a:p>
            <a:pPr marL="534670" marR="61594" indent="-364490">
              <a:lnSpc>
                <a:spcPct val="100000"/>
              </a:lnSpc>
              <a:spcBef>
                <a:spcPts val="1330"/>
              </a:spcBef>
              <a:buAutoNum type="arabicPeriod"/>
              <a:tabLst>
                <a:tab pos="497205" algn="l"/>
              </a:tabLst>
            </a:pPr>
            <a:r>
              <a:rPr sz="2000" b="1" i="1" dirty="0">
                <a:latin typeface="Arial"/>
                <a:cs typeface="Arial"/>
              </a:rPr>
              <a:t>On the </a:t>
            </a:r>
            <a:r>
              <a:rPr sz="2000" b="1" i="1" spc="-5" dirty="0">
                <a:latin typeface="Arial"/>
                <a:cs typeface="Arial"/>
              </a:rPr>
              <a:t>basis </a:t>
            </a:r>
            <a:r>
              <a:rPr sz="2000" b="1" i="1" spc="-10" dirty="0">
                <a:latin typeface="Arial"/>
                <a:cs typeface="Arial"/>
              </a:rPr>
              <a:t>of </a:t>
            </a:r>
            <a:r>
              <a:rPr sz="2000" b="1" i="1" dirty="0">
                <a:latin typeface="Arial"/>
                <a:cs typeface="Arial"/>
              </a:rPr>
              <a:t>above </a:t>
            </a:r>
            <a:r>
              <a:rPr sz="2000" b="1" i="1" spc="-5" dirty="0">
                <a:latin typeface="Arial"/>
                <a:cs typeface="Arial"/>
              </a:rPr>
              <a:t>information, list the adjustments to </a:t>
            </a:r>
            <a:r>
              <a:rPr sz="2000" b="1" i="1" dirty="0">
                <a:latin typeface="Arial"/>
                <a:cs typeface="Arial"/>
              </a:rPr>
              <a:t>determine Net </a:t>
            </a:r>
            <a:r>
              <a:rPr sz="2000" b="1" i="1" spc="-5" dirty="0">
                <a:latin typeface="Arial"/>
                <a:cs typeface="Arial"/>
              </a:rPr>
              <a:t>Profit  </a:t>
            </a:r>
            <a:r>
              <a:rPr sz="2000" b="1" i="1" dirty="0">
                <a:latin typeface="Arial"/>
                <a:cs typeface="Arial"/>
              </a:rPr>
              <a:t>before </a:t>
            </a:r>
            <a:r>
              <a:rPr sz="2000" b="1" i="1" spc="-25" dirty="0">
                <a:latin typeface="Arial"/>
                <a:cs typeface="Arial"/>
              </a:rPr>
              <a:t>Tax </a:t>
            </a:r>
            <a:r>
              <a:rPr sz="2000" b="1" i="1" dirty="0">
                <a:latin typeface="Arial"/>
                <a:cs typeface="Arial"/>
              </a:rPr>
              <a:t>and Extraordinary items and</a:t>
            </a:r>
            <a:r>
              <a:rPr sz="2000" b="1" i="1" spc="-95" dirty="0">
                <a:latin typeface="Arial"/>
                <a:cs typeface="Arial"/>
              </a:rPr>
              <a:t> </a:t>
            </a:r>
            <a:r>
              <a:rPr sz="2000" b="1" i="1" dirty="0">
                <a:latin typeface="Arial"/>
                <a:cs typeface="Arial"/>
              </a:rPr>
              <a:t>Why?</a:t>
            </a:r>
            <a:endParaRPr sz="2000" dirty="0">
              <a:latin typeface="Arial"/>
              <a:cs typeface="Arial"/>
            </a:endParaRPr>
          </a:p>
          <a:p>
            <a:pPr marL="434975" indent="-281305">
              <a:lnSpc>
                <a:spcPct val="100000"/>
              </a:lnSpc>
              <a:spcBef>
                <a:spcPts val="340"/>
              </a:spcBef>
              <a:buAutoNum type="arabicPeriod"/>
              <a:tabLst>
                <a:tab pos="435609" algn="l"/>
              </a:tabLst>
            </a:pPr>
            <a:r>
              <a:rPr sz="2000" b="1" i="1" dirty="0">
                <a:latin typeface="Arial"/>
                <a:cs typeface="Arial"/>
              </a:rPr>
              <a:t>State the items and amount to </a:t>
            </a:r>
            <a:r>
              <a:rPr sz="2000" b="1" i="1" spc="-5" dirty="0">
                <a:latin typeface="Arial"/>
                <a:cs typeface="Arial"/>
              </a:rPr>
              <a:t>be </a:t>
            </a:r>
            <a:r>
              <a:rPr sz="2000" b="1" i="1" dirty="0">
                <a:latin typeface="Arial"/>
                <a:cs typeface="Arial"/>
              </a:rPr>
              <a:t>shown under Financing Activities and</a:t>
            </a:r>
            <a:r>
              <a:rPr sz="2000" b="1" i="1" spc="-260" dirty="0">
                <a:latin typeface="Arial"/>
                <a:cs typeface="Arial"/>
              </a:rPr>
              <a:t> </a:t>
            </a:r>
            <a:r>
              <a:rPr sz="2000" b="1" i="1" dirty="0">
                <a:latin typeface="Arial"/>
                <a:cs typeface="Arial"/>
              </a:rPr>
              <a:t>Why?</a:t>
            </a:r>
            <a:endParaRPr sz="2000" dirty="0">
              <a:latin typeface="Arial"/>
              <a:cs typeface="Arial"/>
            </a:endParaRPr>
          </a:p>
        </p:txBody>
      </p:sp>
      <p:pic>
        <p:nvPicPr>
          <p:cNvPr id="8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68000" y="60198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33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5333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33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5333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867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44200" y="60960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75232" y="310895"/>
            <a:ext cx="2113915" cy="646430"/>
          </a:xfrm>
          <a:prstGeom prst="rect">
            <a:avLst/>
          </a:prstGeom>
          <a:solidFill>
            <a:srgbClr val="FCEADA"/>
          </a:solidFill>
          <a:ln w="9525">
            <a:solidFill>
              <a:srgbClr val="001F5F"/>
            </a:solidFill>
          </a:ln>
        </p:spPr>
        <p:txBody>
          <a:bodyPr vert="horz" wrap="square" lIns="0" tIns="39369" rIns="0" bIns="0" rtlCol="0">
            <a:spAutoFit/>
          </a:bodyPr>
          <a:lstStyle/>
          <a:p>
            <a:pPr marL="90805" marR="276225">
              <a:lnSpc>
                <a:spcPct val="100000"/>
              </a:lnSpc>
              <a:spcBef>
                <a:spcPts val="309"/>
              </a:spcBef>
            </a:pPr>
            <a:r>
              <a:rPr sz="1800" spc="-5" dirty="0">
                <a:latin typeface="Arial"/>
                <a:cs typeface="Arial"/>
              </a:rPr>
              <a:t>Liability Does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not  Exist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05127" y="1859279"/>
            <a:ext cx="2148840" cy="646430"/>
          </a:xfrm>
          <a:prstGeom prst="rect">
            <a:avLst/>
          </a:prstGeom>
          <a:solidFill>
            <a:srgbClr val="DBEDF4"/>
          </a:solidFill>
          <a:ln w="9525">
            <a:solidFill>
              <a:srgbClr val="001F5F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1440" marR="247015">
              <a:lnSpc>
                <a:spcPct val="100000"/>
              </a:lnSpc>
              <a:spcBef>
                <a:spcPts val="310"/>
              </a:spcBef>
            </a:pPr>
            <a:r>
              <a:rPr sz="1800" spc="-5" dirty="0">
                <a:latin typeface="Arial"/>
                <a:cs typeface="Arial"/>
              </a:rPr>
              <a:t>Liability is </a:t>
            </a:r>
            <a:r>
              <a:rPr sz="1800" dirty="0">
                <a:latin typeface="Arial"/>
                <a:cs typeface="Arial"/>
              </a:rPr>
              <a:t>for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Part  </a:t>
            </a:r>
            <a:r>
              <a:rPr sz="1800" dirty="0">
                <a:latin typeface="Arial"/>
                <a:cs typeface="Arial"/>
              </a:rPr>
              <a:t>of </a:t>
            </a:r>
            <a:r>
              <a:rPr sz="1800" spc="-5" dirty="0">
                <a:latin typeface="Arial"/>
                <a:cs typeface="Arial"/>
              </a:rPr>
              <a:t>the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Reserve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49324" y="3075432"/>
            <a:ext cx="2115820" cy="923925"/>
          </a:xfrm>
          <a:prstGeom prst="rect">
            <a:avLst/>
          </a:prstGeom>
          <a:solidFill>
            <a:srgbClr val="F1DCDB"/>
          </a:solidFill>
          <a:ln w="9525">
            <a:solidFill>
              <a:srgbClr val="001F5F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0805" marR="149225">
              <a:lnSpc>
                <a:spcPct val="100000"/>
              </a:lnSpc>
              <a:spcBef>
                <a:spcPts val="315"/>
              </a:spcBef>
            </a:pPr>
            <a:r>
              <a:rPr sz="1800" spc="-5" dirty="0">
                <a:latin typeface="Arial"/>
                <a:cs typeface="Arial"/>
              </a:rPr>
              <a:t>Liability is equal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  the </a:t>
            </a:r>
            <a:r>
              <a:rPr sz="1800" spc="-5" dirty="0">
                <a:latin typeface="Arial"/>
                <a:cs typeface="Arial"/>
              </a:rPr>
              <a:t>amount </a:t>
            </a:r>
            <a:r>
              <a:rPr sz="1800" dirty="0">
                <a:latin typeface="Arial"/>
                <a:cs typeface="Arial"/>
              </a:rPr>
              <a:t>of  </a:t>
            </a:r>
            <a:r>
              <a:rPr sz="1800" spc="-5" dirty="0">
                <a:latin typeface="Arial"/>
                <a:cs typeface="Arial"/>
              </a:rPr>
              <a:t>Reserve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88363" y="4924044"/>
            <a:ext cx="2147570" cy="1015365"/>
          </a:xfrm>
          <a:prstGeom prst="rect">
            <a:avLst/>
          </a:prstGeom>
          <a:solidFill>
            <a:srgbClr val="EBF0DE"/>
          </a:solidFill>
          <a:ln w="9525">
            <a:solidFill>
              <a:srgbClr val="001F5F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0805" marR="212725">
              <a:lnSpc>
                <a:spcPct val="100000"/>
              </a:lnSpc>
              <a:spcBef>
                <a:spcPts val="310"/>
              </a:spcBef>
            </a:pPr>
            <a:r>
              <a:rPr sz="2000" dirty="0">
                <a:latin typeface="Arial"/>
                <a:cs typeface="Arial"/>
              </a:rPr>
              <a:t>Liability is more  than the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amount  of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Reserve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066032" y="112776"/>
            <a:ext cx="2867025" cy="1077595"/>
          </a:xfrm>
          <a:custGeom>
            <a:avLst/>
            <a:gdLst/>
            <a:ahLst/>
            <a:cxnLst/>
            <a:rect l="l" t="t" r="r" b="b"/>
            <a:pathLst>
              <a:path w="2867025" h="1077595">
                <a:moveTo>
                  <a:pt x="2866643" y="0"/>
                </a:moveTo>
                <a:lnTo>
                  <a:pt x="0" y="0"/>
                </a:lnTo>
                <a:lnTo>
                  <a:pt x="0" y="1077468"/>
                </a:lnTo>
                <a:lnTo>
                  <a:pt x="2866643" y="1077468"/>
                </a:lnTo>
                <a:lnTo>
                  <a:pt x="2866643" y="0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19371" y="1261872"/>
            <a:ext cx="2842260" cy="1569720"/>
          </a:xfrm>
          <a:custGeom>
            <a:avLst/>
            <a:gdLst/>
            <a:ahLst/>
            <a:cxnLst/>
            <a:rect l="l" t="t" r="r" b="b"/>
            <a:pathLst>
              <a:path w="2842259" h="1569720">
                <a:moveTo>
                  <a:pt x="2842260" y="0"/>
                </a:moveTo>
                <a:lnTo>
                  <a:pt x="0" y="0"/>
                </a:lnTo>
                <a:lnTo>
                  <a:pt x="0" y="1569719"/>
                </a:lnTo>
                <a:lnTo>
                  <a:pt x="2842260" y="1569719"/>
                </a:lnTo>
                <a:lnTo>
                  <a:pt x="2842260" y="0"/>
                </a:lnTo>
                <a:close/>
              </a:path>
            </a:pathLst>
          </a:custGeom>
          <a:solidFill>
            <a:srgbClr val="DCE6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145660" y="142112"/>
            <a:ext cx="2738120" cy="26371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33655" algn="just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Arial"/>
                <a:cs typeface="Arial"/>
              </a:rPr>
              <a:t>Transfer </a:t>
            </a:r>
            <a:r>
              <a:rPr sz="1600" spc="-5" dirty="0">
                <a:latin typeface="Arial"/>
                <a:cs typeface="Arial"/>
              </a:rPr>
              <a:t>Reserve to </a:t>
            </a:r>
            <a:r>
              <a:rPr sz="1600" dirty="0">
                <a:latin typeface="Arial"/>
                <a:cs typeface="Arial"/>
              </a:rPr>
              <a:t>Partners  </a:t>
            </a:r>
            <a:r>
              <a:rPr sz="1600" spc="-5" dirty="0">
                <a:latin typeface="Arial"/>
                <a:cs typeface="Arial"/>
              </a:rPr>
              <a:t>Capital A/cs of all partners  (including Retiring Partner </a:t>
            </a:r>
            <a:r>
              <a:rPr sz="1600" dirty="0">
                <a:latin typeface="Arial"/>
                <a:cs typeface="Arial"/>
              </a:rPr>
              <a:t>in  </a:t>
            </a:r>
            <a:r>
              <a:rPr sz="1600" spc="-5" dirty="0">
                <a:latin typeface="Arial"/>
                <a:cs typeface="Arial"/>
              </a:rPr>
              <a:t>their </a:t>
            </a:r>
            <a:r>
              <a:rPr sz="1600" spc="-10" dirty="0">
                <a:latin typeface="Arial"/>
                <a:cs typeface="Arial"/>
              </a:rPr>
              <a:t>Old </a:t>
            </a:r>
            <a:r>
              <a:rPr sz="1600" spc="-5" dirty="0">
                <a:latin typeface="Arial"/>
                <a:cs typeface="Arial"/>
              </a:rPr>
              <a:t>Profit–sharing</a:t>
            </a:r>
            <a:r>
              <a:rPr sz="1600" spc="3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Ratio</a:t>
            </a:r>
            <a:endParaRPr sz="1600">
              <a:latin typeface="Arial"/>
              <a:cs typeface="Arial"/>
            </a:endParaRPr>
          </a:p>
          <a:p>
            <a:pPr marL="65405" marR="5080" algn="just">
              <a:lnSpc>
                <a:spcPct val="100000"/>
              </a:lnSpc>
              <a:spcBef>
                <a:spcPts val="1365"/>
              </a:spcBef>
            </a:pPr>
            <a:r>
              <a:rPr sz="1600" spc="-10" dirty="0">
                <a:latin typeface="Arial"/>
                <a:cs typeface="Arial"/>
              </a:rPr>
              <a:t>Transfer </a:t>
            </a:r>
            <a:r>
              <a:rPr sz="1600" spc="-5" dirty="0">
                <a:latin typeface="Arial"/>
                <a:cs typeface="Arial"/>
              </a:rPr>
              <a:t>Reserve up to  Liability amount to Workmen  Compensation </a:t>
            </a:r>
            <a:r>
              <a:rPr sz="1600" spc="-10" dirty="0">
                <a:latin typeface="Arial"/>
                <a:cs typeface="Arial"/>
              </a:rPr>
              <a:t>Claim </a:t>
            </a:r>
            <a:r>
              <a:rPr sz="1600" spc="-5" dirty="0">
                <a:latin typeface="Arial"/>
                <a:cs typeface="Arial"/>
              </a:rPr>
              <a:t>A/c and  </a:t>
            </a:r>
            <a:r>
              <a:rPr sz="1600" b="1" spc="-5" dirty="0">
                <a:latin typeface="Arial"/>
                <a:cs typeface="Arial"/>
              </a:rPr>
              <a:t>balance </a:t>
            </a:r>
            <a:r>
              <a:rPr sz="1600" spc="-5" dirty="0">
                <a:latin typeface="Arial"/>
                <a:cs typeface="Arial"/>
              </a:rPr>
              <a:t>to all the Partners </a:t>
            </a:r>
            <a:r>
              <a:rPr sz="1600" dirty="0">
                <a:latin typeface="Arial"/>
                <a:cs typeface="Arial"/>
              </a:rPr>
              <a:t>in  </a:t>
            </a:r>
            <a:r>
              <a:rPr sz="1600" spc="-5" dirty="0">
                <a:latin typeface="Arial"/>
                <a:cs typeface="Arial"/>
              </a:rPr>
              <a:t>their </a:t>
            </a:r>
            <a:r>
              <a:rPr sz="1600" spc="-10" dirty="0">
                <a:latin typeface="Arial"/>
                <a:cs typeface="Arial"/>
              </a:rPr>
              <a:t>Old </a:t>
            </a:r>
            <a:r>
              <a:rPr sz="1600" dirty="0">
                <a:latin typeface="Arial"/>
                <a:cs typeface="Arial"/>
              </a:rPr>
              <a:t>Profit </a:t>
            </a:r>
            <a:r>
              <a:rPr sz="1600" spc="-5" dirty="0">
                <a:latin typeface="Arial"/>
                <a:cs typeface="Arial"/>
              </a:rPr>
              <a:t>– sharing  Ratio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090415" y="3121151"/>
            <a:ext cx="2842260" cy="923925"/>
          </a:xfrm>
          <a:custGeom>
            <a:avLst/>
            <a:gdLst/>
            <a:ahLst/>
            <a:cxnLst/>
            <a:rect l="l" t="t" r="r" b="b"/>
            <a:pathLst>
              <a:path w="2842259" h="923925">
                <a:moveTo>
                  <a:pt x="2842260" y="0"/>
                </a:moveTo>
                <a:lnTo>
                  <a:pt x="0" y="0"/>
                </a:lnTo>
                <a:lnTo>
                  <a:pt x="0" y="923544"/>
                </a:lnTo>
                <a:lnTo>
                  <a:pt x="2842260" y="923544"/>
                </a:lnTo>
                <a:lnTo>
                  <a:pt x="2842260" y="0"/>
                </a:lnTo>
                <a:close/>
              </a:path>
            </a:pathLst>
          </a:custGeom>
          <a:solidFill>
            <a:srgbClr val="F1DC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365750" y="3149346"/>
            <a:ext cx="148780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indent="46990">
              <a:lnSpc>
                <a:spcPct val="100000"/>
              </a:lnSpc>
              <a:spcBef>
                <a:spcPts val="100"/>
              </a:spcBef>
              <a:tabLst>
                <a:tab pos="1282700" algn="l"/>
              </a:tabLst>
            </a:pPr>
            <a:r>
              <a:rPr sz="1800" spc="-5" dirty="0">
                <a:latin typeface="Arial"/>
                <a:cs typeface="Arial"/>
              </a:rPr>
              <a:t>R</a:t>
            </a:r>
            <a:r>
              <a:rPr sz="1800" spc="-15" dirty="0">
                <a:latin typeface="Arial"/>
                <a:cs typeface="Arial"/>
              </a:rPr>
              <a:t>e</a:t>
            </a:r>
            <a:r>
              <a:rPr sz="1800" spc="-5" dirty="0">
                <a:latin typeface="Arial"/>
                <a:cs typeface="Arial"/>
              </a:rPr>
              <a:t>serve</a:t>
            </a:r>
            <a:r>
              <a:rPr sz="1800" dirty="0">
                <a:latin typeface="Arial"/>
                <a:cs typeface="Arial"/>
              </a:rPr>
              <a:t>	to  Co</a:t>
            </a:r>
            <a:r>
              <a:rPr sz="1800" spc="-5" dirty="0">
                <a:latin typeface="Arial"/>
                <a:cs typeface="Arial"/>
              </a:rPr>
              <a:t>mp</a:t>
            </a:r>
            <a:r>
              <a:rPr sz="1800" spc="-15" dirty="0">
                <a:latin typeface="Arial"/>
                <a:cs typeface="Arial"/>
              </a:rPr>
              <a:t>e</a:t>
            </a:r>
            <a:r>
              <a:rPr sz="1800" spc="-5" dirty="0">
                <a:latin typeface="Arial"/>
                <a:cs typeface="Arial"/>
              </a:rPr>
              <a:t>ns</a:t>
            </a:r>
            <a:r>
              <a:rPr sz="1800" spc="-15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t</a:t>
            </a:r>
            <a:r>
              <a:rPr sz="1800" spc="10" dirty="0">
                <a:latin typeface="Arial"/>
                <a:cs typeface="Arial"/>
              </a:rPr>
              <a:t>i</a:t>
            </a:r>
            <a:r>
              <a:rPr sz="1800" spc="-5" dirty="0">
                <a:latin typeface="Arial"/>
                <a:cs typeface="Arial"/>
              </a:rPr>
              <a:t>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83126" y="3149346"/>
            <a:ext cx="1042669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Transfer  Workmen  </a:t>
            </a:r>
            <a:r>
              <a:rPr sz="1800" spc="-5" dirty="0">
                <a:latin typeface="Arial"/>
                <a:cs typeface="Arial"/>
              </a:rPr>
              <a:t>Claim</a:t>
            </a:r>
            <a:r>
              <a:rPr sz="1800" spc="-17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A/c.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119371" y="4227576"/>
            <a:ext cx="2842260" cy="2308860"/>
          </a:xfrm>
          <a:custGeom>
            <a:avLst/>
            <a:gdLst/>
            <a:ahLst/>
            <a:cxnLst/>
            <a:rect l="l" t="t" r="r" b="b"/>
            <a:pathLst>
              <a:path w="2842259" h="2308859">
                <a:moveTo>
                  <a:pt x="2842260" y="0"/>
                </a:moveTo>
                <a:lnTo>
                  <a:pt x="0" y="0"/>
                </a:lnTo>
                <a:lnTo>
                  <a:pt x="0" y="2308860"/>
                </a:lnTo>
                <a:lnTo>
                  <a:pt x="2842260" y="2308860"/>
                </a:lnTo>
                <a:lnTo>
                  <a:pt x="2842260" y="0"/>
                </a:lnTo>
                <a:close/>
              </a:path>
            </a:pathLst>
          </a:custGeom>
          <a:solidFill>
            <a:srgbClr val="EBF0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441569" y="4255770"/>
            <a:ext cx="14408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1235710" algn="l"/>
              </a:tabLst>
            </a:pPr>
            <a:r>
              <a:rPr sz="1800" spc="-5" dirty="0">
                <a:latin typeface="Arial"/>
                <a:cs typeface="Arial"/>
              </a:rPr>
              <a:t>R</a:t>
            </a:r>
            <a:r>
              <a:rPr sz="1800" spc="-15" dirty="0">
                <a:latin typeface="Arial"/>
                <a:cs typeface="Arial"/>
              </a:rPr>
              <a:t>e</a:t>
            </a:r>
            <a:r>
              <a:rPr sz="1800" spc="-5" dirty="0">
                <a:latin typeface="Arial"/>
                <a:cs typeface="Arial"/>
              </a:rPr>
              <a:t>serve</a:t>
            </a:r>
            <a:r>
              <a:rPr sz="1800" dirty="0">
                <a:latin typeface="Arial"/>
                <a:cs typeface="Arial"/>
              </a:rPr>
              <a:t>	to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211701" y="4255770"/>
            <a:ext cx="1042669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Transfer  Workmen  </a:t>
            </a:r>
            <a:r>
              <a:rPr sz="1800" spc="-5" dirty="0">
                <a:latin typeface="Arial"/>
                <a:cs typeface="Arial"/>
              </a:rPr>
              <a:t>Claim</a:t>
            </a:r>
            <a:r>
              <a:rPr sz="1800" spc="-16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A/c.  Amount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270880" y="4530090"/>
            <a:ext cx="161099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3189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Compensation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Arial"/>
                <a:cs typeface="Arial"/>
              </a:rPr>
              <a:t>of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211701" y="5353303"/>
            <a:ext cx="12090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  <a:tabLst>
                <a:tab pos="989965" algn="l"/>
              </a:tabLst>
            </a:pPr>
            <a:r>
              <a:rPr sz="1800" b="1" spc="-5" dirty="0">
                <a:latin typeface="Arial"/>
                <a:cs typeface="Arial"/>
              </a:rPr>
              <a:t>e</a:t>
            </a:r>
            <a:r>
              <a:rPr sz="1800" b="1" spc="-15" dirty="0">
                <a:latin typeface="Arial"/>
                <a:cs typeface="Arial"/>
              </a:rPr>
              <a:t>x</a:t>
            </a:r>
            <a:r>
              <a:rPr sz="1800" b="1" spc="-5" dirty="0">
                <a:latin typeface="Arial"/>
                <a:cs typeface="Arial"/>
              </a:rPr>
              <a:t>cess</a:t>
            </a:r>
            <a:r>
              <a:rPr sz="1800" b="1" dirty="0">
                <a:latin typeface="Arial"/>
                <a:cs typeface="Arial"/>
              </a:rPr>
              <a:t>	</a:t>
            </a:r>
            <a:r>
              <a:rPr sz="1800" spc="-5" dirty="0">
                <a:latin typeface="Arial"/>
                <a:cs typeface="Arial"/>
              </a:rPr>
              <a:t>of  d</a:t>
            </a:r>
            <a:r>
              <a:rPr sz="1800" spc="-15" dirty="0">
                <a:latin typeface="Arial"/>
                <a:cs typeface="Arial"/>
              </a:rPr>
              <a:t>e</a:t>
            </a:r>
            <a:r>
              <a:rPr sz="1800" spc="-5" dirty="0">
                <a:latin typeface="Arial"/>
                <a:cs typeface="Arial"/>
              </a:rPr>
              <a:t>b</a:t>
            </a:r>
            <a:r>
              <a:rPr sz="1800" spc="-15" dirty="0">
                <a:latin typeface="Arial"/>
                <a:cs typeface="Arial"/>
              </a:rPr>
              <a:t>i</a:t>
            </a:r>
            <a:r>
              <a:rPr sz="1800" dirty="0">
                <a:latin typeface="Arial"/>
                <a:cs typeface="Arial"/>
              </a:rPr>
              <a:t>t</a:t>
            </a:r>
            <a:r>
              <a:rPr sz="1800" spc="5" dirty="0">
                <a:latin typeface="Arial"/>
                <a:cs typeface="Arial"/>
              </a:rPr>
              <a:t>e</a:t>
            </a:r>
            <a:r>
              <a:rPr sz="1800" spc="-5" dirty="0">
                <a:latin typeface="Arial"/>
                <a:cs typeface="Arial"/>
              </a:rPr>
              <a:t>d</a:t>
            </a:r>
            <a:r>
              <a:rPr sz="1800" dirty="0">
                <a:latin typeface="Arial"/>
                <a:cs typeface="Arial"/>
              </a:rPr>
              <a:t>	</a:t>
            </a:r>
            <a:r>
              <a:rPr sz="1800" spc="-40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622925" y="5078983"/>
            <a:ext cx="125984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indent="111125" algn="just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liability </a:t>
            </a:r>
            <a:r>
              <a:rPr sz="1800" spc="-10" dirty="0">
                <a:latin typeface="Arial"/>
                <a:cs typeface="Arial"/>
              </a:rPr>
              <a:t>in  </a:t>
            </a:r>
            <a:r>
              <a:rPr sz="1800" spc="-5" dirty="0">
                <a:latin typeface="Arial"/>
                <a:cs typeface="Arial"/>
              </a:rPr>
              <a:t>Reserve </a:t>
            </a:r>
            <a:r>
              <a:rPr sz="1800" dirty="0">
                <a:latin typeface="Arial"/>
                <a:cs typeface="Arial"/>
              </a:rPr>
              <a:t>is  </a:t>
            </a:r>
            <a:r>
              <a:rPr sz="1800" spc="-5" dirty="0">
                <a:latin typeface="Arial"/>
                <a:cs typeface="Arial"/>
              </a:rPr>
              <a:t>Revaluation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211701" y="5901944"/>
            <a:ext cx="267017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607695" algn="l"/>
                <a:tab pos="1683385" algn="l"/>
              </a:tabLst>
            </a:pPr>
            <a:r>
              <a:rPr sz="1800" dirty="0">
                <a:latin typeface="Arial"/>
                <a:cs typeface="Arial"/>
              </a:rPr>
              <a:t>A/c,	</a:t>
            </a:r>
            <a:r>
              <a:rPr sz="1800" spc="-5" dirty="0">
                <a:latin typeface="Arial"/>
                <a:cs typeface="Arial"/>
              </a:rPr>
              <a:t>crediting	</a:t>
            </a:r>
            <a:r>
              <a:rPr sz="1800" spc="-10" dirty="0">
                <a:latin typeface="Arial"/>
                <a:cs typeface="Arial"/>
              </a:rPr>
              <a:t>Workmen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Compensation Claim</a:t>
            </a:r>
            <a:r>
              <a:rPr sz="1800" spc="-1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A/c.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66115" y="178307"/>
            <a:ext cx="800100" cy="6225540"/>
          </a:xfrm>
          <a:custGeom>
            <a:avLst/>
            <a:gdLst/>
            <a:ahLst/>
            <a:cxnLst/>
            <a:rect l="l" t="t" r="r" b="b"/>
            <a:pathLst>
              <a:path w="800100" h="6225540">
                <a:moveTo>
                  <a:pt x="800100" y="0"/>
                </a:moveTo>
                <a:lnTo>
                  <a:pt x="0" y="0"/>
                </a:lnTo>
                <a:lnTo>
                  <a:pt x="0" y="6225540"/>
                </a:lnTo>
                <a:lnTo>
                  <a:pt x="800100" y="6225540"/>
                </a:lnTo>
                <a:lnTo>
                  <a:pt x="800100" y="0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0" name="object 20"/>
          <p:cNvGrpSpPr/>
          <p:nvPr/>
        </p:nvGrpSpPr>
        <p:grpSpPr>
          <a:xfrm>
            <a:off x="3542029" y="5203190"/>
            <a:ext cx="3925570" cy="513080"/>
            <a:chOff x="3542029" y="5203190"/>
            <a:chExt cx="3925570" cy="513080"/>
          </a:xfrm>
        </p:grpSpPr>
        <p:sp>
          <p:nvSpPr>
            <p:cNvPr id="21" name="object 21"/>
            <p:cNvSpPr/>
            <p:nvPr/>
          </p:nvSpPr>
          <p:spPr>
            <a:xfrm>
              <a:off x="4110989" y="5330190"/>
              <a:ext cx="998219" cy="373380"/>
            </a:xfrm>
            <a:custGeom>
              <a:avLst/>
              <a:gdLst/>
              <a:ahLst/>
              <a:cxnLst/>
              <a:rect l="l" t="t" r="r" b="b"/>
              <a:pathLst>
                <a:path w="998220" h="373379">
                  <a:moveTo>
                    <a:pt x="0" y="186690"/>
                  </a:moveTo>
                  <a:lnTo>
                    <a:pt x="17832" y="137054"/>
                  </a:lnTo>
                  <a:lnTo>
                    <a:pt x="68156" y="92456"/>
                  </a:lnTo>
                  <a:lnTo>
                    <a:pt x="104014" y="72601"/>
                  </a:lnTo>
                  <a:lnTo>
                    <a:pt x="146208" y="54673"/>
                  </a:lnTo>
                  <a:lnTo>
                    <a:pt x="194144" y="38893"/>
                  </a:lnTo>
                  <a:lnTo>
                    <a:pt x="247226" y="25484"/>
                  </a:lnTo>
                  <a:lnTo>
                    <a:pt x="304859" y="14668"/>
                  </a:lnTo>
                  <a:lnTo>
                    <a:pt x="366447" y="6667"/>
                  </a:lnTo>
                  <a:lnTo>
                    <a:pt x="431396" y="1703"/>
                  </a:lnTo>
                  <a:lnTo>
                    <a:pt x="499110" y="0"/>
                  </a:lnTo>
                  <a:lnTo>
                    <a:pt x="566823" y="1703"/>
                  </a:lnTo>
                  <a:lnTo>
                    <a:pt x="631772" y="6667"/>
                  </a:lnTo>
                  <a:lnTo>
                    <a:pt x="693360" y="14668"/>
                  </a:lnTo>
                  <a:lnTo>
                    <a:pt x="750993" y="25484"/>
                  </a:lnTo>
                  <a:lnTo>
                    <a:pt x="804075" y="38893"/>
                  </a:lnTo>
                  <a:lnTo>
                    <a:pt x="852011" y="54673"/>
                  </a:lnTo>
                  <a:lnTo>
                    <a:pt x="894205" y="72601"/>
                  </a:lnTo>
                  <a:lnTo>
                    <a:pt x="930063" y="92456"/>
                  </a:lnTo>
                  <a:lnTo>
                    <a:pt x="980387" y="137054"/>
                  </a:lnTo>
                  <a:lnTo>
                    <a:pt x="998220" y="186690"/>
                  </a:lnTo>
                  <a:lnTo>
                    <a:pt x="993662" y="212023"/>
                  </a:lnTo>
                  <a:lnTo>
                    <a:pt x="958988" y="259360"/>
                  </a:lnTo>
                  <a:lnTo>
                    <a:pt x="894205" y="300772"/>
                  </a:lnTo>
                  <a:lnTo>
                    <a:pt x="852011" y="318701"/>
                  </a:lnTo>
                  <a:lnTo>
                    <a:pt x="804075" y="334482"/>
                  </a:lnTo>
                  <a:lnTo>
                    <a:pt x="750993" y="347892"/>
                  </a:lnTo>
                  <a:lnTo>
                    <a:pt x="693360" y="358709"/>
                  </a:lnTo>
                  <a:lnTo>
                    <a:pt x="631772" y="366711"/>
                  </a:lnTo>
                  <a:lnTo>
                    <a:pt x="566823" y="371675"/>
                  </a:lnTo>
                  <a:lnTo>
                    <a:pt x="499110" y="373380"/>
                  </a:lnTo>
                  <a:lnTo>
                    <a:pt x="431396" y="371675"/>
                  </a:lnTo>
                  <a:lnTo>
                    <a:pt x="366447" y="366711"/>
                  </a:lnTo>
                  <a:lnTo>
                    <a:pt x="304859" y="358709"/>
                  </a:lnTo>
                  <a:lnTo>
                    <a:pt x="247226" y="347892"/>
                  </a:lnTo>
                  <a:lnTo>
                    <a:pt x="194144" y="334482"/>
                  </a:lnTo>
                  <a:lnTo>
                    <a:pt x="146208" y="318701"/>
                  </a:lnTo>
                  <a:lnTo>
                    <a:pt x="104014" y="300772"/>
                  </a:lnTo>
                  <a:lnTo>
                    <a:pt x="68156" y="280918"/>
                  </a:lnTo>
                  <a:lnTo>
                    <a:pt x="17832" y="236321"/>
                  </a:lnTo>
                  <a:lnTo>
                    <a:pt x="0" y="186690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554729" y="5215890"/>
              <a:ext cx="536575" cy="347980"/>
            </a:xfrm>
            <a:custGeom>
              <a:avLst/>
              <a:gdLst/>
              <a:ahLst/>
              <a:cxnLst/>
              <a:rect l="l" t="t" r="r" b="b"/>
              <a:pathLst>
                <a:path w="536575" h="347979">
                  <a:moveTo>
                    <a:pt x="362712" y="0"/>
                  </a:moveTo>
                  <a:lnTo>
                    <a:pt x="362712" y="86868"/>
                  </a:lnTo>
                  <a:lnTo>
                    <a:pt x="0" y="86868"/>
                  </a:lnTo>
                  <a:lnTo>
                    <a:pt x="0" y="260604"/>
                  </a:lnTo>
                  <a:lnTo>
                    <a:pt x="362712" y="260604"/>
                  </a:lnTo>
                  <a:lnTo>
                    <a:pt x="362712" y="347472"/>
                  </a:lnTo>
                  <a:lnTo>
                    <a:pt x="536448" y="173736"/>
                  </a:lnTo>
                  <a:lnTo>
                    <a:pt x="362712" y="0"/>
                  </a:lnTo>
                  <a:close/>
                </a:path>
              </a:pathLst>
            </a:custGeom>
            <a:solidFill>
              <a:srgbClr val="EBF0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554729" y="5215890"/>
              <a:ext cx="536575" cy="347980"/>
            </a:xfrm>
            <a:custGeom>
              <a:avLst/>
              <a:gdLst/>
              <a:ahLst/>
              <a:cxnLst/>
              <a:rect l="l" t="t" r="r" b="b"/>
              <a:pathLst>
                <a:path w="536575" h="347979">
                  <a:moveTo>
                    <a:pt x="0" y="86868"/>
                  </a:moveTo>
                  <a:lnTo>
                    <a:pt x="362712" y="86868"/>
                  </a:lnTo>
                  <a:lnTo>
                    <a:pt x="362712" y="0"/>
                  </a:lnTo>
                  <a:lnTo>
                    <a:pt x="536448" y="173736"/>
                  </a:lnTo>
                  <a:lnTo>
                    <a:pt x="362712" y="347472"/>
                  </a:lnTo>
                  <a:lnTo>
                    <a:pt x="362712" y="260604"/>
                  </a:lnTo>
                  <a:lnTo>
                    <a:pt x="0" y="260604"/>
                  </a:lnTo>
                  <a:lnTo>
                    <a:pt x="0" y="86868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000494" y="5220462"/>
              <a:ext cx="454659" cy="347980"/>
            </a:xfrm>
            <a:custGeom>
              <a:avLst/>
              <a:gdLst/>
              <a:ahLst/>
              <a:cxnLst/>
              <a:rect l="l" t="t" r="r" b="b"/>
              <a:pathLst>
                <a:path w="454659" h="347979">
                  <a:moveTo>
                    <a:pt x="280415" y="0"/>
                  </a:moveTo>
                  <a:lnTo>
                    <a:pt x="280415" y="86868"/>
                  </a:lnTo>
                  <a:lnTo>
                    <a:pt x="0" y="86868"/>
                  </a:lnTo>
                  <a:lnTo>
                    <a:pt x="0" y="260603"/>
                  </a:lnTo>
                  <a:lnTo>
                    <a:pt x="280415" y="260603"/>
                  </a:lnTo>
                  <a:lnTo>
                    <a:pt x="280415" y="347472"/>
                  </a:lnTo>
                  <a:lnTo>
                    <a:pt x="454151" y="173735"/>
                  </a:lnTo>
                  <a:lnTo>
                    <a:pt x="280415" y="0"/>
                  </a:lnTo>
                  <a:close/>
                </a:path>
              </a:pathLst>
            </a:custGeom>
            <a:solidFill>
              <a:srgbClr val="EBF0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7000494" y="5220462"/>
              <a:ext cx="454659" cy="347980"/>
            </a:xfrm>
            <a:custGeom>
              <a:avLst/>
              <a:gdLst/>
              <a:ahLst/>
              <a:cxnLst/>
              <a:rect l="l" t="t" r="r" b="b"/>
              <a:pathLst>
                <a:path w="454659" h="347979">
                  <a:moveTo>
                    <a:pt x="0" y="86868"/>
                  </a:moveTo>
                  <a:lnTo>
                    <a:pt x="280415" y="86868"/>
                  </a:lnTo>
                  <a:lnTo>
                    <a:pt x="280415" y="0"/>
                  </a:lnTo>
                  <a:lnTo>
                    <a:pt x="454151" y="173735"/>
                  </a:lnTo>
                  <a:lnTo>
                    <a:pt x="280415" y="347472"/>
                  </a:lnTo>
                  <a:lnTo>
                    <a:pt x="280415" y="260603"/>
                  </a:lnTo>
                  <a:lnTo>
                    <a:pt x="0" y="260603"/>
                  </a:lnTo>
                  <a:lnTo>
                    <a:pt x="0" y="86868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261039" y="1257226"/>
            <a:ext cx="614680" cy="407098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algn="ctr">
              <a:lnSpc>
                <a:spcPts val="2315"/>
              </a:lnSpc>
            </a:pPr>
            <a:r>
              <a:rPr sz="2000" b="1" spc="-5" dirty="0">
                <a:latin typeface="Arial"/>
                <a:cs typeface="Arial"/>
              </a:rPr>
              <a:t>Workmen </a:t>
            </a:r>
            <a:r>
              <a:rPr sz="2000" b="1" dirty="0">
                <a:latin typeface="Arial"/>
                <a:cs typeface="Arial"/>
              </a:rPr>
              <a:t>Compensation</a:t>
            </a:r>
            <a:r>
              <a:rPr sz="2000" b="1" spc="-8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Reserve</a:t>
            </a:r>
            <a:endParaRPr sz="2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(When a Partner</a:t>
            </a:r>
            <a:r>
              <a:rPr sz="2000" b="1" spc="-8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Retires)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794258" y="393445"/>
            <a:ext cx="653415" cy="5281930"/>
            <a:chOff x="794258" y="393445"/>
            <a:chExt cx="653415" cy="5281930"/>
          </a:xfrm>
        </p:grpSpPr>
        <p:sp>
          <p:nvSpPr>
            <p:cNvPr id="28" name="object 28"/>
            <p:cNvSpPr/>
            <p:nvPr/>
          </p:nvSpPr>
          <p:spPr>
            <a:xfrm>
              <a:off x="806958" y="531113"/>
              <a:ext cx="399415" cy="5055235"/>
            </a:xfrm>
            <a:custGeom>
              <a:avLst/>
              <a:gdLst/>
              <a:ahLst/>
              <a:cxnLst/>
              <a:rect l="l" t="t" r="r" b="b"/>
              <a:pathLst>
                <a:path w="399415" h="5055235">
                  <a:moveTo>
                    <a:pt x="199644" y="0"/>
                  </a:moveTo>
                  <a:lnTo>
                    <a:pt x="0" y="199644"/>
                  </a:lnTo>
                  <a:lnTo>
                    <a:pt x="99822" y="199644"/>
                  </a:lnTo>
                  <a:lnTo>
                    <a:pt x="99822" y="4855464"/>
                  </a:lnTo>
                  <a:lnTo>
                    <a:pt x="0" y="4855464"/>
                  </a:lnTo>
                  <a:lnTo>
                    <a:pt x="199644" y="5055108"/>
                  </a:lnTo>
                  <a:lnTo>
                    <a:pt x="399288" y="4855464"/>
                  </a:lnTo>
                  <a:lnTo>
                    <a:pt x="299466" y="4855464"/>
                  </a:lnTo>
                  <a:lnTo>
                    <a:pt x="299466" y="199644"/>
                  </a:lnTo>
                  <a:lnTo>
                    <a:pt x="399288" y="199644"/>
                  </a:lnTo>
                  <a:lnTo>
                    <a:pt x="199644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806958" y="531113"/>
              <a:ext cx="399415" cy="5055235"/>
            </a:xfrm>
            <a:custGeom>
              <a:avLst/>
              <a:gdLst/>
              <a:ahLst/>
              <a:cxnLst/>
              <a:rect l="l" t="t" r="r" b="b"/>
              <a:pathLst>
                <a:path w="399415" h="5055235">
                  <a:moveTo>
                    <a:pt x="0" y="199644"/>
                  </a:moveTo>
                  <a:lnTo>
                    <a:pt x="199644" y="0"/>
                  </a:lnTo>
                  <a:lnTo>
                    <a:pt x="399288" y="199644"/>
                  </a:lnTo>
                  <a:lnTo>
                    <a:pt x="299466" y="199644"/>
                  </a:lnTo>
                  <a:lnTo>
                    <a:pt x="299466" y="4855464"/>
                  </a:lnTo>
                  <a:lnTo>
                    <a:pt x="399288" y="4855464"/>
                  </a:lnTo>
                  <a:lnTo>
                    <a:pt x="199644" y="5055108"/>
                  </a:lnTo>
                  <a:lnTo>
                    <a:pt x="0" y="4855464"/>
                  </a:lnTo>
                  <a:lnTo>
                    <a:pt x="99822" y="4855464"/>
                  </a:lnTo>
                  <a:lnTo>
                    <a:pt x="99822" y="199644"/>
                  </a:lnTo>
                  <a:lnTo>
                    <a:pt x="0" y="199644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012698" y="406145"/>
              <a:ext cx="422275" cy="346075"/>
            </a:xfrm>
            <a:custGeom>
              <a:avLst/>
              <a:gdLst/>
              <a:ahLst/>
              <a:cxnLst/>
              <a:rect l="l" t="t" r="r" b="b"/>
              <a:pathLst>
                <a:path w="422275" h="346075">
                  <a:moveTo>
                    <a:pt x="249174" y="0"/>
                  </a:moveTo>
                  <a:lnTo>
                    <a:pt x="249174" y="86487"/>
                  </a:lnTo>
                  <a:lnTo>
                    <a:pt x="0" y="86487"/>
                  </a:lnTo>
                  <a:lnTo>
                    <a:pt x="0" y="259461"/>
                  </a:lnTo>
                  <a:lnTo>
                    <a:pt x="249174" y="259461"/>
                  </a:lnTo>
                  <a:lnTo>
                    <a:pt x="249174" y="345948"/>
                  </a:lnTo>
                  <a:lnTo>
                    <a:pt x="422148" y="172974"/>
                  </a:lnTo>
                  <a:lnTo>
                    <a:pt x="249174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012698" y="406145"/>
              <a:ext cx="422275" cy="346075"/>
            </a:xfrm>
            <a:custGeom>
              <a:avLst/>
              <a:gdLst/>
              <a:ahLst/>
              <a:cxnLst/>
              <a:rect l="l" t="t" r="r" b="b"/>
              <a:pathLst>
                <a:path w="422275" h="346075">
                  <a:moveTo>
                    <a:pt x="0" y="86487"/>
                  </a:moveTo>
                  <a:lnTo>
                    <a:pt x="249174" y="86487"/>
                  </a:lnTo>
                  <a:lnTo>
                    <a:pt x="249174" y="0"/>
                  </a:lnTo>
                  <a:lnTo>
                    <a:pt x="422148" y="172974"/>
                  </a:lnTo>
                  <a:lnTo>
                    <a:pt x="249174" y="345948"/>
                  </a:lnTo>
                  <a:lnTo>
                    <a:pt x="249174" y="259461"/>
                  </a:lnTo>
                  <a:lnTo>
                    <a:pt x="0" y="259461"/>
                  </a:lnTo>
                  <a:lnTo>
                    <a:pt x="0" y="8648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966978" y="1962149"/>
              <a:ext cx="447040" cy="347980"/>
            </a:xfrm>
            <a:custGeom>
              <a:avLst/>
              <a:gdLst/>
              <a:ahLst/>
              <a:cxnLst/>
              <a:rect l="l" t="t" r="r" b="b"/>
              <a:pathLst>
                <a:path w="447040" h="347980">
                  <a:moveTo>
                    <a:pt x="272796" y="0"/>
                  </a:moveTo>
                  <a:lnTo>
                    <a:pt x="272796" y="86867"/>
                  </a:lnTo>
                  <a:lnTo>
                    <a:pt x="0" y="86867"/>
                  </a:lnTo>
                  <a:lnTo>
                    <a:pt x="0" y="260603"/>
                  </a:lnTo>
                  <a:lnTo>
                    <a:pt x="272796" y="260603"/>
                  </a:lnTo>
                  <a:lnTo>
                    <a:pt x="272796" y="347472"/>
                  </a:lnTo>
                  <a:lnTo>
                    <a:pt x="446531" y="173736"/>
                  </a:lnTo>
                  <a:lnTo>
                    <a:pt x="272796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966978" y="1962149"/>
              <a:ext cx="447040" cy="347980"/>
            </a:xfrm>
            <a:custGeom>
              <a:avLst/>
              <a:gdLst/>
              <a:ahLst/>
              <a:cxnLst/>
              <a:rect l="l" t="t" r="r" b="b"/>
              <a:pathLst>
                <a:path w="447040" h="347980">
                  <a:moveTo>
                    <a:pt x="0" y="86867"/>
                  </a:moveTo>
                  <a:lnTo>
                    <a:pt x="272796" y="86867"/>
                  </a:lnTo>
                  <a:lnTo>
                    <a:pt x="272796" y="0"/>
                  </a:lnTo>
                  <a:lnTo>
                    <a:pt x="446531" y="173736"/>
                  </a:lnTo>
                  <a:lnTo>
                    <a:pt x="272796" y="347472"/>
                  </a:lnTo>
                  <a:lnTo>
                    <a:pt x="272796" y="260603"/>
                  </a:lnTo>
                  <a:lnTo>
                    <a:pt x="0" y="260603"/>
                  </a:lnTo>
                  <a:lnTo>
                    <a:pt x="0" y="8686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985266" y="3367278"/>
              <a:ext cx="437515" cy="347980"/>
            </a:xfrm>
            <a:custGeom>
              <a:avLst/>
              <a:gdLst/>
              <a:ahLst/>
              <a:cxnLst/>
              <a:rect l="l" t="t" r="r" b="b"/>
              <a:pathLst>
                <a:path w="437515" h="347979">
                  <a:moveTo>
                    <a:pt x="263652" y="0"/>
                  </a:moveTo>
                  <a:lnTo>
                    <a:pt x="263652" y="86868"/>
                  </a:lnTo>
                  <a:lnTo>
                    <a:pt x="0" y="86868"/>
                  </a:lnTo>
                  <a:lnTo>
                    <a:pt x="0" y="260604"/>
                  </a:lnTo>
                  <a:lnTo>
                    <a:pt x="263652" y="260604"/>
                  </a:lnTo>
                  <a:lnTo>
                    <a:pt x="263652" y="347472"/>
                  </a:lnTo>
                  <a:lnTo>
                    <a:pt x="437388" y="173736"/>
                  </a:lnTo>
                  <a:lnTo>
                    <a:pt x="263652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985266" y="3367278"/>
              <a:ext cx="437515" cy="347980"/>
            </a:xfrm>
            <a:custGeom>
              <a:avLst/>
              <a:gdLst/>
              <a:ahLst/>
              <a:cxnLst/>
              <a:rect l="l" t="t" r="r" b="b"/>
              <a:pathLst>
                <a:path w="437515" h="347979">
                  <a:moveTo>
                    <a:pt x="0" y="86868"/>
                  </a:moveTo>
                  <a:lnTo>
                    <a:pt x="263652" y="86868"/>
                  </a:lnTo>
                  <a:lnTo>
                    <a:pt x="263652" y="0"/>
                  </a:lnTo>
                  <a:lnTo>
                    <a:pt x="437388" y="173736"/>
                  </a:lnTo>
                  <a:lnTo>
                    <a:pt x="263652" y="347472"/>
                  </a:lnTo>
                  <a:lnTo>
                    <a:pt x="263652" y="260604"/>
                  </a:lnTo>
                  <a:lnTo>
                    <a:pt x="0" y="260604"/>
                  </a:lnTo>
                  <a:lnTo>
                    <a:pt x="0" y="86868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919734" y="5314949"/>
              <a:ext cx="408940" cy="347980"/>
            </a:xfrm>
            <a:custGeom>
              <a:avLst/>
              <a:gdLst/>
              <a:ahLst/>
              <a:cxnLst/>
              <a:rect l="l" t="t" r="r" b="b"/>
              <a:pathLst>
                <a:path w="408940" h="347979">
                  <a:moveTo>
                    <a:pt x="234696" y="0"/>
                  </a:moveTo>
                  <a:lnTo>
                    <a:pt x="234696" y="86868"/>
                  </a:lnTo>
                  <a:lnTo>
                    <a:pt x="0" y="86868"/>
                  </a:lnTo>
                  <a:lnTo>
                    <a:pt x="0" y="260603"/>
                  </a:lnTo>
                  <a:lnTo>
                    <a:pt x="234696" y="260603"/>
                  </a:lnTo>
                  <a:lnTo>
                    <a:pt x="234696" y="347472"/>
                  </a:lnTo>
                  <a:lnTo>
                    <a:pt x="408431" y="173736"/>
                  </a:lnTo>
                  <a:lnTo>
                    <a:pt x="234696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919734" y="5314949"/>
              <a:ext cx="408940" cy="347980"/>
            </a:xfrm>
            <a:custGeom>
              <a:avLst/>
              <a:gdLst/>
              <a:ahLst/>
              <a:cxnLst/>
              <a:rect l="l" t="t" r="r" b="b"/>
              <a:pathLst>
                <a:path w="408940" h="347979">
                  <a:moveTo>
                    <a:pt x="0" y="86868"/>
                  </a:moveTo>
                  <a:lnTo>
                    <a:pt x="234696" y="86868"/>
                  </a:lnTo>
                  <a:lnTo>
                    <a:pt x="234696" y="0"/>
                  </a:lnTo>
                  <a:lnTo>
                    <a:pt x="408431" y="173736"/>
                  </a:lnTo>
                  <a:lnTo>
                    <a:pt x="234696" y="347472"/>
                  </a:lnTo>
                  <a:lnTo>
                    <a:pt x="234696" y="260603"/>
                  </a:lnTo>
                  <a:lnTo>
                    <a:pt x="0" y="260603"/>
                  </a:lnTo>
                  <a:lnTo>
                    <a:pt x="0" y="86868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8" name="object 38"/>
          <p:cNvGrpSpPr/>
          <p:nvPr/>
        </p:nvGrpSpPr>
        <p:grpSpPr>
          <a:xfrm>
            <a:off x="3577082" y="1976882"/>
            <a:ext cx="485775" cy="373380"/>
            <a:chOff x="3577082" y="1976882"/>
            <a:chExt cx="485775" cy="373380"/>
          </a:xfrm>
        </p:grpSpPr>
        <p:sp>
          <p:nvSpPr>
            <p:cNvPr id="39" name="object 39"/>
            <p:cNvSpPr/>
            <p:nvPr/>
          </p:nvSpPr>
          <p:spPr>
            <a:xfrm>
              <a:off x="3589782" y="1989582"/>
              <a:ext cx="460375" cy="347980"/>
            </a:xfrm>
            <a:custGeom>
              <a:avLst/>
              <a:gdLst/>
              <a:ahLst/>
              <a:cxnLst/>
              <a:rect l="l" t="t" r="r" b="b"/>
              <a:pathLst>
                <a:path w="460375" h="347980">
                  <a:moveTo>
                    <a:pt x="286512" y="0"/>
                  </a:moveTo>
                  <a:lnTo>
                    <a:pt x="286512" y="86867"/>
                  </a:lnTo>
                  <a:lnTo>
                    <a:pt x="0" y="86867"/>
                  </a:lnTo>
                  <a:lnTo>
                    <a:pt x="0" y="260603"/>
                  </a:lnTo>
                  <a:lnTo>
                    <a:pt x="286512" y="260603"/>
                  </a:lnTo>
                  <a:lnTo>
                    <a:pt x="286512" y="347471"/>
                  </a:lnTo>
                  <a:lnTo>
                    <a:pt x="460247" y="173735"/>
                  </a:lnTo>
                  <a:lnTo>
                    <a:pt x="286512" y="0"/>
                  </a:lnTo>
                  <a:close/>
                </a:path>
              </a:pathLst>
            </a:custGeom>
            <a:solidFill>
              <a:srgbClr val="DCE6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3589782" y="1989582"/>
              <a:ext cx="460375" cy="347980"/>
            </a:xfrm>
            <a:custGeom>
              <a:avLst/>
              <a:gdLst/>
              <a:ahLst/>
              <a:cxnLst/>
              <a:rect l="l" t="t" r="r" b="b"/>
              <a:pathLst>
                <a:path w="460375" h="347980">
                  <a:moveTo>
                    <a:pt x="0" y="86867"/>
                  </a:moveTo>
                  <a:lnTo>
                    <a:pt x="286512" y="86867"/>
                  </a:lnTo>
                  <a:lnTo>
                    <a:pt x="286512" y="0"/>
                  </a:lnTo>
                  <a:lnTo>
                    <a:pt x="460247" y="173735"/>
                  </a:lnTo>
                  <a:lnTo>
                    <a:pt x="286512" y="347471"/>
                  </a:lnTo>
                  <a:lnTo>
                    <a:pt x="286512" y="260603"/>
                  </a:lnTo>
                  <a:lnTo>
                    <a:pt x="0" y="260603"/>
                  </a:lnTo>
                  <a:lnTo>
                    <a:pt x="0" y="8686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1" name="object 41"/>
          <p:cNvGrpSpPr/>
          <p:nvPr/>
        </p:nvGrpSpPr>
        <p:grpSpPr>
          <a:xfrm>
            <a:off x="3577082" y="211836"/>
            <a:ext cx="7809230" cy="923925"/>
            <a:chOff x="3577082" y="211836"/>
            <a:chExt cx="7809230" cy="923925"/>
          </a:xfrm>
        </p:grpSpPr>
        <p:sp>
          <p:nvSpPr>
            <p:cNvPr id="42" name="object 42"/>
            <p:cNvSpPr/>
            <p:nvPr/>
          </p:nvSpPr>
          <p:spPr>
            <a:xfrm>
              <a:off x="3589782" y="461010"/>
              <a:ext cx="490855" cy="347980"/>
            </a:xfrm>
            <a:custGeom>
              <a:avLst/>
              <a:gdLst/>
              <a:ahLst/>
              <a:cxnLst/>
              <a:rect l="l" t="t" r="r" b="b"/>
              <a:pathLst>
                <a:path w="490854" h="347980">
                  <a:moveTo>
                    <a:pt x="316991" y="0"/>
                  </a:moveTo>
                  <a:lnTo>
                    <a:pt x="316991" y="86867"/>
                  </a:lnTo>
                  <a:lnTo>
                    <a:pt x="0" y="86867"/>
                  </a:lnTo>
                  <a:lnTo>
                    <a:pt x="0" y="260603"/>
                  </a:lnTo>
                  <a:lnTo>
                    <a:pt x="316991" y="260603"/>
                  </a:lnTo>
                  <a:lnTo>
                    <a:pt x="316991" y="347472"/>
                  </a:lnTo>
                  <a:lnTo>
                    <a:pt x="490727" y="173736"/>
                  </a:lnTo>
                  <a:lnTo>
                    <a:pt x="316991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3589782" y="461010"/>
              <a:ext cx="490855" cy="347980"/>
            </a:xfrm>
            <a:custGeom>
              <a:avLst/>
              <a:gdLst/>
              <a:ahLst/>
              <a:cxnLst/>
              <a:rect l="l" t="t" r="r" b="b"/>
              <a:pathLst>
                <a:path w="490854" h="347980">
                  <a:moveTo>
                    <a:pt x="0" y="86867"/>
                  </a:moveTo>
                  <a:lnTo>
                    <a:pt x="316991" y="86867"/>
                  </a:lnTo>
                  <a:lnTo>
                    <a:pt x="316991" y="0"/>
                  </a:lnTo>
                  <a:lnTo>
                    <a:pt x="490727" y="173736"/>
                  </a:lnTo>
                  <a:lnTo>
                    <a:pt x="316991" y="347472"/>
                  </a:lnTo>
                  <a:lnTo>
                    <a:pt x="316991" y="260603"/>
                  </a:lnTo>
                  <a:lnTo>
                    <a:pt x="0" y="260603"/>
                  </a:lnTo>
                  <a:lnTo>
                    <a:pt x="0" y="8686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7467600" y="211836"/>
              <a:ext cx="3918585" cy="923925"/>
            </a:xfrm>
            <a:custGeom>
              <a:avLst/>
              <a:gdLst/>
              <a:ahLst/>
              <a:cxnLst/>
              <a:rect l="l" t="t" r="r" b="b"/>
              <a:pathLst>
                <a:path w="3918584" h="923925">
                  <a:moveTo>
                    <a:pt x="3918204" y="0"/>
                  </a:moveTo>
                  <a:lnTo>
                    <a:pt x="0" y="0"/>
                  </a:lnTo>
                  <a:lnTo>
                    <a:pt x="0" y="923544"/>
                  </a:lnTo>
                  <a:lnTo>
                    <a:pt x="3918204" y="923544"/>
                  </a:lnTo>
                  <a:lnTo>
                    <a:pt x="3918204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6922770" y="503681"/>
              <a:ext cx="510540" cy="347980"/>
            </a:xfrm>
            <a:custGeom>
              <a:avLst/>
              <a:gdLst/>
              <a:ahLst/>
              <a:cxnLst/>
              <a:rect l="l" t="t" r="r" b="b"/>
              <a:pathLst>
                <a:path w="510540" h="347980">
                  <a:moveTo>
                    <a:pt x="336803" y="0"/>
                  </a:moveTo>
                  <a:lnTo>
                    <a:pt x="336803" y="86867"/>
                  </a:lnTo>
                  <a:lnTo>
                    <a:pt x="0" y="86867"/>
                  </a:lnTo>
                  <a:lnTo>
                    <a:pt x="0" y="260603"/>
                  </a:lnTo>
                  <a:lnTo>
                    <a:pt x="336803" y="260603"/>
                  </a:lnTo>
                  <a:lnTo>
                    <a:pt x="336803" y="347471"/>
                  </a:lnTo>
                  <a:lnTo>
                    <a:pt x="510539" y="173735"/>
                  </a:lnTo>
                  <a:lnTo>
                    <a:pt x="336803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6922770" y="503681"/>
              <a:ext cx="510540" cy="347980"/>
            </a:xfrm>
            <a:custGeom>
              <a:avLst/>
              <a:gdLst/>
              <a:ahLst/>
              <a:cxnLst/>
              <a:rect l="l" t="t" r="r" b="b"/>
              <a:pathLst>
                <a:path w="510540" h="347980">
                  <a:moveTo>
                    <a:pt x="0" y="86867"/>
                  </a:moveTo>
                  <a:lnTo>
                    <a:pt x="336803" y="86867"/>
                  </a:lnTo>
                  <a:lnTo>
                    <a:pt x="336803" y="0"/>
                  </a:lnTo>
                  <a:lnTo>
                    <a:pt x="510539" y="173735"/>
                  </a:lnTo>
                  <a:lnTo>
                    <a:pt x="336803" y="347471"/>
                  </a:lnTo>
                  <a:lnTo>
                    <a:pt x="336803" y="260603"/>
                  </a:lnTo>
                  <a:lnTo>
                    <a:pt x="0" y="260603"/>
                  </a:lnTo>
                  <a:lnTo>
                    <a:pt x="0" y="8686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7" name="object 47"/>
          <p:cNvGrpSpPr/>
          <p:nvPr/>
        </p:nvGrpSpPr>
        <p:grpSpPr>
          <a:xfrm>
            <a:off x="6926833" y="1380744"/>
            <a:ext cx="4425950" cy="1478280"/>
            <a:chOff x="6926833" y="1380744"/>
            <a:chExt cx="4425950" cy="1478280"/>
          </a:xfrm>
        </p:grpSpPr>
        <p:sp>
          <p:nvSpPr>
            <p:cNvPr id="48" name="object 48"/>
            <p:cNvSpPr/>
            <p:nvPr/>
          </p:nvSpPr>
          <p:spPr>
            <a:xfrm>
              <a:off x="6939534" y="1380743"/>
              <a:ext cx="4413250" cy="1478280"/>
            </a:xfrm>
            <a:custGeom>
              <a:avLst/>
              <a:gdLst/>
              <a:ahLst/>
              <a:cxnLst/>
              <a:rect l="l" t="t" r="r" b="b"/>
              <a:pathLst>
                <a:path w="4413250" h="1478280">
                  <a:moveTo>
                    <a:pt x="512064" y="739902"/>
                  </a:moveTo>
                  <a:lnTo>
                    <a:pt x="338328" y="566166"/>
                  </a:lnTo>
                  <a:lnTo>
                    <a:pt x="338328" y="653034"/>
                  </a:lnTo>
                  <a:lnTo>
                    <a:pt x="0" y="653034"/>
                  </a:lnTo>
                  <a:lnTo>
                    <a:pt x="0" y="826770"/>
                  </a:lnTo>
                  <a:lnTo>
                    <a:pt x="338328" y="826770"/>
                  </a:lnTo>
                  <a:lnTo>
                    <a:pt x="338328" y="913638"/>
                  </a:lnTo>
                  <a:lnTo>
                    <a:pt x="512064" y="739902"/>
                  </a:lnTo>
                  <a:close/>
                </a:path>
                <a:path w="4413250" h="1478280">
                  <a:moveTo>
                    <a:pt x="4412742" y="0"/>
                  </a:moveTo>
                  <a:lnTo>
                    <a:pt x="528066" y="0"/>
                  </a:lnTo>
                  <a:lnTo>
                    <a:pt x="528066" y="1478280"/>
                  </a:lnTo>
                  <a:lnTo>
                    <a:pt x="4412742" y="1478280"/>
                  </a:lnTo>
                  <a:lnTo>
                    <a:pt x="4412742" y="0"/>
                  </a:lnTo>
                  <a:close/>
                </a:path>
              </a:pathLst>
            </a:custGeom>
            <a:solidFill>
              <a:srgbClr val="DCE6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6939533" y="1946910"/>
              <a:ext cx="512445" cy="347980"/>
            </a:xfrm>
            <a:custGeom>
              <a:avLst/>
              <a:gdLst/>
              <a:ahLst/>
              <a:cxnLst/>
              <a:rect l="l" t="t" r="r" b="b"/>
              <a:pathLst>
                <a:path w="512445" h="347980">
                  <a:moveTo>
                    <a:pt x="0" y="86867"/>
                  </a:moveTo>
                  <a:lnTo>
                    <a:pt x="338327" y="86867"/>
                  </a:lnTo>
                  <a:lnTo>
                    <a:pt x="338327" y="0"/>
                  </a:lnTo>
                  <a:lnTo>
                    <a:pt x="512064" y="173736"/>
                  </a:lnTo>
                  <a:lnTo>
                    <a:pt x="338327" y="347472"/>
                  </a:lnTo>
                  <a:lnTo>
                    <a:pt x="338327" y="260603"/>
                  </a:lnTo>
                  <a:lnTo>
                    <a:pt x="0" y="260603"/>
                  </a:lnTo>
                  <a:lnTo>
                    <a:pt x="0" y="8686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0" name="object 50"/>
          <p:cNvGrpSpPr/>
          <p:nvPr/>
        </p:nvGrpSpPr>
        <p:grpSpPr>
          <a:xfrm>
            <a:off x="3577082" y="3048000"/>
            <a:ext cx="7809230" cy="934719"/>
            <a:chOff x="3577082" y="3048000"/>
            <a:chExt cx="7809230" cy="934719"/>
          </a:xfrm>
        </p:grpSpPr>
        <p:sp>
          <p:nvSpPr>
            <p:cNvPr id="51" name="object 51"/>
            <p:cNvSpPr/>
            <p:nvPr/>
          </p:nvSpPr>
          <p:spPr>
            <a:xfrm>
              <a:off x="3589782" y="3358134"/>
              <a:ext cx="462280" cy="346075"/>
            </a:xfrm>
            <a:custGeom>
              <a:avLst/>
              <a:gdLst/>
              <a:ahLst/>
              <a:cxnLst/>
              <a:rect l="l" t="t" r="r" b="b"/>
              <a:pathLst>
                <a:path w="462279" h="346075">
                  <a:moveTo>
                    <a:pt x="288797" y="0"/>
                  </a:moveTo>
                  <a:lnTo>
                    <a:pt x="288797" y="86487"/>
                  </a:lnTo>
                  <a:lnTo>
                    <a:pt x="0" y="86487"/>
                  </a:lnTo>
                  <a:lnTo>
                    <a:pt x="0" y="259460"/>
                  </a:lnTo>
                  <a:lnTo>
                    <a:pt x="288797" y="259460"/>
                  </a:lnTo>
                  <a:lnTo>
                    <a:pt x="288797" y="345947"/>
                  </a:lnTo>
                  <a:lnTo>
                    <a:pt x="461771" y="172974"/>
                  </a:lnTo>
                  <a:lnTo>
                    <a:pt x="288797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3589782" y="3358134"/>
              <a:ext cx="462280" cy="346075"/>
            </a:xfrm>
            <a:custGeom>
              <a:avLst/>
              <a:gdLst/>
              <a:ahLst/>
              <a:cxnLst/>
              <a:rect l="l" t="t" r="r" b="b"/>
              <a:pathLst>
                <a:path w="462279" h="346075">
                  <a:moveTo>
                    <a:pt x="0" y="86487"/>
                  </a:moveTo>
                  <a:lnTo>
                    <a:pt x="288797" y="86487"/>
                  </a:lnTo>
                  <a:lnTo>
                    <a:pt x="288797" y="0"/>
                  </a:lnTo>
                  <a:lnTo>
                    <a:pt x="461771" y="172974"/>
                  </a:lnTo>
                  <a:lnTo>
                    <a:pt x="288797" y="345947"/>
                  </a:lnTo>
                  <a:lnTo>
                    <a:pt x="288797" y="259460"/>
                  </a:lnTo>
                  <a:lnTo>
                    <a:pt x="0" y="259460"/>
                  </a:lnTo>
                  <a:lnTo>
                    <a:pt x="0" y="8648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6942582" y="3362706"/>
              <a:ext cx="512445" cy="346075"/>
            </a:xfrm>
            <a:custGeom>
              <a:avLst/>
              <a:gdLst/>
              <a:ahLst/>
              <a:cxnLst/>
              <a:rect l="l" t="t" r="r" b="b"/>
              <a:pathLst>
                <a:path w="512445" h="346075">
                  <a:moveTo>
                    <a:pt x="339090" y="0"/>
                  </a:moveTo>
                  <a:lnTo>
                    <a:pt x="339090" y="86487"/>
                  </a:lnTo>
                  <a:lnTo>
                    <a:pt x="0" y="86487"/>
                  </a:lnTo>
                  <a:lnTo>
                    <a:pt x="0" y="259461"/>
                  </a:lnTo>
                  <a:lnTo>
                    <a:pt x="339090" y="259461"/>
                  </a:lnTo>
                  <a:lnTo>
                    <a:pt x="339090" y="345948"/>
                  </a:lnTo>
                  <a:lnTo>
                    <a:pt x="512064" y="172974"/>
                  </a:lnTo>
                  <a:lnTo>
                    <a:pt x="339090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6942582" y="3362706"/>
              <a:ext cx="512445" cy="346075"/>
            </a:xfrm>
            <a:custGeom>
              <a:avLst/>
              <a:gdLst/>
              <a:ahLst/>
              <a:cxnLst/>
              <a:rect l="l" t="t" r="r" b="b"/>
              <a:pathLst>
                <a:path w="512445" h="346075">
                  <a:moveTo>
                    <a:pt x="0" y="86487"/>
                  </a:moveTo>
                  <a:lnTo>
                    <a:pt x="339090" y="86487"/>
                  </a:lnTo>
                  <a:lnTo>
                    <a:pt x="339090" y="0"/>
                  </a:lnTo>
                  <a:lnTo>
                    <a:pt x="512064" y="172974"/>
                  </a:lnTo>
                  <a:lnTo>
                    <a:pt x="339090" y="345948"/>
                  </a:lnTo>
                  <a:lnTo>
                    <a:pt x="339090" y="259461"/>
                  </a:lnTo>
                  <a:lnTo>
                    <a:pt x="0" y="259461"/>
                  </a:lnTo>
                  <a:lnTo>
                    <a:pt x="0" y="8648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7502652" y="3048000"/>
              <a:ext cx="3883660" cy="934719"/>
            </a:xfrm>
            <a:custGeom>
              <a:avLst/>
              <a:gdLst/>
              <a:ahLst/>
              <a:cxnLst/>
              <a:rect l="l" t="t" r="r" b="b"/>
              <a:pathLst>
                <a:path w="3883659" h="934720">
                  <a:moveTo>
                    <a:pt x="3883152" y="0"/>
                  </a:moveTo>
                  <a:lnTo>
                    <a:pt x="0" y="0"/>
                  </a:lnTo>
                  <a:lnTo>
                    <a:pt x="0" y="934212"/>
                  </a:lnTo>
                  <a:lnTo>
                    <a:pt x="3883152" y="934212"/>
                  </a:lnTo>
                  <a:lnTo>
                    <a:pt x="3883152" y="0"/>
                  </a:lnTo>
                  <a:close/>
                </a:path>
              </a:pathLst>
            </a:custGeom>
            <a:solidFill>
              <a:srgbClr val="F1D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6" name="object 56"/>
          <p:cNvSpPr txBox="1"/>
          <p:nvPr/>
        </p:nvSpPr>
        <p:spPr>
          <a:xfrm>
            <a:off x="7559675" y="238505"/>
            <a:ext cx="3674745" cy="3686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3069590" algn="l"/>
              </a:tabLst>
            </a:pPr>
            <a:r>
              <a:rPr sz="1800" spc="-10" dirty="0">
                <a:latin typeface="Arial"/>
                <a:cs typeface="Arial"/>
              </a:rPr>
              <a:t>Workmen </a:t>
            </a:r>
            <a:r>
              <a:rPr sz="1800" spc="-5" dirty="0">
                <a:latin typeface="Arial"/>
                <a:cs typeface="Arial"/>
              </a:rPr>
              <a:t>Comp.</a:t>
            </a:r>
            <a:r>
              <a:rPr sz="1800" spc="4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Res.</a:t>
            </a:r>
            <a:r>
              <a:rPr sz="1800" spc="-8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	</a:t>
            </a:r>
            <a:r>
              <a:rPr sz="1800" spc="-30" dirty="0">
                <a:latin typeface="Arial"/>
                <a:cs typeface="Arial"/>
              </a:rPr>
              <a:t>…Dr.</a:t>
            </a:r>
            <a:endParaRPr sz="1800">
              <a:latin typeface="Arial"/>
              <a:cs typeface="Arial"/>
            </a:endParaRPr>
          </a:p>
          <a:p>
            <a:pPr marR="5080" indent="249554">
              <a:lnSpc>
                <a:spcPct val="100000"/>
              </a:lnSpc>
            </a:pPr>
            <a:r>
              <a:rPr sz="1800" spc="-95" dirty="0">
                <a:latin typeface="Arial"/>
                <a:cs typeface="Arial"/>
              </a:rPr>
              <a:t>To </a:t>
            </a:r>
            <a:r>
              <a:rPr sz="1800" spc="-5" dirty="0">
                <a:latin typeface="Arial"/>
                <a:cs typeface="Arial"/>
              </a:rPr>
              <a:t>Partners’ Capital </a:t>
            </a:r>
            <a:r>
              <a:rPr sz="1800" dirty="0">
                <a:latin typeface="Arial"/>
                <a:cs typeface="Arial"/>
              </a:rPr>
              <a:t>A/cs.  </a:t>
            </a:r>
            <a:r>
              <a:rPr sz="1800" spc="-10" dirty="0">
                <a:latin typeface="Arial"/>
                <a:cs typeface="Arial"/>
              </a:rPr>
              <a:t>(Transfer </a:t>
            </a:r>
            <a:r>
              <a:rPr sz="1800" dirty="0">
                <a:latin typeface="Arial"/>
                <a:cs typeface="Arial"/>
              </a:rPr>
              <a:t>to </a:t>
            </a:r>
            <a:r>
              <a:rPr sz="1800" spc="-5" dirty="0">
                <a:latin typeface="Arial"/>
                <a:cs typeface="Arial"/>
              </a:rPr>
              <a:t>all Partners in </a:t>
            </a:r>
            <a:r>
              <a:rPr sz="1800" dirty="0">
                <a:latin typeface="Arial"/>
                <a:cs typeface="Arial"/>
              </a:rPr>
              <a:t>Old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PSR)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350">
              <a:latin typeface="Arial"/>
              <a:cs typeface="Arial"/>
            </a:endParaRPr>
          </a:p>
          <a:p>
            <a:pPr>
              <a:lnSpc>
                <a:spcPct val="100000"/>
              </a:lnSpc>
              <a:tabLst>
                <a:tab pos="3069590" algn="l"/>
              </a:tabLst>
            </a:pPr>
            <a:r>
              <a:rPr sz="1800" spc="-10" dirty="0">
                <a:latin typeface="Arial"/>
                <a:cs typeface="Arial"/>
              </a:rPr>
              <a:t>Workmen </a:t>
            </a:r>
            <a:r>
              <a:rPr sz="1800" spc="-5" dirty="0">
                <a:latin typeface="Arial"/>
                <a:cs typeface="Arial"/>
              </a:rPr>
              <a:t>Comp.</a:t>
            </a:r>
            <a:r>
              <a:rPr sz="1800" spc="4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Res.</a:t>
            </a:r>
            <a:r>
              <a:rPr sz="1800" spc="-8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	</a:t>
            </a:r>
            <a:r>
              <a:rPr sz="1800" spc="-30" dirty="0">
                <a:latin typeface="Arial"/>
                <a:cs typeface="Arial"/>
              </a:rPr>
              <a:t>…Dr.</a:t>
            </a:r>
            <a:endParaRPr sz="1800">
              <a:latin typeface="Arial"/>
              <a:cs typeface="Arial"/>
            </a:endParaRPr>
          </a:p>
          <a:p>
            <a:pPr marL="507365" marR="435609" indent="-321945">
              <a:lnSpc>
                <a:spcPct val="100000"/>
              </a:lnSpc>
            </a:pPr>
            <a:r>
              <a:rPr sz="1800" spc="-95" dirty="0">
                <a:latin typeface="Arial"/>
                <a:cs typeface="Arial"/>
              </a:rPr>
              <a:t>To </a:t>
            </a:r>
            <a:r>
              <a:rPr sz="1800" spc="-10" dirty="0">
                <a:latin typeface="Arial"/>
                <a:cs typeface="Arial"/>
              </a:rPr>
              <a:t>Workmen </a:t>
            </a:r>
            <a:r>
              <a:rPr sz="1800" spc="-5" dirty="0">
                <a:latin typeface="Arial"/>
                <a:cs typeface="Arial"/>
              </a:rPr>
              <a:t>Comp. Claim </a:t>
            </a:r>
            <a:r>
              <a:rPr sz="1800" dirty="0">
                <a:latin typeface="Arial"/>
                <a:cs typeface="Arial"/>
              </a:rPr>
              <a:t>A/c  </a:t>
            </a:r>
            <a:r>
              <a:rPr sz="1800" spc="-5" dirty="0">
                <a:latin typeface="Arial"/>
                <a:cs typeface="Arial"/>
              </a:rPr>
              <a:t>(Amount of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Claim)</a:t>
            </a:r>
            <a:endParaRPr sz="1800">
              <a:latin typeface="Arial"/>
              <a:cs typeface="Arial"/>
            </a:endParaRPr>
          </a:p>
          <a:p>
            <a:pPr marL="249554">
              <a:lnSpc>
                <a:spcPct val="100000"/>
              </a:lnSpc>
            </a:pPr>
            <a:r>
              <a:rPr sz="1800" spc="-95" dirty="0">
                <a:latin typeface="Arial"/>
                <a:cs typeface="Arial"/>
              </a:rPr>
              <a:t>To </a:t>
            </a:r>
            <a:r>
              <a:rPr sz="1800" spc="-5" dirty="0">
                <a:latin typeface="Arial"/>
                <a:cs typeface="Arial"/>
              </a:rPr>
              <a:t>Partners’ Capital</a:t>
            </a:r>
            <a:r>
              <a:rPr sz="1800" spc="-7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(Balance </a:t>
            </a:r>
            <a:r>
              <a:rPr sz="1800" dirty="0">
                <a:latin typeface="Arial"/>
                <a:cs typeface="Arial"/>
              </a:rPr>
              <a:t>to </a:t>
            </a:r>
            <a:r>
              <a:rPr sz="1800" spc="-5" dirty="0">
                <a:latin typeface="Arial"/>
                <a:cs typeface="Arial"/>
              </a:rPr>
              <a:t>All Partners in </a:t>
            </a:r>
            <a:r>
              <a:rPr sz="1800" dirty="0">
                <a:latin typeface="Arial"/>
                <a:cs typeface="Arial"/>
              </a:rPr>
              <a:t>Old</a:t>
            </a:r>
            <a:r>
              <a:rPr sz="1800" spc="-1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PSR)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000">
              <a:latin typeface="Arial"/>
              <a:cs typeface="Arial"/>
            </a:endParaRPr>
          </a:p>
          <a:p>
            <a:pPr marL="34290">
              <a:lnSpc>
                <a:spcPct val="100000"/>
              </a:lnSpc>
              <a:tabLst>
                <a:tab pos="3103880" algn="l"/>
              </a:tabLst>
            </a:pPr>
            <a:r>
              <a:rPr sz="1800" spc="-10" dirty="0">
                <a:latin typeface="Arial"/>
                <a:cs typeface="Arial"/>
              </a:rPr>
              <a:t>Workmen </a:t>
            </a:r>
            <a:r>
              <a:rPr sz="1800" spc="-5" dirty="0">
                <a:latin typeface="Arial"/>
                <a:cs typeface="Arial"/>
              </a:rPr>
              <a:t>Comp.</a:t>
            </a:r>
            <a:r>
              <a:rPr sz="1800" spc="4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Res.</a:t>
            </a:r>
            <a:r>
              <a:rPr sz="1800" spc="-8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	</a:t>
            </a:r>
            <a:r>
              <a:rPr sz="1800" spc="-30" dirty="0">
                <a:latin typeface="Arial"/>
                <a:cs typeface="Arial"/>
              </a:rPr>
              <a:t>…Dr.</a:t>
            </a:r>
            <a:endParaRPr sz="1800">
              <a:latin typeface="Arial"/>
              <a:cs typeface="Arial"/>
            </a:endParaRPr>
          </a:p>
          <a:p>
            <a:pPr marL="288925" marR="337185" indent="-5080">
              <a:lnSpc>
                <a:spcPct val="100000"/>
              </a:lnSpc>
            </a:pPr>
            <a:r>
              <a:rPr sz="1800" spc="-95" dirty="0">
                <a:latin typeface="Arial"/>
                <a:cs typeface="Arial"/>
              </a:rPr>
              <a:t>To </a:t>
            </a:r>
            <a:r>
              <a:rPr sz="1800" spc="-10" dirty="0">
                <a:latin typeface="Arial"/>
                <a:cs typeface="Arial"/>
              </a:rPr>
              <a:t>Workmen </a:t>
            </a:r>
            <a:r>
              <a:rPr sz="1800" spc="-5" dirty="0">
                <a:latin typeface="Arial"/>
                <a:cs typeface="Arial"/>
              </a:rPr>
              <a:t>Comp. Claim </a:t>
            </a:r>
            <a:r>
              <a:rPr sz="1800" dirty="0">
                <a:latin typeface="Arial"/>
                <a:cs typeface="Arial"/>
              </a:rPr>
              <a:t>A/c  </a:t>
            </a:r>
            <a:r>
              <a:rPr sz="1800" spc="-5" dirty="0">
                <a:latin typeface="Arial"/>
                <a:cs typeface="Arial"/>
              </a:rPr>
              <a:t>(Amount of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Claim)</a:t>
            </a:r>
            <a:endParaRPr sz="1800">
              <a:latin typeface="Arial"/>
              <a:cs typeface="Arial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7516368" y="4920996"/>
            <a:ext cx="3781425" cy="1201420"/>
          </a:xfrm>
          <a:custGeom>
            <a:avLst/>
            <a:gdLst/>
            <a:ahLst/>
            <a:cxnLst/>
            <a:rect l="l" t="t" r="r" b="b"/>
            <a:pathLst>
              <a:path w="3781425" h="1201420">
                <a:moveTo>
                  <a:pt x="3781044" y="0"/>
                </a:moveTo>
                <a:lnTo>
                  <a:pt x="0" y="0"/>
                </a:lnTo>
                <a:lnTo>
                  <a:pt x="0" y="1200911"/>
                </a:lnTo>
                <a:lnTo>
                  <a:pt x="3781044" y="1200911"/>
                </a:lnTo>
                <a:lnTo>
                  <a:pt x="3781044" y="0"/>
                </a:lnTo>
                <a:close/>
              </a:path>
            </a:pathLst>
          </a:custGeom>
          <a:solidFill>
            <a:srgbClr val="EBF0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7609078" y="4949190"/>
            <a:ext cx="26384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Workmen </a:t>
            </a:r>
            <a:r>
              <a:rPr sz="1800" spc="-5" dirty="0">
                <a:latin typeface="Arial"/>
                <a:cs typeface="Arial"/>
              </a:rPr>
              <a:t>Comp. Res.</a:t>
            </a:r>
            <a:r>
              <a:rPr sz="1800" spc="-1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  </a:t>
            </a:r>
            <a:r>
              <a:rPr sz="1800" spc="-5" dirty="0">
                <a:latin typeface="Arial"/>
                <a:cs typeface="Arial"/>
              </a:rPr>
              <a:t>Revaluation</a:t>
            </a:r>
            <a:r>
              <a:rPr sz="1800" spc="-8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</a:t>
            </a:r>
            <a:endParaRPr sz="180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0657331" y="4949190"/>
            <a:ext cx="5556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955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…</a:t>
            </a:r>
            <a:r>
              <a:rPr sz="1800" spc="-10" dirty="0">
                <a:latin typeface="Arial"/>
                <a:cs typeface="Arial"/>
              </a:rPr>
              <a:t>D</a:t>
            </a:r>
            <a:r>
              <a:rPr sz="1800" spc="-105" dirty="0">
                <a:latin typeface="Arial"/>
                <a:cs typeface="Arial"/>
              </a:rPr>
              <a:t>r</a:t>
            </a:r>
            <a:r>
              <a:rPr sz="180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1800" spc="-30" dirty="0">
                <a:latin typeface="Arial"/>
                <a:cs typeface="Arial"/>
              </a:rPr>
              <a:t>…Dr.</a:t>
            </a:r>
            <a:endParaRPr sz="180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7859014" y="5497779"/>
            <a:ext cx="30575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1310" marR="5080" indent="-321945">
              <a:lnSpc>
                <a:spcPct val="100000"/>
              </a:lnSpc>
              <a:spcBef>
                <a:spcPts val="100"/>
              </a:spcBef>
            </a:pPr>
            <a:r>
              <a:rPr sz="1800" spc="-95" dirty="0">
                <a:latin typeface="Arial"/>
                <a:cs typeface="Arial"/>
              </a:rPr>
              <a:t>To </a:t>
            </a:r>
            <a:r>
              <a:rPr sz="1800" spc="-10" dirty="0">
                <a:latin typeface="Arial"/>
                <a:cs typeface="Arial"/>
              </a:rPr>
              <a:t>Workmen </a:t>
            </a:r>
            <a:r>
              <a:rPr sz="1800" spc="-5" dirty="0">
                <a:latin typeface="Arial"/>
                <a:cs typeface="Arial"/>
              </a:rPr>
              <a:t>Comp. Claim </a:t>
            </a:r>
            <a:r>
              <a:rPr sz="1800" dirty="0">
                <a:latin typeface="Arial"/>
                <a:cs typeface="Arial"/>
              </a:rPr>
              <a:t>A/c  </a:t>
            </a:r>
            <a:r>
              <a:rPr sz="1800" spc="-5" dirty="0">
                <a:latin typeface="Arial"/>
                <a:cs typeface="Arial"/>
              </a:rPr>
              <a:t>(Amount of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Claim)</a:t>
            </a:r>
            <a:endParaRPr sz="1800">
              <a:latin typeface="Arial"/>
              <a:cs typeface="Arial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4120134" y="1995677"/>
            <a:ext cx="896619" cy="373380"/>
          </a:xfrm>
          <a:custGeom>
            <a:avLst/>
            <a:gdLst/>
            <a:ahLst/>
            <a:cxnLst/>
            <a:rect l="l" t="t" r="r" b="b"/>
            <a:pathLst>
              <a:path w="896620" h="373380">
                <a:moveTo>
                  <a:pt x="0" y="186689"/>
                </a:moveTo>
                <a:lnTo>
                  <a:pt x="18975" y="132764"/>
                </a:lnTo>
                <a:lnTo>
                  <a:pt x="72199" y="85027"/>
                </a:lnTo>
                <a:lnTo>
                  <a:pt x="109920" y="64200"/>
                </a:lnTo>
                <a:lnTo>
                  <a:pt x="154122" y="45785"/>
                </a:lnTo>
                <a:lnTo>
                  <a:pt x="204110" y="30072"/>
                </a:lnTo>
                <a:lnTo>
                  <a:pt x="259192" y="17348"/>
                </a:lnTo>
                <a:lnTo>
                  <a:pt x="318672" y="7902"/>
                </a:lnTo>
                <a:lnTo>
                  <a:pt x="381858" y="2023"/>
                </a:lnTo>
                <a:lnTo>
                  <a:pt x="448055" y="0"/>
                </a:lnTo>
                <a:lnTo>
                  <a:pt x="514253" y="2023"/>
                </a:lnTo>
                <a:lnTo>
                  <a:pt x="577439" y="7902"/>
                </a:lnTo>
                <a:lnTo>
                  <a:pt x="636919" y="17348"/>
                </a:lnTo>
                <a:lnTo>
                  <a:pt x="692001" y="30072"/>
                </a:lnTo>
                <a:lnTo>
                  <a:pt x="741989" y="45785"/>
                </a:lnTo>
                <a:lnTo>
                  <a:pt x="786191" y="64200"/>
                </a:lnTo>
                <a:lnTo>
                  <a:pt x="823912" y="85027"/>
                </a:lnTo>
                <a:lnTo>
                  <a:pt x="854459" y="107978"/>
                </a:lnTo>
                <a:lnTo>
                  <a:pt x="891252" y="159098"/>
                </a:lnTo>
                <a:lnTo>
                  <a:pt x="896112" y="186689"/>
                </a:lnTo>
                <a:lnTo>
                  <a:pt x="891252" y="214281"/>
                </a:lnTo>
                <a:lnTo>
                  <a:pt x="854459" y="265401"/>
                </a:lnTo>
                <a:lnTo>
                  <a:pt x="823912" y="288352"/>
                </a:lnTo>
                <a:lnTo>
                  <a:pt x="786191" y="309179"/>
                </a:lnTo>
                <a:lnTo>
                  <a:pt x="741989" y="327594"/>
                </a:lnTo>
                <a:lnTo>
                  <a:pt x="692001" y="343307"/>
                </a:lnTo>
                <a:lnTo>
                  <a:pt x="636919" y="356031"/>
                </a:lnTo>
                <a:lnTo>
                  <a:pt x="577439" y="365477"/>
                </a:lnTo>
                <a:lnTo>
                  <a:pt x="514253" y="371356"/>
                </a:lnTo>
                <a:lnTo>
                  <a:pt x="448055" y="373380"/>
                </a:lnTo>
                <a:lnTo>
                  <a:pt x="381858" y="371356"/>
                </a:lnTo>
                <a:lnTo>
                  <a:pt x="318672" y="365477"/>
                </a:lnTo>
                <a:lnTo>
                  <a:pt x="259192" y="356031"/>
                </a:lnTo>
                <a:lnTo>
                  <a:pt x="204110" y="343307"/>
                </a:lnTo>
                <a:lnTo>
                  <a:pt x="154122" y="327594"/>
                </a:lnTo>
                <a:lnTo>
                  <a:pt x="109920" y="309179"/>
                </a:lnTo>
                <a:lnTo>
                  <a:pt x="72199" y="288352"/>
                </a:lnTo>
                <a:lnTo>
                  <a:pt x="41652" y="265401"/>
                </a:lnTo>
                <a:lnTo>
                  <a:pt x="4859" y="214281"/>
                </a:lnTo>
                <a:lnTo>
                  <a:pt x="0" y="186689"/>
                </a:lnTo>
                <a:close/>
              </a:path>
            </a:pathLst>
          </a:custGeom>
          <a:ln w="254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3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20400" y="6230498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36547" y="733044"/>
            <a:ext cx="2115820" cy="923925"/>
          </a:xfrm>
          <a:prstGeom prst="rect">
            <a:avLst/>
          </a:prstGeom>
          <a:solidFill>
            <a:srgbClr val="FCEADA"/>
          </a:solidFill>
          <a:ln w="9525">
            <a:solidFill>
              <a:srgbClr val="001F5F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2075" marR="229870" algn="just">
              <a:lnSpc>
                <a:spcPct val="100000"/>
              </a:lnSpc>
              <a:spcBef>
                <a:spcPts val="310"/>
              </a:spcBef>
            </a:pPr>
            <a:r>
              <a:rPr sz="1800" dirty="0">
                <a:latin typeface="Arial"/>
                <a:cs typeface="Arial"/>
              </a:rPr>
              <a:t>If </a:t>
            </a:r>
            <a:r>
              <a:rPr sz="1800" spc="-5" dirty="0">
                <a:latin typeface="Arial"/>
                <a:cs typeface="Arial"/>
              </a:rPr>
              <a:t>Book </a:t>
            </a:r>
            <a:r>
              <a:rPr sz="1800" spc="-30" dirty="0">
                <a:latin typeface="Arial"/>
                <a:cs typeface="Arial"/>
              </a:rPr>
              <a:t>Value</a:t>
            </a:r>
            <a:r>
              <a:rPr sz="1800" spc="-8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and  Market </a:t>
            </a:r>
            <a:r>
              <a:rPr sz="1800" spc="-30" dirty="0">
                <a:latin typeface="Arial"/>
                <a:cs typeface="Arial"/>
              </a:rPr>
              <a:t>Value </a:t>
            </a:r>
            <a:r>
              <a:rPr sz="1800" spc="-5" dirty="0">
                <a:latin typeface="Arial"/>
                <a:cs typeface="Arial"/>
              </a:rPr>
              <a:t>are  same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298257" y="2336101"/>
            <a:ext cx="2158365" cy="933450"/>
            <a:chOff x="1298257" y="2336101"/>
            <a:chExt cx="2158365" cy="933450"/>
          </a:xfrm>
        </p:grpSpPr>
        <p:sp>
          <p:nvSpPr>
            <p:cNvPr id="4" name="object 4"/>
            <p:cNvSpPr/>
            <p:nvPr/>
          </p:nvSpPr>
          <p:spPr>
            <a:xfrm>
              <a:off x="1303019" y="2340864"/>
              <a:ext cx="2148840" cy="923925"/>
            </a:xfrm>
            <a:custGeom>
              <a:avLst/>
              <a:gdLst/>
              <a:ahLst/>
              <a:cxnLst/>
              <a:rect l="l" t="t" r="r" b="b"/>
              <a:pathLst>
                <a:path w="2148840" h="923925">
                  <a:moveTo>
                    <a:pt x="2148839" y="0"/>
                  </a:moveTo>
                  <a:lnTo>
                    <a:pt x="0" y="0"/>
                  </a:lnTo>
                  <a:lnTo>
                    <a:pt x="0" y="923543"/>
                  </a:lnTo>
                  <a:lnTo>
                    <a:pt x="2148839" y="923543"/>
                  </a:lnTo>
                  <a:lnTo>
                    <a:pt x="2148839" y="0"/>
                  </a:lnTo>
                  <a:close/>
                </a:path>
              </a:pathLst>
            </a:custGeom>
            <a:solidFill>
              <a:srgbClr val="DBED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303019" y="2340864"/>
              <a:ext cx="2148840" cy="923925"/>
            </a:xfrm>
            <a:custGeom>
              <a:avLst/>
              <a:gdLst/>
              <a:ahLst/>
              <a:cxnLst/>
              <a:rect l="l" t="t" r="r" b="b"/>
              <a:pathLst>
                <a:path w="2148840" h="923925">
                  <a:moveTo>
                    <a:pt x="0" y="923543"/>
                  </a:moveTo>
                  <a:lnTo>
                    <a:pt x="2148839" y="923543"/>
                  </a:lnTo>
                  <a:lnTo>
                    <a:pt x="2148839" y="0"/>
                  </a:lnTo>
                  <a:lnTo>
                    <a:pt x="0" y="0"/>
                  </a:lnTo>
                  <a:lnTo>
                    <a:pt x="0" y="923543"/>
                  </a:lnTo>
                  <a:close/>
                </a:path>
              </a:pathLst>
            </a:custGeom>
            <a:ln w="9525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381760" y="2368041"/>
            <a:ext cx="179832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If </a:t>
            </a:r>
            <a:r>
              <a:rPr sz="1800" spc="-5" dirty="0">
                <a:latin typeface="Arial"/>
                <a:cs typeface="Arial"/>
              </a:rPr>
              <a:t>fall in Market  </a:t>
            </a:r>
            <a:r>
              <a:rPr sz="1800" spc="-30" dirty="0">
                <a:latin typeface="Arial"/>
                <a:cs typeface="Arial"/>
              </a:rPr>
              <a:t>Value </a:t>
            </a:r>
            <a:r>
              <a:rPr sz="1800" spc="-5" dirty="0">
                <a:latin typeface="Arial"/>
                <a:cs typeface="Arial"/>
              </a:rPr>
              <a:t>is less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than  Reserve.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56360" y="3948684"/>
            <a:ext cx="2105025" cy="923925"/>
          </a:xfrm>
          <a:prstGeom prst="rect">
            <a:avLst/>
          </a:prstGeom>
          <a:solidFill>
            <a:srgbClr val="F1DCDB"/>
          </a:solidFill>
          <a:ln w="9525">
            <a:solidFill>
              <a:srgbClr val="001F5F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2075" marR="332740">
              <a:lnSpc>
                <a:spcPct val="100000"/>
              </a:lnSpc>
              <a:spcBef>
                <a:spcPts val="315"/>
              </a:spcBef>
            </a:pPr>
            <a:r>
              <a:rPr sz="1800" dirty="0">
                <a:latin typeface="Arial"/>
                <a:cs typeface="Arial"/>
              </a:rPr>
              <a:t>If </a:t>
            </a:r>
            <a:r>
              <a:rPr sz="1800" spc="-5" dirty="0">
                <a:latin typeface="Arial"/>
                <a:cs typeface="Arial"/>
              </a:rPr>
              <a:t>fall in Market  </a:t>
            </a:r>
            <a:r>
              <a:rPr sz="1800" spc="-30" dirty="0">
                <a:latin typeface="Arial"/>
                <a:cs typeface="Arial"/>
              </a:rPr>
              <a:t>Value </a:t>
            </a:r>
            <a:r>
              <a:rPr sz="1800" spc="-5" dirty="0">
                <a:latin typeface="Arial"/>
                <a:cs typeface="Arial"/>
              </a:rPr>
              <a:t>is equal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  </a:t>
            </a:r>
            <a:r>
              <a:rPr sz="1800" spc="-5" dirty="0">
                <a:latin typeface="Arial"/>
                <a:cs typeface="Arial"/>
              </a:rPr>
              <a:t>Reserve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913632" y="656844"/>
            <a:ext cx="3156585" cy="1077595"/>
          </a:xfrm>
          <a:custGeom>
            <a:avLst/>
            <a:gdLst/>
            <a:ahLst/>
            <a:cxnLst/>
            <a:rect l="l" t="t" r="r" b="b"/>
            <a:pathLst>
              <a:path w="3156584" h="1077595">
                <a:moveTo>
                  <a:pt x="3156204" y="0"/>
                </a:moveTo>
                <a:lnTo>
                  <a:pt x="0" y="0"/>
                </a:lnTo>
                <a:lnTo>
                  <a:pt x="0" y="1077467"/>
                </a:lnTo>
                <a:lnTo>
                  <a:pt x="3156204" y="1077467"/>
                </a:lnTo>
                <a:lnTo>
                  <a:pt x="3156204" y="0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913632" y="656844"/>
            <a:ext cx="3156585" cy="107759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92075" marR="83185" algn="just">
              <a:lnSpc>
                <a:spcPct val="100000"/>
              </a:lnSpc>
              <a:spcBef>
                <a:spcPts val="315"/>
              </a:spcBef>
            </a:pPr>
            <a:r>
              <a:rPr sz="1600" spc="-5" dirty="0">
                <a:latin typeface="Arial"/>
                <a:cs typeface="Arial"/>
              </a:rPr>
              <a:t>Distribute Investment Fluctuation  Reserve among all the Partners  (Including Retiring Partner) </a:t>
            </a:r>
            <a:r>
              <a:rPr sz="1600" dirty="0">
                <a:latin typeface="Arial"/>
                <a:cs typeface="Arial"/>
              </a:rPr>
              <a:t>in  </a:t>
            </a:r>
            <a:r>
              <a:rPr sz="1600" spc="-5" dirty="0">
                <a:latin typeface="Arial"/>
                <a:cs typeface="Arial"/>
              </a:rPr>
              <a:t>their </a:t>
            </a:r>
            <a:r>
              <a:rPr sz="1600" spc="-10" dirty="0">
                <a:latin typeface="Arial"/>
                <a:cs typeface="Arial"/>
              </a:rPr>
              <a:t>Old </a:t>
            </a:r>
            <a:r>
              <a:rPr sz="1600" spc="-5" dirty="0">
                <a:latin typeface="Arial"/>
                <a:cs typeface="Arial"/>
              </a:rPr>
              <a:t>Profit – sharing</a:t>
            </a:r>
            <a:r>
              <a:rPr sz="1600" spc="4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Ratio.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13632" y="1874520"/>
            <a:ext cx="3156585" cy="1816735"/>
          </a:xfrm>
          <a:custGeom>
            <a:avLst/>
            <a:gdLst/>
            <a:ahLst/>
            <a:cxnLst/>
            <a:rect l="l" t="t" r="r" b="b"/>
            <a:pathLst>
              <a:path w="3156584" h="1816735">
                <a:moveTo>
                  <a:pt x="3156204" y="0"/>
                </a:moveTo>
                <a:lnTo>
                  <a:pt x="0" y="0"/>
                </a:lnTo>
                <a:lnTo>
                  <a:pt x="0" y="1816607"/>
                </a:lnTo>
                <a:lnTo>
                  <a:pt x="3156204" y="1816607"/>
                </a:lnTo>
                <a:lnTo>
                  <a:pt x="3156204" y="0"/>
                </a:lnTo>
                <a:close/>
              </a:path>
            </a:pathLst>
          </a:custGeom>
          <a:solidFill>
            <a:srgbClr val="DCE6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005960" y="1903602"/>
            <a:ext cx="298767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algn="just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Arial"/>
                <a:cs typeface="Arial"/>
              </a:rPr>
              <a:t>Transfer </a:t>
            </a:r>
            <a:r>
              <a:rPr sz="1600" spc="-5" dirty="0">
                <a:latin typeface="Arial"/>
                <a:cs typeface="Arial"/>
              </a:rPr>
              <a:t>Reserve up to fall </a:t>
            </a:r>
            <a:r>
              <a:rPr sz="1600" dirty="0">
                <a:latin typeface="Arial"/>
                <a:cs typeface="Arial"/>
              </a:rPr>
              <a:t>in  </a:t>
            </a:r>
            <a:r>
              <a:rPr sz="1600" spc="-5" dirty="0">
                <a:latin typeface="Arial"/>
                <a:cs typeface="Arial"/>
              </a:rPr>
              <a:t>Market </a:t>
            </a:r>
            <a:r>
              <a:rPr sz="1600" spc="-30" dirty="0">
                <a:latin typeface="Arial"/>
                <a:cs typeface="Arial"/>
              </a:rPr>
              <a:t>Value </a:t>
            </a:r>
            <a:r>
              <a:rPr sz="1600" spc="-5" dirty="0">
                <a:latin typeface="Arial"/>
                <a:cs typeface="Arial"/>
              </a:rPr>
              <a:t>to Investment  Account.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005960" y="2635376"/>
            <a:ext cx="86995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Distribute  among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923409" y="2635376"/>
            <a:ext cx="2069464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indent="264795">
              <a:lnSpc>
                <a:spcPct val="100000"/>
              </a:lnSpc>
              <a:spcBef>
                <a:spcPts val="95"/>
              </a:spcBef>
              <a:tabLst>
                <a:tab pos="1068070" algn="l"/>
                <a:tab pos="1298575" algn="l"/>
                <a:tab pos="1692910" algn="l"/>
              </a:tabLst>
            </a:pPr>
            <a:r>
              <a:rPr sz="1600" spc="-5" dirty="0">
                <a:latin typeface="Arial"/>
                <a:cs typeface="Arial"/>
              </a:rPr>
              <a:t>ba</a:t>
            </a:r>
            <a:r>
              <a:rPr sz="1600" spc="-10" dirty="0">
                <a:latin typeface="Arial"/>
                <a:cs typeface="Arial"/>
              </a:rPr>
              <a:t>l</a:t>
            </a:r>
            <a:r>
              <a:rPr sz="1600" spc="-5" dirty="0">
                <a:latin typeface="Arial"/>
                <a:cs typeface="Arial"/>
              </a:rPr>
              <a:t>an</a:t>
            </a:r>
            <a:r>
              <a:rPr sz="1600" dirty="0">
                <a:latin typeface="Arial"/>
                <a:cs typeface="Arial"/>
              </a:rPr>
              <a:t>c</a:t>
            </a:r>
            <a:r>
              <a:rPr sz="1600" spc="-5" dirty="0">
                <a:latin typeface="Arial"/>
                <a:cs typeface="Arial"/>
              </a:rPr>
              <a:t>e</a:t>
            </a:r>
            <a:r>
              <a:rPr sz="1600" dirty="0">
                <a:latin typeface="Arial"/>
                <a:cs typeface="Arial"/>
              </a:rPr>
              <a:t>		</a:t>
            </a:r>
            <a:r>
              <a:rPr sz="1600" spc="-5" dirty="0">
                <a:latin typeface="Arial"/>
                <a:cs typeface="Arial"/>
              </a:rPr>
              <a:t>Reserve  Pa</a:t>
            </a:r>
            <a:r>
              <a:rPr sz="1600" spc="5" dirty="0">
                <a:latin typeface="Arial"/>
                <a:cs typeface="Arial"/>
              </a:rPr>
              <a:t>r</a:t>
            </a:r>
            <a:r>
              <a:rPr sz="1600" spc="-5" dirty="0">
                <a:latin typeface="Arial"/>
                <a:cs typeface="Arial"/>
              </a:rPr>
              <a:t>tn</a:t>
            </a:r>
            <a:r>
              <a:rPr sz="1600" spc="5" dirty="0">
                <a:latin typeface="Arial"/>
                <a:cs typeface="Arial"/>
              </a:rPr>
              <a:t>e</a:t>
            </a:r>
            <a:r>
              <a:rPr sz="1600" spc="-5" dirty="0">
                <a:latin typeface="Arial"/>
                <a:cs typeface="Arial"/>
              </a:rPr>
              <a:t>rs</a:t>
            </a:r>
            <a:r>
              <a:rPr sz="1600" dirty="0">
                <a:latin typeface="Arial"/>
                <a:cs typeface="Arial"/>
              </a:rPr>
              <a:t>	</a:t>
            </a:r>
            <a:r>
              <a:rPr sz="1600" spc="-5" dirty="0">
                <a:latin typeface="Arial"/>
                <a:cs typeface="Arial"/>
              </a:rPr>
              <a:t>(al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5" dirty="0">
                <a:latin typeface="Arial"/>
                <a:cs typeface="Arial"/>
              </a:rPr>
              <a:t>,</a:t>
            </a:r>
            <a:r>
              <a:rPr sz="1600" dirty="0">
                <a:latin typeface="Arial"/>
                <a:cs typeface="Arial"/>
              </a:rPr>
              <a:t>	</a:t>
            </a:r>
            <a:r>
              <a:rPr sz="1600" spc="-5" dirty="0">
                <a:latin typeface="Arial"/>
                <a:cs typeface="Arial"/>
              </a:rPr>
              <a:t>inc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5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005960" y="3123056"/>
            <a:ext cx="298386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Retiring Partner) </a:t>
            </a:r>
            <a:r>
              <a:rPr sz="1600" dirty="0">
                <a:latin typeface="Arial"/>
                <a:cs typeface="Arial"/>
              </a:rPr>
              <a:t>in </a:t>
            </a:r>
            <a:r>
              <a:rPr sz="1600" spc="-5" dirty="0">
                <a:latin typeface="Arial"/>
                <a:cs typeface="Arial"/>
              </a:rPr>
              <a:t>their Profit–  sharing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Ratio.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913632" y="4075176"/>
            <a:ext cx="3234055" cy="646430"/>
          </a:xfrm>
          <a:prstGeom prst="rect">
            <a:avLst/>
          </a:prstGeom>
          <a:solidFill>
            <a:srgbClr val="F1DCDB"/>
          </a:solidFill>
        </p:spPr>
        <p:txBody>
          <a:bodyPr vert="horz" wrap="square" lIns="0" tIns="40640" rIns="0" bIns="0" rtlCol="0">
            <a:spAutoFit/>
          </a:bodyPr>
          <a:lstStyle/>
          <a:p>
            <a:pPr marL="92075" marR="1076960">
              <a:lnSpc>
                <a:spcPct val="100000"/>
              </a:lnSpc>
              <a:spcBef>
                <a:spcPts val="320"/>
              </a:spcBef>
            </a:pPr>
            <a:r>
              <a:rPr sz="1800" spc="-10" dirty="0">
                <a:latin typeface="Arial"/>
                <a:cs typeface="Arial"/>
              </a:rPr>
              <a:t>Transfer </a:t>
            </a:r>
            <a:r>
              <a:rPr sz="1800" spc="-5" dirty="0">
                <a:latin typeface="Arial"/>
                <a:cs typeface="Arial"/>
              </a:rPr>
              <a:t>Reserve </a:t>
            </a:r>
            <a:r>
              <a:rPr sz="1800" dirty="0">
                <a:latin typeface="Arial"/>
                <a:cs typeface="Arial"/>
              </a:rPr>
              <a:t>to  </a:t>
            </a:r>
            <a:r>
              <a:rPr sz="1800" spc="-5" dirty="0">
                <a:latin typeface="Arial"/>
                <a:cs typeface="Arial"/>
              </a:rPr>
              <a:t>Investment</a:t>
            </a:r>
            <a:r>
              <a:rPr sz="1800" spc="-14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Account.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95656" y="260603"/>
            <a:ext cx="492759" cy="6227445"/>
          </a:xfrm>
          <a:custGeom>
            <a:avLst/>
            <a:gdLst/>
            <a:ahLst/>
            <a:cxnLst/>
            <a:rect l="l" t="t" r="r" b="b"/>
            <a:pathLst>
              <a:path w="492759" h="6227445">
                <a:moveTo>
                  <a:pt x="492252" y="0"/>
                </a:moveTo>
                <a:lnTo>
                  <a:pt x="0" y="0"/>
                </a:lnTo>
                <a:lnTo>
                  <a:pt x="0" y="303276"/>
                </a:lnTo>
                <a:lnTo>
                  <a:pt x="0" y="6227064"/>
                </a:lnTo>
                <a:lnTo>
                  <a:pt x="492252" y="6227064"/>
                </a:lnTo>
                <a:lnTo>
                  <a:pt x="492252" y="303276"/>
                </a:lnTo>
                <a:lnTo>
                  <a:pt x="492252" y="0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90274" y="1375600"/>
            <a:ext cx="309880" cy="4002404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315"/>
              </a:lnSpc>
            </a:pPr>
            <a:r>
              <a:rPr sz="2000" b="1" spc="-5" dirty="0">
                <a:latin typeface="Arial"/>
                <a:cs typeface="Arial"/>
              </a:rPr>
              <a:t>Investments </a:t>
            </a:r>
            <a:r>
              <a:rPr sz="2000" b="1" dirty="0">
                <a:latin typeface="Arial"/>
                <a:cs typeface="Arial"/>
              </a:rPr>
              <a:t>Fluctuation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Reserve</a:t>
            </a:r>
            <a:endParaRPr sz="20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467600" y="682751"/>
            <a:ext cx="3938270" cy="923925"/>
          </a:xfrm>
          <a:prstGeom prst="rect">
            <a:avLst/>
          </a:prstGeom>
          <a:solidFill>
            <a:srgbClr val="FCEADA"/>
          </a:solidFill>
        </p:spPr>
        <p:txBody>
          <a:bodyPr vert="horz" wrap="square" lIns="0" tIns="4064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20"/>
              </a:spcBef>
              <a:tabLst>
                <a:tab pos="3305175" algn="l"/>
              </a:tabLst>
            </a:pPr>
            <a:r>
              <a:rPr sz="1800" spc="-5" dirty="0">
                <a:latin typeface="Arial"/>
                <a:cs typeface="Arial"/>
              </a:rPr>
              <a:t>Invest. Fluctuation</a:t>
            </a:r>
            <a:r>
              <a:rPr sz="1800" spc="3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Res.</a:t>
            </a:r>
            <a:r>
              <a:rPr sz="1800" spc="-7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	</a:t>
            </a:r>
            <a:r>
              <a:rPr sz="1800" spc="-30" dirty="0">
                <a:latin typeface="Arial"/>
                <a:cs typeface="Arial"/>
              </a:rPr>
              <a:t>…Dr.</a:t>
            </a:r>
            <a:endParaRPr sz="1800">
              <a:latin typeface="Arial"/>
              <a:cs typeface="Arial"/>
            </a:endParaRPr>
          </a:p>
          <a:p>
            <a:pPr marL="341630">
              <a:lnSpc>
                <a:spcPct val="100000"/>
              </a:lnSpc>
            </a:pPr>
            <a:r>
              <a:rPr sz="1800" spc="-95" dirty="0">
                <a:latin typeface="Arial"/>
                <a:cs typeface="Arial"/>
              </a:rPr>
              <a:t>To </a:t>
            </a:r>
            <a:r>
              <a:rPr sz="1800" spc="-5" dirty="0">
                <a:latin typeface="Arial"/>
                <a:cs typeface="Arial"/>
              </a:rPr>
              <a:t>Partners’ Capital</a:t>
            </a:r>
            <a:r>
              <a:rPr sz="1800" spc="-7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A/cs.</a:t>
            </a:r>
            <a:endParaRPr sz="1800">
              <a:latin typeface="Arial"/>
              <a:cs typeface="Arial"/>
            </a:endParaRPr>
          </a:p>
          <a:p>
            <a:pPr marL="346075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(In </a:t>
            </a:r>
            <a:r>
              <a:rPr sz="1800" spc="-5" dirty="0">
                <a:latin typeface="Arial"/>
                <a:cs typeface="Arial"/>
              </a:rPr>
              <a:t>Old </a:t>
            </a:r>
            <a:r>
              <a:rPr sz="1800" dirty="0">
                <a:latin typeface="Arial"/>
                <a:cs typeface="Arial"/>
              </a:rPr>
              <a:t>Profit – </a:t>
            </a:r>
            <a:r>
              <a:rPr sz="1800" spc="-5" dirty="0">
                <a:latin typeface="Arial"/>
                <a:cs typeface="Arial"/>
              </a:rPr>
              <a:t>sharing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Ratio)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646430" y="993902"/>
            <a:ext cx="6797040" cy="4869180"/>
            <a:chOff x="646430" y="993902"/>
            <a:chExt cx="6797040" cy="4869180"/>
          </a:xfrm>
        </p:grpSpPr>
        <p:sp>
          <p:nvSpPr>
            <p:cNvPr id="20" name="object 20"/>
            <p:cNvSpPr/>
            <p:nvPr/>
          </p:nvSpPr>
          <p:spPr>
            <a:xfrm>
              <a:off x="659130" y="1046226"/>
              <a:ext cx="399415" cy="4803775"/>
            </a:xfrm>
            <a:custGeom>
              <a:avLst/>
              <a:gdLst/>
              <a:ahLst/>
              <a:cxnLst/>
              <a:rect l="l" t="t" r="r" b="b"/>
              <a:pathLst>
                <a:path w="399415" h="4803775">
                  <a:moveTo>
                    <a:pt x="199644" y="0"/>
                  </a:moveTo>
                  <a:lnTo>
                    <a:pt x="0" y="199644"/>
                  </a:lnTo>
                  <a:lnTo>
                    <a:pt x="99822" y="199644"/>
                  </a:lnTo>
                  <a:lnTo>
                    <a:pt x="99822" y="4604004"/>
                  </a:lnTo>
                  <a:lnTo>
                    <a:pt x="0" y="4604004"/>
                  </a:lnTo>
                  <a:lnTo>
                    <a:pt x="199644" y="4803648"/>
                  </a:lnTo>
                  <a:lnTo>
                    <a:pt x="399288" y="4604004"/>
                  </a:lnTo>
                  <a:lnTo>
                    <a:pt x="299466" y="4604004"/>
                  </a:lnTo>
                  <a:lnTo>
                    <a:pt x="299466" y="199644"/>
                  </a:lnTo>
                  <a:lnTo>
                    <a:pt x="399288" y="199644"/>
                  </a:lnTo>
                  <a:lnTo>
                    <a:pt x="199644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59130" y="1046226"/>
              <a:ext cx="399415" cy="4803775"/>
            </a:xfrm>
            <a:custGeom>
              <a:avLst/>
              <a:gdLst/>
              <a:ahLst/>
              <a:cxnLst/>
              <a:rect l="l" t="t" r="r" b="b"/>
              <a:pathLst>
                <a:path w="399415" h="4803775">
                  <a:moveTo>
                    <a:pt x="0" y="199644"/>
                  </a:moveTo>
                  <a:lnTo>
                    <a:pt x="199644" y="0"/>
                  </a:lnTo>
                  <a:lnTo>
                    <a:pt x="399288" y="199644"/>
                  </a:lnTo>
                  <a:lnTo>
                    <a:pt x="299466" y="199644"/>
                  </a:lnTo>
                  <a:lnTo>
                    <a:pt x="299466" y="4604004"/>
                  </a:lnTo>
                  <a:lnTo>
                    <a:pt x="399288" y="4604004"/>
                  </a:lnTo>
                  <a:lnTo>
                    <a:pt x="199644" y="4803648"/>
                  </a:lnTo>
                  <a:lnTo>
                    <a:pt x="0" y="4604004"/>
                  </a:lnTo>
                  <a:lnTo>
                    <a:pt x="99822" y="4604004"/>
                  </a:lnTo>
                  <a:lnTo>
                    <a:pt x="99822" y="199644"/>
                  </a:lnTo>
                  <a:lnTo>
                    <a:pt x="0" y="199644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56666" y="1009650"/>
              <a:ext cx="576580" cy="347980"/>
            </a:xfrm>
            <a:custGeom>
              <a:avLst/>
              <a:gdLst/>
              <a:ahLst/>
              <a:cxnLst/>
              <a:rect l="l" t="t" r="r" b="b"/>
              <a:pathLst>
                <a:path w="576580" h="347980">
                  <a:moveTo>
                    <a:pt x="402336" y="0"/>
                  </a:moveTo>
                  <a:lnTo>
                    <a:pt x="402336" y="86867"/>
                  </a:lnTo>
                  <a:lnTo>
                    <a:pt x="0" y="86867"/>
                  </a:lnTo>
                  <a:lnTo>
                    <a:pt x="0" y="260603"/>
                  </a:lnTo>
                  <a:lnTo>
                    <a:pt x="402336" y="260603"/>
                  </a:lnTo>
                  <a:lnTo>
                    <a:pt x="402336" y="347472"/>
                  </a:lnTo>
                  <a:lnTo>
                    <a:pt x="576072" y="173736"/>
                  </a:lnTo>
                  <a:lnTo>
                    <a:pt x="402336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56666" y="1009650"/>
              <a:ext cx="576580" cy="347980"/>
            </a:xfrm>
            <a:custGeom>
              <a:avLst/>
              <a:gdLst/>
              <a:ahLst/>
              <a:cxnLst/>
              <a:rect l="l" t="t" r="r" b="b"/>
              <a:pathLst>
                <a:path w="576580" h="347980">
                  <a:moveTo>
                    <a:pt x="0" y="86867"/>
                  </a:moveTo>
                  <a:lnTo>
                    <a:pt x="402336" y="86867"/>
                  </a:lnTo>
                  <a:lnTo>
                    <a:pt x="402336" y="0"/>
                  </a:lnTo>
                  <a:lnTo>
                    <a:pt x="576072" y="173736"/>
                  </a:lnTo>
                  <a:lnTo>
                    <a:pt x="402336" y="347472"/>
                  </a:lnTo>
                  <a:lnTo>
                    <a:pt x="402336" y="260603"/>
                  </a:lnTo>
                  <a:lnTo>
                    <a:pt x="0" y="260603"/>
                  </a:lnTo>
                  <a:lnTo>
                    <a:pt x="0" y="8686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67334" y="2629662"/>
              <a:ext cx="600710" cy="347980"/>
            </a:xfrm>
            <a:custGeom>
              <a:avLst/>
              <a:gdLst/>
              <a:ahLst/>
              <a:cxnLst/>
              <a:rect l="l" t="t" r="r" b="b"/>
              <a:pathLst>
                <a:path w="600710" h="347980">
                  <a:moveTo>
                    <a:pt x="426719" y="0"/>
                  </a:moveTo>
                  <a:lnTo>
                    <a:pt x="426719" y="86867"/>
                  </a:lnTo>
                  <a:lnTo>
                    <a:pt x="0" y="86867"/>
                  </a:lnTo>
                  <a:lnTo>
                    <a:pt x="0" y="260603"/>
                  </a:lnTo>
                  <a:lnTo>
                    <a:pt x="426719" y="260603"/>
                  </a:lnTo>
                  <a:lnTo>
                    <a:pt x="426719" y="347472"/>
                  </a:lnTo>
                  <a:lnTo>
                    <a:pt x="600456" y="173736"/>
                  </a:lnTo>
                  <a:lnTo>
                    <a:pt x="426719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767334" y="2629662"/>
              <a:ext cx="600710" cy="347980"/>
            </a:xfrm>
            <a:custGeom>
              <a:avLst/>
              <a:gdLst/>
              <a:ahLst/>
              <a:cxnLst/>
              <a:rect l="l" t="t" r="r" b="b"/>
              <a:pathLst>
                <a:path w="600710" h="347980">
                  <a:moveTo>
                    <a:pt x="0" y="86867"/>
                  </a:moveTo>
                  <a:lnTo>
                    <a:pt x="426719" y="86867"/>
                  </a:lnTo>
                  <a:lnTo>
                    <a:pt x="426719" y="0"/>
                  </a:lnTo>
                  <a:lnTo>
                    <a:pt x="600456" y="173736"/>
                  </a:lnTo>
                  <a:lnTo>
                    <a:pt x="426719" y="347472"/>
                  </a:lnTo>
                  <a:lnTo>
                    <a:pt x="426719" y="260603"/>
                  </a:lnTo>
                  <a:lnTo>
                    <a:pt x="0" y="260603"/>
                  </a:lnTo>
                  <a:lnTo>
                    <a:pt x="0" y="8686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758190" y="4249673"/>
              <a:ext cx="599440" cy="347980"/>
            </a:xfrm>
            <a:custGeom>
              <a:avLst/>
              <a:gdLst/>
              <a:ahLst/>
              <a:cxnLst/>
              <a:rect l="l" t="t" r="r" b="b"/>
              <a:pathLst>
                <a:path w="599440" h="347979">
                  <a:moveTo>
                    <a:pt x="425196" y="0"/>
                  </a:moveTo>
                  <a:lnTo>
                    <a:pt x="425196" y="86868"/>
                  </a:lnTo>
                  <a:lnTo>
                    <a:pt x="0" y="86868"/>
                  </a:lnTo>
                  <a:lnTo>
                    <a:pt x="0" y="260603"/>
                  </a:lnTo>
                  <a:lnTo>
                    <a:pt x="425196" y="260603"/>
                  </a:lnTo>
                  <a:lnTo>
                    <a:pt x="425196" y="347471"/>
                  </a:lnTo>
                  <a:lnTo>
                    <a:pt x="598932" y="173736"/>
                  </a:lnTo>
                  <a:lnTo>
                    <a:pt x="425196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758190" y="4249673"/>
              <a:ext cx="599440" cy="347980"/>
            </a:xfrm>
            <a:custGeom>
              <a:avLst/>
              <a:gdLst/>
              <a:ahLst/>
              <a:cxnLst/>
              <a:rect l="l" t="t" r="r" b="b"/>
              <a:pathLst>
                <a:path w="599440" h="347979">
                  <a:moveTo>
                    <a:pt x="0" y="86868"/>
                  </a:moveTo>
                  <a:lnTo>
                    <a:pt x="425196" y="86868"/>
                  </a:lnTo>
                  <a:lnTo>
                    <a:pt x="425196" y="0"/>
                  </a:lnTo>
                  <a:lnTo>
                    <a:pt x="598932" y="173736"/>
                  </a:lnTo>
                  <a:lnTo>
                    <a:pt x="425196" y="347471"/>
                  </a:lnTo>
                  <a:lnTo>
                    <a:pt x="425196" y="260603"/>
                  </a:lnTo>
                  <a:lnTo>
                    <a:pt x="0" y="260603"/>
                  </a:lnTo>
                  <a:lnTo>
                    <a:pt x="0" y="86868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449574" y="4251198"/>
              <a:ext cx="417830" cy="347980"/>
            </a:xfrm>
            <a:custGeom>
              <a:avLst/>
              <a:gdLst/>
              <a:ahLst/>
              <a:cxnLst/>
              <a:rect l="l" t="t" r="r" b="b"/>
              <a:pathLst>
                <a:path w="417829" h="347979">
                  <a:moveTo>
                    <a:pt x="243839" y="0"/>
                  </a:moveTo>
                  <a:lnTo>
                    <a:pt x="243839" y="86868"/>
                  </a:lnTo>
                  <a:lnTo>
                    <a:pt x="0" y="86868"/>
                  </a:lnTo>
                  <a:lnTo>
                    <a:pt x="0" y="260603"/>
                  </a:lnTo>
                  <a:lnTo>
                    <a:pt x="243839" y="260603"/>
                  </a:lnTo>
                  <a:lnTo>
                    <a:pt x="243839" y="347471"/>
                  </a:lnTo>
                  <a:lnTo>
                    <a:pt x="417575" y="173735"/>
                  </a:lnTo>
                  <a:lnTo>
                    <a:pt x="243839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449574" y="4251198"/>
              <a:ext cx="417830" cy="347980"/>
            </a:xfrm>
            <a:custGeom>
              <a:avLst/>
              <a:gdLst/>
              <a:ahLst/>
              <a:cxnLst/>
              <a:rect l="l" t="t" r="r" b="b"/>
              <a:pathLst>
                <a:path w="417829" h="347979">
                  <a:moveTo>
                    <a:pt x="0" y="86868"/>
                  </a:moveTo>
                  <a:lnTo>
                    <a:pt x="243839" y="86868"/>
                  </a:lnTo>
                  <a:lnTo>
                    <a:pt x="243839" y="0"/>
                  </a:lnTo>
                  <a:lnTo>
                    <a:pt x="417575" y="173735"/>
                  </a:lnTo>
                  <a:lnTo>
                    <a:pt x="243839" y="347471"/>
                  </a:lnTo>
                  <a:lnTo>
                    <a:pt x="243839" y="260603"/>
                  </a:lnTo>
                  <a:lnTo>
                    <a:pt x="0" y="260603"/>
                  </a:lnTo>
                  <a:lnTo>
                    <a:pt x="0" y="86868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445002" y="2622041"/>
              <a:ext cx="463550" cy="347980"/>
            </a:xfrm>
            <a:custGeom>
              <a:avLst/>
              <a:gdLst/>
              <a:ahLst/>
              <a:cxnLst/>
              <a:rect l="l" t="t" r="r" b="b"/>
              <a:pathLst>
                <a:path w="463550" h="347980">
                  <a:moveTo>
                    <a:pt x="289560" y="0"/>
                  </a:moveTo>
                  <a:lnTo>
                    <a:pt x="289560" y="86868"/>
                  </a:lnTo>
                  <a:lnTo>
                    <a:pt x="0" y="86868"/>
                  </a:lnTo>
                  <a:lnTo>
                    <a:pt x="0" y="260604"/>
                  </a:lnTo>
                  <a:lnTo>
                    <a:pt x="289560" y="260604"/>
                  </a:lnTo>
                  <a:lnTo>
                    <a:pt x="289560" y="347472"/>
                  </a:lnTo>
                  <a:lnTo>
                    <a:pt x="463296" y="173736"/>
                  </a:lnTo>
                  <a:lnTo>
                    <a:pt x="289560" y="0"/>
                  </a:lnTo>
                  <a:close/>
                </a:path>
              </a:pathLst>
            </a:custGeom>
            <a:solidFill>
              <a:srgbClr val="DCE6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3445002" y="2622041"/>
              <a:ext cx="463550" cy="347980"/>
            </a:xfrm>
            <a:custGeom>
              <a:avLst/>
              <a:gdLst/>
              <a:ahLst/>
              <a:cxnLst/>
              <a:rect l="l" t="t" r="r" b="b"/>
              <a:pathLst>
                <a:path w="463550" h="347980">
                  <a:moveTo>
                    <a:pt x="0" y="86868"/>
                  </a:moveTo>
                  <a:lnTo>
                    <a:pt x="289560" y="86868"/>
                  </a:lnTo>
                  <a:lnTo>
                    <a:pt x="289560" y="0"/>
                  </a:lnTo>
                  <a:lnTo>
                    <a:pt x="463296" y="173736"/>
                  </a:lnTo>
                  <a:lnTo>
                    <a:pt x="289560" y="347472"/>
                  </a:lnTo>
                  <a:lnTo>
                    <a:pt x="289560" y="260604"/>
                  </a:lnTo>
                  <a:lnTo>
                    <a:pt x="0" y="260604"/>
                  </a:lnTo>
                  <a:lnTo>
                    <a:pt x="0" y="86868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3483102" y="1046226"/>
              <a:ext cx="439420" cy="347980"/>
            </a:xfrm>
            <a:custGeom>
              <a:avLst/>
              <a:gdLst/>
              <a:ahLst/>
              <a:cxnLst/>
              <a:rect l="l" t="t" r="r" b="b"/>
              <a:pathLst>
                <a:path w="439420" h="347980">
                  <a:moveTo>
                    <a:pt x="265175" y="0"/>
                  </a:moveTo>
                  <a:lnTo>
                    <a:pt x="265175" y="86868"/>
                  </a:lnTo>
                  <a:lnTo>
                    <a:pt x="0" y="86868"/>
                  </a:lnTo>
                  <a:lnTo>
                    <a:pt x="0" y="260603"/>
                  </a:lnTo>
                  <a:lnTo>
                    <a:pt x="265175" y="260603"/>
                  </a:lnTo>
                  <a:lnTo>
                    <a:pt x="265175" y="347472"/>
                  </a:lnTo>
                  <a:lnTo>
                    <a:pt x="438912" y="173736"/>
                  </a:lnTo>
                  <a:lnTo>
                    <a:pt x="265175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3483102" y="1046226"/>
              <a:ext cx="439420" cy="347980"/>
            </a:xfrm>
            <a:custGeom>
              <a:avLst/>
              <a:gdLst/>
              <a:ahLst/>
              <a:cxnLst/>
              <a:rect l="l" t="t" r="r" b="b"/>
              <a:pathLst>
                <a:path w="439420" h="347980">
                  <a:moveTo>
                    <a:pt x="0" y="86868"/>
                  </a:moveTo>
                  <a:lnTo>
                    <a:pt x="265175" y="86868"/>
                  </a:lnTo>
                  <a:lnTo>
                    <a:pt x="265175" y="0"/>
                  </a:lnTo>
                  <a:lnTo>
                    <a:pt x="438912" y="173736"/>
                  </a:lnTo>
                  <a:lnTo>
                    <a:pt x="265175" y="347472"/>
                  </a:lnTo>
                  <a:lnTo>
                    <a:pt x="265175" y="260603"/>
                  </a:lnTo>
                  <a:lnTo>
                    <a:pt x="0" y="260603"/>
                  </a:lnTo>
                  <a:lnTo>
                    <a:pt x="0" y="86868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7049262" y="1006602"/>
              <a:ext cx="381000" cy="347980"/>
            </a:xfrm>
            <a:custGeom>
              <a:avLst/>
              <a:gdLst/>
              <a:ahLst/>
              <a:cxnLst/>
              <a:rect l="l" t="t" r="r" b="b"/>
              <a:pathLst>
                <a:path w="381000" h="347980">
                  <a:moveTo>
                    <a:pt x="207264" y="0"/>
                  </a:moveTo>
                  <a:lnTo>
                    <a:pt x="207264" y="86868"/>
                  </a:lnTo>
                  <a:lnTo>
                    <a:pt x="0" y="86868"/>
                  </a:lnTo>
                  <a:lnTo>
                    <a:pt x="0" y="260603"/>
                  </a:lnTo>
                  <a:lnTo>
                    <a:pt x="207264" y="260603"/>
                  </a:lnTo>
                  <a:lnTo>
                    <a:pt x="207264" y="347472"/>
                  </a:lnTo>
                  <a:lnTo>
                    <a:pt x="381000" y="173736"/>
                  </a:lnTo>
                  <a:lnTo>
                    <a:pt x="207264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7049262" y="1006602"/>
              <a:ext cx="381000" cy="347980"/>
            </a:xfrm>
            <a:custGeom>
              <a:avLst/>
              <a:gdLst/>
              <a:ahLst/>
              <a:cxnLst/>
              <a:rect l="l" t="t" r="r" b="b"/>
              <a:pathLst>
                <a:path w="381000" h="347980">
                  <a:moveTo>
                    <a:pt x="0" y="86868"/>
                  </a:moveTo>
                  <a:lnTo>
                    <a:pt x="207264" y="86868"/>
                  </a:lnTo>
                  <a:lnTo>
                    <a:pt x="207264" y="0"/>
                  </a:lnTo>
                  <a:lnTo>
                    <a:pt x="381000" y="173736"/>
                  </a:lnTo>
                  <a:lnTo>
                    <a:pt x="207264" y="347472"/>
                  </a:lnTo>
                  <a:lnTo>
                    <a:pt x="207264" y="260603"/>
                  </a:lnTo>
                  <a:lnTo>
                    <a:pt x="0" y="260603"/>
                  </a:lnTo>
                  <a:lnTo>
                    <a:pt x="0" y="86868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7487411" y="1921764"/>
            <a:ext cx="3898900" cy="1754505"/>
          </a:xfrm>
          <a:prstGeom prst="rect">
            <a:avLst/>
          </a:prstGeom>
          <a:solidFill>
            <a:srgbClr val="DCE6F1"/>
          </a:solidFill>
        </p:spPr>
        <p:txBody>
          <a:bodyPr vert="horz" wrap="square" lIns="0" tIns="4000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15"/>
              </a:spcBef>
              <a:tabLst>
                <a:tab pos="3242310" algn="l"/>
              </a:tabLst>
            </a:pPr>
            <a:r>
              <a:rPr sz="1800" spc="-5" dirty="0">
                <a:latin typeface="Arial"/>
                <a:cs typeface="Arial"/>
              </a:rPr>
              <a:t>Invest. Fluctuation</a:t>
            </a:r>
            <a:r>
              <a:rPr sz="1800" spc="3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Res.</a:t>
            </a:r>
            <a:r>
              <a:rPr sz="1800" spc="-8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	</a:t>
            </a:r>
            <a:r>
              <a:rPr sz="1800" spc="-30" dirty="0">
                <a:latin typeface="Arial"/>
                <a:cs typeface="Arial"/>
              </a:rPr>
              <a:t>…Dr.</a:t>
            </a:r>
            <a:endParaRPr sz="1800">
              <a:latin typeface="Arial"/>
              <a:cs typeface="Arial"/>
            </a:endParaRPr>
          </a:p>
          <a:p>
            <a:pPr marL="278130">
              <a:lnSpc>
                <a:spcPct val="100000"/>
              </a:lnSpc>
            </a:pPr>
            <a:r>
              <a:rPr sz="1800" spc="-95" dirty="0">
                <a:latin typeface="Arial"/>
                <a:cs typeface="Arial"/>
              </a:rPr>
              <a:t>To </a:t>
            </a:r>
            <a:r>
              <a:rPr sz="1800" spc="-5" dirty="0">
                <a:latin typeface="Arial"/>
                <a:cs typeface="Arial"/>
              </a:rPr>
              <a:t>Investments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</a:t>
            </a:r>
            <a:endParaRPr sz="1800">
              <a:latin typeface="Arial"/>
              <a:cs typeface="Arial"/>
            </a:endParaRPr>
          </a:p>
          <a:p>
            <a:pPr marL="59944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(Amount of fall in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spc="-30" dirty="0">
                <a:latin typeface="Arial"/>
                <a:cs typeface="Arial"/>
              </a:rPr>
              <a:t>Value)</a:t>
            </a:r>
            <a:endParaRPr sz="1800">
              <a:latin typeface="Arial"/>
              <a:cs typeface="Arial"/>
            </a:endParaRPr>
          </a:p>
          <a:p>
            <a:pPr marL="342265">
              <a:lnSpc>
                <a:spcPct val="100000"/>
              </a:lnSpc>
            </a:pPr>
            <a:r>
              <a:rPr sz="1800" spc="-95" dirty="0">
                <a:latin typeface="Arial"/>
                <a:cs typeface="Arial"/>
              </a:rPr>
              <a:t>To </a:t>
            </a:r>
            <a:r>
              <a:rPr sz="1800" spc="-5" dirty="0">
                <a:latin typeface="Arial"/>
                <a:cs typeface="Arial"/>
              </a:rPr>
              <a:t>Partners’ Capital</a:t>
            </a:r>
            <a:r>
              <a:rPr sz="1800" spc="-7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</a:t>
            </a:r>
            <a:endParaRPr sz="1800">
              <a:latin typeface="Arial"/>
              <a:cs typeface="Arial"/>
            </a:endParaRPr>
          </a:p>
          <a:p>
            <a:pPr marL="92075" marR="84455">
              <a:lnSpc>
                <a:spcPct val="100000"/>
              </a:lnSpc>
              <a:spcBef>
                <a:spcPts val="5"/>
              </a:spcBef>
              <a:tabLst>
                <a:tab pos="1261110" algn="l"/>
                <a:tab pos="1720850" algn="l"/>
                <a:tab pos="2216150" algn="l"/>
                <a:tab pos="3324860" algn="l"/>
              </a:tabLst>
            </a:pPr>
            <a:r>
              <a:rPr sz="1800" spc="-5" dirty="0">
                <a:latin typeface="Arial"/>
                <a:cs typeface="Arial"/>
              </a:rPr>
              <a:t>(Ba</a:t>
            </a:r>
            <a:r>
              <a:rPr sz="1800" spc="-15" dirty="0">
                <a:latin typeface="Arial"/>
                <a:cs typeface="Arial"/>
              </a:rPr>
              <a:t>l</a:t>
            </a:r>
            <a:r>
              <a:rPr sz="1800" spc="-5" dirty="0">
                <a:latin typeface="Arial"/>
                <a:cs typeface="Arial"/>
              </a:rPr>
              <a:t>a</a:t>
            </a:r>
            <a:r>
              <a:rPr sz="1800" spc="-15" dirty="0">
                <a:latin typeface="Arial"/>
                <a:cs typeface="Arial"/>
              </a:rPr>
              <a:t>n</a:t>
            </a:r>
            <a:r>
              <a:rPr sz="1800" spc="10" dirty="0">
                <a:latin typeface="Arial"/>
                <a:cs typeface="Arial"/>
              </a:rPr>
              <a:t>c</a:t>
            </a:r>
            <a:r>
              <a:rPr sz="1800" spc="-5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	to	</a:t>
            </a:r>
            <a:r>
              <a:rPr sz="1800" spc="-5" dirty="0">
                <a:latin typeface="Arial"/>
                <a:cs typeface="Arial"/>
              </a:rPr>
              <a:t>a</a:t>
            </a:r>
            <a:r>
              <a:rPr sz="1800" spc="-15" dirty="0">
                <a:latin typeface="Arial"/>
                <a:cs typeface="Arial"/>
              </a:rPr>
              <a:t>l</a:t>
            </a:r>
            <a:r>
              <a:rPr sz="1800" spc="-5" dirty="0">
                <a:latin typeface="Arial"/>
                <a:cs typeface="Arial"/>
              </a:rPr>
              <a:t>l</a:t>
            </a:r>
            <a:r>
              <a:rPr sz="1800" dirty="0">
                <a:latin typeface="Arial"/>
                <a:cs typeface="Arial"/>
              </a:rPr>
              <a:t>	p</a:t>
            </a:r>
            <a:r>
              <a:rPr sz="1800" spc="-5" dirty="0">
                <a:latin typeface="Arial"/>
                <a:cs typeface="Arial"/>
              </a:rPr>
              <a:t>art</a:t>
            </a:r>
            <a:r>
              <a:rPr sz="1800" spc="-15" dirty="0">
                <a:latin typeface="Arial"/>
                <a:cs typeface="Arial"/>
              </a:rPr>
              <a:t>n</a:t>
            </a:r>
            <a:r>
              <a:rPr sz="1800" spc="-5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rs	</a:t>
            </a:r>
            <a:r>
              <a:rPr sz="1800" spc="-5" dirty="0">
                <a:latin typeface="Arial"/>
                <a:cs typeface="Arial"/>
              </a:rPr>
              <a:t>(i</a:t>
            </a:r>
            <a:r>
              <a:rPr sz="1800" spc="-15" dirty="0">
                <a:latin typeface="Arial"/>
                <a:cs typeface="Arial"/>
              </a:rPr>
              <a:t>n</a:t>
            </a:r>
            <a:r>
              <a:rPr sz="1800" spc="-5" dirty="0">
                <a:latin typeface="Arial"/>
                <a:cs typeface="Arial"/>
              </a:rPr>
              <a:t>c</a:t>
            </a:r>
            <a:r>
              <a:rPr sz="1800" spc="-10" dirty="0">
                <a:latin typeface="Arial"/>
                <a:cs typeface="Arial"/>
              </a:rPr>
              <a:t>l</a:t>
            </a:r>
            <a:r>
              <a:rPr sz="1800" dirty="0">
                <a:latin typeface="Arial"/>
                <a:cs typeface="Arial"/>
              </a:rPr>
              <a:t>.  </a:t>
            </a:r>
            <a:r>
              <a:rPr sz="1800" spc="-5" dirty="0">
                <a:latin typeface="Arial"/>
                <a:cs typeface="Arial"/>
              </a:rPr>
              <a:t>Retiring Partner in </a:t>
            </a:r>
            <a:r>
              <a:rPr sz="1800" dirty="0">
                <a:latin typeface="Arial"/>
                <a:cs typeface="Arial"/>
              </a:rPr>
              <a:t>Old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PSR)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7067042" y="2626105"/>
            <a:ext cx="4319270" cy="2051050"/>
            <a:chOff x="7067042" y="2626105"/>
            <a:chExt cx="4319270" cy="2051050"/>
          </a:xfrm>
        </p:grpSpPr>
        <p:sp>
          <p:nvSpPr>
            <p:cNvPr id="38" name="object 38"/>
            <p:cNvSpPr/>
            <p:nvPr/>
          </p:nvSpPr>
          <p:spPr>
            <a:xfrm>
              <a:off x="7079742" y="2638805"/>
              <a:ext cx="381000" cy="346075"/>
            </a:xfrm>
            <a:custGeom>
              <a:avLst/>
              <a:gdLst/>
              <a:ahLst/>
              <a:cxnLst/>
              <a:rect l="l" t="t" r="r" b="b"/>
              <a:pathLst>
                <a:path w="381000" h="346075">
                  <a:moveTo>
                    <a:pt x="208025" y="0"/>
                  </a:moveTo>
                  <a:lnTo>
                    <a:pt x="208025" y="86487"/>
                  </a:lnTo>
                  <a:lnTo>
                    <a:pt x="0" y="86487"/>
                  </a:lnTo>
                  <a:lnTo>
                    <a:pt x="0" y="259461"/>
                  </a:lnTo>
                  <a:lnTo>
                    <a:pt x="208025" y="259461"/>
                  </a:lnTo>
                  <a:lnTo>
                    <a:pt x="208025" y="345948"/>
                  </a:lnTo>
                  <a:lnTo>
                    <a:pt x="381000" y="172974"/>
                  </a:lnTo>
                  <a:lnTo>
                    <a:pt x="208025" y="0"/>
                  </a:lnTo>
                  <a:close/>
                </a:path>
              </a:pathLst>
            </a:custGeom>
            <a:solidFill>
              <a:srgbClr val="DCE6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7079742" y="2638805"/>
              <a:ext cx="381000" cy="346075"/>
            </a:xfrm>
            <a:custGeom>
              <a:avLst/>
              <a:gdLst/>
              <a:ahLst/>
              <a:cxnLst/>
              <a:rect l="l" t="t" r="r" b="b"/>
              <a:pathLst>
                <a:path w="381000" h="346075">
                  <a:moveTo>
                    <a:pt x="0" y="86487"/>
                  </a:moveTo>
                  <a:lnTo>
                    <a:pt x="208025" y="86487"/>
                  </a:lnTo>
                  <a:lnTo>
                    <a:pt x="208025" y="0"/>
                  </a:lnTo>
                  <a:lnTo>
                    <a:pt x="381000" y="172974"/>
                  </a:lnTo>
                  <a:lnTo>
                    <a:pt x="208025" y="345948"/>
                  </a:lnTo>
                  <a:lnTo>
                    <a:pt x="208025" y="259461"/>
                  </a:lnTo>
                  <a:lnTo>
                    <a:pt x="0" y="259461"/>
                  </a:lnTo>
                  <a:lnTo>
                    <a:pt x="0" y="8648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7143750" y="4216145"/>
              <a:ext cx="344805" cy="347980"/>
            </a:xfrm>
            <a:custGeom>
              <a:avLst/>
              <a:gdLst/>
              <a:ahLst/>
              <a:cxnLst/>
              <a:rect l="l" t="t" r="r" b="b"/>
              <a:pathLst>
                <a:path w="344804" h="347979">
                  <a:moveTo>
                    <a:pt x="172211" y="0"/>
                  </a:moveTo>
                  <a:lnTo>
                    <a:pt x="172211" y="86867"/>
                  </a:lnTo>
                  <a:lnTo>
                    <a:pt x="0" y="86867"/>
                  </a:lnTo>
                  <a:lnTo>
                    <a:pt x="0" y="260603"/>
                  </a:lnTo>
                  <a:lnTo>
                    <a:pt x="172211" y="260603"/>
                  </a:lnTo>
                  <a:lnTo>
                    <a:pt x="172211" y="347471"/>
                  </a:lnTo>
                  <a:lnTo>
                    <a:pt x="344424" y="173735"/>
                  </a:lnTo>
                  <a:lnTo>
                    <a:pt x="172211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7143750" y="4216145"/>
              <a:ext cx="344805" cy="347980"/>
            </a:xfrm>
            <a:custGeom>
              <a:avLst/>
              <a:gdLst/>
              <a:ahLst/>
              <a:cxnLst/>
              <a:rect l="l" t="t" r="r" b="b"/>
              <a:pathLst>
                <a:path w="344804" h="347979">
                  <a:moveTo>
                    <a:pt x="0" y="86867"/>
                  </a:moveTo>
                  <a:lnTo>
                    <a:pt x="172211" y="86867"/>
                  </a:lnTo>
                  <a:lnTo>
                    <a:pt x="172211" y="0"/>
                  </a:lnTo>
                  <a:lnTo>
                    <a:pt x="344424" y="173735"/>
                  </a:lnTo>
                  <a:lnTo>
                    <a:pt x="172211" y="347471"/>
                  </a:lnTo>
                  <a:lnTo>
                    <a:pt x="172211" y="260603"/>
                  </a:lnTo>
                  <a:lnTo>
                    <a:pt x="0" y="260603"/>
                  </a:lnTo>
                  <a:lnTo>
                    <a:pt x="0" y="8686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7502652" y="4030980"/>
              <a:ext cx="3883660" cy="646430"/>
            </a:xfrm>
            <a:custGeom>
              <a:avLst/>
              <a:gdLst/>
              <a:ahLst/>
              <a:cxnLst/>
              <a:rect l="l" t="t" r="r" b="b"/>
              <a:pathLst>
                <a:path w="3883659" h="646429">
                  <a:moveTo>
                    <a:pt x="3883152" y="0"/>
                  </a:moveTo>
                  <a:lnTo>
                    <a:pt x="0" y="0"/>
                  </a:lnTo>
                  <a:lnTo>
                    <a:pt x="0" y="646176"/>
                  </a:lnTo>
                  <a:lnTo>
                    <a:pt x="3883152" y="646176"/>
                  </a:lnTo>
                  <a:lnTo>
                    <a:pt x="3883152" y="0"/>
                  </a:lnTo>
                  <a:close/>
                </a:path>
              </a:pathLst>
            </a:custGeom>
            <a:solidFill>
              <a:srgbClr val="F1D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object 43"/>
          <p:cNvSpPr txBox="1"/>
          <p:nvPr/>
        </p:nvSpPr>
        <p:spPr>
          <a:xfrm>
            <a:off x="7594345" y="4059173"/>
            <a:ext cx="36842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3150235" algn="l"/>
              </a:tabLst>
            </a:pPr>
            <a:r>
              <a:rPr sz="1800" spc="-5" dirty="0">
                <a:latin typeface="Arial"/>
                <a:cs typeface="Arial"/>
              </a:rPr>
              <a:t>Inv</a:t>
            </a:r>
            <a:r>
              <a:rPr sz="1800" spc="-15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st.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Fluctu</a:t>
            </a:r>
            <a:r>
              <a:rPr sz="1800" spc="-15" dirty="0">
                <a:latin typeface="Arial"/>
                <a:cs typeface="Arial"/>
              </a:rPr>
              <a:t>a</a:t>
            </a:r>
            <a:r>
              <a:rPr sz="1800" spc="-5" dirty="0">
                <a:latin typeface="Arial"/>
                <a:cs typeface="Arial"/>
              </a:rPr>
              <a:t>tion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R</a:t>
            </a:r>
            <a:r>
              <a:rPr sz="1800" spc="-15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s.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	…</a:t>
            </a:r>
            <a:r>
              <a:rPr sz="1800" spc="-10" dirty="0">
                <a:latin typeface="Arial"/>
                <a:cs typeface="Arial"/>
              </a:rPr>
              <a:t>D</a:t>
            </a:r>
            <a:r>
              <a:rPr sz="1800" spc="-105" dirty="0">
                <a:latin typeface="Arial"/>
                <a:cs typeface="Arial"/>
              </a:rPr>
              <a:t>r</a:t>
            </a:r>
            <a:r>
              <a:rPr sz="180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  <a:p>
            <a:pPr marL="249554">
              <a:lnSpc>
                <a:spcPct val="100000"/>
              </a:lnSpc>
            </a:pPr>
            <a:r>
              <a:rPr sz="1800" spc="-95" dirty="0">
                <a:latin typeface="Arial"/>
                <a:cs typeface="Arial"/>
              </a:rPr>
              <a:t>To </a:t>
            </a:r>
            <a:r>
              <a:rPr sz="1800" spc="-5" dirty="0">
                <a:latin typeface="Arial"/>
                <a:cs typeface="Arial"/>
              </a:rPr>
              <a:t>Investment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</a:t>
            </a:r>
            <a:endParaRPr sz="18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371600" y="5260847"/>
            <a:ext cx="2105025" cy="923925"/>
          </a:xfrm>
          <a:prstGeom prst="rect">
            <a:avLst/>
          </a:prstGeom>
          <a:solidFill>
            <a:srgbClr val="E6DFEB"/>
          </a:solidFill>
          <a:ln w="9525">
            <a:solidFill>
              <a:srgbClr val="001F5F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91440" marR="85090" algn="just">
              <a:lnSpc>
                <a:spcPct val="100000"/>
              </a:lnSpc>
              <a:spcBef>
                <a:spcPts val="320"/>
              </a:spcBef>
            </a:pPr>
            <a:r>
              <a:rPr sz="1800" dirty="0">
                <a:latin typeface="Arial"/>
                <a:cs typeface="Arial"/>
              </a:rPr>
              <a:t>If </a:t>
            </a:r>
            <a:r>
              <a:rPr sz="1800" spc="-5" dirty="0">
                <a:latin typeface="Arial"/>
                <a:cs typeface="Arial"/>
              </a:rPr>
              <a:t>fall in Market  </a:t>
            </a:r>
            <a:r>
              <a:rPr sz="1800" spc="-30" dirty="0">
                <a:latin typeface="Arial"/>
                <a:cs typeface="Arial"/>
              </a:rPr>
              <a:t>Value </a:t>
            </a:r>
            <a:r>
              <a:rPr sz="1800" spc="-5" dirty="0">
                <a:latin typeface="Arial"/>
                <a:cs typeface="Arial"/>
              </a:rPr>
              <a:t>is </a:t>
            </a:r>
            <a:r>
              <a:rPr sz="1800" dirty="0">
                <a:latin typeface="Arial"/>
                <a:cs typeface="Arial"/>
              </a:rPr>
              <a:t>more </a:t>
            </a:r>
            <a:r>
              <a:rPr sz="1800" spc="-5" dirty="0">
                <a:latin typeface="Arial"/>
                <a:cs typeface="Arial"/>
              </a:rPr>
              <a:t>than  Reserve</a:t>
            </a:r>
            <a:endParaRPr sz="18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922776" y="5068823"/>
            <a:ext cx="3220720" cy="1199515"/>
          </a:xfrm>
          <a:prstGeom prst="rect">
            <a:avLst/>
          </a:prstGeom>
          <a:solidFill>
            <a:srgbClr val="E6DFEB"/>
          </a:solidFill>
          <a:ln w="9525">
            <a:solidFill>
              <a:srgbClr val="001F5F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2075" marR="83185" algn="just">
              <a:lnSpc>
                <a:spcPct val="100000"/>
              </a:lnSpc>
              <a:spcBef>
                <a:spcPts val="315"/>
              </a:spcBef>
            </a:pPr>
            <a:r>
              <a:rPr sz="1800" spc="-10" dirty="0">
                <a:latin typeface="Arial"/>
                <a:cs typeface="Arial"/>
              </a:rPr>
              <a:t>Transfer </a:t>
            </a:r>
            <a:r>
              <a:rPr sz="1800" spc="-5" dirty="0">
                <a:latin typeface="Arial"/>
                <a:cs typeface="Arial"/>
              </a:rPr>
              <a:t>Reserve </a:t>
            </a:r>
            <a:r>
              <a:rPr sz="1800" dirty="0">
                <a:latin typeface="Arial"/>
                <a:cs typeface="Arial"/>
              </a:rPr>
              <a:t>+ </a:t>
            </a:r>
            <a:r>
              <a:rPr sz="1800" spc="-5" dirty="0">
                <a:latin typeface="Arial"/>
                <a:cs typeface="Arial"/>
              </a:rPr>
              <a:t>fall in </a:t>
            </a:r>
            <a:r>
              <a:rPr sz="1800" dirty="0">
                <a:latin typeface="Arial"/>
                <a:cs typeface="Arial"/>
              </a:rPr>
              <a:t>the  </a:t>
            </a:r>
            <a:r>
              <a:rPr sz="1800" spc="-5" dirty="0">
                <a:latin typeface="Arial"/>
                <a:cs typeface="Arial"/>
              </a:rPr>
              <a:t>value of investment in excess  of Reserve is credited </a:t>
            </a:r>
            <a:r>
              <a:rPr sz="1800" dirty="0">
                <a:latin typeface="Arial"/>
                <a:cs typeface="Arial"/>
              </a:rPr>
              <a:t>to  </a:t>
            </a:r>
            <a:r>
              <a:rPr sz="1800" spc="-5" dirty="0">
                <a:latin typeface="Arial"/>
                <a:cs typeface="Arial"/>
              </a:rPr>
              <a:t>Investment</a:t>
            </a:r>
            <a:r>
              <a:rPr sz="1800" spc="-9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Account.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7531417" y="5128069"/>
            <a:ext cx="3879215" cy="1071880"/>
            <a:chOff x="7531417" y="5128069"/>
            <a:chExt cx="3879215" cy="1071880"/>
          </a:xfrm>
        </p:grpSpPr>
        <p:sp>
          <p:nvSpPr>
            <p:cNvPr id="47" name="object 47"/>
            <p:cNvSpPr/>
            <p:nvPr/>
          </p:nvSpPr>
          <p:spPr>
            <a:xfrm>
              <a:off x="7536180" y="5132832"/>
              <a:ext cx="3869690" cy="1062355"/>
            </a:xfrm>
            <a:custGeom>
              <a:avLst/>
              <a:gdLst/>
              <a:ahLst/>
              <a:cxnLst/>
              <a:rect l="l" t="t" r="r" b="b"/>
              <a:pathLst>
                <a:path w="3869690" h="1062354">
                  <a:moveTo>
                    <a:pt x="3869435" y="0"/>
                  </a:moveTo>
                  <a:lnTo>
                    <a:pt x="0" y="0"/>
                  </a:lnTo>
                  <a:lnTo>
                    <a:pt x="0" y="1062228"/>
                  </a:lnTo>
                  <a:lnTo>
                    <a:pt x="3869435" y="1062228"/>
                  </a:lnTo>
                  <a:lnTo>
                    <a:pt x="3869435" y="0"/>
                  </a:lnTo>
                  <a:close/>
                </a:path>
              </a:pathLst>
            </a:custGeom>
            <a:solidFill>
              <a:srgbClr val="E6DF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7536180" y="5132832"/>
              <a:ext cx="3869690" cy="1062355"/>
            </a:xfrm>
            <a:custGeom>
              <a:avLst/>
              <a:gdLst/>
              <a:ahLst/>
              <a:cxnLst/>
              <a:rect l="l" t="t" r="r" b="b"/>
              <a:pathLst>
                <a:path w="3869690" h="1062354">
                  <a:moveTo>
                    <a:pt x="0" y="1062228"/>
                  </a:moveTo>
                  <a:lnTo>
                    <a:pt x="3869435" y="1062228"/>
                  </a:lnTo>
                  <a:lnTo>
                    <a:pt x="3869435" y="0"/>
                  </a:lnTo>
                  <a:lnTo>
                    <a:pt x="0" y="0"/>
                  </a:lnTo>
                  <a:lnTo>
                    <a:pt x="0" y="1062228"/>
                  </a:lnTo>
                  <a:close/>
                </a:path>
              </a:pathLst>
            </a:custGeom>
            <a:ln w="9525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9" name="object 49"/>
          <p:cNvSpPr txBox="1"/>
          <p:nvPr/>
        </p:nvSpPr>
        <p:spPr>
          <a:xfrm>
            <a:off x="10677143" y="5161279"/>
            <a:ext cx="5721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…</a:t>
            </a:r>
            <a:r>
              <a:rPr sz="1800" spc="-10" dirty="0">
                <a:latin typeface="Arial"/>
                <a:cs typeface="Arial"/>
              </a:rPr>
              <a:t>D</a:t>
            </a:r>
            <a:r>
              <a:rPr sz="1800" spc="-105" dirty="0">
                <a:latin typeface="Arial"/>
                <a:cs typeface="Arial"/>
              </a:rPr>
              <a:t>r</a:t>
            </a:r>
            <a:r>
              <a:rPr sz="180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1800" spc="-30" dirty="0">
                <a:latin typeface="Arial"/>
                <a:cs typeface="Arial"/>
              </a:rPr>
              <a:t>…Dr.</a:t>
            </a:r>
            <a:endParaRPr sz="18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7628890" y="5161279"/>
            <a:ext cx="278193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Invest. Fluctuation Res.</a:t>
            </a:r>
            <a:r>
              <a:rPr sz="1800" spc="-1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  </a:t>
            </a:r>
            <a:r>
              <a:rPr sz="1800" spc="-5" dirty="0">
                <a:latin typeface="Arial"/>
                <a:cs typeface="Arial"/>
              </a:rPr>
              <a:t>Revaluation</a:t>
            </a:r>
            <a:r>
              <a:rPr sz="1800" spc="-8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</a:t>
            </a:r>
            <a:endParaRPr sz="1800">
              <a:latin typeface="Arial"/>
              <a:cs typeface="Arial"/>
            </a:endParaRPr>
          </a:p>
          <a:p>
            <a:pPr marL="313690">
              <a:lnSpc>
                <a:spcPct val="100000"/>
              </a:lnSpc>
            </a:pPr>
            <a:r>
              <a:rPr sz="1800" spc="-95" dirty="0">
                <a:latin typeface="Arial"/>
                <a:cs typeface="Arial"/>
              </a:rPr>
              <a:t>To </a:t>
            </a:r>
            <a:r>
              <a:rPr sz="1800" spc="-5" dirty="0">
                <a:latin typeface="Arial"/>
                <a:cs typeface="Arial"/>
              </a:rPr>
              <a:t>Investment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615695" y="51815"/>
            <a:ext cx="8597265" cy="5840095"/>
            <a:chOff x="615695" y="51815"/>
            <a:chExt cx="8597265" cy="5840095"/>
          </a:xfrm>
        </p:grpSpPr>
        <p:sp>
          <p:nvSpPr>
            <p:cNvPr id="52" name="object 52"/>
            <p:cNvSpPr/>
            <p:nvPr/>
          </p:nvSpPr>
          <p:spPr>
            <a:xfrm>
              <a:off x="3504438" y="5517642"/>
              <a:ext cx="417830" cy="347980"/>
            </a:xfrm>
            <a:custGeom>
              <a:avLst/>
              <a:gdLst/>
              <a:ahLst/>
              <a:cxnLst/>
              <a:rect l="l" t="t" r="r" b="b"/>
              <a:pathLst>
                <a:path w="417829" h="347979">
                  <a:moveTo>
                    <a:pt x="243839" y="0"/>
                  </a:moveTo>
                  <a:lnTo>
                    <a:pt x="243839" y="86868"/>
                  </a:lnTo>
                  <a:lnTo>
                    <a:pt x="0" y="86868"/>
                  </a:lnTo>
                  <a:lnTo>
                    <a:pt x="0" y="260604"/>
                  </a:lnTo>
                  <a:lnTo>
                    <a:pt x="243839" y="260604"/>
                  </a:lnTo>
                  <a:lnTo>
                    <a:pt x="243839" y="347472"/>
                  </a:lnTo>
                  <a:lnTo>
                    <a:pt x="417575" y="173736"/>
                  </a:lnTo>
                  <a:lnTo>
                    <a:pt x="243839" y="0"/>
                  </a:lnTo>
                  <a:close/>
                </a:path>
              </a:pathLst>
            </a:custGeom>
            <a:solidFill>
              <a:srgbClr val="E6DF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3504438" y="5517642"/>
              <a:ext cx="417830" cy="347980"/>
            </a:xfrm>
            <a:custGeom>
              <a:avLst/>
              <a:gdLst/>
              <a:ahLst/>
              <a:cxnLst/>
              <a:rect l="l" t="t" r="r" b="b"/>
              <a:pathLst>
                <a:path w="417829" h="347979">
                  <a:moveTo>
                    <a:pt x="0" y="86868"/>
                  </a:moveTo>
                  <a:lnTo>
                    <a:pt x="243839" y="86868"/>
                  </a:lnTo>
                  <a:lnTo>
                    <a:pt x="243839" y="0"/>
                  </a:lnTo>
                  <a:lnTo>
                    <a:pt x="417575" y="173736"/>
                  </a:lnTo>
                  <a:lnTo>
                    <a:pt x="243839" y="347472"/>
                  </a:lnTo>
                  <a:lnTo>
                    <a:pt x="243839" y="260604"/>
                  </a:lnTo>
                  <a:lnTo>
                    <a:pt x="0" y="260604"/>
                  </a:lnTo>
                  <a:lnTo>
                    <a:pt x="0" y="86868"/>
                  </a:lnTo>
                  <a:close/>
                </a:path>
              </a:pathLst>
            </a:custGeom>
            <a:ln w="25399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7157465" y="5517642"/>
              <a:ext cx="346075" cy="347980"/>
            </a:xfrm>
            <a:custGeom>
              <a:avLst/>
              <a:gdLst/>
              <a:ahLst/>
              <a:cxnLst/>
              <a:rect l="l" t="t" r="r" b="b"/>
              <a:pathLst>
                <a:path w="346075" h="347979">
                  <a:moveTo>
                    <a:pt x="172974" y="0"/>
                  </a:moveTo>
                  <a:lnTo>
                    <a:pt x="172974" y="86868"/>
                  </a:lnTo>
                  <a:lnTo>
                    <a:pt x="0" y="86868"/>
                  </a:lnTo>
                  <a:lnTo>
                    <a:pt x="0" y="260604"/>
                  </a:lnTo>
                  <a:lnTo>
                    <a:pt x="172974" y="260604"/>
                  </a:lnTo>
                  <a:lnTo>
                    <a:pt x="172974" y="347472"/>
                  </a:lnTo>
                  <a:lnTo>
                    <a:pt x="345948" y="173736"/>
                  </a:lnTo>
                  <a:lnTo>
                    <a:pt x="172974" y="0"/>
                  </a:lnTo>
                  <a:close/>
                </a:path>
              </a:pathLst>
            </a:custGeom>
            <a:solidFill>
              <a:srgbClr val="E6DF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7157465" y="5517642"/>
              <a:ext cx="346075" cy="347980"/>
            </a:xfrm>
            <a:custGeom>
              <a:avLst/>
              <a:gdLst/>
              <a:ahLst/>
              <a:cxnLst/>
              <a:rect l="l" t="t" r="r" b="b"/>
              <a:pathLst>
                <a:path w="346075" h="347979">
                  <a:moveTo>
                    <a:pt x="0" y="86868"/>
                  </a:moveTo>
                  <a:lnTo>
                    <a:pt x="172974" y="86868"/>
                  </a:lnTo>
                  <a:lnTo>
                    <a:pt x="172974" y="0"/>
                  </a:lnTo>
                  <a:lnTo>
                    <a:pt x="345948" y="173736"/>
                  </a:lnTo>
                  <a:lnTo>
                    <a:pt x="172974" y="347472"/>
                  </a:lnTo>
                  <a:lnTo>
                    <a:pt x="172974" y="260604"/>
                  </a:lnTo>
                  <a:lnTo>
                    <a:pt x="0" y="260604"/>
                  </a:lnTo>
                  <a:lnTo>
                    <a:pt x="0" y="86868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764285" y="5531357"/>
              <a:ext cx="600710" cy="347980"/>
            </a:xfrm>
            <a:custGeom>
              <a:avLst/>
              <a:gdLst/>
              <a:ahLst/>
              <a:cxnLst/>
              <a:rect l="l" t="t" r="r" b="b"/>
              <a:pathLst>
                <a:path w="600710" h="347979">
                  <a:moveTo>
                    <a:pt x="426720" y="0"/>
                  </a:moveTo>
                  <a:lnTo>
                    <a:pt x="426720" y="86867"/>
                  </a:lnTo>
                  <a:lnTo>
                    <a:pt x="0" y="86867"/>
                  </a:lnTo>
                  <a:lnTo>
                    <a:pt x="0" y="260603"/>
                  </a:lnTo>
                  <a:lnTo>
                    <a:pt x="426720" y="260603"/>
                  </a:lnTo>
                  <a:lnTo>
                    <a:pt x="426720" y="347471"/>
                  </a:lnTo>
                  <a:lnTo>
                    <a:pt x="600455" y="173735"/>
                  </a:lnTo>
                  <a:lnTo>
                    <a:pt x="426720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764285" y="5531357"/>
              <a:ext cx="600710" cy="347980"/>
            </a:xfrm>
            <a:custGeom>
              <a:avLst/>
              <a:gdLst/>
              <a:ahLst/>
              <a:cxnLst/>
              <a:rect l="l" t="t" r="r" b="b"/>
              <a:pathLst>
                <a:path w="600710" h="347979">
                  <a:moveTo>
                    <a:pt x="0" y="86867"/>
                  </a:moveTo>
                  <a:lnTo>
                    <a:pt x="426720" y="86867"/>
                  </a:lnTo>
                  <a:lnTo>
                    <a:pt x="426720" y="0"/>
                  </a:lnTo>
                  <a:lnTo>
                    <a:pt x="600455" y="173735"/>
                  </a:lnTo>
                  <a:lnTo>
                    <a:pt x="426720" y="347471"/>
                  </a:lnTo>
                  <a:lnTo>
                    <a:pt x="426720" y="260603"/>
                  </a:lnTo>
                  <a:lnTo>
                    <a:pt x="0" y="260603"/>
                  </a:lnTo>
                  <a:lnTo>
                    <a:pt x="0" y="8686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615695" y="51815"/>
              <a:ext cx="8597265" cy="512445"/>
            </a:xfrm>
            <a:custGeom>
              <a:avLst/>
              <a:gdLst/>
              <a:ahLst/>
              <a:cxnLst/>
              <a:rect l="l" t="t" r="r" b="b"/>
              <a:pathLst>
                <a:path w="8597265" h="512445">
                  <a:moveTo>
                    <a:pt x="8596884" y="0"/>
                  </a:moveTo>
                  <a:lnTo>
                    <a:pt x="0" y="0"/>
                  </a:lnTo>
                  <a:lnTo>
                    <a:pt x="0" y="512064"/>
                  </a:lnTo>
                  <a:lnTo>
                    <a:pt x="8596884" y="512064"/>
                  </a:lnTo>
                  <a:lnTo>
                    <a:pt x="8596884" y="0"/>
                  </a:lnTo>
                  <a:close/>
                </a:path>
              </a:pathLst>
            </a:custGeom>
            <a:solidFill>
              <a:srgbClr val="EDEB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9" name="object 59"/>
          <p:cNvSpPr txBox="1">
            <a:spLocks noGrp="1"/>
          </p:cNvSpPr>
          <p:nvPr>
            <p:ph type="title"/>
          </p:nvPr>
        </p:nvSpPr>
        <p:spPr>
          <a:xfrm>
            <a:off x="1292097" y="88519"/>
            <a:ext cx="7240270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>
                <a:latin typeface="Arial"/>
                <a:cs typeface="Arial"/>
              </a:rPr>
              <a:t>Accounting </a:t>
            </a:r>
            <a:r>
              <a:rPr b="1" spc="-15" dirty="0">
                <a:latin typeface="Arial"/>
                <a:cs typeface="Arial"/>
              </a:rPr>
              <a:t>Treatment </a:t>
            </a:r>
            <a:r>
              <a:rPr b="1" dirty="0">
                <a:latin typeface="Arial"/>
                <a:cs typeface="Arial"/>
              </a:rPr>
              <a:t>When a Partner</a:t>
            </a:r>
            <a:r>
              <a:rPr b="1" spc="-9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Retires</a:t>
            </a:r>
          </a:p>
        </p:txBody>
      </p:sp>
      <p:pic>
        <p:nvPicPr>
          <p:cNvPr id="61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96600" y="6181977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307401" y="1133665"/>
            <a:ext cx="2158365" cy="1210945"/>
            <a:chOff x="1307401" y="1133665"/>
            <a:chExt cx="2158365" cy="1210945"/>
          </a:xfrm>
        </p:grpSpPr>
        <p:sp>
          <p:nvSpPr>
            <p:cNvPr id="3" name="object 3"/>
            <p:cNvSpPr/>
            <p:nvPr/>
          </p:nvSpPr>
          <p:spPr>
            <a:xfrm>
              <a:off x="1312163" y="1138427"/>
              <a:ext cx="2148840" cy="1201420"/>
            </a:xfrm>
            <a:custGeom>
              <a:avLst/>
              <a:gdLst/>
              <a:ahLst/>
              <a:cxnLst/>
              <a:rect l="l" t="t" r="r" b="b"/>
              <a:pathLst>
                <a:path w="2148840" h="1201420">
                  <a:moveTo>
                    <a:pt x="2148840" y="0"/>
                  </a:moveTo>
                  <a:lnTo>
                    <a:pt x="0" y="0"/>
                  </a:lnTo>
                  <a:lnTo>
                    <a:pt x="0" y="1200912"/>
                  </a:lnTo>
                  <a:lnTo>
                    <a:pt x="2148840" y="1200912"/>
                  </a:lnTo>
                  <a:lnTo>
                    <a:pt x="2148840" y="0"/>
                  </a:lnTo>
                  <a:close/>
                </a:path>
              </a:pathLst>
            </a:custGeom>
            <a:solidFill>
              <a:srgbClr val="DBED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312163" y="1138427"/>
              <a:ext cx="2148840" cy="1201420"/>
            </a:xfrm>
            <a:custGeom>
              <a:avLst/>
              <a:gdLst/>
              <a:ahLst/>
              <a:cxnLst/>
              <a:rect l="l" t="t" r="r" b="b"/>
              <a:pathLst>
                <a:path w="2148840" h="1201420">
                  <a:moveTo>
                    <a:pt x="0" y="1200912"/>
                  </a:moveTo>
                  <a:lnTo>
                    <a:pt x="2148840" y="1200912"/>
                  </a:lnTo>
                  <a:lnTo>
                    <a:pt x="2148840" y="0"/>
                  </a:lnTo>
                  <a:lnTo>
                    <a:pt x="0" y="0"/>
                  </a:lnTo>
                  <a:lnTo>
                    <a:pt x="0" y="1200912"/>
                  </a:lnTo>
                  <a:close/>
                </a:path>
              </a:pathLst>
            </a:custGeom>
            <a:ln w="9525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1391538" y="1165605"/>
            <a:ext cx="1764664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Liability Exists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as  </a:t>
            </a:r>
            <a:r>
              <a:rPr sz="1800" spc="-10" dirty="0">
                <a:latin typeface="Arial"/>
                <a:cs typeface="Arial"/>
              </a:rPr>
              <a:t>Workmen  </a:t>
            </a:r>
            <a:r>
              <a:rPr sz="1800" spc="-5" dirty="0">
                <a:latin typeface="Arial"/>
                <a:cs typeface="Arial"/>
              </a:rPr>
              <a:t>Compensation  Claim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31975" y="3538728"/>
            <a:ext cx="2148840" cy="1630680"/>
          </a:xfrm>
          <a:prstGeom prst="rect">
            <a:avLst/>
          </a:prstGeom>
          <a:solidFill>
            <a:srgbClr val="EBF0DE"/>
          </a:solidFill>
          <a:ln w="9525">
            <a:solidFill>
              <a:srgbClr val="001F5F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2075" marR="156845">
              <a:lnSpc>
                <a:spcPct val="100000"/>
              </a:lnSpc>
              <a:spcBef>
                <a:spcPts val="305"/>
              </a:spcBef>
            </a:pPr>
            <a:r>
              <a:rPr sz="2000" dirty="0">
                <a:latin typeface="Arial"/>
                <a:cs typeface="Arial"/>
              </a:rPr>
              <a:t>Liability does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not  exist as  </a:t>
            </a:r>
            <a:r>
              <a:rPr sz="2000" spc="-5" dirty="0">
                <a:latin typeface="Arial"/>
                <a:cs typeface="Arial"/>
              </a:rPr>
              <a:t>Workmen  </a:t>
            </a:r>
            <a:r>
              <a:rPr sz="2000" dirty="0">
                <a:latin typeface="Arial"/>
                <a:cs typeface="Arial"/>
              </a:rPr>
              <a:t>Compensation  Claim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091940" y="1188719"/>
            <a:ext cx="2842260" cy="1199515"/>
          </a:xfrm>
          <a:custGeom>
            <a:avLst/>
            <a:gdLst/>
            <a:ahLst/>
            <a:cxnLst/>
            <a:rect l="l" t="t" r="r" b="b"/>
            <a:pathLst>
              <a:path w="2842259" h="1199514">
                <a:moveTo>
                  <a:pt x="2842260" y="0"/>
                </a:moveTo>
                <a:lnTo>
                  <a:pt x="0" y="0"/>
                </a:lnTo>
                <a:lnTo>
                  <a:pt x="0" y="1199388"/>
                </a:lnTo>
                <a:lnTo>
                  <a:pt x="2842260" y="1199388"/>
                </a:lnTo>
                <a:lnTo>
                  <a:pt x="2842260" y="0"/>
                </a:lnTo>
                <a:close/>
              </a:path>
            </a:pathLst>
          </a:custGeom>
          <a:solidFill>
            <a:srgbClr val="DCE6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366639" y="1215085"/>
            <a:ext cx="148844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8740">
              <a:lnSpc>
                <a:spcPct val="100000"/>
              </a:lnSpc>
              <a:spcBef>
                <a:spcPts val="100"/>
              </a:spcBef>
              <a:tabLst>
                <a:tab pos="1295400" algn="l"/>
              </a:tabLst>
            </a:pPr>
            <a:r>
              <a:rPr sz="1800" spc="-10" dirty="0">
                <a:latin typeface="Arial"/>
                <a:cs typeface="Arial"/>
              </a:rPr>
              <a:t>ba</a:t>
            </a:r>
            <a:r>
              <a:rPr sz="1800" dirty="0">
                <a:latin typeface="Arial"/>
                <a:cs typeface="Arial"/>
              </a:rPr>
              <a:t>l</a:t>
            </a:r>
            <a:r>
              <a:rPr sz="1800" spc="-15" dirty="0">
                <a:latin typeface="Arial"/>
                <a:cs typeface="Arial"/>
              </a:rPr>
              <a:t>a</a:t>
            </a:r>
            <a:r>
              <a:rPr sz="1800" spc="-10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ce	</a:t>
            </a:r>
            <a:r>
              <a:rPr sz="1800" spc="5" dirty="0">
                <a:latin typeface="Arial"/>
                <a:cs typeface="Arial"/>
              </a:rPr>
              <a:t>in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Arial"/>
                <a:cs typeface="Arial"/>
              </a:rPr>
              <a:t>Compensation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184015" y="1215085"/>
            <a:ext cx="98615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Transfer  </a:t>
            </a:r>
            <a:r>
              <a:rPr sz="1800" spc="-35" dirty="0">
                <a:latin typeface="Arial"/>
                <a:cs typeface="Arial"/>
              </a:rPr>
              <a:t>W</a:t>
            </a:r>
            <a:r>
              <a:rPr sz="1800" spc="-5" dirty="0">
                <a:latin typeface="Arial"/>
                <a:cs typeface="Arial"/>
              </a:rPr>
              <a:t>orkm</a:t>
            </a:r>
            <a:r>
              <a:rPr sz="1800" spc="-15" dirty="0">
                <a:latin typeface="Arial"/>
                <a:cs typeface="Arial"/>
              </a:rPr>
              <a:t>e</a:t>
            </a:r>
            <a:r>
              <a:rPr sz="1800" spc="-5" dirty="0">
                <a:latin typeface="Arial"/>
                <a:cs typeface="Arial"/>
              </a:rPr>
              <a:t>n  Reserve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429122" y="1764284"/>
            <a:ext cx="14268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1222375" algn="l"/>
              </a:tabLst>
            </a:pPr>
            <a:r>
              <a:rPr sz="1800" dirty="0">
                <a:latin typeface="Arial"/>
                <a:cs typeface="Arial"/>
              </a:rPr>
              <a:t>A</a:t>
            </a:r>
            <a:r>
              <a:rPr sz="1800" spc="5" dirty="0">
                <a:latin typeface="Arial"/>
                <a:cs typeface="Arial"/>
              </a:rPr>
              <a:t>c</a:t>
            </a:r>
            <a:r>
              <a:rPr sz="1800" spc="-5" dirty="0">
                <a:latin typeface="Arial"/>
                <a:cs typeface="Arial"/>
              </a:rPr>
              <a:t>co</a:t>
            </a:r>
            <a:r>
              <a:rPr sz="1800" spc="-15" dirty="0">
                <a:latin typeface="Arial"/>
                <a:cs typeface="Arial"/>
              </a:rPr>
              <a:t>u</a:t>
            </a:r>
            <a:r>
              <a:rPr sz="1800" dirty="0">
                <a:latin typeface="Arial"/>
                <a:cs typeface="Arial"/>
              </a:rPr>
              <a:t>nt	to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84015" y="2038603"/>
            <a:ext cx="20180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Realisation</a:t>
            </a:r>
            <a:r>
              <a:rPr sz="1800" spc="-13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Account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119371" y="3590544"/>
            <a:ext cx="2842260" cy="1754505"/>
          </a:xfrm>
          <a:custGeom>
            <a:avLst/>
            <a:gdLst/>
            <a:ahLst/>
            <a:cxnLst/>
            <a:rect l="l" t="t" r="r" b="b"/>
            <a:pathLst>
              <a:path w="2842259" h="1754504">
                <a:moveTo>
                  <a:pt x="2842260" y="0"/>
                </a:moveTo>
                <a:lnTo>
                  <a:pt x="0" y="0"/>
                </a:lnTo>
                <a:lnTo>
                  <a:pt x="0" y="1754123"/>
                </a:lnTo>
                <a:lnTo>
                  <a:pt x="2842260" y="1754123"/>
                </a:lnTo>
                <a:lnTo>
                  <a:pt x="2842260" y="0"/>
                </a:lnTo>
                <a:close/>
              </a:path>
            </a:pathLst>
          </a:custGeom>
          <a:solidFill>
            <a:srgbClr val="EBF0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394325" y="3618357"/>
            <a:ext cx="148971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indent="78740" algn="just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balance </a:t>
            </a:r>
            <a:r>
              <a:rPr sz="1800" dirty="0">
                <a:latin typeface="Arial"/>
                <a:cs typeface="Arial"/>
              </a:rPr>
              <a:t>in  Co</a:t>
            </a:r>
            <a:r>
              <a:rPr sz="1800" spc="-5" dirty="0">
                <a:latin typeface="Arial"/>
                <a:cs typeface="Arial"/>
              </a:rPr>
              <a:t>mp</a:t>
            </a:r>
            <a:r>
              <a:rPr sz="1800" spc="-15" dirty="0">
                <a:latin typeface="Arial"/>
                <a:cs typeface="Arial"/>
              </a:rPr>
              <a:t>e</a:t>
            </a:r>
            <a:r>
              <a:rPr sz="1800" spc="-5" dirty="0">
                <a:latin typeface="Arial"/>
                <a:cs typeface="Arial"/>
              </a:rPr>
              <a:t>ns</a:t>
            </a:r>
            <a:r>
              <a:rPr sz="1800" spc="-15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t</a:t>
            </a:r>
            <a:r>
              <a:rPr sz="1800" spc="10" dirty="0">
                <a:latin typeface="Arial"/>
                <a:cs typeface="Arial"/>
              </a:rPr>
              <a:t>i</a:t>
            </a:r>
            <a:r>
              <a:rPr sz="1800" spc="-5" dirty="0">
                <a:latin typeface="Arial"/>
                <a:cs typeface="Arial"/>
              </a:rPr>
              <a:t>on  Account</a:t>
            </a:r>
            <a:r>
              <a:rPr sz="1800" spc="8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211701" y="3618357"/>
            <a:ext cx="986155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Transfer  </a:t>
            </a:r>
            <a:r>
              <a:rPr sz="1800" spc="-35" dirty="0">
                <a:latin typeface="Arial"/>
                <a:cs typeface="Arial"/>
              </a:rPr>
              <a:t>W</a:t>
            </a:r>
            <a:r>
              <a:rPr sz="1800" spc="-5" dirty="0">
                <a:latin typeface="Arial"/>
                <a:cs typeface="Arial"/>
              </a:rPr>
              <a:t>orkm</a:t>
            </a:r>
            <a:r>
              <a:rPr sz="1800" spc="-15" dirty="0">
                <a:latin typeface="Arial"/>
                <a:cs typeface="Arial"/>
              </a:rPr>
              <a:t>e</a:t>
            </a:r>
            <a:r>
              <a:rPr sz="1800" spc="-5" dirty="0">
                <a:latin typeface="Arial"/>
                <a:cs typeface="Arial"/>
              </a:rPr>
              <a:t>n  Reserve  Partners’  Accounts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313553" y="4716017"/>
            <a:ext cx="7950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339725" algn="l"/>
              </a:tabLst>
            </a:pPr>
            <a:r>
              <a:rPr sz="1800" spc="-10" dirty="0">
                <a:latin typeface="Arial"/>
                <a:cs typeface="Arial"/>
              </a:rPr>
              <a:t>i</a:t>
            </a:r>
            <a:r>
              <a:rPr sz="1800" spc="-5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	</a:t>
            </a:r>
            <a:r>
              <a:rPr sz="1800" spc="-10" dirty="0">
                <a:latin typeface="Arial"/>
                <a:cs typeface="Arial"/>
              </a:rPr>
              <a:t>t</a:t>
            </a:r>
            <a:r>
              <a:rPr sz="1800" spc="-5" dirty="0">
                <a:latin typeface="Arial"/>
                <a:cs typeface="Arial"/>
              </a:rPr>
              <a:t>h</a:t>
            </a:r>
            <a:r>
              <a:rPr sz="1800" spc="-15" dirty="0">
                <a:latin typeface="Arial"/>
                <a:cs typeface="Arial"/>
              </a:rPr>
              <a:t>e</a:t>
            </a:r>
            <a:r>
              <a:rPr sz="1800" spc="-5" dirty="0">
                <a:latin typeface="Arial"/>
                <a:cs typeface="Arial"/>
              </a:rPr>
              <a:t>ir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157848" y="4441317"/>
            <a:ext cx="72453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0330" marR="5080" indent="-100965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C</a:t>
            </a:r>
            <a:r>
              <a:rPr sz="1800" spc="-15" dirty="0">
                <a:latin typeface="Arial"/>
                <a:cs typeface="Arial"/>
              </a:rPr>
              <a:t>a</a:t>
            </a:r>
            <a:r>
              <a:rPr sz="1800" spc="-5" dirty="0">
                <a:latin typeface="Arial"/>
                <a:cs typeface="Arial"/>
              </a:rPr>
              <a:t>pi</a:t>
            </a:r>
            <a:r>
              <a:rPr sz="1800" dirty="0">
                <a:latin typeface="Arial"/>
                <a:cs typeface="Arial"/>
              </a:rPr>
              <a:t>t</a:t>
            </a:r>
            <a:r>
              <a:rPr sz="1800" spc="-5" dirty="0">
                <a:latin typeface="Arial"/>
                <a:cs typeface="Arial"/>
              </a:rPr>
              <a:t>al  </a:t>
            </a:r>
            <a:r>
              <a:rPr sz="1800" dirty="0">
                <a:latin typeface="Arial"/>
                <a:cs typeface="Arial"/>
              </a:rPr>
              <a:t>Profi</a:t>
            </a:r>
            <a:r>
              <a:rPr sz="1800" spc="-5" dirty="0">
                <a:latin typeface="Arial"/>
                <a:cs typeface="Arial"/>
              </a:rPr>
              <a:t>t</a:t>
            </a:r>
            <a:r>
              <a:rPr sz="1800" dirty="0">
                <a:latin typeface="Arial"/>
                <a:cs typeface="Arial"/>
              </a:rPr>
              <a:t>-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211701" y="4990338"/>
            <a:ext cx="14204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sharing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Ratio.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95656" y="784859"/>
            <a:ext cx="492759" cy="4692650"/>
          </a:xfrm>
          <a:custGeom>
            <a:avLst/>
            <a:gdLst/>
            <a:ahLst/>
            <a:cxnLst/>
            <a:rect l="l" t="t" r="r" b="b"/>
            <a:pathLst>
              <a:path w="492759" h="4692650">
                <a:moveTo>
                  <a:pt x="492252" y="0"/>
                </a:moveTo>
                <a:lnTo>
                  <a:pt x="0" y="0"/>
                </a:lnTo>
                <a:lnTo>
                  <a:pt x="0" y="4692396"/>
                </a:lnTo>
                <a:lnTo>
                  <a:pt x="492252" y="4692396"/>
                </a:lnTo>
                <a:lnTo>
                  <a:pt x="492252" y="0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90274" y="1091987"/>
            <a:ext cx="309880" cy="40767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315"/>
              </a:lnSpc>
            </a:pPr>
            <a:r>
              <a:rPr sz="2000" b="1" spc="-5" dirty="0">
                <a:latin typeface="Arial"/>
                <a:cs typeface="Arial"/>
              </a:rPr>
              <a:t>Workmen </a:t>
            </a:r>
            <a:r>
              <a:rPr sz="2000" b="1" dirty="0">
                <a:latin typeface="Arial"/>
                <a:cs typeface="Arial"/>
              </a:rPr>
              <a:t>Compensation</a:t>
            </a:r>
            <a:r>
              <a:rPr sz="2000" b="1" spc="-7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Reserve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646430" y="1284986"/>
            <a:ext cx="10706100" cy="3368040"/>
            <a:chOff x="646430" y="1284986"/>
            <a:chExt cx="10706100" cy="3368040"/>
          </a:xfrm>
        </p:grpSpPr>
        <p:sp>
          <p:nvSpPr>
            <p:cNvPr id="21" name="object 21"/>
            <p:cNvSpPr/>
            <p:nvPr/>
          </p:nvSpPr>
          <p:spPr>
            <a:xfrm>
              <a:off x="659130" y="1381506"/>
              <a:ext cx="399415" cy="3034665"/>
            </a:xfrm>
            <a:custGeom>
              <a:avLst/>
              <a:gdLst/>
              <a:ahLst/>
              <a:cxnLst/>
              <a:rect l="l" t="t" r="r" b="b"/>
              <a:pathLst>
                <a:path w="399415" h="3034665">
                  <a:moveTo>
                    <a:pt x="199644" y="0"/>
                  </a:moveTo>
                  <a:lnTo>
                    <a:pt x="0" y="199644"/>
                  </a:lnTo>
                  <a:lnTo>
                    <a:pt x="99822" y="199644"/>
                  </a:lnTo>
                  <a:lnTo>
                    <a:pt x="99822" y="2834640"/>
                  </a:lnTo>
                  <a:lnTo>
                    <a:pt x="0" y="2834640"/>
                  </a:lnTo>
                  <a:lnTo>
                    <a:pt x="199644" y="3034284"/>
                  </a:lnTo>
                  <a:lnTo>
                    <a:pt x="399288" y="2834640"/>
                  </a:lnTo>
                  <a:lnTo>
                    <a:pt x="299466" y="2834640"/>
                  </a:lnTo>
                  <a:lnTo>
                    <a:pt x="299466" y="199644"/>
                  </a:lnTo>
                  <a:lnTo>
                    <a:pt x="399288" y="199644"/>
                  </a:lnTo>
                  <a:lnTo>
                    <a:pt x="199644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59130" y="1381506"/>
              <a:ext cx="399415" cy="3034665"/>
            </a:xfrm>
            <a:custGeom>
              <a:avLst/>
              <a:gdLst/>
              <a:ahLst/>
              <a:cxnLst/>
              <a:rect l="l" t="t" r="r" b="b"/>
              <a:pathLst>
                <a:path w="399415" h="3034665">
                  <a:moveTo>
                    <a:pt x="0" y="199644"/>
                  </a:moveTo>
                  <a:lnTo>
                    <a:pt x="199644" y="0"/>
                  </a:lnTo>
                  <a:lnTo>
                    <a:pt x="399288" y="199644"/>
                  </a:lnTo>
                  <a:lnTo>
                    <a:pt x="299466" y="199644"/>
                  </a:lnTo>
                  <a:lnTo>
                    <a:pt x="299466" y="2834640"/>
                  </a:lnTo>
                  <a:lnTo>
                    <a:pt x="399288" y="2834640"/>
                  </a:lnTo>
                  <a:lnTo>
                    <a:pt x="199644" y="3034284"/>
                  </a:lnTo>
                  <a:lnTo>
                    <a:pt x="0" y="2834640"/>
                  </a:lnTo>
                  <a:lnTo>
                    <a:pt x="99822" y="2834640"/>
                  </a:lnTo>
                  <a:lnTo>
                    <a:pt x="99822" y="199644"/>
                  </a:lnTo>
                  <a:lnTo>
                    <a:pt x="0" y="199644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56666" y="1297686"/>
              <a:ext cx="600710" cy="346075"/>
            </a:xfrm>
            <a:custGeom>
              <a:avLst/>
              <a:gdLst/>
              <a:ahLst/>
              <a:cxnLst/>
              <a:rect l="l" t="t" r="r" b="b"/>
              <a:pathLst>
                <a:path w="600710" h="346075">
                  <a:moveTo>
                    <a:pt x="427481" y="0"/>
                  </a:moveTo>
                  <a:lnTo>
                    <a:pt x="427481" y="86487"/>
                  </a:lnTo>
                  <a:lnTo>
                    <a:pt x="0" y="86487"/>
                  </a:lnTo>
                  <a:lnTo>
                    <a:pt x="0" y="259461"/>
                  </a:lnTo>
                  <a:lnTo>
                    <a:pt x="427481" y="259461"/>
                  </a:lnTo>
                  <a:lnTo>
                    <a:pt x="427481" y="345948"/>
                  </a:lnTo>
                  <a:lnTo>
                    <a:pt x="600456" y="172974"/>
                  </a:lnTo>
                  <a:lnTo>
                    <a:pt x="427481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56666" y="1297686"/>
              <a:ext cx="600710" cy="346075"/>
            </a:xfrm>
            <a:custGeom>
              <a:avLst/>
              <a:gdLst/>
              <a:ahLst/>
              <a:cxnLst/>
              <a:rect l="l" t="t" r="r" b="b"/>
              <a:pathLst>
                <a:path w="600710" h="346075">
                  <a:moveTo>
                    <a:pt x="0" y="86487"/>
                  </a:moveTo>
                  <a:lnTo>
                    <a:pt x="427481" y="86487"/>
                  </a:lnTo>
                  <a:lnTo>
                    <a:pt x="427481" y="0"/>
                  </a:lnTo>
                  <a:lnTo>
                    <a:pt x="600456" y="172974"/>
                  </a:lnTo>
                  <a:lnTo>
                    <a:pt x="427481" y="345948"/>
                  </a:lnTo>
                  <a:lnTo>
                    <a:pt x="427481" y="259461"/>
                  </a:lnTo>
                  <a:lnTo>
                    <a:pt x="0" y="259461"/>
                  </a:lnTo>
                  <a:lnTo>
                    <a:pt x="0" y="8648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727710" y="4168902"/>
              <a:ext cx="600710" cy="347980"/>
            </a:xfrm>
            <a:custGeom>
              <a:avLst/>
              <a:gdLst/>
              <a:ahLst/>
              <a:cxnLst/>
              <a:rect l="l" t="t" r="r" b="b"/>
              <a:pathLst>
                <a:path w="600710" h="347979">
                  <a:moveTo>
                    <a:pt x="426720" y="0"/>
                  </a:moveTo>
                  <a:lnTo>
                    <a:pt x="426720" y="86868"/>
                  </a:lnTo>
                  <a:lnTo>
                    <a:pt x="0" y="86868"/>
                  </a:lnTo>
                  <a:lnTo>
                    <a:pt x="0" y="260604"/>
                  </a:lnTo>
                  <a:lnTo>
                    <a:pt x="426720" y="260604"/>
                  </a:lnTo>
                  <a:lnTo>
                    <a:pt x="426720" y="347472"/>
                  </a:lnTo>
                  <a:lnTo>
                    <a:pt x="600456" y="173736"/>
                  </a:lnTo>
                  <a:lnTo>
                    <a:pt x="426720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727710" y="4168902"/>
              <a:ext cx="600710" cy="347980"/>
            </a:xfrm>
            <a:custGeom>
              <a:avLst/>
              <a:gdLst/>
              <a:ahLst/>
              <a:cxnLst/>
              <a:rect l="l" t="t" r="r" b="b"/>
              <a:pathLst>
                <a:path w="600710" h="347979">
                  <a:moveTo>
                    <a:pt x="0" y="86868"/>
                  </a:moveTo>
                  <a:lnTo>
                    <a:pt x="426720" y="86868"/>
                  </a:lnTo>
                  <a:lnTo>
                    <a:pt x="426720" y="0"/>
                  </a:lnTo>
                  <a:lnTo>
                    <a:pt x="600456" y="173736"/>
                  </a:lnTo>
                  <a:lnTo>
                    <a:pt x="426720" y="347472"/>
                  </a:lnTo>
                  <a:lnTo>
                    <a:pt x="426720" y="260604"/>
                  </a:lnTo>
                  <a:lnTo>
                    <a:pt x="0" y="260604"/>
                  </a:lnTo>
                  <a:lnTo>
                    <a:pt x="0" y="86868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515106" y="4292346"/>
              <a:ext cx="576580" cy="347980"/>
            </a:xfrm>
            <a:custGeom>
              <a:avLst/>
              <a:gdLst/>
              <a:ahLst/>
              <a:cxnLst/>
              <a:rect l="l" t="t" r="r" b="b"/>
              <a:pathLst>
                <a:path w="576579" h="347979">
                  <a:moveTo>
                    <a:pt x="402336" y="0"/>
                  </a:moveTo>
                  <a:lnTo>
                    <a:pt x="402336" y="86867"/>
                  </a:lnTo>
                  <a:lnTo>
                    <a:pt x="0" y="86867"/>
                  </a:lnTo>
                  <a:lnTo>
                    <a:pt x="0" y="260603"/>
                  </a:lnTo>
                  <a:lnTo>
                    <a:pt x="402336" y="260603"/>
                  </a:lnTo>
                  <a:lnTo>
                    <a:pt x="402336" y="347471"/>
                  </a:lnTo>
                  <a:lnTo>
                    <a:pt x="576072" y="173735"/>
                  </a:lnTo>
                  <a:lnTo>
                    <a:pt x="402336" y="0"/>
                  </a:lnTo>
                  <a:close/>
                </a:path>
              </a:pathLst>
            </a:custGeom>
            <a:solidFill>
              <a:srgbClr val="EBF0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515106" y="4292346"/>
              <a:ext cx="576580" cy="347980"/>
            </a:xfrm>
            <a:custGeom>
              <a:avLst/>
              <a:gdLst/>
              <a:ahLst/>
              <a:cxnLst/>
              <a:rect l="l" t="t" r="r" b="b"/>
              <a:pathLst>
                <a:path w="576579" h="347979">
                  <a:moveTo>
                    <a:pt x="0" y="86867"/>
                  </a:moveTo>
                  <a:lnTo>
                    <a:pt x="402336" y="86867"/>
                  </a:lnTo>
                  <a:lnTo>
                    <a:pt x="402336" y="0"/>
                  </a:lnTo>
                  <a:lnTo>
                    <a:pt x="576072" y="173735"/>
                  </a:lnTo>
                  <a:lnTo>
                    <a:pt x="402336" y="347471"/>
                  </a:lnTo>
                  <a:lnTo>
                    <a:pt x="402336" y="260603"/>
                  </a:lnTo>
                  <a:lnTo>
                    <a:pt x="0" y="260603"/>
                  </a:lnTo>
                  <a:lnTo>
                    <a:pt x="0" y="8686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473958" y="1620774"/>
              <a:ext cx="576580" cy="347980"/>
            </a:xfrm>
            <a:custGeom>
              <a:avLst/>
              <a:gdLst/>
              <a:ahLst/>
              <a:cxnLst/>
              <a:rect l="l" t="t" r="r" b="b"/>
              <a:pathLst>
                <a:path w="576579" h="347980">
                  <a:moveTo>
                    <a:pt x="402336" y="0"/>
                  </a:moveTo>
                  <a:lnTo>
                    <a:pt x="402336" y="86867"/>
                  </a:lnTo>
                  <a:lnTo>
                    <a:pt x="0" y="86867"/>
                  </a:lnTo>
                  <a:lnTo>
                    <a:pt x="0" y="260603"/>
                  </a:lnTo>
                  <a:lnTo>
                    <a:pt x="402336" y="260603"/>
                  </a:lnTo>
                  <a:lnTo>
                    <a:pt x="402336" y="347472"/>
                  </a:lnTo>
                  <a:lnTo>
                    <a:pt x="576071" y="173736"/>
                  </a:lnTo>
                  <a:lnTo>
                    <a:pt x="402336" y="0"/>
                  </a:lnTo>
                  <a:close/>
                </a:path>
              </a:pathLst>
            </a:custGeom>
            <a:solidFill>
              <a:srgbClr val="DCE6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473958" y="1620774"/>
              <a:ext cx="576580" cy="347980"/>
            </a:xfrm>
            <a:custGeom>
              <a:avLst/>
              <a:gdLst/>
              <a:ahLst/>
              <a:cxnLst/>
              <a:rect l="l" t="t" r="r" b="b"/>
              <a:pathLst>
                <a:path w="576579" h="347980">
                  <a:moveTo>
                    <a:pt x="0" y="86867"/>
                  </a:moveTo>
                  <a:lnTo>
                    <a:pt x="402336" y="86867"/>
                  </a:lnTo>
                  <a:lnTo>
                    <a:pt x="402336" y="0"/>
                  </a:lnTo>
                  <a:lnTo>
                    <a:pt x="576071" y="173736"/>
                  </a:lnTo>
                  <a:lnTo>
                    <a:pt x="402336" y="347472"/>
                  </a:lnTo>
                  <a:lnTo>
                    <a:pt x="402336" y="260603"/>
                  </a:lnTo>
                  <a:lnTo>
                    <a:pt x="0" y="260603"/>
                  </a:lnTo>
                  <a:lnTo>
                    <a:pt x="0" y="8686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7467599" y="1528572"/>
              <a:ext cx="3884929" cy="647700"/>
            </a:xfrm>
            <a:custGeom>
              <a:avLst/>
              <a:gdLst/>
              <a:ahLst/>
              <a:cxnLst/>
              <a:rect l="l" t="t" r="r" b="b"/>
              <a:pathLst>
                <a:path w="3884929" h="647700">
                  <a:moveTo>
                    <a:pt x="3884676" y="0"/>
                  </a:moveTo>
                  <a:lnTo>
                    <a:pt x="0" y="0"/>
                  </a:lnTo>
                  <a:lnTo>
                    <a:pt x="0" y="647700"/>
                  </a:lnTo>
                  <a:lnTo>
                    <a:pt x="3884676" y="647700"/>
                  </a:lnTo>
                  <a:lnTo>
                    <a:pt x="3884676" y="0"/>
                  </a:lnTo>
                  <a:close/>
                </a:path>
              </a:pathLst>
            </a:custGeom>
            <a:solidFill>
              <a:srgbClr val="DCE6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10629645" y="1556080"/>
            <a:ext cx="53403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…</a:t>
            </a:r>
            <a:r>
              <a:rPr sz="1800" spc="-10" dirty="0">
                <a:latin typeface="Arial"/>
                <a:cs typeface="Arial"/>
              </a:rPr>
              <a:t>D</a:t>
            </a:r>
            <a:r>
              <a:rPr sz="1800" spc="-100" dirty="0">
                <a:latin typeface="Arial"/>
                <a:cs typeface="Arial"/>
              </a:rPr>
              <a:t>r</a:t>
            </a:r>
            <a:r>
              <a:rPr sz="180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559675" y="1556080"/>
            <a:ext cx="2639060" cy="575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Workmen </a:t>
            </a:r>
            <a:r>
              <a:rPr sz="1800" spc="-5" dirty="0">
                <a:latin typeface="Arial"/>
                <a:cs typeface="Arial"/>
              </a:rPr>
              <a:t>Comp. </a:t>
            </a:r>
            <a:r>
              <a:rPr sz="1800" spc="-10" dirty="0">
                <a:latin typeface="Arial"/>
                <a:cs typeface="Arial"/>
              </a:rPr>
              <a:t>Res.</a:t>
            </a:r>
            <a:r>
              <a:rPr sz="1800" spc="-10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</a:t>
            </a:r>
            <a:endParaRPr sz="1800">
              <a:latin typeface="Arial"/>
              <a:cs typeface="Arial"/>
            </a:endParaRPr>
          </a:p>
          <a:p>
            <a:pPr marL="185420">
              <a:lnSpc>
                <a:spcPct val="100000"/>
              </a:lnSpc>
              <a:spcBef>
                <a:spcPts val="5"/>
              </a:spcBef>
            </a:pPr>
            <a:r>
              <a:rPr sz="1800" spc="-95" dirty="0">
                <a:latin typeface="Arial"/>
                <a:cs typeface="Arial"/>
              </a:rPr>
              <a:t>To </a:t>
            </a:r>
            <a:r>
              <a:rPr sz="1800" spc="-5" dirty="0">
                <a:latin typeface="Arial"/>
                <a:cs typeface="Arial"/>
              </a:rPr>
              <a:t>Realisation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6926833" y="1667510"/>
            <a:ext cx="4370705" cy="3281045"/>
            <a:chOff x="6926833" y="1667510"/>
            <a:chExt cx="4370705" cy="3281045"/>
          </a:xfrm>
        </p:grpSpPr>
        <p:sp>
          <p:nvSpPr>
            <p:cNvPr id="35" name="object 35"/>
            <p:cNvSpPr/>
            <p:nvPr/>
          </p:nvSpPr>
          <p:spPr>
            <a:xfrm>
              <a:off x="6939533" y="1680210"/>
              <a:ext cx="512445" cy="346075"/>
            </a:xfrm>
            <a:custGeom>
              <a:avLst/>
              <a:gdLst/>
              <a:ahLst/>
              <a:cxnLst/>
              <a:rect l="l" t="t" r="r" b="b"/>
              <a:pathLst>
                <a:path w="512445" h="346075">
                  <a:moveTo>
                    <a:pt x="339090" y="0"/>
                  </a:moveTo>
                  <a:lnTo>
                    <a:pt x="339090" y="86487"/>
                  </a:lnTo>
                  <a:lnTo>
                    <a:pt x="0" y="86487"/>
                  </a:lnTo>
                  <a:lnTo>
                    <a:pt x="0" y="259461"/>
                  </a:lnTo>
                  <a:lnTo>
                    <a:pt x="339090" y="259461"/>
                  </a:lnTo>
                  <a:lnTo>
                    <a:pt x="339090" y="345948"/>
                  </a:lnTo>
                  <a:lnTo>
                    <a:pt x="512064" y="172974"/>
                  </a:lnTo>
                  <a:lnTo>
                    <a:pt x="339090" y="0"/>
                  </a:lnTo>
                  <a:close/>
                </a:path>
              </a:pathLst>
            </a:custGeom>
            <a:solidFill>
              <a:srgbClr val="DCE6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6939533" y="1680210"/>
              <a:ext cx="512445" cy="346075"/>
            </a:xfrm>
            <a:custGeom>
              <a:avLst/>
              <a:gdLst/>
              <a:ahLst/>
              <a:cxnLst/>
              <a:rect l="l" t="t" r="r" b="b"/>
              <a:pathLst>
                <a:path w="512445" h="346075">
                  <a:moveTo>
                    <a:pt x="0" y="86487"/>
                  </a:moveTo>
                  <a:lnTo>
                    <a:pt x="339090" y="86487"/>
                  </a:lnTo>
                  <a:lnTo>
                    <a:pt x="339090" y="0"/>
                  </a:lnTo>
                  <a:lnTo>
                    <a:pt x="512064" y="172974"/>
                  </a:lnTo>
                  <a:lnTo>
                    <a:pt x="339090" y="345948"/>
                  </a:lnTo>
                  <a:lnTo>
                    <a:pt x="339090" y="259461"/>
                  </a:lnTo>
                  <a:lnTo>
                    <a:pt x="0" y="259461"/>
                  </a:lnTo>
                  <a:lnTo>
                    <a:pt x="0" y="8648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7000493" y="4296917"/>
              <a:ext cx="454659" cy="347980"/>
            </a:xfrm>
            <a:custGeom>
              <a:avLst/>
              <a:gdLst/>
              <a:ahLst/>
              <a:cxnLst/>
              <a:rect l="l" t="t" r="r" b="b"/>
              <a:pathLst>
                <a:path w="454659" h="347979">
                  <a:moveTo>
                    <a:pt x="280415" y="0"/>
                  </a:moveTo>
                  <a:lnTo>
                    <a:pt x="280415" y="86867"/>
                  </a:lnTo>
                  <a:lnTo>
                    <a:pt x="0" y="86867"/>
                  </a:lnTo>
                  <a:lnTo>
                    <a:pt x="0" y="260603"/>
                  </a:lnTo>
                  <a:lnTo>
                    <a:pt x="280415" y="260603"/>
                  </a:lnTo>
                  <a:lnTo>
                    <a:pt x="280415" y="347471"/>
                  </a:lnTo>
                  <a:lnTo>
                    <a:pt x="454151" y="173735"/>
                  </a:lnTo>
                  <a:lnTo>
                    <a:pt x="280415" y="0"/>
                  </a:lnTo>
                  <a:close/>
                </a:path>
              </a:pathLst>
            </a:custGeom>
            <a:solidFill>
              <a:srgbClr val="EBF0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000493" y="4296917"/>
              <a:ext cx="454659" cy="347980"/>
            </a:xfrm>
            <a:custGeom>
              <a:avLst/>
              <a:gdLst/>
              <a:ahLst/>
              <a:cxnLst/>
              <a:rect l="l" t="t" r="r" b="b"/>
              <a:pathLst>
                <a:path w="454659" h="347979">
                  <a:moveTo>
                    <a:pt x="0" y="86867"/>
                  </a:moveTo>
                  <a:lnTo>
                    <a:pt x="280415" y="86867"/>
                  </a:lnTo>
                  <a:lnTo>
                    <a:pt x="280415" y="0"/>
                  </a:lnTo>
                  <a:lnTo>
                    <a:pt x="454151" y="173735"/>
                  </a:lnTo>
                  <a:lnTo>
                    <a:pt x="280415" y="347471"/>
                  </a:lnTo>
                  <a:lnTo>
                    <a:pt x="280415" y="260603"/>
                  </a:lnTo>
                  <a:lnTo>
                    <a:pt x="0" y="260603"/>
                  </a:lnTo>
                  <a:lnTo>
                    <a:pt x="0" y="86867"/>
                  </a:lnTo>
                  <a:close/>
                </a:path>
              </a:pathLst>
            </a:custGeom>
            <a:ln w="25399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7516367" y="4024883"/>
              <a:ext cx="3781425" cy="923925"/>
            </a:xfrm>
            <a:custGeom>
              <a:avLst/>
              <a:gdLst/>
              <a:ahLst/>
              <a:cxnLst/>
              <a:rect l="l" t="t" r="r" b="b"/>
              <a:pathLst>
                <a:path w="3781425" h="923925">
                  <a:moveTo>
                    <a:pt x="3781044" y="0"/>
                  </a:moveTo>
                  <a:lnTo>
                    <a:pt x="0" y="0"/>
                  </a:lnTo>
                  <a:lnTo>
                    <a:pt x="0" y="923544"/>
                  </a:lnTo>
                  <a:lnTo>
                    <a:pt x="3781044" y="923544"/>
                  </a:lnTo>
                  <a:lnTo>
                    <a:pt x="3781044" y="0"/>
                  </a:lnTo>
                  <a:close/>
                </a:path>
              </a:pathLst>
            </a:custGeom>
            <a:solidFill>
              <a:srgbClr val="EBF0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10678668" y="4053078"/>
            <a:ext cx="534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…</a:t>
            </a:r>
            <a:r>
              <a:rPr sz="1800" spc="-10" dirty="0">
                <a:latin typeface="Arial"/>
                <a:cs typeface="Arial"/>
              </a:rPr>
              <a:t>D</a:t>
            </a:r>
            <a:r>
              <a:rPr sz="1800" spc="-105" dirty="0">
                <a:latin typeface="Arial"/>
                <a:cs typeface="Arial"/>
              </a:rPr>
              <a:t>r</a:t>
            </a:r>
            <a:r>
              <a:rPr sz="180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609078" y="4053078"/>
            <a:ext cx="263842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 marR="5080" indent="-186055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Workmen </a:t>
            </a:r>
            <a:r>
              <a:rPr sz="1800" spc="-5" dirty="0">
                <a:latin typeface="Arial"/>
                <a:cs typeface="Arial"/>
              </a:rPr>
              <a:t>Comp. Res.</a:t>
            </a:r>
            <a:r>
              <a:rPr sz="1800" spc="-11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  </a:t>
            </a:r>
            <a:r>
              <a:rPr sz="1800" spc="-95" dirty="0">
                <a:latin typeface="Arial"/>
                <a:cs typeface="Arial"/>
              </a:rPr>
              <a:t>To </a:t>
            </a:r>
            <a:r>
              <a:rPr sz="1800" spc="-5" dirty="0">
                <a:latin typeface="Arial"/>
                <a:cs typeface="Arial"/>
              </a:rPr>
              <a:t>Partners’ Capital </a:t>
            </a:r>
            <a:r>
              <a:rPr sz="1800" dirty="0">
                <a:latin typeface="Arial"/>
                <a:cs typeface="Arial"/>
              </a:rPr>
              <a:t>A/c  (In </a:t>
            </a:r>
            <a:r>
              <a:rPr sz="1800" spc="-5" dirty="0">
                <a:latin typeface="Arial"/>
                <a:cs typeface="Arial"/>
              </a:rPr>
              <a:t>Profit-sharing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Ratio)</a:t>
            </a:r>
            <a:endParaRPr sz="1800">
              <a:latin typeface="Arial"/>
              <a:cs typeface="Arial"/>
            </a:endParaRPr>
          </a:p>
        </p:txBody>
      </p: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615695" y="181355"/>
            <a:ext cx="8597265" cy="512445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49530" rIns="0" bIns="0" rtlCol="0">
            <a:spAutoFit/>
          </a:bodyPr>
          <a:lstStyle/>
          <a:p>
            <a:pPr marL="643255">
              <a:lnSpc>
                <a:spcPct val="100000"/>
              </a:lnSpc>
              <a:spcBef>
                <a:spcPts val="390"/>
              </a:spcBef>
            </a:pPr>
            <a:r>
              <a:rPr b="1" dirty="0">
                <a:latin typeface="Arial"/>
                <a:cs typeface="Arial"/>
              </a:rPr>
              <a:t>Accounting </a:t>
            </a:r>
            <a:r>
              <a:rPr b="1" spc="-15" dirty="0">
                <a:latin typeface="Arial"/>
                <a:cs typeface="Arial"/>
              </a:rPr>
              <a:t>Treatment </a:t>
            </a:r>
            <a:r>
              <a:rPr b="1" dirty="0">
                <a:latin typeface="Arial"/>
                <a:cs typeface="Arial"/>
              </a:rPr>
              <a:t>When Firm is</a:t>
            </a:r>
            <a:r>
              <a:rPr b="1" spc="-7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Dissolved</a:t>
            </a:r>
          </a:p>
        </p:txBody>
      </p:sp>
      <p:pic>
        <p:nvPicPr>
          <p:cNvPr id="44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20400" y="61722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36547" y="1019555"/>
            <a:ext cx="2115820" cy="923925"/>
          </a:xfrm>
          <a:custGeom>
            <a:avLst/>
            <a:gdLst/>
            <a:ahLst/>
            <a:cxnLst/>
            <a:rect l="l" t="t" r="r" b="b"/>
            <a:pathLst>
              <a:path w="2115820" h="923925">
                <a:moveTo>
                  <a:pt x="2115312" y="0"/>
                </a:moveTo>
                <a:lnTo>
                  <a:pt x="0" y="0"/>
                </a:lnTo>
                <a:lnTo>
                  <a:pt x="0" y="923544"/>
                </a:lnTo>
                <a:lnTo>
                  <a:pt x="2115312" y="923544"/>
                </a:lnTo>
                <a:lnTo>
                  <a:pt x="2115312" y="0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336547" y="1019555"/>
            <a:ext cx="2115820" cy="923925"/>
          </a:xfrm>
          <a:prstGeom prst="rect">
            <a:avLst/>
          </a:prstGeom>
          <a:ln w="9525">
            <a:solidFill>
              <a:srgbClr val="001F5F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2075" marR="124460">
              <a:lnSpc>
                <a:spcPct val="100000"/>
              </a:lnSpc>
              <a:spcBef>
                <a:spcPts val="315"/>
              </a:spcBef>
            </a:pPr>
            <a:r>
              <a:rPr sz="1800" spc="-5" dirty="0">
                <a:latin typeface="Arial"/>
                <a:cs typeface="Arial"/>
              </a:rPr>
              <a:t>When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Investments  exist in </a:t>
            </a:r>
            <a:r>
              <a:rPr sz="1800" dirty="0">
                <a:latin typeface="Arial"/>
                <a:cs typeface="Arial"/>
              </a:rPr>
              <a:t>the  </a:t>
            </a:r>
            <a:r>
              <a:rPr sz="1800" spc="-5" dirty="0">
                <a:latin typeface="Arial"/>
                <a:cs typeface="Arial"/>
              </a:rPr>
              <a:t>Balance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Sheet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913632" y="877824"/>
            <a:ext cx="3156585" cy="1201420"/>
          </a:xfrm>
          <a:custGeom>
            <a:avLst/>
            <a:gdLst/>
            <a:ahLst/>
            <a:cxnLst/>
            <a:rect l="l" t="t" r="r" b="b"/>
            <a:pathLst>
              <a:path w="3156584" h="1201420">
                <a:moveTo>
                  <a:pt x="3156204" y="0"/>
                </a:moveTo>
                <a:lnTo>
                  <a:pt x="0" y="0"/>
                </a:lnTo>
                <a:lnTo>
                  <a:pt x="0" y="1200912"/>
                </a:lnTo>
                <a:lnTo>
                  <a:pt x="3156204" y="1200912"/>
                </a:lnTo>
                <a:lnTo>
                  <a:pt x="3156204" y="0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436996" y="905383"/>
            <a:ext cx="15513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1348740" algn="l"/>
              </a:tabLst>
            </a:pPr>
            <a:r>
              <a:rPr sz="1800" spc="-5" dirty="0">
                <a:latin typeface="Arial"/>
                <a:cs typeface="Arial"/>
              </a:rPr>
              <a:t>am</a:t>
            </a:r>
            <a:r>
              <a:rPr sz="1800" spc="-15" dirty="0">
                <a:latin typeface="Arial"/>
                <a:cs typeface="Arial"/>
              </a:rPr>
              <a:t>o</a:t>
            </a:r>
            <a:r>
              <a:rPr sz="1800" spc="-5" dirty="0">
                <a:latin typeface="Arial"/>
                <a:cs typeface="Arial"/>
              </a:rPr>
              <a:t>u</a:t>
            </a:r>
            <a:r>
              <a:rPr sz="1800" spc="-15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t	</a:t>
            </a:r>
            <a:r>
              <a:rPr sz="1800" spc="-5" dirty="0">
                <a:latin typeface="Arial"/>
                <a:cs typeface="Arial"/>
              </a:rPr>
              <a:t>of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55640" y="1179703"/>
            <a:ext cx="17348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Fluctu</a:t>
            </a:r>
            <a:r>
              <a:rPr sz="1800" spc="-20" dirty="0">
                <a:latin typeface="Arial"/>
                <a:cs typeface="Arial"/>
              </a:rPr>
              <a:t>a</a:t>
            </a:r>
            <a:r>
              <a:rPr sz="1800" spc="-5" dirty="0">
                <a:latin typeface="Arial"/>
                <a:cs typeface="Arial"/>
              </a:rPr>
              <a:t>tion</a:t>
            </a:r>
            <a:endParaRPr sz="18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tabLst>
                <a:tab pos="593090" algn="l"/>
              </a:tabLst>
            </a:pPr>
            <a:r>
              <a:rPr sz="1800" dirty="0">
                <a:latin typeface="Arial"/>
                <a:cs typeface="Arial"/>
              </a:rPr>
              <a:t>to	</a:t>
            </a:r>
            <a:r>
              <a:rPr sz="1800" spc="-5" dirty="0">
                <a:latin typeface="Arial"/>
                <a:cs typeface="Arial"/>
              </a:rPr>
              <a:t>R</a:t>
            </a:r>
            <a:r>
              <a:rPr sz="1800" spc="-15" dirty="0">
                <a:latin typeface="Arial"/>
                <a:cs typeface="Arial"/>
              </a:rPr>
              <a:t>e</a:t>
            </a:r>
            <a:r>
              <a:rPr sz="1800" spc="-5" dirty="0">
                <a:latin typeface="Arial"/>
                <a:cs typeface="Arial"/>
              </a:rPr>
              <a:t>a</a:t>
            </a:r>
            <a:r>
              <a:rPr sz="1800" spc="-15" dirty="0">
                <a:latin typeface="Arial"/>
                <a:cs typeface="Arial"/>
              </a:rPr>
              <a:t>l</a:t>
            </a:r>
            <a:r>
              <a:rPr sz="1800" spc="-5" dirty="0">
                <a:latin typeface="Arial"/>
                <a:cs typeface="Arial"/>
              </a:rPr>
              <a:t>is</a:t>
            </a:r>
            <a:r>
              <a:rPr sz="1800" spc="-15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t</a:t>
            </a:r>
            <a:r>
              <a:rPr sz="1800" spc="10" dirty="0">
                <a:latin typeface="Arial"/>
                <a:cs typeface="Arial"/>
              </a:rPr>
              <a:t>i</a:t>
            </a:r>
            <a:r>
              <a:rPr sz="1800" spc="-5" dirty="0">
                <a:latin typeface="Arial"/>
                <a:cs typeface="Arial"/>
              </a:rPr>
              <a:t>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05960" y="905383"/>
            <a:ext cx="124396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Transfer  </a:t>
            </a:r>
            <a:r>
              <a:rPr sz="1800" dirty="0">
                <a:latin typeface="Arial"/>
                <a:cs typeface="Arial"/>
              </a:rPr>
              <a:t>Inv</a:t>
            </a:r>
            <a:r>
              <a:rPr sz="1800" spc="-10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stme</a:t>
            </a:r>
            <a:r>
              <a:rPr sz="1800" spc="-10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ts  </a:t>
            </a:r>
            <a:r>
              <a:rPr sz="1800" spc="-5" dirty="0">
                <a:latin typeface="Arial"/>
                <a:cs typeface="Arial"/>
              </a:rPr>
              <a:t>Reserve  Account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95656" y="1019555"/>
            <a:ext cx="492759" cy="4417060"/>
          </a:xfrm>
          <a:custGeom>
            <a:avLst/>
            <a:gdLst/>
            <a:ahLst/>
            <a:cxnLst/>
            <a:rect l="l" t="t" r="r" b="b"/>
            <a:pathLst>
              <a:path w="492759" h="4417060">
                <a:moveTo>
                  <a:pt x="492252" y="0"/>
                </a:moveTo>
                <a:lnTo>
                  <a:pt x="0" y="0"/>
                </a:lnTo>
                <a:lnTo>
                  <a:pt x="0" y="4416552"/>
                </a:lnTo>
                <a:lnTo>
                  <a:pt x="492252" y="4416552"/>
                </a:lnTo>
                <a:lnTo>
                  <a:pt x="492252" y="0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90274" y="1227772"/>
            <a:ext cx="309880" cy="4002404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315"/>
              </a:lnSpc>
            </a:pPr>
            <a:r>
              <a:rPr sz="2000" b="1" spc="-5" dirty="0">
                <a:latin typeface="Arial"/>
                <a:cs typeface="Arial"/>
              </a:rPr>
              <a:t>Investments </a:t>
            </a:r>
            <a:r>
              <a:rPr sz="2000" b="1" dirty="0">
                <a:latin typeface="Arial"/>
                <a:cs typeface="Arial"/>
              </a:rPr>
              <a:t>Fluctuation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Reserve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467600" y="1117091"/>
            <a:ext cx="3938270" cy="646430"/>
          </a:xfrm>
          <a:custGeom>
            <a:avLst/>
            <a:gdLst/>
            <a:ahLst/>
            <a:cxnLst/>
            <a:rect l="l" t="t" r="r" b="b"/>
            <a:pathLst>
              <a:path w="3938270" h="646430">
                <a:moveTo>
                  <a:pt x="3938015" y="0"/>
                </a:moveTo>
                <a:lnTo>
                  <a:pt x="0" y="0"/>
                </a:lnTo>
                <a:lnTo>
                  <a:pt x="0" y="646176"/>
                </a:lnTo>
                <a:lnTo>
                  <a:pt x="3938015" y="646176"/>
                </a:lnTo>
                <a:lnTo>
                  <a:pt x="3938015" y="0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0772902" y="1144651"/>
            <a:ext cx="534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…</a:t>
            </a:r>
            <a:r>
              <a:rPr sz="1800" spc="-10" dirty="0">
                <a:latin typeface="Arial"/>
                <a:cs typeface="Arial"/>
              </a:rPr>
              <a:t>D</a:t>
            </a:r>
            <a:r>
              <a:rPr sz="1800" spc="-105" dirty="0">
                <a:latin typeface="Arial"/>
                <a:cs typeface="Arial"/>
              </a:rPr>
              <a:t>r</a:t>
            </a:r>
            <a:r>
              <a:rPr sz="180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559675" y="1144651"/>
            <a:ext cx="27819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9554" marR="5080" indent="-25019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Invest. Fluctuation Res.</a:t>
            </a:r>
            <a:r>
              <a:rPr sz="1800" spc="-10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  </a:t>
            </a:r>
            <a:r>
              <a:rPr sz="1800" spc="-95" dirty="0">
                <a:latin typeface="Arial"/>
                <a:cs typeface="Arial"/>
              </a:rPr>
              <a:t>To </a:t>
            </a:r>
            <a:r>
              <a:rPr sz="1800" spc="-5" dirty="0">
                <a:latin typeface="Arial"/>
                <a:cs typeface="Arial"/>
              </a:rPr>
              <a:t>Realisation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651001" y="1274317"/>
            <a:ext cx="6801484" cy="3436620"/>
            <a:chOff x="651001" y="1274317"/>
            <a:chExt cx="6801484" cy="3436620"/>
          </a:xfrm>
        </p:grpSpPr>
        <p:sp>
          <p:nvSpPr>
            <p:cNvPr id="14" name="object 14"/>
            <p:cNvSpPr/>
            <p:nvPr/>
          </p:nvSpPr>
          <p:spPr>
            <a:xfrm>
              <a:off x="663701" y="1422653"/>
              <a:ext cx="399415" cy="3275329"/>
            </a:xfrm>
            <a:custGeom>
              <a:avLst/>
              <a:gdLst/>
              <a:ahLst/>
              <a:cxnLst/>
              <a:rect l="l" t="t" r="r" b="b"/>
              <a:pathLst>
                <a:path w="399415" h="3275329">
                  <a:moveTo>
                    <a:pt x="199644" y="0"/>
                  </a:moveTo>
                  <a:lnTo>
                    <a:pt x="0" y="199644"/>
                  </a:lnTo>
                  <a:lnTo>
                    <a:pt x="99822" y="199644"/>
                  </a:lnTo>
                  <a:lnTo>
                    <a:pt x="99822" y="3075432"/>
                  </a:lnTo>
                  <a:lnTo>
                    <a:pt x="0" y="3075432"/>
                  </a:lnTo>
                  <a:lnTo>
                    <a:pt x="199644" y="3275076"/>
                  </a:lnTo>
                  <a:lnTo>
                    <a:pt x="399288" y="3075432"/>
                  </a:lnTo>
                  <a:lnTo>
                    <a:pt x="299466" y="3075432"/>
                  </a:lnTo>
                  <a:lnTo>
                    <a:pt x="299466" y="199644"/>
                  </a:lnTo>
                  <a:lnTo>
                    <a:pt x="399288" y="199644"/>
                  </a:lnTo>
                  <a:lnTo>
                    <a:pt x="199644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63701" y="1422653"/>
              <a:ext cx="399415" cy="3275329"/>
            </a:xfrm>
            <a:custGeom>
              <a:avLst/>
              <a:gdLst/>
              <a:ahLst/>
              <a:cxnLst/>
              <a:rect l="l" t="t" r="r" b="b"/>
              <a:pathLst>
                <a:path w="399415" h="3275329">
                  <a:moveTo>
                    <a:pt x="0" y="199644"/>
                  </a:moveTo>
                  <a:lnTo>
                    <a:pt x="199644" y="0"/>
                  </a:lnTo>
                  <a:lnTo>
                    <a:pt x="399288" y="199644"/>
                  </a:lnTo>
                  <a:lnTo>
                    <a:pt x="299466" y="199644"/>
                  </a:lnTo>
                  <a:lnTo>
                    <a:pt x="299466" y="3075432"/>
                  </a:lnTo>
                  <a:lnTo>
                    <a:pt x="399288" y="3075432"/>
                  </a:lnTo>
                  <a:lnTo>
                    <a:pt x="199644" y="3275076"/>
                  </a:lnTo>
                  <a:lnTo>
                    <a:pt x="0" y="3075432"/>
                  </a:lnTo>
                  <a:lnTo>
                    <a:pt x="99822" y="3075432"/>
                  </a:lnTo>
                  <a:lnTo>
                    <a:pt x="99822" y="199644"/>
                  </a:lnTo>
                  <a:lnTo>
                    <a:pt x="0" y="199644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91717" y="1325117"/>
              <a:ext cx="574675" cy="346075"/>
            </a:xfrm>
            <a:custGeom>
              <a:avLst/>
              <a:gdLst/>
              <a:ahLst/>
              <a:cxnLst/>
              <a:rect l="l" t="t" r="r" b="b"/>
              <a:pathLst>
                <a:path w="574675" h="346075">
                  <a:moveTo>
                    <a:pt x="401573" y="0"/>
                  </a:moveTo>
                  <a:lnTo>
                    <a:pt x="401573" y="86487"/>
                  </a:lnTo>
                  <a:lnTo>
                    <a:pt x="0" y="86487"/>
                  </a:lnTo>
                  <a:lnTo>
                    <a:pt x="0" y="259461"/>
                  </a:lnTo>
                  <a:lnTo>
                    <a:pt x="401573" y="259461"/>
                  </a:lnTo>
                  <a:lnTo>
                    <a:pt x="401573" y="345948"/>
                  </a:lnTo>
                  <a:lnTo>
                    <a:pt x="574547" y="172974"/>
                  </a:lnTo>
                  <a:lnTo>
                    <a:pt x="401573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91717" y="1325117"/>
              <a:ext cx="574675" cy="346075"/>
            </a:xfrm>
            <a:custGeom>
              <a:avLst/>
              <a:gdLst/>
              <a:ahLst/>
              <a:cxnLst/>
              <a:rect l="l" t="t" r="r" b="b"/>
              <a:pathLst>
                <a:path w="574675" h="346075">
                  <a:moveTo>
                    <a:pt x="0" y="86487"/>
                  </a:moveTo>
                  <a:lnTo>
                    <a:pt x="401573" y="86487"/>
                  </a:lnTo>
                  <a:lnTo>
                    <a:pt x="401573" y="0"/>
                  </a:lnTo>
                  <a:lnTo>
                    <a:pt x="574547" y="172974"/>
                  </a:lnTo>
                  <a:lnTo>
                    <a:pt x="401573" y="345948"/>
                  </a:lnTo>
                  <a:lnTo>
                    <a:pt x="401573" y="259461"/>
                  </a:lnTo>
                  <a:lnTo>
                    <a:pt x="0" y="259461"/>
                  </a:lnTo>
                  <a:lnTo>
                    <a:pt x="0" y="8648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455669" y="1308353"/>
              <a:ext cx="440690" cy="347980"/>
            </a:xfrm>
            <a:custGeom>
              <a:avLst/>
              <a:gdLst/>
              <a:ahLst/>
              <a:cxnLst/>
              <a:rect l="l" t="t" r="r" b="b"/>
              <a:pathLst>
                <a:path w="440689" h="347980">
                  <a:moveTo>
                    <a:pt x="266700" y="0"/>
                  </a:moveTo>
                  <a:lnTo>
                    <a:pt x="266700" y="86868"/>
                  </a:lnTo>
                  <a:lnTo>
                    <a:pt x="0" y="86868"/>
                  </a:lnTo>
                  <a:lnTo>
                    <a:pt x="0" y="260604"/>
                  </a:lnTo>
                  <a:lnTo>
                    <a:pt x="266700" y="260604"/>
                  </a:lnTo>
                  <a:lnTo>
                    <a:pt x="266700" y="347472"/>
                  </a:lnTo>
                  <a:lnTo>
                    <a:pt x="440435" y="173736"/>
                  </a:lnTo>
                  <a:lnTo>
                    <a:pt x="266700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455669" y="1308353"/>
              <a:ext cx="440690" cy="347980"/>
            </a:xfrm>
            <a:custGeom>
              <a:avLst/>
              <a:gdLst/>
              <a:ahLst/>
              <a:cxnLst/>
              <a:rect l="l" t="t" r="r" b="b"/>
              <a:pathLst>
                <a:path w="440689" h="347980">
                  <a:moveTo>
                    <a:pt x="0" y="86868"/>
                  </a:moveTo>
                  <a:lnTo>
                    <a:pt x="266700" y="86868"/>
                  </a:lnTo>
                  <a:lnTo>
                    <a:pt x="266700" y="0"/>
                  </a:lnTo>
                  <a:lnTo>
                    <a:pt x="440435" y="173736"/>
                  </a:lnTo>
                  <a:lnTo>
                    <a:pt x="266700" y="347472"/>
                  </a:lnTo>
                  <a:lnTo>
                    <a:pt x="266700" y="260604"/>
                  </a:lnTo>
                  <a:lnTo>
                    <a:pt x="0" y="260604"/>
                  </a:lnTo>
                  <a:lnTo>
                    <a:pt x="0" y="86868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058405" y="1287017"/>
              <a:ext cx="381000" cy="346075"/>
            </a:xfrm>
            <a:custGeom>
              <a:avLst/>
              <a:gdLst/>
              <a:ahLst/>
              <a:cxnLst/>
              <a:rect l="l" t="t" r="r" b="b"/>
              <a:pathLst>
                <a:path w="381000" h="346075">
                  <a:moveTo>
                    <a:pt x="208025" y="0"/>
                  </a:moveTo>
                  <a:lnTo>
                    <a:pt x="208025" y="86487"/>
                  </a:lnTo>
                  <a:lnTo>
                    <a:pt x="0" y="86487"/>
                  </a:lnTo>
                  <a:lnTo>
                    <a:pt x="0" y="259461"/>
                  </a:lnTo>
                  <a:lnTo>
                    <a:pt x="208025" y="259461"/>
                  </a:lnTo>
                  <a:lnTo>
                    <a:pt x="208025" y="345948"/>
                  </a:lnTo>
                  <a:lnTo>
                    <a:pt x="381000" y="172974"/>
                  </a:lnTo>
                  <a:lnTo>
                    <a:pt x="208025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058405" y="1287017"/>
              <a:ext cx="381000" cy="346075"/>
            </a:xfrm>
            <a:custGeom>
              <a:avLst/>
              <a:gdLst/>
              <a:ahLst/>
              <a:cxnLst/>
              <a:rect l="l" t="t" r="r" b="b"/>
              <a:pathLst>
                <a:path w="381000" h="346075">
                  <a:moveTo>
                    <a:pt x="0" y="86487"/>
                  </a:moveTo>
                  <a:lnTo>
                    <a:pt x="208025" y="86487"/>
                  </a:lnTo>
                  <a:lnTo>
                    <a:pt x="208025" y="0"/>
                  </a:lnTo>
                  <a:lnTo>
                    <a:pt x="381000" y="172974"/>
                  </a:lnTo>
                  <a:lnTo>
                    <a:pt x="208025" y="345948"/>
                  </a:lnTo>
                  <a:lnTo>
                    <a:pt x="208025" y="259461"/>
                  </a:lnTo>
                  <a:lnTo>
                    <a:pt x="0" y="259461"/>
                  </a:lnTo>
                  <a:lnTo>
                    <a:pt x="0" y="8648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1371600" y="4143755"/>
            <a:ext cx="2105025" cy="923925"/>
          </a:xfrm>
          <a:prstGeom prst="rect">
            <a:avLst/>
          </a:prstGeom>
          <a:solidFill>
            <a:srgbClr val="E6DFEB"/>
          </a:solidFill>
          <a:ln w="9525">
            <a:solidFill>
              <a:srgbClr val="001F5F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1440" marR="83820" algn="just">
              <a:lnSpc>
                <a:spcPct val="100000"/>
              </a:lnSpc>
              <a:spcBef>
                <a:spcPts val="315"/>
              </a:spcBef>
            </a:pPr>
            <a:r>
              <a:rPr sz="1800" spc="-5" dirty="0">
                <a:latin typeface="Arial"/>
                <a:cs typeface="Arial"/>
              </a:rPr>
              <a:t>When Investments  do not </a:t>
            </a:r>
            <a:r>
              <a:rPr sz="1800" dirty="0">
                <a:latin typeface="Arial"/>
                <a:cs typeface="Arial"/>
              </a:rPr>
              <a:t>exist </a:t>
            </a:r>
            <a:r>
              <a:rPr sz="1800" spc="-5" dirty="0">
                <a:latin typeface="Arial"/>
                <a:cs typeface="Arial"/>
              </a:rPr>
              <a:t>in </a:t>
            </a:r>
            <a:r>
              <a:rPr sz="1800" dirty="0">
                <a:latin typeface="Arial"/>
                <a:cs typeface="Arial"/>
              </a:rPr>
              <a:t>the  </a:t>
            </a:r>
            <a:r>
              <a:rPr sz="1800" spc="-5" dirty="0">
                <a:latin typeface="Arial"/>
                <a:cs typeface="Arial"/>
              </a:rPr>
              <a:t>Balance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Sheet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3918013" y="3872293"/>
            <a:ext cx="3230245" cy="1486535"/>
            <a:chOff x="3918013" y="3872293"/>
            <a:chExt cx="3230245" cy="1486535"/>
          </a:xfrm>
        </p:grpSpPr>
        <p:sp>
          <p:nvSpPr>
            <p:cNvPr id="24" name="object 24"/>
            <p:cNvSpPr/>
            <p:nvPr/>
          </p:nvSpPr>
          <p:spPr>
            <a:xfrm>
              <a:off x="3922776" y="3877055"/>
              <a:ext cx="3220720" cy="1477010"/>
            </a:xfrm>
            <a:custGeom>
              <a:avLst/>
              <a:gdLst/>
              <a:ahLst/>
              <a:cxnLst/>
              <a:rect l="l" t="t" r="r" b="b"/>
              <a:pathLst>
                <a:path w="3220720" h="1477010">
                  <a:moveTo>
                    <a:pt x="3220212" y="0"/>
                  </a:moveTo>
                  <a:lnTo>
                    <a:pt x="0" y="0"/>
                  </a:lnTo>
                  <a:lnTo>
                    <a:pt x="0" y="1476756"/>
                  </a:lnTo>
                  <a:lnTo>
                    <a:pt x="3220212" y="1476756"/>
                  </a:lnTo>
                  <a:lnTo>
                    <a:pt x="3220212" y="0"/>
                  </a:lnTo>
                  <a:close/>
                </a:path>
              </a:pathLst>
            </a:custGeom>
            <a:solidFill>
              <a:srgbClr val="E6DF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922776" y="3877055"/>
              <a:ext cx="3220720" cy="1477010"/>
            </a:xfrm>
            <a:custGeom>
              <a:avLst/>
              <a:gdLst/>
              <a:ahLst/>
              <a:cxnLst/>
              <a:rect l="l" t="t" r="r" b="b"/>
              <a:pathLst>
                <a:path w="3220720" h="1477010">
                  <a:moveTo>
                    <a:pt x="0" y="1476756"/>
                  </a:moveTo>
                  <a:lnTo>
                    <a:pt x="3220212" y="1476756"/>
                  </a:lnTo>
                  <a:lnTo>
                    <a:pt x="3220212" y="0"/>
                  </a:lnTo>
                  <a:lnTo>
                    <a:pt x="0" y="0"/>
                  </a:lnTo>
                  <a:lnTo>
                    <a:pt x="0" y="1476756"/>
                  </a:lnTo>
                  <a:close/>
                </a:path>
              </a:pathLst>
            </a:custGeom>
            <a:ln w="9525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4015104" y="3904615"/>
            <a:ext cx="304990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  <a:tabLst>
                <a:tab pos="1462405" algn="l"/>
                <a:tab pos="1917064" algn="l"/>
                <a:tab pos="2843530" algn="l"/>
              </a:tabLst>
            </a:pPr>
            <a:r>
              <a:rPr sz="1800" spc="-60" dirty="0">
                <a:latin typeface="Arial"/>
                <a:cs typeface="Arial"/>
              </a:rPr>
              <a:t>T</a:t>
            </a:r>
            <a:r>
              <a:rPr sz="1800" spc="-5" dirty="0">
                <a:latin typeface="Arial"/>
                <a:cs typeface="Arial"/>
              </a:rPr>
              <a:t>ra</a:t>
            </a:r>
            <a:r>
              <a:rPr sz="1800" spc="-15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sfer	</a:t>
            </a:r>
            <a:r>
              <a:rPr sz="1800" spc="-5" dirty="0">
                <a:latin typeface="Arial"/>
                <a:cs typeface="Arial"/>
              </a:rPr>
              <a:t>am</a:t>
            </a:r>
            <a:r>
              <a:rPr sz="1800" spc="-15" dirty="0">
                <a:latin typeface="Arial"/>
                <a:cs typeface="Arial"/>
              </a:rPr>
              <a:t>o</a:t>
            </a:r>
            <a:r>
              <a:rPr sz="1800" spc="-5" dirty="0">
                <a:latin typeface="Arial"/>
                <a:cs typeface="Arial"/>
              </a:rPr>
              <a:t>u</a:t>
            </a:r>
            <a:r>
              <a:rPr sz="1800" spc="-15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t	</a:t>
            </a:r>
            <a:r>
              <a:rPr sz="1800" spc="5" dirty="0">
                <a:latin typeface="Arial"/>
                <a:cs typeface="Arial"/>
              </a:rPr>
              <a:t>of  </a:t>
            </a:r>
            <a:r>
              <a:rPr sz="1800" dirty="0">
                <a:latin typeface="Arial"/>
                <a:cs typeface="Arial"/>
              </a:rPr>
              <a:t>Inv</a:t>
            </a:r>
            <a:r>
              <a:rPr sz="1800" spc="-10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stme</a:t>
            </a:r>
            <a:r>
              <a:rPr sz="1800" spc="-10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ts		Fluctu</a:t>
            </a:r>
            <a:r>
              <a:rPr sz="1800" spc="-15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t</a:t>
            </a:r>
            <a:r>
              <a:rPr sz="1800" spc="10" dirty="0">
                <a:latin typeface="Arial"/>
                <a:cs typeface="Arial"/>
              </a:rPr>
              <a:t>i</a:t>
            </a:r>
            <a:r>
              <a:rPr sz="1800" spc="-5" dirty="0">
                <a:latin typeface="Arial"/>
                <a:cs typeface="Arial"/>
              </a:rPr>
              <a:t>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015104" y="4453508"/>
            <a:ext cx="304736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just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Reserve </a:t>
            </a:r>
            <a:r>
              <a:rPr sz="1800" dirty="0">
                <a:latin typeface="Arial"/>
                <a:cs typeface="Arial"/>
              </a:rPr>
              <a:t>to </a:t>
            </a:r>
            <a:r>
              <a:rPr sz="1800" spc="-5" dirty="0">
                <a:latin typeface="Arial"/>
                <a:cs typeface="Arial"/>
              </a:rPr>
              <a:t>Partners’ Capital  Accounts in their Profit-  sharing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Ratio.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7531417" y="3965257"/>
            <a:ext cx="3879215" cy="1348105"/>
            <a:chOff x="7531417" y="3965257"/>
            <a:chExt cx="3879215" cy="1348105"/>
          </a:xfrm>
        </p:grpSpPr>
        <p:sp>
          <p:nvSpPr>
            <p:cNvPr id="29" name="object 29"/>
            <p:cNvSpPr/>
            <p:nvPr/>
          </p:nvSpPr>
          <p:spPr>
            <a:xfrm>
              <a:off x="7536180" y="3970020"/>
              <a:ext cx="3869690" cy="1338580"/>
            </a:xfrm>
            <a:custGeom>
              <a:avLst/>
              <a:gdLst/>
              <a:ahLst/>
              <a:cxnLst/>
              <a:rect l="l" t="t" r="r" b="b"/>
              <a:pathLst>
                <a:path w="3869690" h="1338579">
                  <a:moveTo>
                    <a:pt x="3869435" y="0"/>
                  </a:moveTo>
                  <a:lnTo>
                    <a:pt x="0" y="0"/>
                  </a:lnTo>
                  <a:lnTo>
                    <a:pt x="0" y="1338071"/>
                  </a:lnTo>
                  <a:lnTo>
                    <a:pt x="3869435" y="1338071"/>
                  </a:lnTo>
                  <a:lnTo>
                    <a:pt x="3869435" y="0"/>
                  </a:lnTo>
                  <a:close/>
                </a:path>
              </a:pathLst>
            </a:custGeom>
            <a:solidFill>
              <a:srgbClr val="E6DF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536180" y="3970020"/>
              <a:ext cx="3869690" cy="1338580"/>
            </a:xfrm>
            <a:custGeom>
              <a:avLst/>
              <a:gdLst/>
              <a:ahLst/>
              <a:cxnLst/>
              <a:rect l="l" t="t" r="r" b="b"/>
              <a:pathLst>
                <a:path w="3869690" h="1338579">
                  <a:moveTo>
                    <a:pt x="0" y="1338071"/>
                  </a:moveTo>
                  <a:lnTo>
                    <a:pt x="3869435" y="1338071"/>
                  </a:lnTo>
                  <a:lnTo>
                    <a:pt x="3869435" y="0"/>
                  </a:lnTo>
                  <a:lnTo>
                    <a:pt x="0" y="0"/>
                  </a:lnTo>
                  <a:lnTo>
                    <a:pt x="0" y="1338071"/>
                  </a:lnTo>
                  <a:close/>
                </a:path>
              </a:pathLst>
            </a:custGeom>
            <a:ln w="9524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10715243" y="3997197"/>
            <a:ext cx="534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…</a:t>
            </a:r>
            <a:r>
              <a:rPr sz="1800" spc="-10" dirty="0">
                <a:latin typeface="Arial"/>
                <a:cs typeface="Arial"/>
              </a:rPr>
              <a:t>D</a:t>
            </a:r>
            <a:r>
              <a:rPr sz="1800" spc="-105" dirty="0">
                <a:latin typeface="Arial"/>
                <a:cs typeface="Arial"/>
              </a:rPr>
              <a:t>r</a:t>
            </a:r>
            <a:r>
              <a:rPr sz="180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628890" y="3997197"/>
            <a:ext cx="27819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9554" marR="5080" indent="-25019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Invest. Fluctuation Res.</a:t>
            </a:r>
            <a:r>
              <a:rPr sz="1800" spc="-1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  </a:t>
            </a:r>
            <a:r>
              <a:rPr sz="1800" spc="-95" dirty="0">
                <a:latin typeface="Arial"/>
                <a:cs typeface="Arial"/>
              </a:rPr>
              <a:t>To </a:t>
            </a:r>
            <a:r>
              <a:rPr sz="1800" spc="-5" dirty="0">
                <a:latin typeface="Arial"/>
                <a:cs typeface="Arial"/>
              </a:rPr>
              <a:t>Partners’ Capital</a:t>
            </a:r>
            <a:r>
              <a:rPr sz="1800" spc="-1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A/cs</a:t>
            </a:r>
            <a:endParaRPr sz="18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692897" y="4820157"/>
            <a:ext cx="28816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(In </a:t>
            </a:r>
            <a:r>
              <a:rPr sz="1800" spc="-5" dirty="0">
                <a:latin typeface="Arial"/>
                <a:cs typeface="Arial"/>
              </a:rPr>
              <a:t>their Profit-sharing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Ratio)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772922" y="4419853"/>
            <a:ext cx="6752590" cy="406400"/>
            <a:chOff x="772922" y="4419853"/>
            <a:chExt cx="6752590" cy="406400"/>
          </a:xfrm>
        </p:grpSpPr>
        <p:sp>
          <p:nvSpPr>
            <p:cNvPr id="35" name="object 35"/>
            <p:cNvSpPr/>
            <p:nvPr/>
          </p:nvSpPr>
          <p:spPr>
            <a:xfrm>
              <a:off x="3504438" y="4446269"/>
              <a:ext cx="417830" cy="347980"/>
            </a:xfrm>
            <a:custGeom>
              <a:avLst/>
              <a:gdLst/>
              <a:ahLst/>
              <a:cxnLst/>
              <a:rect l="l" t="t" r="r" b="b"/>
              <a:pathLst>
                <a:path w="417829" h="347979">
                  <a:moveTo>
                    <a:pt x="243839" y="0"/>
                  </a:moveTo>
                  <a:lnTo>
                    <a:pt x="243839" y="86867"/>
                  </a:lnTo>
                  <a:lnTo>
                    <a:pt x="0" y="86867"/>
                  </a:lnTo>
                  <a:lnTo>
                    <a:pt x="0" y="260603"/>
                  </a:lnTo>
                  <a:lnTo>
                    <a:pt x="243839" y="260603"/>
                  </a:lnTo>
                  <a:lnTo>
                    <a:pt x="243839" y="347471"/>
                  </a:lnTo>
                  <a:lnTo>
                    <a:pt x="417575" y="173735"/>
                  </a:lnTo>
                  <a:lnTo>
                    <a:pt x="243839" y="0"/>
                  </a:lnTo>
                  <a:close/>
                </a:path>
              </a:pathLst>
            </a:custGeom>
            <a:solidFill>
              <a:srgbClr val="E6DF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3504438" y="4446269"/>
              <a:ext cx="417830" cy="347980"/>
            </a:xfrm>
            <a:custGeom>
              <a:avLst/>
              <a:gdLst/>
              <a:ahLst/>
              <a:cxnLst/>
              <a:rect l="l" t="t" r="r" b="b"/>
              <a:pathLst>
                <a:path w="417829" h="347979">
                  <a:moveTo>
                    <a:pt x="0" y="86867"/>
                  </a:moveTo>
                  <a:lnTo>
                    <a:pt x="243839" y="86867"/>
                  </a:lnTo>
                  <a:lnTo>
                    <a:pt x="243839" y="0"/>
                  </a:lnTo>
                  <a:lnTo>
                    <a:pt x="417575" y="173735"/>
                  </a:lnTo>
                  <a:lnTo>
                    <a:pt x="243839" y="347471"/>
                  </a:lnTo>
                  <a:lnTo>
                    <a:pt x="243839" y="260603"/>
                  </a:lnTo>
                  <a:lnTo>
                    <a:pt x="0" y="260603"/>
                  </a:lnTo>
                  <a:lnTo>
                    <a:pt x="0" y="8686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7168133" y="4466081"/>
              <a:ext cx="344805" cy="347980"/>
            </a:xfrm>
            <a:custGeom>
              <a:avLst/>
              <a:gdLst/>
              <a:ahLst/>
              <a:cxnLst/>
              <a:rect l="l" t="t" r="r" b="b"/>
              <a:pathLst>
                <a:path w="344804" h="347979">
                  <a:moveTo>
                    <a:pt x="172212" y="0"/>
                  </a:moveTo>
                  <a:lnTo>
                    <a:pt x="172212" y="86868"/>
                  </a:lnTo>
                  <a:lnTo>
                    <a:pt x="0" y="86868"/>
                  </a:lnTo>
                  <a:lnTo>
                    <a:pt x="0" y="260604"/>
                  </a:lnTo>
                  <a:lnTo>
                    <a:pt x="172212" y="260604"/>
                  </a:lnTo>
                  <a:lnTo>
                    <a:pt x="172212" y="347472"/>
                  </a:lnTo>
                  <a:lnTo>
                    <a:pt x="344424" y="173736"/>
                  </a:lnTo>
                  <a:lnTo>
                    <a:pt x="172212" y="0"/>
                  </a:lnTo>
                  <a:close/>
                </a:path>
              </a:pathLst>
            </a:custGeom>
            <a:solidFill>
              <a:srgbClr val="E6DF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168133" y="4466081"/>
              <a:ext cx="344805" cy="347980"/>
            </a:xfrm>
            <a:custGeom>
              <a:avLst/>
              <a:gdLst/>
              <a:ahLst/>
              <a:cxnLst/>
              <a:rect l="l" t="t" r="r" b="b"/>
              <a:pathLst>
                <a:path w="344804" h="347979">
                  <a:moveTo>
                    <a:pt x="0" y="86868"/>
                  </a:moveTo>
                  <a:lnTo>
                    <a:pt x="172212" y="86868"/>
                  </a:lnTo>
                  <a:lnTo>
                    <a:pt x="172212" y="0"/>
                  </a:lnTo>
                  <a:lnTo>
                    <a:pt x="344424" y="173736"/>
                  </a:lnTo>
                  <a:lnTo>
                    <a:pt x="172212" y="347472"/>
                  </a:lnTo>
                  <a:lnTo>
                    <a:pt x="172212" y="260604"/>
                  </a:lnTo>
                  <a:lnTo>
                    <a:pt x="0" y="260604"/>
                  </a:lnTo>
                  <a:lnTo>
                    <a:pt x="0" y="86868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785622" y="4432553"/>
              <a:ext cx="600710" cy="346075"/>
            </a:xfrm>
            <a:custGeom>
              <a:avLst/>
              <a:gdLst/>
              <a:ahLst/>
              <a:cxnLst/>
              <a:rect l="l" t="t" r="r" b="b"/>
              <a:pathLst>
                <a:path w="600710" h="346075">
                  <a:moveTo>
                    <a:pt x="427481" y="0"/>
                  </a:moveTo>
                  <a:lnTo>
                    <a:pt x="427481" y="86487"/>
                  </a:lnTo>
                  <a:lnTo>
                    <a:pt x="0" y="86487"/>
                  </a:lnTo>
                  <a:lnTo>
                    <a:pt x="0" y="259461"/>
                  </a:lnTo>
                  <a:lnTo>
                    <a:pt x="427481" y="259461"/>
                  </a:lnTo>
                  <a:lnTo>
                    <a:pt x="427481" y="345948"/>
                  </a:lnTo>
                  <a:lnTo>
                    <a:pt x="600456" y="172974"/>
                  </a:lnTo>
                  <a:lnTo>
                    <a:pt x="427481" y="0"/>
                  </a:lnTo>
                  <a:close/>
                </a:path>
              </a:pathLst>
            </a:custGeom>
            <a:solidFill>
              <a:srgbClr val="FCE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785622" y="4432553"/>
              <a:ext cx="600710" cy="346075"/>
            </a:xfrm>
            <a:custGeom>
              <a:avLst/>
              <a:gdLst/>
              <a:ahLst/>
              <a:cxnLst/>
              <a:rect l="l" t="t" r="r" b="b"/>
              <a:pathLst>
                <a:path w="600710" h="346075">
                  <a:moveTo>
                    <a:pt x="0" y="86487"/>
                  </a:moveTo>
                  <a:lnTo>
                    <a:pt x="427481" y="86487"/>
                  </a:lnTo>
                  <a:lnTo>
                    <a:pt x="427481" y="0"/>
                  </a:lnTo>
                  <a:lnTo>
                    <a:pt x="600456" y="172974"/>
                  </a:lnTo>
                  <a:lnTo>
                    <a:pt x="427481" y="345948"/>
                  </a:lnTo>
                  <a:lnTo>
                    <a:pt x="427481" y="259461"/>
                  </a:lnTo>
                  <a:lnTo>
                    <a:pt x="0" y="259461"/>
                  </a:lnTo>
                  <a:lnTo>
                    <a:pt x="0" y="8648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>
            <a:spLocks noGrp="1"/>
          </p:cNvSpPr>
          <p:nvPr>
            <p:ph type="title"/>
          </p:nvPr>
        </p:nvSpPr>
        <p:spPr>
          <a:xfrm>
            <a:off x="615695" y="181355"/>
            <a:ext cx="8597265" cy="512445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49530" rIns="0" bIns="0" rtlCol="0">
            <a:spAutoFit/>
          </a:bodyPr>
          <a:lstStyle/>
          <a:p>
            <a:pPr marL="643255">
              <a:lnSpc>
                <a:spcPct val="100000"/>
              </a:lnSpc>
              <a:spcBef>
                <a:spcPts val="390"/>
              </a:spcBef>
            </a:pPr>
            <a:r>
              <a:rPr b="1" dirty="0">
                <a:latin typeface="Arial"/>
                <a:cs typeface="Arial"/>
              </a:rPr>
              <a:t>Accounting </a:t>
            </a:r>
            <a:r>
              <a:rPr b="1" spc="-15" dirty="0">
                <a:latin typeface="Arial"/>
                <a:cs typeface="Arial"/>
              </a:rPr>
              <a:t>Treatment </a:t>
            </a:r>
            <a:r>
              <a:rPr b="1" dirty="0">
                <a:latin typeface="Arial"/>
                <a:cs typeface="Arial"/>
              </a:rPr>
              <a:t>When Firm is</a:t>
            </a:r>
            <a:r>
              <a:rPr b="1" spc="-7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Dissolved</a:t>
            </a:r>
          </a:p>
        </p:txBody>
      </p:sp>
      <p:pic>
        <p:nvPicPr>
          <p:cNvPr id="43" name="Google Shape;6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89607" y="60960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97</TotalTime>
  <Words>4172</Words>
  <Application>Microsoft Office PowerPoint</Application>
  <PresentationFormat>Custom</PresentationFormat>
  <Paragraphs>1058</Paragraphs>
  <Slides>55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Clarity</vt:lpstr>
      <vt:lpstr>      RETIREMENT AND DEATH OF A PARTNER </vt:lpstr>
      <vt:lpstr>Accounting Issues  on Retirement and Death  of a Partner</vt:lpstr>
      <vt:lpstr>Issues in Retirement of a Partner</vt:lpstr>
      <vt:lpstr>PowerPoint Presentation</vt:lpstr>
      <vt:lpstr>PowerPoint Presentation</vt:lpstr>
      <vt:lpstr>PowerPoint Presentation</vt:lpstr>
      <vt:lpstr>Accounting Treatment When a Partner Retires</vt:lpstr>
      <vt:lpstr>Accounting Treatment When Firm is Dissolved</vt:lpstr>
      <vt:lpstr>Accounting Treatment When Firm is Dissolved</vt:lpstr>
      <vt:lpstr>Amount Due to Retiring or Deceased Partner</vt:lpstr>
      <vt:lpstr>Retiring or Deceased Partner’s Capital Account</vt:lpstr>
      <vt:lpstr>Amount Due to Retiring Partner</vt:lpstr>
      <vt:lpstr>Amount Due to Deceased Partner</vt:lpstr>
      <vt:lpstr>Loan Account and Repayment</vt:lpstr>
      <vt:lpstr>Situation 1 Continued</vt:lpstr>
      <vt:lpstr>Situation 1 Continued</vt:lpstr>
      <vt:lpstr>Loan Account and Repayment</vt:lpstr>
      <vt:lpstr>PowerPoint Presentation</vt:lpstr>
      <vt:lpstr>PowerPoint Presentation</vt:lpstr>
      <vt:lpstr>Retirement of a Partner (Question 42)</vt:lpstr>
      <vt:lpstr>Capital Adjustment</vt:lpstr>
      <vt:lpstr>Capital Adjustment</vt:lpstr>
      <vt:lpstr>Adjustment of Capital</vt:lpstr>
      <vt:lpstr>Profit share of Deceased Partner</vt:lpstr>
      <vt:lpstr>Accounting Entries</vt:lpstr>
      <vt:lpstr>PowerPoint Presentation</vt:lpstr>
      <vt:lpstr>Accounting Entries</vt:lpstr>
      <vt:lpstr>Illustration</vt:lpstr>
      <vt:lpstr>PowerPoint Presentation</vt:lpstr>
      <vt:lpstr>Journal Entries</vt:lpstr>
      <vt:lpstr>Journal Entries</vt:lpstr>
      <vt:lpstr>Journal Entries in case of Loss (Imaginary Situation)</vt:lpstr>
      <vt:lpstr>Journal Entries</vt:lpstr>
      <vt:lpstr>PowerPoint Presentation</vt:lpstr>
      <vt:lpstr>Partnership Accounts: Dissolution of Firm</vt:lpstr>
      <vt:lpstr>Settlement of Accounts (Section 48)</vt:lpstr>
      <vt:lpstr>Accounts prepared on Dissolution of the Firm</vt:lpstr>
      <vt:lpstr>Key Accounting Issues in Dissolution of Firm</vt:lpstr>
      <vt:lpstr>Key Accounting Issues in Dissolution of Firm</vt:lpstr>
      <vt:lpstr>Loan by Partner Repaid – Different Situations</vt:lpstr>
      <vt:lpstr>Loan by Partner Repaid – Different Situations</vt:lpstr>
      <vt:lpstr>Loan by Partner Repaid – Different Situations</vt:lpstr>
      <vt:lpstr>REALISATION EXPENSES</vt:lpstr>
      <vt:lpstr>Key Considerations in Realisation Expenses</vt:lpstr>
      <vt:lpstr>Realisation Expenses – Journal Entries</vt:lpstr>
      <vt:lpstr>Realisation Expenses – Journal Entries</vt:lpstr>
      <vt:lpstr>Realisation Expenses – Journal Entries</vt:lpstr>
      <vt:lpstr>Realisation Expenses – Journal Entries</vt:lpstr>
      <vt:lpstr>Realisation Expenses – Journal Entries</vt:lpstr>
      <vt:lpstr>Realisation Expenses – Journal Entries</vt:lpstr>
      <vt:lpstr>Realisation Expenses – Journal Entries</vt:lpstr>
      <vt:lpstr>Realisation Expenses – Journal Entries</vt:lpstr>
      <vt:lpstr>Realisation Expenses – Journal Entries</vt:lpstr>
      <vt:lpstr>Case Study 2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DELL</cp:lastModifiedBy>
  <cp:revision>17</cp:revision>
  <dcterms:created xsi:type="dcterms:W3CDTF">2020-12-15T15:44:13Z</dcterms:created>
  <dcterms:modified xsi:type="dcterms:W3CDTF">2022-03-29T00:22:54Z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2020-06-21T00:00:00Z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2020-12-15T00:00:00Z</vt:filetime>
  </property>
</Properties>
</file>