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20" r:id="rId1"/>
  </p:sldMasterIdLst>
  <p:notesMasterIdLst>
    <p:notesMasterId r:id="rId29"/>
  </p:notesMasterIdLst>
  <p:sldIdLst>
    <p:sldId id="264" r:id="rId2"/>
    <p:sldId id="265" r:id="rId3"/>
    <p:sldId id="266" r:id="rId4"/>
    <p:sldId id="267" r:id="rId5"/>
    <p:sldId id="268" r:id="rId6"/>
    <p:sldId id="270" r:id="rId7"/>
    <p:sldId id="271" r:id="rId8"/>
    <p:sldId id="272" r:id="rId9"/>
    <p:sldId id="273" r:id="rId10"/>
    <p:sldId id="274" r:id="rId11"/>
    <p:sldId id="275" r:id="rId12"/>
    <p:sldId id="276" r:id="rId13"/>
    <p:sldId id="277" r:id="rId14"/>
    <p:sldId id="278" r:id="rId15"/>
    <p:sldId id="281" r:id="rId16"/>
    <p:sldId id="279" r:id="rId17"/>
    <p:sldId id="280" r:id="rId18"/>
    <p:sldId id="282" r:id="rId19"/>
    <p:sldId id="283" r:id="rId20"/>
    <p:sldId id="286" r:id="rId21"/>
    <p:sldId id="284" r:id="rId22"/>
    <p:sldId id="287" r:id="rId23"/>
    <p:sldId id="285" r:id="rId24"/>
    <p:sldId id="288" r:id="rId25"/>
    <p:sldId id="290" r:id="rId26"/>
    <p:sldId id="289" r:id="rId27"/>
    <p:sldId id="259" r:id="rId2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7" autoAdjust="0"/>
    <p:restoredTop sz="94624" autoAdjust="0"/>
  </p:normalViewPr>
  <p:slideViewPr>
    <p:cSldViewPr snapToGrid="0">
      <p:cViewPr>
        <p:scale>
          <a:sx n="80" d="100"/>
          <a:sy n="80" d="100"/>
        </p:scale>
        <p:origin x="-1522" y="-581"/>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7C3A134-F1C3-464B-BF47-54DC2DE08F52}" type="datetimeFigureOut">
              <a:rPr lang="en-US" smtClean="0"/>
              <a:pPr/>
              <a:t>3/28/2022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49889187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7C3A134-F1C3-464B-BF47-54DC2DE08F52}" type="datetimeFigureOut">
              <a:rPr lang="en-US" smtClean="0"/>
              <a:pPr/>
              <a:t>3/28/2022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149141357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7C3A134-F1C3-464B-BF47-54DC2DE08F52}" type="datetimeFigureOut">
              <a:rPr lang="en-US" smtClean="0"/>
              <a:pPr/>
              <a:t>3/28/2022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40530702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7C3A134-F1C3-464B-BF47-54DC2DE08F52}" type="datetimeFigureOut">
              <a:rPr lang="en-US" smtClean="0"/>
              <a:pPr/>
              <a:t>3/28/2022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89326215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C3A134-F1C3-464B-BF47-54DC2DE08F52}" type="datetimeFigureOut">
              <a:rPr lang="en-US" smtClean="0"/>
              <a:pPr/>
              <a:t>3/28/2022</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701072263"/>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7C3A134-F1C3-464B-BF47-54DC2DE08F52}" type="datetimeFigureOut">
              <a:rPr lang="en-US" smtClean="0"/>
              <a:pPr/>
              <a:t>3/28/2022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8699322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7C3A134-F1C3-464B-BF47-54DC2DE08F52}" type="datetimeFigureOut">
              <a:rPr lang="en-US" smtClean="0"/>
              <a:pPr/>
              <a:t>3/28/2022</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01848299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7C3A134-F1C3-464B-BF47-54DC2DE08F52}" type="datetimeFigureOut">
              <a:rPr lang="en-US" smtClean="0"/>
              <a:pPr/>
              <a:t>3/28/2022</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37051669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C3A134-F1C3-464B-BF47-54DC2DE08F52}" type="datetimeFigureOut">
              <a:rPr lang="en-US" smtClean="0"/>
              <a:pPr/>
              <a:t>3/28/2022</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2006790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3/28/2022</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83427863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C3A134-F1C3-464B-BF47-54DC2DE08F52}" type="datetimeFigureOut">
              <a:rPr lang="en-US" smtClean="0"/>
              <a:pPr/>
              <a:t>3/28/2022</a:t>
            </a:fld>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317150380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D7C3A134-F1C3-464B-BF47-54DC2DE08F52}" type="datetimeFigureOut">
              <a:rPr lang="en-US" smtClean="0"/>
              <a:pPr/>
              <a:t>3/28/2022</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0"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extLst>
      <p:ext uri="{BB962C8B-B14F-4D97-AF65-F5344CB8AC3E}">
        <p14:creationId xmlns:p14="http://schemas.microsoft.com/office/powerpoint/2010/main" val="58600685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 sz="2400" b="1" dirty="0" smtClean="0">
                <a:solidFill>
                  <a:srgbClr val="FF0000"/>
                </a:solidFill>
              </a:rPr>
              <a:t>ACCOUNTING FOR PARTNERSHIP FIRM</a:t>
            </a:r>
            <a:endParaRPr lang="en-US" sz="2400" b="1" dirty="0" smtClean="0">
              <a:solidFill>
                <a:srgbClr val="FF0000"/>
              </a:solidFill>
              <a:latin typeface="Calibri"/>
              <a:ea typeface="Calibri"/>
              <a:cs typeface="Calibri"/>
              <a:sym typeface="Calibri"/>
            </a:endParaRPr>
          </a:p>
        </p:txBody>
      </p:sp>
      <p:sp>
        <p:nvSpPr>
          <p:cNvPr id="57" name="Google Shape;57;p13"/>
          <p:cNvSpPr txBox="1"/>
          <p:nvPr/>
        </p:nvSpPr>
        <p:spPr>
          <a:xfrm>
            <a:off x="2222174" y="2571738"/>
            <a:ext cx="5544287" cy="1442122"/>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p>
          <a:p>
            <a:pPr marL="0" lvl="0" indent="0" algn="l" rtl="0">
              <a:spcBef>
                <a:spcPts val="0"/>
              </a:spcBef>
              <a:spcAft>
                <a:spcPts val="0"/>
              </a:spcAft>
              <a:buNone/>
            </a:pPr>
            <a:endParaRPr b="1" dirty="0"/>
          </a:p>
          <a:p>
            <a:pPr marL="0" lvl="0" indent="0" algn="l" rtl="0">
              <a:spcBef>
                <a:spcPts val="0"/>
              </a:spcBef>
              <a:spcAft>
                <a:spcPts val="0"/>
              </a:spcAft>
              <a:buNone/>
            </a:pPr>
            <a:r>
              <a:rPr lang="en" b="1" dirty="0"/>
              <a:t>CHAPTER </a:t>
            </a:r>
            <a:r>
              <a:rPr lang="en" b="1" dirty="0" smtClean="0"/>
              <a:t>NUMBER:03</a:t>
            </a:r>
          </a:p>
          <a:p>
            <a:pPr marL="0" lvl="0" indent="0" algn="l" rtl="0">
              <a:spcBef>
                <a:spcPts val="0"/>
              </a:spcBef>
              <a:spcAft>
                <a:spcPts val="0"/>
              </a:spcAft>
              <a:buNone/>
            </a:pPr>
            <a:endParaRPr b="1" dirty="0"/>
          </a:p>
          <a:p>
            <a:r>
              <a:rPr lang="en" b="1" dirty="0"/>
              <a:t>CHAPTER NAME </a:t>
            </a:r>
            <a:r>
              <a:rPr lang="en" b="1" dirty="0" smtClean="0"/>
              <a:t>: </a:t>
            </a:r>
            <a:r>
              <a:rPr lang="en" b="1" dirty="0" smtClean="0">
                <a:solidFill>
                  <a:srgbClr val="FF0000"/>
                </a:solidFill>
              </a:rPr>
              <a:t>ACCOUNTING FOR PARTNERSHIP             		FIRM:CHANGE IN PSR</a:t>
            </a:r>
            <a:endParaRPr lang="en-US" dirty="0" smtClean="0">
              <a:solidFill>
                <a:srgbClr val="FF0000"/>
              </a:solidFill>
            </a:endParaRPr>
          </a:p>
          <a:p>
            <a:pPr marL="0" lvl="0" indent="0" algn="l" rtl="0">
              <a:spcBef>
                <a:spcPts val="0"/>
              </a:spcBef>
              <a:spcAft>
                <a:spcPts val="0"/>
              </a:spcAft>
              <a:buNone/>
            </a:pPr>
            <a:endParaRPr b="1" dirty="0"/>
          </a:p>
        </p:txBody>
      </p:sp>
      <p:pic>
        <p:nvPicPr>
          <p:cNvPr id="6" name="Google Shape;63;p14"/>
          <p:cNvPicPr preferRelativeResize="0"/>
          <p:nvPr/>
        </p:nvPicPr>
        <p:blipFill rotWithShape="1">
          <a:blip r:embed="rId4">
            <a:alphaModFix/>
          </a:blip>
          <a:srcRect/>
          <a:stretch/>
        </p:blipFill>
        <p:spPr>
          <a:xfrm>
            <a:off x="0" y="-1"/>
            <a:ext cx="1666875" cy="7143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3539430"/>
          </a:xfrm>
          <a:prstGeom prst="rect">
            <a:avLst/>
          </a:prstGeom>
          <a:noFill/>
        </p:spPr>
        <p:txBody>
          <a:bodyPr wrap="square" rtlCol="0">
            <a:spAutoFit/>
          </a:bodyPr>
          <a:lstStyle/>
          <a:p>
            <a:pPr marL="400050" indent="-400050" algn="just">
              <a:buAutoNum type="romanUcParenBoth" startAt="2"/>
            </a:pPr>
            <a:r>
              <a:rPr lang="en-IN" dirty="0" smtClean="0"/>
              <a:t>For Transfer to Accumulated Losses: </a:t>
            </a:r>
          </a:p>
          <a:p>
            <a:pPr marL="400050" indent="-400050" algn="just"/>
            <a:r>
              <a:rPr lang="en-IN" dirty="0" smtClean="0"/>
              <a:t>	Partners' Capital (or Current) A/c (In Old Ratio) 			Dr. </a:t>
            </a:r>
          </a:p>
          <a:p>
            <a:pPr marL="400050" indent="-400050" algn="just"/>
            <a:r>
              <a:rPr lang="en-IN" dirty="0" smtClean="0"/>
              <a:t>	To Profit and Loss A/c </a:t>
            </a:r>
          </a:p>
          <a:p>
            <a:pPr marL="400050" indent="-400050" algn="just"/>
            <a:r>
              <a:rPr lang="en-IN" dirty="0" smtClean="0"/>
              <a:t>	To Deferred Revenue Expenditure A/c </a:t>
            </a:r>
          </a:p>
          <a:p>
            <a:pPr marL="400050" indent="-400050" algn="just"/>
            <a:r>
              <a:rPr lang="en-IN" dirty="0" smtClean="0"/>
              <a:t>	(Being the accumulated losses and deferred revenue expenditure transferred to capital (or current) accounts of partners in their old ratio) </a:t>
            </a:r>
          </a:p>
          <a:p>
            <a:pPr marL="400050" indent="-400050" algn="just"/>
            <a:endParaRPr lang="en-IN" dirty="0" smtClean="0"/>
          </a:p>
          <a:p>
            <a:pPr marL="400050" indent="-400050" algn="just"/>
            <a:r>
              <a:rPr lang="en-IN" dirty="0" smtClean="0"/>
              <a:t>**Treatment of Workmen Compensation Reserve and Investment Fluctuation Reserve is discussed </a:t>
            </a:r>
          </a:p>
          <a:p>
            <a:pPr marL="400050" indent="-400050" algn="just"/>
            <a:r>
              <a:rPr lang="en-IN" dirty="0" smtClean="0"/>
              <a:t>separately in the forthcoming examples. </a:t>
            </a:r>
          </a:p>
          <a:p>
            <a:pPr marL="400050" indent="-400050" algn="just"/>
            <a:endParaRPr lang="en-US" dirty="0" smtClean="0"/>
          </a:p>
          <a:p>
            <a:pPr marL="400050" indent="-400050" algn="just"/>
            <a:endParaRPr lang="en-US" dirty="0" smtClean="0"/>
          </a:p>
          <a:p>
            <a:pPr marL="400050" indent="-400050" algn="just"/>
            <a:endParaRPr lang="en-US" dirty="0" smtClean="0"/>
          </a:p>
          <a:p>
            <a:pPr marL="400050" indent="-400050" algn="just"/>
            <a:endParaRPr lang="en-US" dirty="0" smtClean="0"/>
          </a:p>
          <a:p>
            <a:r>
              <a:rPr lang="en-US" b="1" dirty="0" smtClean="0">
                <a:solidFill>
                  <a:srgbClr val="0000FF"/>
                </a:solidFill>
              </a:rPr>
              <a:t>QUESTION-</a:t>
            </a:r>
            <a:r>
              <a:rPr lang="en-IN" b="1" dirty="0" smtClean="0">
                <a:solidFill>
                  <a:srgbClr val="0000FF"/>
                </a:solidFill>
              </a:rPr>
              <a:t>1</a:t>
            </a:r>
          </a:p>
          <a:p>
            <a:pPr marL="400050" indent="-400050" algn="just"/>
            <a:endParaRPr lang="en-US" b="1" dirty="0" smtClean="0"/>
          </a:p>
          <a:p>
            <a:pPr marL="400050" indent="-400050" algn="just"/>
            <a:endParaRPr lang="en-IN" dirty="0" smtClean="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4924425"/>
          </a:xfrm>
          <a:prstGeom prst="rect">
            <a:avLst/>
          </a:prstGeom>
          <a:noFill/>
        </p:spPr>
        <p:txBody>
          <a:bodyPr wrap="square" rtlCol="0">
            <a:spAutoFit/>
          </a:bodyPr>
          <a:lstStyle/>
          <a:p>
            <a:pPr algn="ctr"/>
            <a:r>
              <a:rPr lang="en-IN" sz="2000" b="1" dirty="0" smtClean="0">
                <a:solidFill>
                  <a:srgbClr val="FF0000"/>
                </a:solidFill>
              </a:rPr>
              <a:t>Workmen Compensation Reserve (WCR) </a:t>
            </a:r>
          </a:p>
          <a:p>
            <a:pPr algn="just"/>
            <a:r>
              <a:rPr lang="en-IN" dirty="0" smtClean="0"/>
              <a:t>Workmen Compensation Reserve is a reserve created out of firm's profit to meet the liability towards workmen (workers), if any, that may arise in future. At the time of change in profit-sharing ratio, it is treated as under: </a:t>
            </a:r>
          </a:p>
          <a:p>
            <a:pPr marL="342900" indent="-342900" algn="just">
              <a:buAutoNum type="arabicPeriod"/>
            </a:pPr>
            <a:r>
              <a:rPr lang="en-IN" b="1" dirty="0" smtClean="0"/>
              <a:t>Nothing is mentioned or No liability is expected to arise: </a:t>
            </a:r>
            <a:r>
              <a:rPr lang="en-IN" dirty="0" smtClean="0"/>
              <a:t>In such a case, entire amount of Workmen Compensation Reserve is transferred to Partners' Capital (or Current) Account in their old profit-sharing ratio. </a:t>
            </a:r>
          </a:p>
          <a:p>
            <a:pPr marL="342900" indent="-342900" algn="just"/>
            <a:r>
              <a:rPr lang="en-IN" dirty="0" smtClean="0"/>
              <a:t>		Workmen Compensation Reserve A/c 			Dr. </a:t>
            </a:r>
          </a:p>
          <a:p>
            <a:pPr marL="342900" indent="-342900" algn="just"/>
            <a:r>
              <a:rPr lang="en-IN" dirty="0" smtClean="0"/>
              <a:t>		    To Partners' Capital (or Current) A/c (In Old Ratio) </a:t>
            </a:r>
          </a:p>
          <a:p>
            <a:pPr marL="342900" indent="-342900" algn="just"/>
            <a:r>
              <a:rPr lang="en-IN" dirty="0" smtClean="0"/>
              <a:t>		</a:t>
            </a:r>
            <a:r>
              <a:rPr lang="en-IN" dirty="0" smtClean="0">
                <a:latin typeface="Calibri" pitchFamily="34" charset="0"/>
              </a:rPr>
              <a:t>(Being workmen compensation reserve transferred to capital (or current) accounts of partners in </a:t>
            </a:r>
          </a:p>
          <a:p>
            <a:pPr marL="342900" indent="-342900" algn="just"/>
            <a:r>
              <a:rPr lang="en-IN" dirty="0" smtClean="0">
                <a:latin typeface="Calibri" pitchFamily="34" charset="0"/>
              </a:rPr>
              <a:t>		their old ratio) </a:t>
            </a:r>
          </a:p>
          <a:p>
            <a:pPr marL="342900" indent="-342900" algn="just"/>
            <a:endParaRPr lang="en-IN" dirty="0" smtClean="0">
              <a:latin typeface="Calibri" pitchFamily="34" charset="0"/>
            </a:endParaRPr>
          </a:p>
          <a:p>
            <a:pPr marL="342900" indent="-342900" algn="just">
              <a:buAutoNum type="arabicPeriod" startAt="2"/>
            </a:pPr>
            <a:r>
              <a:rPr lang="en-IN" b="1" dirty="0" smtClean="0"/>
              <a:t>When there is a liability for Workmen Compensation: </a:t>
            </a:r>
            <a:r>
              <a:rPr lang="en-IN" dirty="0" smtClean="0"/>
              <a:t>In such a case, treatment of Workmen Compensation Reserve depends on the amount of liability. There can be three possible cases:</a:t>
            </a:r>
          </a:p>
          <a:p>
            <a:pPr marL="400050" indent="-400050" algn="just">
              <a:buAutoNum type="romanLcParenBoth"/>
            </a:pPr>
            <a:r>
              <a:rPr lang="en-IN" i="1" dirty="0" smtClean="0"/>
              <a:t>If expected liability is </a:t>
            </a:r>
            <a:r>
              <a:rPr lang="en-IN" b="1" i="1" dirty="0" smtClean="0"/>
              <a:t>less than </a:t>
            </a:r>
            <a:r>
              <a:rPr lang="en-IN" i="1" dirty="0" smtClean="0"/>
              <a:t>Workmen Compensation Reserve: WCR to the extent of liability </a:t>
            </a:r>
            <a:r>
              <a:rPr lang="en-IN" dirty="0" smtClean="0"/>
              <a:t>is used to make provision for such liability and balance is distributed among the partners in the old ratio. </a:t>
            </a:r>
          </a:p>
          <a:p>
            <a:pPr marL="400050" indent="-400050" algn="just"/>
            <a:r>
              <a:rPr lang="en-IN" dirty="0" smtClean="0"/>
              <a:t>	Workmen Compensation Reserve A/c 				Dr. </a:t>
            </a:r>
          </a:p>
          <a:p>
            <a:pPr marL="400050" indent="-400050" algn="just"/>
            <a:r>
              <a:rPr lang="en-IN" dirty="0" smtClean="0"/>
              <a:t>	     To Provision for Workmen Compensation Claim A/c </a:t>
            </a:r>
          </a:p>
          <a:p>
            <a:pPr marL="400050" indent="-400050" algn="just"/>
            <a:r>
              <a:rPr lang="en-IN" dirty="0" smtClean="0"/>
              <a:t>	     To Partners' Capital (or Current) A/c (In Old Ratio) </a:t>
            </a:r>
          </a:p>
          <a:p>
            <a:pPr marL="400050" indent="-400050" algn="just"/>
            <a:r>
              <a:rPr lang="en-IN" dirty="0" smtClean="0"/>
              <a:t>	</a:t>
            </a:r>
            <a:r>
              <a:rPr lang="en-IN" dirty="0" smtClean="0">
                <a:latin typeface="Calibri" pitchFamily="34" charset="0"/>
              </a:rPr>
              <a:t>(Being surplus of workmen compensation reserve transferred to capital (or current) accounts of partners in their old ratio) </a:t>
            </a:r>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9403" y="0"/>
            <a:ext cx="8134597" cy="1600438"/>
          </a:xfrm>
          <a:prstGeom prst="rect">
            <a:avLst/>
          </a:prstGeom>
          <a:noFill/>
        </p:spPr>
        <p:txBody>
          <a:bodyPr wrap="square" rtlCol="0">
            <a:spAutoFit/>
          </a:bodyPr>
          <a:lstStyle/>
          <a:p>
            <a:pPr marL="400050" indent="-400050" algn="just">
              <a:buAutoNum type="romanLcParenBoth" startAt="2"/>
            </a:pPr>
            <a:r>
              <a:rPr lang="en-IN" i="1" dirty="0" smtClean="0"/>
              <a:t>If expected liability is </a:t>
            </a:r>
            <a:r>
              <a:rPr lang="en-IN" b="1" i="1" dirty="0" smtClean="0"/>
              <a:t>equal to </a:t>
            </a:r>
            <a:r>
              <a:rPr lang="en-IN" i="1" dirty="0" smtClean="0"/>
              <a:t>Workmen Compensation Reserve: </a:t>
            </a:r>
            <a:r>
              <a:rPr lang="en-IN" dirty="0" smtClean="0"/>
              <a:t>Entire WCR is used to make provision for such liability and nothing is left for distribution among the partners. </a:t>
            </a:r>
          </a:p>
          <a:p>
            <a:pPr marL="400050" indent="-400050" algn="just"/>
            <a:r>
              <a:rPr lang="en-IN" dirty="0" smtClean="0"/>
              <a:t>	Workmen Compensation Reserve A/c 				Dr. </a:t>
            </a:r>
          </a:p>
          <a:p>
            <a:pPr marL="400050" indent="-400050" algn="just"/>
            <a:r>
              <a:rPr lang="en-IN" dirty="0" smtClean="0"/>
              <a:t>     	    To Provision for Workmen Compensation Claim A/c </a:t>
            </a:r>
          </a:p>
          <a:p>
            <a:pPr marL="400050" indent="-400050" algn="just"/>
            <a:r>
              <a:rPr lang="en-IN" dirty="0" smtClean="0"/>
              <a:t>	</a:t>
            </a:r>
            <a:r>
              <a:rPr lang="en-IN" sz="1200" dirty="0" smtClean="0"/>
              <a:t>(Being the provision made for Workmen Compensation Claim) </a:t>
            </a:r>
            <a:endParaRPr lang="en-IN" dirty="0" smtClean="0"/>
          </a:p>
          <a:p>
            <a:pPr marL="400050" indent="-400050" algn="just">
              <a:buAutoNum type="romanLcParenBoth" startAt="3"/>
            </a:pPr>
            <a:r>
              <a:rPr lang="en-IN" i="1" dirty="0" smtClean="0"/>
              <a:t>If expected liability is more than Workmen Compensation Reserve: </a:t>
            </a:r>
          </a:p>
          <a:p>
            <a:endParaRPr lang="en-IN" dirty="0"/>
          </a:p>
        </p:txBody>
      </p:sp>
      <p:sp>
        <p:nvSpPr>
          <p:cNvPr id="3" name="TextBox 2"/>
          <p:cNvSpPr txBox="1"/>
          <p:nvPr/>
        </p:nvSpPr>
        <p:spPr>
          <a:xfrm>
            <a:off x="1436914" y="1377541"/>
            <a:ext cx="7707086" cy="1169551"/>
          </a:xfrm>
          <a:prstGeom prst="rect">
            <a:avLst/>
          </a:prstGeom>
          <a:noFill/>
        </p:spPr>
        <p:txBody>
          <a:bodyPr wrap="square" rtlCol="0">
            <a:spAutoFit/>
          </a:bodyPr>
          <a:lstStyle/>
          <a:p>
            <a:pPr marL="400050" indent="-400050" algn="just">
              <a:buFont typeface="Wingdings" pitchFamily="2" charset="2"/>
              <a:buChar char="q"/>
            </a:pPr>
            <a:r>
              <a:rPr lang="en-IN" dirty="0" smtClean="0"/>
              <a:t>Entire WCR is used to make provision for such liability; and </a:t>
            </a:r>
          </a:p>
          <a:p>
            <a:pPr marL="400050" indent="-400050" algn="just">
              <a:buFont typeface="Wingdings" pitchFamily="2" charset="2"/>
              <a:buChar char="q"/>
            </a:pPr>
            <a:r>
              <a:rPr lang="en-IN" dirty="0" smtClean="0"/>
              <a:t>Shortage is met out of Revaluation Account; and </a:t>
            </a:r>
          </a:p>
          <a:p>
            <a:pPr marL="400050" indent="-400050" algn="just">
              <a:buFont typeface="Wingdings" pitchFamily="2" charset="2"/>
              <a:buChar char="q"/>
            </a:pPr>
            <a:r>
              <a:rPr lang="en-IN" dirty="0" smtClean="0"/>
              <a:t>Loss on such revaluation is transferred to Partners' Capital (or Current) Account in their old ratio. </a:t>
            </a:r>
          </a:p>
          <a:p>
            <a:pPr algn="just"/>
            <a:endParaRPr lang="en-IN" dirty="0" smtClean="0"/>
          </a:p>
        </p:txBody>
      </p:sp>
      <p:sp>
        <p:nvSpPr>
          <p:cNvPr id="4" name="TextBox 3"/>
          <p:cNvSpPr txBox="1"/>
          <p:nvPr/>
        </p:nvSpPr>
        <p:spPr>
          <a:xfrm>
            <a:off x="1888176" y="2315690"/>
            <a:ext cx="7255823" cy="2000548"/>
          </a:xfrm>
          <a:prstGeom prst="rect">
            <a:avLst/>
          </a:prstGeom>
          <a:noFill/>
        </p:spPr>
        <p:txBody>
          <a:bodyPr wrap="square" rtlCol="0">
            <a:spAutoFit/>
          </a:bodyPr>
          <a:lstStyle/>
          <a:p>
            <a:pPr marL="400050" indent="-400050" algn="just">
              <a:buAutoNum type="romanLcParenBoth"/>
            </a:pPr>
            <a:r>
              <a:rPr lang="en-IN" dirty="0" smtClean="0"/>
              <a:t>Workmen Compensation Reserve A/c 			Dr. </a:t>
            </a:r>
          </a:p>
          <a:p>
            <a:pPr marL="400050" indent="-400050" algn="just"/>
            <a:r>
              <a:rPr lang="en-IN" dirty="0" smtClean="0"/>
              <a:t>	Revaluation A/c 					Dr. </a:t>
            </a:r>
          </a:p>
          <a:p>
            <a:pPr marL="400050" indent="-400050" algn="just"/>
            <a:r>
              <a:rPr lang="en-IN" dirty="0" smtClean="0"/>
              <a:t>	To Provision for Workmen Compensation Claim A/c </a:t>
            </a:r>
          </a:p>
          <a:p>
            <a:pPr marL="400050" indent="-400050" algn="just"/>
            <a:r>
              <a:rPr lang="en-IN" dirty="0" smtClean="0"/>
              <a:t>	</a:t>
            </a:r>
            <a:r>
              <a:rPr lang="en-IN" sz="1200" dirty="0" smtClean="0"/>
              <a:t>(Being the provision made for Workmen Compensation Claim and shortfall charged to Revaluation Account) </a:t>
            </a:r>
            <a:endParaRPr lang="en-IN" dirty="0" smtClean="0"/>
          </a:p>
          <a:p>
            <a:pPr marL="400050" indent="-400050" algn="just">
              <a:buAutoNum type="romanLcParenBoth" startAt="2"/>
            </a:pPr>
            <a:r>
              <a:rPr lang="en-IN" dirty="0" smtClean="0"/>
              <a:t>Partners' Capital (or Current) A/c (In Old Ratio) 		Dr. </a:t>
            </a:r>
          </a:p>
          <a:p>
            <a:pPr marL="400050" indent="-400050" algn="just"/>
            <a:r>
              <a:rPr lang="en-IN" dirty="0" smtClean="0"/>
              <a:t>	To Revaluation A/c </a:t>
            </a:r>
          </a:p>
          <a:p>
            <a:pPr marL="400050" indent="-400050" algn="just"/>
            <a:r>
              <a:rPr lang="en-IN" dirty="0" smtClean="0"/>
              <a:t>	(Being the loss on revaluation transferred to capital (or current) accounts of partners in their old ratio) </a:t>
            </a:r>
          </a:p>
        </p:txBody>
      </p:sp>
      <p:sp>
        <p:nvSpPr>
          <p:cNvPr id="5" name="TextBox 4"/>
          <p:cNvSpPr txBox="1"/>
          <p:nvPr/>
        </p:nvSpPr>
        <p:spPr>
          <a:xfrm>
            <a:off x="1009403" y="4239492"/>
            <a:ext cx="8134597" cy="1169551"/>
          </a:xfrm>
          <a:prstGeom prst="rect">
            <a:avLst/>
          </a:prstGeom>
          <a:noFill/>
        </p:spPr>
        <p:txBody>
          <a:bodyPr wrap="square" rtlCol="0">
            <a:spAutoFit/>
          </a:bodyPr>
          <a:lstStyle/>
          <a:p>
            <a:pPr algn="just"/>
            <a:r>
              <a:rPr lang="en-IN" b="1" dirty="0" smtClean="0"/>
              <a:t>Always Remember: </a:t>
            </a:r>
            <a:r>
              <a:rPr lang="en-IN" dirty="0" smtClean="0"/>
              <a:t>'Workmen Compensation Reserve "is a reserve created to pay off compensation to workers in case of an accident. If no compensation is payable or expected at the time of reconstitution of firm. then the entire amount of such reserve is distributed among the partners in their old ratio. </a:t>
            </a:r>
          </a:p>
          <a:p>
            <a:endParaRPr lang="en-IN" dirty="0"/>
          </a:p>
        </p:txBody>
      </p:sp>
      <p:pic>
        <p:nvPicPr>
          <p:cNvPr id="6"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5652" y="0"/>
            <a:ext cx="8158348" cy="2893100"/>
          </a:xfrm>
          <a:prstGeom prst="rect">
            <a:avLst/>
          </a:prstGeom>
          <a:noFill/>
        </p:spPr>
        <p:txBody>
          <a:bodyPr wrap="square" rtlCol="0">
            <a:spAutoFit/>
          </a:bodyPr>
          <a:lstStyle/>
          <a:p>
            <a:r>
              <a:rPr lang="en-US" b="1" dirty="0" smtClean="0">
                <a:solidFill>
                  <a:srgbClr val="0000FF"/>
                </a:solidFill>
              </a:rPr>
              <a:t>QUESTION-</a:t>
            </a:r>
            <a:r>
              <a:rPr lang="en-IN" b="1" dirty="0" smtClean="0">
                <a:solidFill>
                  <a:srgbClr val="0000FF"/>
                </a:solidFill>
              </a:rPr>
              <a:t>1</a:t>
            </a:r>
          </a:p>
          <a:p>
            <a:pPr algn="just">
              <a:lnSpc>
                <a:spcPct val="150000"/>
              </a:lnSpc>
            </a:pPr>
            <a:r>
              <a:rPr lang="en-IN" dirty="0" smtClean="0"/>
              <a:t>A and B are partners sharing profits and losses in the ratio of 3:2. On 01.04.2017, they decide to share future profits and losses equally. On that date, "Workmen Compensation Reserve" appears at in the Balance Sheet at Rs. 10,000. Show the accounting treatment in each of the following alternative cases: </a:t>
            </a:r>
          </a:p>
          <a:p>
            <a:pPr algn="just">
              <a:lnSpc>
                <a:spcPct val="150000"/>
              </a:lnSpc>
            </a:pPr>
            <a:r>
              <a:rPr lang="en-IN" dirty="0" smtClean="0"/>
              <a:t>Case I: If there is no other information. </a:t>
            </a:r>
          </a:p>
          <a:p>
            <a:pPr algn="just">
              <a:lnSpc>
                <a:spcPct val="150000"/>
              </a:lnSpc>
            </a:pPr>
            <a:r>
              <a:rPr lang="en-IN" dirty="0" smtClean="0"/>
              <a:t>Case II: If a claim on account of Workmen compensation is estimated at Rs. 4,000. </a:t>
            </a:r>
          </a:p>
          <a:p>
            <a:pPr algn="just">
              <a:lnSpc>
                <a:spcPct val="150000"/>
              </a:lnSpc>
            </a:pPr>
            <a:r>
              <a:rPr lang="en-IN" dirty="0" smtClean="0"/>
              <a:t>Case III: If a claim on account of Workmen compensation is estimated at Rs. 10,000. </a:t>
            </a:r>
          </a:p>
          <a:p>
            <a:pPr algn="just">
              <a:lnSpc>
                <a:spcPct val="150000"/>
              </a:lnSpc>
            </a:pPr>
            <a:r>
              <a:rPr lang="en-IN" dirty="0" smtClean="0"/>
              <a:t>Case IV: If a claim on account of Workmen compensation is estimated at Rs.  12,000. </a:t>
            </a:r>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5078313"/>
          </a:xfrm>
          <a:prstGeom prst="rect">
            <a:avLst/>
          </a:prstGeom>
          <a:noFill/>
        </p:spPr>
        <p:txBody>
          <a:bodyPr wrap="square" rtlCol="0">
            <a:spAutoFit/>
          </a:bodyPr>
          <a:lstStyle/>
          <a:p>
            <a:pPr algn="ctr"/>
            <a:r>
              <a:rPr lang="en-IN" sz="2000" b="1" dirty="0" smtClean="0">
                <a:solidFill>
                  <a:srgbClr val="FF0000"/>
                </a:solidFill>
              </a:rPr>
              <a:t>Investment Fluctuation Reserve (IFR) </a:t>
            </a:r>
          </a:p>
          <a:p>
            <a:pPr algn="just"/>
            <a:r>
              <a:rPr lang="en-IN" dirty="0" smtClean="0"/>
              <a:t>Investment Fluctuation Reserve is a reserve created out of profits to adjust the difference between the book value and market value of investments. At the time of change in profit-sharing ratio, it is treated as: </a:t>
            </a:r>
          </a:p>
          <a:p>
            <a:pPr marL="342900" indent="-342900" algn="just">
              <a:buAutoNum type="arabicPeriod"/>
            </a:pPr>
            <a:r>
              <a:rPr lang="en-IN" b="1" dirty="0" smtClean="0"/>
              <a:t>Nothing is mentioned or No change in book value of investments: </a:t>
            </a:r>
            <a:r>
              <a:rPr lang="en-IN" dirty="0" smtClean="0"/>
              <a:t>In such a case, entire amount of Investment Fluctuation Reserve is transferred to Partners' Capital (or Current) Account in their old profit-sharing ratio. </a:t>
            </a:r>
          </a:p>
          <a:p>
            <a:pPr marL="342900" indent="-342900" algn="just"/>
            <a:r>
              <a:rPr lang="en-IN" dirty="0" smtClean="0"/>
              <a:t>		Investment Fluctuation Reserve A/c 			Dr. </a:t>
            </a:r>
          </a:p>
          <a:p>
            <a:pPr marL="342900" indent="-342900" algn="just"/>
            <a:r>
              <a:rPr lang="en-IN" dirty="0" smtClean="0"/>
              <a:t>		    To Partners' Capital (or Current) A/c (In Old Ratio) </a:t>
            </a:r>
          </a:p>
          <a:p>
            <a:pPr marL="342900" indent="-342900" algn="just"/>
            <a:r>
              <a:rPr lang="en-IN" dirty="0" smtClean="0"/>
              <a:t>		</a:t>
            </a:r>
            <a:r>
              <a:rPr lang="en-IN" sz="1200" dirty="0" smtClean="0"/>
              <a:t>(Being investment fluctuation reserve transferred to capita! (or current) accounts of  partners 	in their 	old ratio) </a:t>
            </a:r>
          </a:p>
          <a:p>
            <a:pPr marL="342900" indent="-342900" algn="just"/>
            <a:endParaRPr lang="en-IN" dirty="0" smtClean="0"/>
          </a:p>
          <a:p>
            <a:pPr marL="342900" indent="-342900" algn="just">
              <a:buAutoNum type="arabicPeriod" startAt="2"/>
            </a:pPr>
            <a:r>
              <a:rPr lang="en-IN" b="1" dirty="0" smtClean="0"/>
              <a:t>When there is a decrease in book value of investments: </a:t>
            </a:r>
            <a:r>
              <a:rPr lang="en-IN" dirty="0" smtClean="0"/>
              <a:t>In such a case, treatment of Investment Fluctuation Reserve depends on the quantum of decrease. There can be three possible cases: </a:t>
            </a:r>
          </a:p>
          <a:p>
            <a:pPr marL="342900" indent="-342900" algn="just">
              <a:buAutoNum type="arabicParenBoth"/>
            </a:pPr>
            <a:r>
              <a:rPr lang="en-IN" i="1" dirty="0" smtClean="0"/>
              <a:t>If fall in book value is less than Investment Fluctuation Reserve: </a:t>
            </a:r>
            <a:r>
              <a:rPr lang="en-IN" dirty="0" smtClean="0"/>
              <a:t>IFR to the extent of fall in book value is used to reduce the value of investments and balance is distributed among the partners in the old ratio. </a:t>
            </a:r>
          </a:p>
          <a:p>
            <a:pPr marL="342900" indent="-342900" algn="just"/>
            <a:r>
              <a:rPr lang="en-IN" dirty="0" smtClean="0"/>
              <a:t>	Investment Fluctuation Reserve A/c 				Dr. </a:t>
            </a:r>
          </a:p>
          <a:p>
            <a:pPr marL="342900" indent="-342900" algn="just"/>
            <a:r>
              <a:rPr lang="en-IN" dirty="0" smtClean="0"/>
              <a:t>	   To Investments A/c </a:t>
            </a:r>
          </a:p>
          <a:p>
            <a:pPr marL="342900" indent="-342900" algn="just"/>
            <a:r>
              <a:rPr lang="en-IN" dirty="0" smtClean="0"/>
              <a:t>	   To Partners' Capital (or Current) A/c an Old Ratio) </a:t>
            </a:r>
          </a:p>
          <a:p>
            <a:pPr marL="342900" indent="-342900" algn="just"/>
            <a:r>
              <a:rPr lang="en-IN" dirty="0" smtClean="0"/>
              <a:t>	</a:t>
            </a:r>
            <a:r>
              <a:rPr lang="en-IN" sz="1200" dirty="0" smtClean="0"/>
              <a:t>(Being fall in the book value of investments adjusted through investment fluctuation reserve and surplus is transferred to capital (or current) accounts of partners in their old ratio) </a:t>
            </a:r>
            <a:endParaRPr lang="en-IN" dirty="0" smtClean="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4785926"/>
          </a:xfrm>
          <a:prstGeom prst="rect">
            <a:avLst/>
          </a:prstGeom>
          <a:noFill/>
        </p:spPr>
        <p:txBody>
          <a:bodyPr wrap="square" rtlCol="0">
            <a:spAutoFit/>
          </a:bodyPr>
          <a:lstStyle/>
          <a:p>
            <a:pPr marL="400050" indent="-400050" algn="just">
              <a:buAutoNum type="romanLcParenBoth" startAt="2"/>
            </a:pPr>
            <a:r>
              <a:rPr lang="en-IN" i="1" dirty="0" smtClean="0"/>
              <a:t>If fall in book value is equal to Investment Fluctuation Reserve:</a:t>
            </a:r>
            <a:r>
              <a:rPr lang="en-IN" dirty="0" smtClean="0"/>
              <a:t> Entire IFR is used to reduce the value of investments and nothing is left for distribution among the partners. </a:t>
            </a:r>
          </a:p>
          <a:p>
            <a:pPr marL="400050" indent="-400050" algn="just"/>
            <a:r>
              <a:rPr lang="en-IN" dirty="0" smtClean="0"/>
              <a:t>	Investment Fluctuation Reserve A/c 				Dr. </a:t>
            </a:r>
          </a:p>
          <a:p>
            <a:pPr marL="400050" indent="-400050" algn="just"/>
            <a:r>
              <a:rPr lang="en-IN" dirty="0" smtClean="0"/>
              <a:t>	   To Investments A/c </a:t>
            </a:r>
          </a:p>
          <a:p>
            <a:pPr marL="400050" indent="-400050" algn="just"/>
            <a:r>
              <a:rPr lang="en-IN" dirty="0" smtClean="0"/>
              <a:t>	(Being the fall in book value of investments adjusted through investment fluctuation reserve) </a:t>
            </a:r>
          </a:p>
          <a:p>
            <a:pPr marL="400050" indent="-400050" algn="just"/>
            <a:endParaRPr lang="en-US" sz="900" dirty="0" smtClean="0"/>
          </a:p>
          <a:p>
            <a:pPr marL="400050" indent="-400050" algn="just"/>
            <a:endParaRPr lang="en-IN" sz="900" dirty="0" smtClean="0"/>
          </a:p>
          <a:p>
            <a:pPr marL="400050" indent="-400050" algn="just">
              <a:buAutoNum type="romanLcParenBoth" startAt="3"/>
            </a:pPr>
            <a:r>
              <a:rPr lang="en-IN" i="1" dirty="0" smtClean="0"/>
              <a:t>If fall in book value is more than Investment Fluctuation Reserve: </a:t>
            </a:r>
          </a:p>
          <a:p>
            <a:pPr marL="400050" indent="-400050" algn="just">
              <a:buFont typeface="Wingdings" pitchFamily="2" charset="2"/>
              <a:buChar char="v"/>
            </a:pPr>
            <a:r>
              <a:rPr lang="en-IN" dirty="0" smtClean="0"/>
              <a:t>Entire IFR is used to reduce the value of investments; and </a:t>
            </a:r>
          </a:p>
          <a:p>
            <a:pPr marL="400050" indent="-400050" algn="just">
              <a:buFont typeface="Wingdings" pitchFamily="2" charset="2"/>
              <a:buChar char="v"/>
            </a:pPr>
            <a:r>
              <a:rPr lang="en-IN" dirty="0" smtClean="0"/>
              <a:t>Shortage is met out of Revaluation Account; and</a:t>
            </a:r>
          </a:p>
          <a:p>
            <a:pPr marL="400050" indent="-400050" algn="just">
              <a:buFont typeface="Wingdings" pitchFamily="2" charset="2"/>
              <a:buChar char="v"/>
            </a:pPr>
            <a:r>
              <a:rPr lang="en-IN" dirty="0" smtClean="0"/>
              <a:t>Loss on such revaluation is transferred to Partners' Capital (or Current) Account in their old ratio</a:t>
            </a:r>
          </a:p>
          <a:p>
            <a:pPr marL="400050" indent="-400050" algn="just"/>
            <a:r>
              <a:rPr lang="en-IN" dirty="0" smtClean="0"/>
              <a:t>. </a:t>
            </a:r>
          </a:p>
          <a:p>
            <a:pPr marL="400050" indent="-400050" algn="just">
              <a:buAutoNum type="romanLcParenBoth"/>
            </a:pPr>
            <a:r>
              <a:rPr lang="en-IN" dirty="0" smtClean="0"/>
              <a:t>Investment Fluctuation Reserve A/c 				Dr. </a:t>
            </a:r>
          </a:p>
          <a:p>
            <a:pPr marL="400050" indent="-400050" algn="just"/>
            <a:r>
              <a:rPr lang="en-IN" dirty="0" smtClean="0"/>
              <a:t>	Revaluation A/c 						Dr.   </a:t>
            </a:r>
          </a:p>
          <a:p>
            <a:pPr marL="400050" indent="-400050" algn="just"/>
            <a:r>
              <a:rPr lang="en-IN" dirty="0" smtClean="0"/>
              <a:t>	  To Investments A/c </a:t>
            </a:r>
          </a:p>
          <a:p>
            <a:pPr marL="400050" indent="-400050" algn="just"/>
            <a:r>
              <a:rPr lang="en-IN" dirty="0" smtClean="0"/>
              <a:t>	</a:t>
            </a:r>
            <a:r>
              <a:rPr lang="en-IN" sz="1200" dirty="0" smtClean="0"/>
              <a:t>(Being the fall in book value of investments adjusted through investment fluctuation reserve and shortfall charged to Revaluation Account) </a:t>
            </a:r>
            <a:endParaRPr lang="en-IN" dirty="0" smtClean="0"/>
          </a:p>
          <a:p>
            <a:pPr marL="400050" indent="-400050" algn="just"/>
            <a:endParaRPr lang="en-US" sz="700" dirty="0" smtClean="0"/>
          </a:p>
          <a:p>
            <a:pPr marL="400050" indent="-400050" algn="just"/>
            <a:endParaRPr lang="en-IN" sz="700" dirty="0" smtClean="0"/>
          </a:p>
          <a:p>
            <a:pPr marL="400050" indent="-400050" algn="just">
              <a:buAutoNum type="romanLcParenBoth" startAt="2"/>
            </a:pPr>
            <a:r>
              <a:rPr lang="en-IN" dirty="0" smtClean="0"/>
              <a:t>Partners' Capital (or Current) A/c (In Old Ratio) 			Dr. </a:t>
            </a:r>
          </a:p>
          <a:p>
            <a:pPr marL="400050" indent="-400050" algn="just"/>
            <a:r>
              <a:rPr lang="en-IN" dirty="0" smtClean="0"/>
              <a:t>	   To Revaluation A/c </a:t>
            </a:r>
            <a:r>
              <a:rPr lang="en-IN" sz="1200" dirty="0" smtClean="0"/>
              <a:t>(</a:t>
            </a:r>
          </a:p>
          <a:p>
            <a:pPr marL="400050" indent="-400050" algn="just"/>
            <a:r>
              <a:rPr lang="en-IN" sz="1200" dirty="0" smtClean="0"/>
              <a:t>	Being the loss on revaluation transferred to capital (or current) accounts of partners in their old ratio) </a:t>
            </a:r>
          </a:p>
          <a:p>
            <a:pPr marL="400050" indent="-400050" algn="just"/>
            <a:endParaRPr lang="en-IN" sz="1100" dirty="0" smtClean="0"/>
          </a:p>
          <a:p>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4253537"/>
          </a:xfrm>
          <a:prstGeom prst="rect">
            <a:avLst/>
          </a:prstGeom>
          <a:noFill/>
        </p:spPr>
        <p:txBody>
          <a:bodyPr wrap="square" rtlCol="0">
            <a:spAutoFit/>
          </a:bodyPr>
          <a:lstStyle/>
          <a:p>
            <a:pPr marL="342900" indent="-342900" algn="just">
              <a:lnSpc>
                <a:spcPct val="150000"/>
              </a:lnSpc>
              <a:buAutoNum type="arabicPeriod" startAt="3"/>
            </a:pPr>
            <a:r>
              <a:rPr lang="en-IN" b="1" dirty="0" smtClean="0"/>
              <a:t>When there is an increase in book value of investments: In such a case: </a:t>
            </a:r>
          </a:p>
          <a:p>
            <a:pPr marL="342900" indent="-342900" algn="just">
              <a:lnSpc>
                <a:spcPct val="150000"/>
              </a:lnSpc>
              <a:buFont typeface="Arial" pitchFamily="34" charset="0"/>
              <a:buChar char="•"/>
            </a:pPr>
            <a:r>
              <a:rPr lang="en-IN" dirty="0" smtClean="0"/>
              <a:t>Entire IFR is distributed to partners; and </a:t>
            </a:r>
          </a:p>
          <a:p>
            <a:pPr marL="342900" indent="-342900" algn="just">
              <a:lnSpc>
                <a:spcPct val="150000"/>
              </a:lnSpc>
              <a:buFont typeface="Arial" pitchFamily="34" charset="0"/>
              <a:buChar char="•"/>
            </a:pPr>
            <a:r>
              <a:rPr lang="en-IN" dirty="0" smtClean="0"/>
              <a:t>Increase in value is recorded through Revaluation Account; and</a:t>
            </a:r>
          </a:p>
          <a:p>
            <a:pPr marL="342900" indent="-342900" algn="just">
              <a:lnSpc>
                <a:spcPct val="150000"/>
              </a:lnSpc>
              <a:buFont typeface="Arial" pitchFamily="34" charset="0"/>
              <a:buChar char="•"/>
            </a:pPr>
            <a:r>
              <a:rPr lang="en-IN" dirty="0" smtClean="0"/>
              <a:t>Profit on such revaluation is transferred to Partners' Capital (or Current) Account in their old ratio.</a:t>
            </a:r>
          </a:p>
          <a:p>
            <a:pPr marL="400050" indent="-400050" algn="just">
              <a:lnSpc>
                <a:spcPct val="150000"/>
              </a:lnSpc>
              <a:buAutoNum type="romanLcParenBoth"/>
            </a:pPr>
            <a:r>
              <a:rPr lang="en-IN" dirty="0" smtClean="0"/>
              <a:t>Investment Fluctuation Reserve A/c 				Dr. </a:t>
            </a:r>
          </a:p>
          <a:p>
            <a:pPr marL="400050" indent="-400050" algn="just">
              <a:lnSpc>
                <a:spcPct val="150000"/>
              </a:lnSpc>
            </a:pPr>
            <a:r>
              <a:rPr lang="en-IN" dirty="0" smtClean="0"/>
              <a:t>	  To Partners' Capital (or Current) A/c (In Old Ratio) </a:t>
            </a:r>
          </a:p>
          <a:p>
            <a:pPr marL="400050" indent="-400050" algn="just">
              <a:lnSpc>
                <a:spcPct val="150000"/>
              </a:lnSpc>
            </a:pPr>
            <a:r>
              <a:rPr lang="en-IN" dirty="0" smtClean="0"/>
              <a:t>	</a:t>
            </a:r>
            <a:r>
              <a:rPr lang="en-IN" sz="1200" dirty="0" smtClean="0"/>
              <a:t>(Being investment fluctuation reserve transferred to capital (or current) accounts of partners in their old ratio) </a:t>
            </a:r>
            <a:endParaRPr lang="en-IN" dirty="0" smtClean="0"/>
          </a:p>
          <a:p>
            <a:pPr marL="400050" indent="-400050" algn="just">
              <a:lnSpc>
                <a:spcPct val="150000"/>
              </a:lnSpc>
              <a:buAutoNum type="romanLcParenBoth" startAt="2"/>
            </a:pPr>
            <a:r>
              <a:rPr lang="en-IN" dirty="0" smtClean="0"/>
              <a:t>Investments A/c 						Dr.</a:t>
            </a:r>
          </a:p>
          <a:p>
            <a:pPr marL="400050" indent="-400050" algn="just">
              <a:lnSpc>
                <a:spcPct val="150000"/>
              </a:lnSpc>
            </a:pPr>
            <a:r>
              <a:rPr lang="en-IN" dirty="0" smtClean="0"/>
              <a:t>	  To Revaluation </a:t>
            </a:r>
          </a:p>
          <a:p>
            <a:pPr marL="400050" indent="-400050" algn="just">
              <a:lnSpc>
                <a:spcPct val="150000"/>
              </a:lnSpc>
            </a:pPr>
            <a:r>
              <a:rPr lang="en-IN" dirty="0" smtClean="0"/>
              <a:t>	</a:t>
            </a:r>
            <a:r>
              <a:rPr lang="en-IN" sz="1200" dirty="0" smtClean="0"/>
              <a:t>(Being the value of investment brought up to market value) </a:t>
            </a:r>
            <a:endParaRPr lang="en-IN" dirty="0" smtClean="0"/>
          </a:p>
          <a:p>
            <a:pPr marL="400050" indent="-400050" algn="just">
              <a:lnSpc>
                <a:spcPct val="150000"/>
              </a:lnSpc>
              <a:buAutoNum type="romanLcParenBoth" startAt="3"/>
            </a:pPr>
            <a:r>
              <a:rPr lang="en-IN" dirty="0" smtClean="0"/>
              <a:t>Revaluation A/c 						Dr. </a:t>
            </a:r>
          </a:p>
          <a:p>
            <a:pPr marL="400050" indent="-400050" algn="just">
              <a:lnSpc>
                <a:spcPct val="150000"/>
              </a:lnSpc>
            </a:pPr>
            <a:r>
              <a:rPr lang="en-IN" dirty="0" smtClean="0"/>
              <a:t>	To Partners' Capital (or Current) A/c {In Old Ratio)} </a:t>
            </a:r>
          </a:p>
          <a:p>
            <a:pPr marL="400050" indent="-400050" algn="just">
              <a:lnSpc>
                <a:spcPct val="150000"/>
              </a:lnSpc>
            </a:pPr>
            <a:r>
              <a:rPr lang="en-IN" dirty="0" smtClean="0"/>
              <a:t>	</a:t>
            </a:r>
            <a:r>
              <a:rPr lang="en-IN" sz="1200" dirty="0" smtClean="0"/>
              <a:t>(Being the profit on revaluation transferred to capital (or current) accounts of partners in their old ratio) </a:t>
            </a:r>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3777" y="0"/>
            <a:ext cx="8170223" cy="5309146"/>
          </a:xfrm>
          <a:prstGeom prst="rect">
            <a:avLst/>
          </a:prstGeom>
          <a:noFill/>
        </p:spPr>
        <p:txBody>
          <a:bodyPr wrap="square" rtlCol="0">
            <a:spAutoFit/>
          </a:bodyPr>
          <a:lstStyle/>
          <a:p>
            <a:r>
              <a:rPr lang="en-US" sz="1200" b="1" dirty="0" smtClean="0">
                <a:solidFill>
                  <a:srgbClr val="0000FF"/>
                </a:solidFill>
              </a:rPr>
              <a:t>QUESTION-</a:t>
            </a:r>
            <a:r>
              <a:rPr lang="en-IN" sz="1200" b="1" dirty="0" smtClean="0">
                <a:solidFill>
                  <a:srgbClr val="0000FF"/>
                </a:solidFill>
              </a:rPr>
              <a:t>1</a:t>
            </a:r>
          </a:p>
          <a:p>
            <a:r>
              <a:rPr lang="en-IN" sz="1300" dirty="0" smtClean="0"/>
              <a:t>A </a:t>
            </a:r>
            <a:r>
              <a:rPr lang="en-IN" sz="1300" dirty="0" err="1" smtClean="0"/>
              <a:t>anare</a:t>
            </a:r>
            <a:r>
              <a:rPr lang="en-IN" sz="1300" dirty="0" smtClean="0"/>
              <a:t> partners sharing profits and losses in the ratio of 2:3. On 01.04.17, they decided to share future profits and losses in the ratio of 2:1. An extract of their Balance Sheet as at 31st March, 2017 is as follows: </a:t>
            </a:r>
          </a:p>
          <a:p>
            <a:pPr algn="ctr"/>
            <a:r>
              <a:rPr lang="en-IN" sz="1300" dirty="0" smtClean="0"/>
              <a:t>EXTRACT OF BALANCE SHEET AS AT 31st MARCH, 2017 </a:t>
            </a:r>
          </a:p>
          <a:p>
            <a:pPr algn="ctr"/>
            <a:endParaRPr lang="en-US" sz="1300" dirty="0" smtClean="0"/>
          </a:p>
          <a:p>
            <a:pPr algn="ctr"/>
            <a:endParaRPr lang="en-US" sz="1300" dirty="0" smtClean="0"/>
          </a:p>
          <a:p>
            <a:pPr algn="ctr"/>
            <a:endParaRPr lang="en-US" sz="1300" dirty="0" smtClean="0"/>
          </a:p>
          <a:p>
            <a:endParaRPr lang="en-IN" sz="400" dirty="0" smtClean="0"/>
          </a:p>
          <a:p>
            <a:r>
              <a:rPr lang="en-IN" sz="1300" dirty="0" smtClean="0"/>
              <a:t>Show the accounting treatment in each of the following alternative cases: </a:t>
            </a:r>
          </a:p>
          <a:p>
            <a:r>
              <a:rPr lang="en-IN" sz="1300" dirty="0" smtClean="0"/>
              <a:t>Case I: If no other information is given </a:t>
            </a:r>
          </a:p>
          <a:p>
            <a:r>
              <a:rPr lang="en-IN" sz="1300" dirty="0" smtClean="0"/>
              <a:t>Case II: If the market value of investments is Rs.97,000. </a:t>
            </a:r>
          </a:p>
          <a:p>
            <a:r>
              <a:rPr lang="en-IN" sz="1300" dirty="0" smtClean="0"/>
              <a:t>Case III: If the market value of investments is Rs.95,000. </a:t>
            </a:r>
          </a:p>
          <a:p>
            <a:r>
              <a:rPr lang="en-IN" sz="1300" dirty="0" smtClean="0"/>
              <a:t>Case IV: If the market value of investments is Rs.92,000. </a:t>
            </a:r>
          </a:p>
          <a:p>
            <a:r>
              <a:rPr lang="en-IN" sz="1300" dirty="0" smtClean="0"/>
              <a:t>Case V: If the market value of investments is Rs.1,10,000.</a:t>
            </a:r>
          </a:p>
          <a:p>
            <a:endParaRPr lang="en-US" sz="700" b="1" dirty="0" smtClean="0">
              <a:solidFill>
                <a:srgbClr val="0000FF"/>
              </a:solidFill>
            </a:endParaRPr>
          </a:p>
          <a:p>
            <a:r>
              <a:rPr lang="en-US" sz="1200" b="1" dirty="0" smtClean="0">
                <a:solidFill>
                  <a:srgbClr val="0000FF"/>
                </a:solidFill>
              </a:rPr>
              <a:t>QUESTION-</a:t>
            </a:r>
            <a:r>
              <a:rPr lang="en-IN" sz="1200" b="1" dirty="0" smtClean="0">
                <a:solidFill>
                  <a:srgbClr val="0000FF"/>
                </a:solidFill>
              </a:rPr>
              <a:t>2</a:t>
            </a:r>
          </a:p>
          <a:p>
            <a:pPr algn="just"/>
            <a:r>
              <a:rPr lang="en-IN" sz="1300" dirty="0" smtClean="0"/>
              <a:t>A, B and C are partners sharing profits and losses equally. With effect from 1st April, 2017, they agreed to share profits and losses in the ratio of 2:2:1. They decided to record the effect of the following, without effecting their book values. </a:t>
            </a:r>
          </a:p>
          <a:p>
            <a:pPr marL="400050" indent="-400050" algn="just">
              <a:buAutoNum type="romanLcParenBoth"/>
            </a:pPr>
            <a:r>
              <a:rPr lang="en-IN" sz="1300" dirty="0" smtClean="0"/>
              <a:t>General Reserve 50,000 </a:t>
            </a:r>
          </a:p>
          <a:p>
            <a:pPr marL="400050" indent="-400050" algn="just">
              <a:buAutoNum type="romanLcParenBoth"/>
            </a:pPr>
            <a:r>
              <a:rPr lang="en-IN" sz="1300" dirty="0" smtClean="0"/>
              <a:t>Profit and Loss Account (Cr.) Rs. 20,000 </a:t>
            </a:r>
          </a:p>
          <a:p>
            <a:pPr marL="400050" indent="-400050" algn="just">
              <a:buAutoNum type="romanLcParenBoth"/>
            </a:pPr>
            <a:r>
              <a:rPr lang="en-IN" sz="1300" dirty="0" smtClean="0"/>
              <a:t>Investment Fluctuation Reserve  Rs.10,000 </a:t>
            </a:r>
          </a:p>
          <a:p>
            <a:pPr marL="400050" indent="-400050" algn="just">
              <a:buAutoNum type="romanLcParenBoth"/>
            </a:pPr>
            <a:r>
              <a:rPr lang="en-IN" sz="1300" dirty="0" smtClean="0"/>
              <a:t>Workmen Compensation Reserve  Rs.12,000</a:t>
            </a:r>
          </a:p>
          <a:p>
            <a:pPr marL="400050" indent="-400050" algn="just">
              <a:buAutoNum type="romanLcParenBoth"/>
            </a:pPr>
            <a:r>
              <a:rPr lang="en-IN" sz="1300" dirty="0" smtClean="0"/>
              <a:t>Advertisement Suspense Account Rs.2,000 </a:t>
            </a:r>
          </a:p>
          <a:p>
            <a:pPr algn="just"/>
            <a:r>
              <a:rPr lang="en-IN" sz="1300" dirty="0" smtClean="0"/>
              <a:t>Pass an adjustment entry, assuming no liability is expected on account of workmen compensation and market value of investments is also assumed to be equal to the book value. The capitals of the partners are fixed. </a:t>
            </a:r>
            <a:endParaRPr lang="en-IN" sz="1300" dirty="0"/>
          </a:p>
        </p:txBody>
      </p:sp>
      <p:pic>
        <p:nvPicPr>
          <p:cNvPr id="3074" name="Picture 2"/>
          <p:cNvPicPr>
            <a:picLocks noChangeAspect="1" noChangeArrowheads="1"/>
          </p:cNvPicPr>
          <p:nvPr/>
        </p:nvPicPr>
        <p:blipFill>
          <a:blip r:embed="rId2"/>
          <a:srcRect/>
          <a:stretch>
            <a:fillRect/>
          </a:stretch>
        </p:blipFill>
        <p:spPr bwMode="auto">
          <a:xfrm>
            <a:off x="1046988" y="856982"/>
            <a:ext cx="8097012" cy="579932"/>
          </a:xfrm>
          <a:prstGeom prst="rect">
            <a:avLst/>
          </a:prstGeom>
          <a:noFill/>
          <a:ln w="9525">
            <a:noFill/>
            <a:miter lim="800000"/>
            <a:headEnd/>
            <a:tailEnd/>
          </a:ln>
          <a:effectLst/>
        </p:spPr>
      </p:pic>
      <p:pic>
        <p:nvPicPr>
          <p:cNvPr id="4" name="Google Shape;63;p14"/>
          <p:cNvPicPr preferRelativeResize="0"/>
          <p:nvPr/>
        </p:nvPicPr>
        <p:blipFill rotWithShape="1">
          <a:blip r:embed="rId3">
            <a:alphaModFix/>
          </a:blip>
          <a:srcRect/>
          <a:stretch/>
        </p:blipFill>
        <p:spPr>
          <a:xfrm>
            <a:off x="7705725" y="4429125"/>
            <a:ext cx="1438274" cy="71437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4231928"/>
          </a:xfrm>
          <a:prstGeom prst="rect">
            <a:avLst/>
          </a:prstGeom>
          <a:noFill/>
        </p:spPr>
        <p:txBody>
          <a:bodyPr wrap="square" rtlCol="0">
            <a:spAutoFit/>
          </a:bodyPr>
          <a:lstStyle/>
          <a:p>
            <a:pPr algn="ctr"/>
            <a:r>
              <a:rPr lang="en-IN" b="1" dirty="0" smtClean="0">
                <a:solidFill>
                  <a:srgbClr val="FF0000"/>
                </a:solidFill>
              </a:rPr>
              <a:t>REVALUATION OF ASSETS AND REASSESSMENT OF LIABILITIES </a:t>
            </a:r>
          </a:p>
          <a:p>
            <a:pPr algn="just"/>
            <a:r>
              <a:rPr lang="en-IN" dirty="0" smtClean="0"/>
              <a:t>When there is a change in the profit-sharing ratio (PSR) of existing partners, then the assets 5:3:2. and liabilities of the firm are </a:t>
            </a:r>
            <a:r>
              <a:rPr lang="en-IN" dirty="0" err="1" smtClean="0"/>
              <a:t>revalued</a:t>
            </a:r>
            <a:r>
              <a:rPr lang="en-IN" dirty="0" smtClean="0"/>
              <a:t>. </a:t>
            </a:r>
            <a:r>
              <a:rPr lang="en-IN" i="1" dirty="0" smtClean="0"/>
              <a:t>They are </a:t>
            </a:r>
            <a:r>
              <a:rPr lang="en-IN" i="1" dirty="0" err="1" smtClean="0"/>
              <a:t>revalued</a:t>
            </a:r>
            <a:r>
              <a:rPr lang="en-IN" i="1" dirty="0" smtClean="0"/>
              <a:t> because if there is any change (increase </a:t>
            </a:r>
            <a:r>
              <a:rPr lang="en-IN" i="1" dirty="0" err="1" smtClean="0"/>
              <a:t>ces</a:t>
            </a:r>
            <a:r>
              <a:rPr lang="en-IN" i="1" dirty="0" smtClean="0"/>
              <a:t>: or decrease) in the value of assets and liabilities, then such change belongs to the period prior to change in PSR. Hence, any profit or loss arising on such revaluation must be shared by the old partners in prefer their old profit-sharing ratio</a:t>
            </a:r>
            <a:r>
              <a:rPr lang="en-IN" dirty="0" smtClean="0"/>
              <a:t>. </a:t>
            </a:r>
          </a:p>
          <a:p>
            <a:pPr algn="just"/>
            <a:r>
              <a:rPr lang="en-IN" dirty="0" smtClean="0"/>
              <a:t>So, the assets and liabilities are </a:t>
            </a:r>
            <a:r>
              <a:rPr lang="en-IN" dirty="0" err="1" smtClean="0"/>
              <a:t>revalued</a:t>
            </a:r>
            <a:r>
              <a:rPr lang="en-IN" dirty="0" smtClean="0"/>
              <a:t> due to the following reasons: </a:t>
            </a:r>
          </a:p>
          <a:p>
            <a:pPr marL="400050" indent="-400050" algn="just">
              <a:buAutoNum type="romanLcParenBoth"/>
            </a:pPr>
            <a:r>
              <a:rPr lang="en-IN" dirty="0" smtClean="0"/>
              <a:t>To show the assets and liabilities at their current/correct values. </a:t>
            </a:r>
          </a:p>
          <a:p>
            <a:pPr marL="400050" indent="-400050" algn="just">
              <a:buAutoNum type="romanLcParenBoth"/>
            </a:pPr>
            <a:r>
              <a:rPr lang="en-IN" dirty="0" smtClean="0"/>
              <a:t>To ensure that no partner is at an advantage or disadvantage due to change in the will be value of assets and liabilities. </a:t>
            </a:r>
          </a:p>
          <a:p>
            <a:pPr marL="400050" indent="-400050" algn="just">
              <a:buAutoNum type="romanLcParenBoth"/>
            </a:pPr>
            <a:r>
              <a:rPr lang="en-IN" dirty="0" smtClean="0"/>
              <a:t>To record unrecorded assets and liabilities at their proper values, if any. </a:t>
            </a:r>
          </a:p>
          <a:p>
            <a:pPr marL="400050" indent="-400050" algn="just"/>
            <a:r>
              <a:rPr lang="en-IN" b="1" dirty="0" smtClean="0"/>
              <a:t>Two Methods for Revaluation of Assets and Liabilities </a:t>
            </a:r>
          </a:p>
          <a:p>
            <a:pPr marL="400050" indent="-400050" algn="just"/>
            <a:endParaRPr lang="en-IN" sz="500" b="1" dirty="0" smtClean="0"/>
          </a:p>
          <a:p>
            <a:pPr marL="400050" indent="-400050" algn="just"/>
            <a:r>
              <a:rPr lang="en-IN" i="1" dirty="0" smtClean="0"/>
              <a:t>Revaluation of assets and liabilities may be given effect in two different ways: </a:t>
            </a:r>
          </a:p>
          <a:p>
            <a:pPr marL="400050" indent="-400050" algn="just">
              <a:buAutoNum type="arabicPeriod"/>
            </a:pPr>
            <a:r>
              <a:rPr lang="en-IN" dirty="0" smtClean="0"/>
              <a:t>When revised values are to be recorded in the books.</a:t>
            </a:r>
          </a:p>
          <a:p>
            <a:pPr marL="400050" indent="-400050" algn="just">
              <a:buAutoNum type="arabicPeriod"/>
            </a:pPr>
            <a:r>
              <a:rPr lang="en-IN" dirty="0" smtClean="0"/>
              <a:t>When revised values are not to be recorded in the books. </a:t>
            </a:r>
          </a:p>
          <a:p>
            <a:pPr algn="just"/>
            <a:r>
              <a:rPr lang="en-IN" b="1" dirty="0" smtClean="0"/>
              <a:t>When Revised Values are to be recorded in the books </a:t>
            </a:r>
          </a:p>
          <a:p>
            <a:pPr algn="just"/>
            <a:endParaRPr lang="en-IN" sz="800" b="1" dirty="0" smtClean="0"/>
          </a:p>
          <a:p>
            <a:pPr algn="just"/>
            <a:r>
              <a:rPr lang="en-IN" dirty="0" smtClean="0"/>
              <a:t>When assets are to be recorded at their revised values, then revaluation of assets and liabilities is done with the help of an account titled Revaluation Account' or 'Profit and Loss </a:t>
            </a:r>
            <a:r>
              <a:rPr lang="en-IN" i="1" dirty="0" smtClean="0"/>
              <a:t>Adjustment Account'. </a:t>
            </a:r>
            <a:endParaRPr lang="en-IN" i="1"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lum bright="-10000" contrast="40000"/>
          </a:blip>
          <a:srcRect/>
          <a:stretch>
            <a:fillRect/>
          </a:stretch>
        </p:blipFill>
        <p:spPr bwMode="auto">
          <a:xfrm>
            <a:off x="999486" y="0"/>
            <a:ext cx="8144513" cy="3253839"/>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lum bright="-10000" contrast="40000"/>
          </a:blip>
          <a:srcRect t="2236"/>
          <a:stretch>
            <a:fillRect/>
          </a:stretch>
        </p:blipFill>
        <p:spPr bwMode="auto">
          <a:xfrm>
            <a:off x="1035113" y="3241964"/>
            <a:ext cx="8108887" cy="1877786"/>
          </a:xfrm>
          <a:prstGeom prst="rect">
            <a:avLst/>
          </a:prstGeom>
          <a:noFill/>
          <a:ln w="9525">
            <a:noFill/>
            <a:miter lim="800000"/>
            <a:headEnd/>
            <a:tailEnd/>
          </a:ln>
          <a:effectLst/>
        </p:spPr>
      </p:pic>
      <p:pic>
        <p:nvPicPr>
          <p:cNvPr id="4" name="Google Shape;63;p14"/>
          <p:cNvPicPr preferRelativeResize="0"/>
          <p:nvPr/>
        </p:nvPicPr>
        <p:blipFill rotWithShape="1">
          <a:blip r:embed="rId4">
            <a:alphaModFix/>
          </a:blip>
          <a:srcRect/>
          <a:stretch/>
        </p:blipFill>
        <p:spPr>
          <a:xfrm>
            <a:off x="7705725" y="4429125"/>
            <a:ext cx="1438274" cy="7143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5652" y="0"/>
            <a:ext cx="8158348" cy="5453865"/>
          </a:xfrm>
          <a:prstGeom prst="rect">
            <a:avLst/>
          </a:prstGeom>
          <a:noFill/>
        </p:spPr>
        <p:txBody>
          <a:bodyPr wrap="square" rtlCol="0">
            <a:spAutoFit/>
          </a:bodyPr>
          <a:lstStyle/>
          <a:p>
            <a:pPr marL="342900" indent="-342900" algn="ctr">
              <a:lnSpc>
                <a:spcPct val="150000"/>
              </a:lnSpc>
              <a:buAutoNum type="arabicPeriod"/>
            </a:pPr>
            <a:r>
              <a:rPr lang="en-IN" sz="2400" b="1" dirty="0" smtClean="0">
                <a:solidFill>
                  <a:srgbClr val="FF0000"/>
                </a:solidFill>
              </a:rPr>
              <a:t>CONCEPT OF RECONSTITUTION OF THE FIRM </a:t>
            </a:r>
          </a:p>
          <a:p>
            <a:pPr marL="342900" indent="-342900" algn="just">
              <a:lnSpc>
                <a:spcPct val="150000"/>
              </a:lnSpc>
            </a:pPr>
            <a:r>
              <a:rPr lang="en-IN" dirty="0" smtClean="0"/>
              <a:t>	Partnership comes into existence as a result of an agreement among the partners of a firm to share the profits of the legal business. Whenever there is any change in the partnership agreement, then the existing agreement comes to an end and a new agreement comes into existence and the firm continues. </a:t>
            </a:r>
          </a:p>
          <a:p>
            <a:pPr marL="342900" indent="-342900" algn="just">
              <a:lnSpc>
                <a:spcPct val="150000"/>
              </a:lnSpc>
            </a:pPr>
            <a:r>
              <a:rPr lang="en-IN" i="1" dirty="0" smtClean="0"/>
              <a:t>	In other words, any change in existing agreement of partnership is "Reconstitution of the Firm". </a:t>
            </a:r>
          </a:p>
          <a:p>
            <a:pPr marL="342900" indent="-342900" algn="just">
              <a:lnSpc>
                <a:spcPct val="150000"/>
              </a:lnSpc>
            </a:pPr>
            <a:r>
              <a:rPr lang="en-IN" dirty="0" smtClean="0"/>
              <a:t>	Reconstitution of a partnership firm means any change in existing agreement among the partners. "Reconstitution of the firm" can take place due to any one of the following reasons: </a:t>
            </a:r>
          </a:p>
          <a:p>
            <a:pPr marL="342900" indent="-342900" algn="just">
              <a:lnSpc>
                <a:spcPct val="150000"/>
              </a:lnSpc>
              <a:buAutoNum type="arabicPeriod"/>
            </a:pPr>
            <a:r>
              <a:rPr lang="en-IN" dirty="0" smtClean="0"/>
              <a:t>Change in the Profit-Sharing Ratio among the existing partners</a:t>
            </a:r>
          </a:p>
          <a:p>
            <a:pPr marL="342900" indent="-342900" algn="just">
              <a:lnSpc>
                <a:spcPct val="150000"/>
              </a:lnSpc>
              <a:buAutoNum type="arabicPeriod"/>
            </a:pPr>
            <a:r>
              <a:rPr lang="en-IN" dirty="0" smtClean="0"/>
              <a:t>Admission of new partner</a:t>
            </a:r>
          </a:p>
          <a:p>
            <a:pPr marL="342900" indent="-342900" algn="just">
              <a:lnSpc>
                <a:spcPct val="150000"/>
              </a:lnSpc>
              <a:buAutoNum type="arabicPeriod"/>
            </a:pPr>
            <a:r>
              <a:rPr lang="en-IN" dirty="0" smtClean="0"/>
              <a:t>Retirement of an existing partner (If firm is continued by the remaining partners)</a:t>
            </a:r>
          </a:p>
          <a:p>
            <a:pPr marL="342900" indent="-342900" algn="just">
              <a:lnSpc>
                <a:spcPct val="150000"/>
              </a:lnSpc>
              <a:buAutoNum type="arabicPeriod"/>
            </a:pPr>
            <a:r>
              <a:rPr lang="en-IN" dirty="0" smtClean="0"/>
              <a:t>Death of a partner (If firm is continued by the remaining partners)</a:t>
            </a:r>
          </a:p>
          <a:p>
            <a:pPr marL="342900" indent="-342900" algn="just">
              <a:lnSpc>
                <a:spcPct val="150000"/>
              </a:lnSpc>
              <a:buAutoNum type="arabicPeriod"/>
            </a:pPr>
            <a:r>
              <a:rPr lang="en-IN" dirty="0" smtClean="0"/>
              <a:t>Amalgamation or merger of two partnership firms </a:t>
            </a:r>
          </a:p>
          <a:p>
            <a:pPr marL="342900" indent="-342900" algn="just">
              <a:lnSpc>
                <a:spcPct val="150000"/>
              </a:lnSpc>
            </a:pPr>
            <a:r>
              <a:rPr lang="en-IN" dirty="0" smtClean="0"/>
              <a:t>	This chapter deals with reconstitution of partnership firm on account of change in profit-sharing ratio among the existing partners. </a:t>
            </a:r>
          </a:p>
          <a:p>
            <a:pPr algn="just">
              <a:lnSpc>
                <a:spcPct val="150000"/>
              </a:lnSpc>
            </a:pPr>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lum bright="-10000" contrast="40000"/>
          </a:blip>
          <a:srcRect b="2010"/>
          <a:stretch>
            <a:fillRect/>
          </a:stretch>
        </p:blipFill>
        <p:spPr bwMode="auto">
          <a:xfrm>
            <a:off x="1011362" y="1"/>
            <a:ext cx="8132638" cy="2220685"/>
          </a:xfrm>
          <a:prstGeom prst="rect">
            <a:avLst/>
          </a:prstGeom>
          <a:noFill/>
          <a:ln w="9525">
            <a:noFill/>
            <a:miter lim="800000"/>
            <a:headEnd/>
            <a:tailEnd/>
          </a:ln>
          <a:effectLst/>
        </p:spPr>
      </p:pic>
      <p:pic>
        <p:nvPicPr>
          <p:cNvPr id="5123" name="Picture 3" descr="E:\lipun\all files\lipun WORK\New folder\New folder (4)\ACC 319.jpg"/>
          <p:cNvPicPr>
            <a:picLocks noChangeAspect="1" noChangeArrowheads="1"/>
          </p:cNvPicPr>
          <p:nvPr/>
        </p:nvPicPr>
        <p:blipFill>
          <a:blip r:embed="rId3">
            <a:lum bright="-10000" contrast="40000"/>
          </a:blip>
          <a:srcRect/>
          <a:stretch>
            <a:fillRect/>
          </a:stretch>
        </p:blipFill>
        <p:spPr bwMode="auto">
          <a:xfrm>
            <a:off x="1013202" y="2434443"/>
            <a:ext cx="8130797" cy="2709058"/>
          </a:xfrm>
          <a:prstGeom prst="rect">
            <a:avLst/>
          </a:prstGeom>
          <a:noFill/>
        </p:spPr>
      </p:pic>
      <p:sp>
        <p:nvSpPr>
          <p:cNvPr id="4" name="TextBox 3"/>
          <p:cNvSpPr txBox="1"/>
          <p:nvPr/>
        </p:nvSpPr>
        <p:spPr>
          <a:xfrm>
            <a:off x="1021278" y="2220691"/>
            <a:ext cx="8122722" cy="276999"/>
          </a:xfrm>
          <a:prstGeom prst="rect">
            <a:avLst/>
          </a:prstGeom>
          <a:noFill/>
        </p:spPr>
        <p:txBody>
          <a:bodyPr wrap="square" rtlCol="0">
            <a:spAutoFit/>
          </a:bodyPr>
          <a:lstStyle/>
          <a:p>
            <a:r>
              <a:rPr lang="en-US" sz="1200" b="1" dirty="0" smtClean="0">
                <a:solidFill>
                  <a:srgbClr val="0000FF"/>
                </a:solidFill>
              </a:rPr>
              <a:t>QUESTION-</a:t>
            </a:r>
            <a:r>
              <a:rPr lang="en-IN" sz="1200" b="1" dirty="0" smtClean="0">
                <a:solidFill>
                  <a:srgbClr val="0000FF"/>
                </a:solidFill>
              </a:rPr>
              <a:t>1</a:t>
            </a:r>
          </a:p>
        </p:txBody>
      </p:sp>
      <p:pic>
        <p:nvPicPr>
          <p:cNvPr id="5" name="Google Shape;63;p14"/>
          <p:cNvPicPr preferRelativeResize="0"/>
          <p:nvPr/>
        </p:nvPicPr>
        <p:blipFill rotWithShape="1">
          <a:blip r:embed="rId4">
            <a:alphaModFix/>
          </a:blip>
          <a:srcRect/>
          <a:stretch/>
        </p:blipFill>
        <p:spPr>
          <a:xfrm>
            <a:off x="7705725" y="4429125"/>
            <a:ext cx="1438274" cy="71437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4832092"/>
          </a:xfrm>
          <a:prstGeom prst="rect">
            <a:avLst/>
          </a:prstGeom>
          <a:noFill/>
        </p:spPr>
        <p:txBody>
          <a:bodyPr wrap="square" rtlCol="0">
            <a:spAutoFit/>
          </a:bodyPr>
          <a:lstStyle/>
          <a:p>
            <a:r>
              <a:rPr lang="en-US" b="1" dirty="0" smtClean="0">
                <a:solidFill>
                  <a:srgbClr val="0000FF"/>
                </a:solidFill>
              </a:rPr>
              <a:t>QUESTION-</a:t>
            </a:r>
            <a:r>
              <a:rPr lang="en-IN" b="1" dirty="0" smtClean="0">
                <a:solidFill>
                  <a:srgbClr val="0000FF"/>
                </a:solidFill>
              </a:rPr>
              <a:t>2</a:t>
            </a:r>
          </a:p>
          <a:p>
            <a:pPr algn="just"/>
            <a:r>
              <a:rPr lang="en-IN" dirty="0" smtClean="0"/>
              <a:t> A, B and C are partners sharing profits and losses in the ratio of 2:2:1. Their Balance Sheet as at 31st March, 2017 was: </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IN" dirty="0" smtClean="0"/>
              <a:t>From 1st April, 2017, the partners decided to share profits equally. They have agreed upon the following terms: </a:t>
            </a:r>
          </a:p>
          <a:p>
            <a:pPr marL="400050" indent="-400050" algn="just">
              <a:buAutoNum type="romanLcParenBoth"/>
            </a:pPr>
            <a:r>
              <a:rPr lang="en-IN" dirty="0" smtClean="0"/>
              <a:t>Goodwill is to be valued at two years' purchase of average profit of last 3 completed years. The profits were: 2014-15: Rs.70,000; 2015-16: : Rs.75,000; 2016-17: : Rs.80,000. </a:t>
            </a:r>
          </a:p>
          <a:p>
            <a:pPr marL="400050" indent="-400050" algn="just">
              <a:buAutoNum type="romanLcParenBoth"/>
            </a:pPr>
            <a:r>
              <a:rPr lang="en-IN" dirty="0" smtClean="0"/>
              <a:t>Machinery is to be depreciated by : Rs.10,000 and stock is found undervalued by : Rs.5,000. </a:t>
            </a:r>
          </a:p>
          <a:p>
            <a:pPr marL="400050" indent="-400050" algn="just">
              <a:buAutoNum type="romanLcParenBoth"/>
            </a:pPr>
            <a:r>
              <a:rPr lang="en-IN" dirty="0" smtClean="0"/>
              <a:t>Provision for Doubtful Debts is to be made equal to 10% of the Debtors. </a:t>
            </a:r>
          </a:p>
          <a:p>
            <a:pPr marL="400050" indent="-400050" algn="just">
              <a:buAutoNum type="romanLcParenBoth"/>
            </a:pPr>
            <a:r>
              <a:rPr lang="en-IN" dirty="0" smtClean="0"/>
              <a:t>Claim on account of Workmen Compensation is : Rs.6,000. </a:t>
            </a:r>
          </a:p>
          <a:p>
            <a:pPr marL="400050" indent="-400050" algn="just"/>
            <a:r>
              <a:rPr lang="en-IN" dirty="0" smtClean="0"/>
              <a:t>Determine the sacrifice and gain made by each partner. Also prepare Revaluation Account, Partners' </a:t>
            </a:r>
          </a:p>
          <a:p>
            <a:pPr marL="400050" indent="-400050" algn="just"/>
            <a:r>
              <a:rPr lang="en-IN" dirty="0" smtClean="0"/>
              <a:t>Capital Accounts and the Balance Sheet of the new firm. </a:t>
            </a:r>
            <a:endParaRPr lang="en-IN" dirty="0"/>
          </a:p>
        </p:txBody>
      </p:sp>
      <p:pic>
        <p:nvPicPr>
          <p:cNvPr id="6146" name="Picture 2"/>
          <p:cNvPicPr>
            <a:picLocks noChangeAspect="1" noChangeArrowheads="1"/>
          </p:cNvPicPr>
          <p:nvPr/>
        </p:nvPicPr>
        <p:blipFill>
          <a:blip r:embed="rId2">
            <a:lum bright="-10000" contrast="40000"/>
          </a:blip>
          <a:srcRect/>
          <a:stretch>
            <a:fillRect/>
          </a:stretch>
        </p:blipFill>
        <p:spPr bwMode="auto">
          <a:xfrm>
            <a:off x="1094489" y="666977"/>
            <a:ext cx="8049511" cy="2123724"/>
          </a:xfrm>
          <a:prstGeom prst="rect">
            <a:avLst/>
          </a:prstGeom>
          <a:noFill/>
          <a:ln w="9525">
            <a:noFill/>
            <a:miter lim="800000"/>
            <a:headEnd/>
            <a:tailEnd/>
          </a:ln>
          <a:effectLst/>
        </p:spPr>
      </p:pic>
      <p:pic>
        <p:nvPicPr>
          <p:cNvPr id="4" name="Google Shape;63;p14"/>
          <p:cNvPicPr preferRelativeResize="0"/>
          <p:nvPr/>
        </p:nvPicPr>
        <p:blipFill rotWithShape="1">
          <a:blip r:embed="rId3">
            <a:alphaModFix/>
          </a:blip>
          <a:srcRect/>
          <a:stretch/>
        </p:blipFill>
        <p:spPr>
          <a:xfrm>
            <a:off x="7705725" y="4429125"/>
            <a:ext cx="1438274" cy="714375"/>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5909310"/>
          </a:xfrm>
          <a:prstGeom prst="rect">
            <a:avLst/>
          </a:prstGeom>
          <a:noFill/>
        </p:spPr>
        <p:txBody>
          <a:bodyPr wrap="square" rtlCol="0">
            <a:spAutoFit/>
          </a:bodyPr>
          <a:lstStyle/>
          <a:p>
            <a:r>
              <a:rPr lang="en-IN" b="1" dirty="0" smtClean="0"/>
              <a:t>Adjustment of Capitals </a:t>
            </a:r>
          </a:p>
          <a:p>
            <a:pPr algn="just"/>
            <a:r>
              <a:rPr lang="en-IN" dirty="0" smtClean="0"/>
              <a:t>At the time of change in profit-sharing ratio, it may be agreed between the partners that their capitals he adjusted as per agreement. The following steps are needed in adjusting the capitals of the partners: </a:t>
            </a:r>
          </a:p>
          <a:p>
            <a:pPr algn="just"/>
            <a:r>
              <a:rPr lang="en-IN" b="1" dirty="0" smtClean="0"/>
              <a:t>Step 1. </a:t>
            </a:r>
            <a:r>
              <a:rPr lang="en-IN" dirty="0" smtClean="0"/>
              <a:t>Calculate present adjusted capital of the partners, i.e., capital after making adjustments for </a:t>
            </a:r>
          </a:p>
          <a:p>
            <a:pPr algn="just"/>
            <a:r>
              <a:rPr lang="en-IN" dirty="0" smtClean="0"/>
              <a:t>             goodwill, reserves, accumulated profits/losses and profit and loss on revaluation, etc. </a:t>
            </a:r>
          </a:p>
          <a:p>
            <a:pPr algn="just"/>
            <a:r>
              <a:rPr lang="en-IN" b="1" dirty="0" smtClean="0"/>
              <a:t>Step 2</a:t>
            </a:r>
            <a:r>
              <a:rPr lang="en-IN" dirty="0" smtClean="0"/>
              <a:t>. Calculate Total Capital of the reconstituted firm (if not given in the question) as </a:t>
            </a:r>
          </a:p>
          <a:p>
            <a:pPr algn="just"/>
            <a:r>
              <a:rPr lang="en-IN" dirty="0" smtClean="0"/>
              <a:t>             </a:t>
            </a:r>
            <a:r>
              <a:rPr lang="en-IN" b="1" dirty="0" smtClean="0"/>
              <a:t>Total Capital = Sum Total of Adjusted Capitals of all Partners </a:t>
            </a:r>
          </a:p>
          <a:p>
            <a:pPr algn="just"/>
            <a:r>
              <a:rPr lang="en-IN" b="1" dirty="0" smtClean="0"/>
              <a:t>Step 3. </a:t>
            </a:r>
            <a:r>
              <a:rPr lang="en-IN" dirty="0" smtClean="0"/>
              <a:t>Calculate New Capital of the partners, i.e. divide Total Capital in their new profit-sharing </a:t>
            </a:r>
          </a:p>
          <a:p>
            <a:pPr algn="just"/>
            <a:r>
              <a:rPr lang="en-IN" dirty="0" smtClean="0"/>
              <a:t>             ratio. </a:t>
            </a:r>
            <a:r>
              <a:rPr lang="en-IN" b="1" dirty="0" smtClean="0"/>
              <a:t>New Capital of each Partner = Total Capital of the Firm x New share of Each     </a:t>
            </a:r>
          </a:p>
          <a:p>
            <a:pPr algn="just"/>
            <a:r>
              <a:rPr lang="en-IN" b="1" dirty="0" smtClean="0"/>
              <a:t>             Partner </a:t>
            </a:r>
          </a:p>
          <a:p>
            <a:pPr algn="just"/>
            <a:r>
              <a:rPr lang="en-IN" b="1" dirty="0" smtClean="0"/>
              <a:t>Step 4</a:t>
            </a:r>
            <a:r>
              <a:rPr lang="en-IN" dirty="0" smtClean="0"/>
              <a:t>. Calculate the surplus or deficit by comparing the new capital (determined in </a:t>
            </a:r>
            <a:r>
              <a:rPr lang="en-IN" b="1" dirty="0" smtClean="0"/>
              <a:t>Step 3</a:t>
            </a:r>
            <a:r>
              <a:rPr lang="en-IN" dirty="0" smtClean="0"/>
              <a:t>) and </a:t>
            </a:r>
          </a:p>
          <a:p>
            <a:pPr algn="just"/>
            <a:r>
              <a:rPr lang="en-IN" dirty="0" smtClean="0"/>
              <a:t>             present adjusted capital (determined in </a:t>
            </a:r>
            <a:r>
              <a:rPr lang="en-IN" b="1" dirty="0" smtClean="0"/>
              <a:t>Step 1</a:t>
            </a:r>
            <a:r>
              <a:rPr lang="en-IN" dirty="0" smtClean="0"/>
              <a:t>). </a:t>
            </a:r>
          </a:p>
          <a:p>
            <a:pPr algn="just"/>
            <a:r>
              <a:rPr lang="en-IN" dirty="0" smtClean="0"/>
              <a:t>	</a:t>
            </a:r>
            <a:r>
              <a:rPr lang="en-IN" b="1" dirty="0" smtClean="0"/>
              <a:t>Surplus = Present Adjusted Capital &gt; New Capital </a:t>
            </a:r>
          </a:p>
          <a:p>
            <a:pPr algn="just"/>
            <a:r>
              <a:rPr lang="en-IN" b="1" dirty="0" smtClean="0"/>
              <a:t>	Deficit = Present Adjusted Capital &lt; New Capital </a:t>
            </a:r>
          </a:p>
          <a:p>
            <a:pPr algn="just"/>
            <a:r>
              <a:rPr lang="en-IN" b="1" dirty="0" smtClean="0"/>
              <a:t>Step 5</a:t>
            </a:r>
            <a:r>
              <a:rPr lang="en-IN" dirty="0" smtClean="0"/>
              <a:t>. Pass necessary Journal entry for adjusting the above surplus/deficit. </a:t>
            </a:r>
          </a:p>
          <a:p>
            <a:pPr marL="400050" indent="-400050" algn="just">
              <a:buAutoNum type="romanLcParenBoth"/>
            </a:pPr>
            <a:r>
              <a:rPr lang="en-IN" dirty="0" smtClean="0"/>
              <a:t>In case of Surplus, i.e. when Present Adjusted Capital is more than the New Capital </a:t>
            </a:r>
          </a:p>
          <a:p>
            <a:pPr marL="400050" indent="-400050" algn="just"/>
            <a:r>
              <a:rPr lang="en-IN" dirty="0" smtClean="0"/>
              <a:t>	Concerned Partner's Capital A/c 				Dr. </a:t>
            </a:r>
          </a:p>
          <a:p>
            <a:pPr marL="400050" indent="-400050" algn="just"/>
            <a:r>
              <a:rPr lang="en-IN" dirty="0" smtClean="0"/>
              <a:t>	    To Cash/Bank/Concerned Partner's Current A/c </a:t>
            </a:r>
          </a:p>
          <a:p>
            <a:pPr marL="400050" indent="-400050" algn="just">
              <a:buAutoNum type="romanLcParenBoth" startAt="2"/>
            </a:pPr>
            <a:r>
              <a:rPr lang="en-IN" dirty="0" smtClean="0"/>
              <a:t>In case of Deficit, i.e. when Present Adjusted Capital is less than the New Capital </a:t>
            </a:r>
          </a:p>
          <a:p>
            <a:pPr algn="just"/>
            <a:r>
              <a:rPr lang="en-IN" dirty="0" smtClean="0"/>
              <a:t>         Cash/Bank/Concerned Partner's Current A/c 			Dr. </a:t>
            </a:r>
          </a:p>
          <a:p>
            <a:pPr algn="just"/>
            <a:r>
              <a:rPr lang="en-IN" dirty="0" smtClean="0"/>
              <a:t>            To Concerned Partner's Capital A/c </a:t>
            </a:r>
          </a:p>
          <a:p>
            <a:pPr algn="just"/>
            <a:endParaRPr lang="en-IN" dirty="0" smtClean="0"/>
          </a:p>
          <a:p>
            <a:pPr algn="just"/>
            <a:endParaRPr lang="en-IN" dirty="0" smtClean="0"/>
          </a:p>
          <a:p>
            <a:pPr algn="just"/>
            <a:endParaRPr lang="en-IN" dirty="0" smtClean="0"/>
          </a:p>
          <a:p>
            <a:pPr algn="just"/>
            <a:endParaRPr lang="en-IN" dirty="0" smtClean="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4401205"/>
          </a:xfrm>
          <a:prstGeom prst="rect">
            <a:avLst/>
          </a:prstGeom>
          <a:noFill/>
        </p:spPr>
        <p:txBody>
          <a:bodyPr wrap="square" rtlCol="0">
            <a:spAutoFit/>
          </a:bodyPr>
          <a:lstStyle/>
          <a:p>
            <a:r>
              <a:rPr lang="en-US" b="1" dirty="0" smtClean="0">
                <a:solidFill>
                  <a:srgbClr val="0000FF"/>
                </a:solidFill>
              </a:rPr>
              <a:t>QUESTION-</a:t>
            </a:r>
            <a:r>
              <a:rPr lang="en-IN" b="1" dirty="0" smtClean="0">
                <a:solidFill>
                  <a:srgbClr val="0000FF"/>
                </a:solidFill>
              </a:rPr>
              <a:t>1</a:t>
            </a:r>
          </a:p>
          <a:p>
            <a:pPr algn="just"/>
            <a:r>
              <a:rPr lang="en-IN" dirty="0" smtClean="0"/>
              <a:t>S, T, U and V were partners in a firm sharing profits in the ratio of 4:3:2:1. On 01.04.2016, their Balance Sheet was as follows: </a:t>
            </a:r>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endParaRPr lang="en-IN" dirty="0" smtClean="0"/>
          </a:p>
          <a:p>
            <a:pPr algn="just"/>
            <a:r>
              <a:rPr lang="en-IN" dirty="0" smtClean="0"/>
              <a:t>From the above date, partners decided to share the future profits in 3:1:2:4 ratio. For this purpose, the goodwill of the firm was valued at Rs.90,000. The partners also agreed for the following: </a:t>
            </a:r>
          </a:p>
          <a:p>
            <a:pPr marL="400050" indent="-400050" algn="just">
              <a:buAutoNum type="romanLcParenBoth"/>
            </a:pPr>
            <a:r>
              <a:rPr lang="en-IN" dirty="0" smtClean="0"/>
              <a:t>The claim for workmen compensation has been estimated at Rs.70,000. </a:t>
            </a:r>
          </a:p>
          <a:p>
            <a:pPr marL="400050" indent="-400050" algn="just">
              <a:buAutoNum type="romanLcParenBoth"/>
            </a:pPr>
            <a:r>
              <a:rPr lang="en-IN" dirty="0" smtClean="0"/>
              <a:t>To adjust the capitals of the partners according to new profit-sharing ratio by opening Partners' Current Accounts. Prepare Revaluation Account, Partners' Capital Accounts and the Balance Sheet of the reconstituted firm. </a:t>
            </a:r>
            <a:endParaRPr lang="en-IN" dirty="0"/>
          </a:p>
        </p:txBody>
      </p:sp>
      <p:pic>
        <p:nvPicPr>
          <p:cNvPr id="7170" name="Picture 2"/>
          <p:cNvPicPr>
            <a:picLocks noChangeAspect="1" noChangeArrowheads="1"/>
          </p:cNvPicPr>
          <p:nvPr/>
        </p:nvPicPr>
        <p:blipFill>
          <a:blip r:embed="rId2">
            <a:lum bright="-10000" contrast="40000"/>
          </a:blip>
          <a:srcRect/>
          <a:stretch>
            <a:fillRect/>
          </a:stretch>
        </p:blipFill>
        <p:spPr bwMode="auto">
          <a:xfrm>
            <a:off x="1094488" y="714478"/>
            <a:ext cx="8049511" cy="2111849"/>
          </a:xfrm>
          <a:prstGeom prst="rect">
            <a:avLst/>
          </a:prstGeom>
          <a:noFill/>
          <a:ln w="9525">
            <a:noFill/>
            <a:miter lim="800000"/>
            <a:headEnd/>
            <a:tailEnd/>
          </a:ln>
          <a:effectLst/>
        </p:spPr>
      </p:pic>
      <p:pic>
        <p:nvPicPr>
          <p:cNvPr id="4" name="Google Shape;63;p14"/>
          <p:cNvPicPr preferRelativeResize="0"/>
          <p:nvPr/>
        </p:nvPicPr>
        <p:blipFill rotWithShape="1">
          <a:blip r:embed="rId3">
            <a:alphaModFix/>
          </a:blip>
          <a:srcRect/>
          <a:stretch/>
        </p:blipFill>
        <p:spPr>
          <a:xfrm>
            <a:off x="7705725" y="4429125"/>
            <a:ext cx="1438274" cy="714375"/>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1169551"/>
          </a:xfrm>
          <a:prstGeom prst="rect">
            <a:avLst/>
          </a:prstGeom>
          <a:noFill/>
        </p:spPr>
        <p:txBody>
          <a:bodyPr wrap="square" rtlCol="0">
            <a:spAutoFit/>
          </a:bodyPr>
          <a:lstStyle/>
          <a:p>
            <a:pPr algn="just"/>
            <a:r>
              <a:rPr lang="en-IN" b="1" dirty="0" smtClean="0"/>
              <a:t>When Revised Values are NOT to be recorded in the books </a:t>
            </a:r>
          </a:p>
          <a:p>
            <a:pPr algn="just"/>
            <a:r>
              <a:rPr lang="en-IN" dirty="0" smtClean="0"/>
              <a:t>When the partners decide to record the net effect of revaluation of assets and liabilities without affecting the old figures of assets and liabilities, then a single adjusting entry involving the capital accounts of gaining partners and sacrificing partners is passed. The following steps may be taken in this regard: </a:t>
            </a:r>
            <a:endParaRPr lang="en-IN" dirty="0"/>
          </a:p>
        </p:txBody>
      </p:sp>
      <p:pic>
        <p:nvPicPr>
          <p:cNvPr id="8194" name="Picture 2"/>
          <p:cNvPicPr>
            <a:picLocks noChangeAspect="1" noChangeArrowheads="1"/>
          </p:cNvPicPr>
          <p:nvPr/>
        </p:nvPicPr>
        <p:blipFill>
          <a:blip r:embed="rId2">
            <a:lum bright="-10000" contrast="40000"/>
          </a:blip>
          <a:srcRect/>
          <a:stretch>
            <a:fillRect/>
          </a:stretch>
        </p:blipFill>
        <p:spPr bwMode="auto">
          <a:xfrm>
            <a:off x="1106364" y="1130115"/>
            <a:ext cx="8037636" cy="4013385"/>
          </a:xfrm>
          <a:prstGeom prst="rect">
            <a:avLst/>
          </a:prstGeom>
          <a:noFill/>
          <a:ln w="9525">
            <a:noFill/>
            <a:miter lim="800000"/>
            <a:headEnd/>
            <a:tailEnd/>
          </a:ln>
          <a:effectLst/>
        </p:spPr>
      </p:pic>
      <p:pic>
        <p:nvPicPr>
          <p:cNvPr id="4" name="Google Shape;63;p14"/>
          <p:cNvPicPr preferRelativeResize="0"/>
          <p:nvPr/>
        </p:nvPicPr>
        <p:blipFill rotWithShape="1">
          <a:blip r:embed="rId3">
            <a:alphaModFix/>
          </a:blip>
          <a:srcRect/>
          <a:stretch/>
        </p:blipFill>
        <p:spPr>
          <a:xfrm>
            <a:off x="7705725" y="4429125"/>
            <a:ext cx="1438274" cy="71437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9403" y="0"/>
            <a:ext cx="8134597" cy="5262979"/>
          </a:xfrm>
          <a:prstGeom prst="rect">
            <a:avLst/>
          </a:prstGeom>
          <a:noFill/>
        </p:spPr>
        <p:txBody>
          <a:bodyPr wrap="square" rtlCol="0">
            <a:spAutoFit/>
          </a:bodyPr>
          <a:lstStyle/>
          <a:p>
            <a:r>
              <a:rPr lang="en-US" b="1" dirty="0" smtClean="0">
                <a:solidFill>
                  <a:srgbClr val="0000FF"/>
                </a:solidFill>
              </a:rPr>
              <a:t>QUESTION-</a:t>
            </a:r>
            <a:r>
              <a:rPr lang="en-IN" b="1" dirty="0" smtClean="0">
                <a:solidFill>
                  <a:srgbClr val="0000FF"/>
                </a:solidFill>
              </a:rPr>
              <a:t>1</a:t>
            </a:r>
          </a:p>
          <a:p>
            <a:r>
              <a:rPr lang="en-IN" dirty="0" smtClean="0"/>
              <a:t>A and B are partners in a firm sharing profits and losses in the ratio of  3:2. Their Balance Sheet as at 31</a:t>
            </a:r>
            <a:r>
              <a:rPr lang="en-IN" baseline="30000" dirty="0" smtClean="0"/>
              <a:t>st</a:t>
            </a:r>
            <a:r>
              <a:rPr lang="en-IN" dirty="0" smtClean="0"/>
              <a:t>  March, 2017 was: </a:t>
            </a:r>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IN" dirty="0" smtClean="0"/>
          </a:p>
          <a:p>
            <a:pPr algn="just"/>
            <a:r>
              <a:rPr lang="en-IN" dirty="0" smtClean="0"/>
              <a:t>From 1st April, 2017, the partners decided to share profit in the ratio of 2:1. For this purpose it was agreed that: </a:t>
            </a:r>
          </a:p>
          <a:p>
            <a:pPr marL="400050" indent="-400050" algn="just">
              <a:buAutoNum type="romanLcParenBoth"/>
            </a:pPr>
            <a:r>
              <a:rPr lang="en-IN" dirty="0" smtClean="0"/>
              <a:t>Creditors amounting to Rs.3,000 are no longer required to be paid. </a:t>
            </a:r>
          </a:p>
          <a:p>
            <a:pPr marL="400050" indent="-400050" algn="just">
              <a:buAutoNum type="romanLcParenBoth"/>
            </a:pPr>
            <a:r>
              <a:rPr lang="en-IN" dirty="0" smtClean="0"/>
              <a:t>Building should be devalued at Rs.1,20,000. </a:t>
            </a:r>
          </a:p>
          <a:p>
            <a:pPr marL="400050" indent="-400050" algn="just">
              <a:buAutoNum type="romanLcParenBoth"/>
            </a:pPr>
            <a:r>
              <a:rPr lang="en-IN" dirty="0" smtClean="0"/>
              <a:t>A provision of 10% be made on debtors for had and doubtful debts. </a:t>
            </a:r>
          </a:p>
          <a:p>
            <a:pPr marL="400050" indent="-400050" algn="just">
              <a:buAutoNum type="romanLcParenBoth"/>
            </a:pPr>
            <a:r>
              <a:rPr lang="en-IN" dirty="0" smtClean="0"/>
              <a:t>The goodwill of the firm should be valued at Rs.90,000. </a:t>
            </a:r>
          </a:p>
          <a:p>
            <a:pPr marL="400050" indent="-400050" algn="just"/>
            <a:r>
              <a:rPr lang="en-IN" dirty="0" smtClean="0"/>
              <a:t>Pass the necessary Journal Entries to give effect to the above stated agreement without opening the </a:t>
            </a:r>
          </a:p>
          <a:p>
            <a:pPr marL="400050" indent="-400050" algn="just"/>
            <a:r>
              <a:rPr lang="en-IN" dirty="0" smtClean="0"/>
              <a:t>Revaluation Account. Also prepare the Capital Account of the Partners and Balance Sheet of the </a:t>
            </a:r>
          </a:p>
          <a:p>
            <a:pPr marL="400050" indent="-400050" algn="just"/>
            <a:r>
              <a:rPr lang="en-IN" dirty="0" smtClean="0"/>
              <a:t>reconstituted firm. </a:t>
            </a:r>
          </a:p>
          <a:p>
            <a:endParaRPr lang="en-US" dirty="0" smtClean="0"/>
          </a:p>
          <a:p>
            <a:endParaRPr lang="en-IN" dirty="0"/>
          </a:p>
        </p:txBody>
      </p:sp>
      <p:pic>
        <p:nvPicPr>
          <p:cNvPr id="3" name="Picture 2"/>
          <p:cNvPicPr>
            <a:picLocks noChangeAspect="1" noChangeArrowheads="1"/>
          </p:cNvPicPr>
          <p:nvPr/>
        </p:nvPicPr>
        <p:blipFill>
          <a:blip r:embed="rId2">
            <a:lum bright="-10000" contrast="40000"/>
          </a:blip>
          <a:srcRect t="11775" b="48282"/>
          <a:stretch>
            <a:fillRect/>
          </a:stretch>
        </p:blipFill>
        <p:spPr bwMode="auto">
          <a:xfrm>
            <a:off x="999486" y="712518"/>
            <a:ext cx="8144514" cy="2054432"/>
          </a:xfrm>
          <a:prstGeom prst="rect">
            <a:avLst/>
          </a:prstGeom>
          <a:noFill/>
          <a:ln w="9525">
            <a:noFill/>
            <a:miter lim="800000"/>
            <a:headEnd/>
            <a:tailEnd/>
          </a:ln>
          <a:effectLst/>
        </p:spPr>
      </p:pic>
      <p:pic>
        <p:nvPicPr>
          <p:cNvPr id="4" name="Google Shape;63;p14"/>
          <p:cNvPicPr preferRelativeResize="0"/>
          <p:nvPr/>
        </p:nvPicPr>
        <p:blipFill rotWithShape="1">
          <a:blip r:embed="rId3">
            <a:alphaModFix/>
          </a:blip>
          <a:srcRect/>
          <a:stretch/>
        </p:blipFill>
        <p:spPr>
          <a:xfrm>
            <a:off x="7705725" y="4429125"/>
            <a:ext cx="1438274" cy="714375"/>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4893647"/>
          </a:xfrm>
          <a:prstGeom prst="rect">
            <a:avLst/>
          </a:prstGeom>
          <a:noFill/>
        </p:spPr>
        <p:txBody>
          <a:bodyPr wrap="square" rtlCol="0">
            <a:spAutoFit/>
          </a:bodyPr>
          <a:lstStyle/>
          <a:p>
            <a:pPr algn="ctr"/>
            <a:r>
              <a:rPr lang="en-IN" sz="1800" b="1" dirty="0" smtClean="0">
                <a:solidFill>
                  <a:srgbClr val="FF0000"/>
                </a:solidFill>
              </a:rPr>
              <a:t>2. DETERMINATION OF SACRIFICING RATIO AND GAINING RATIO </a:t>
            </a:r>
          </a:p>
          <a:p>
            <a:pPr algn="just"/>
            <a:r>
              <a:rPr lang="en-IN" dirty="0" smtClean="0"/>
              <a:t>When the partners decide to change their profit-sharing ratio, then the new ratio may result in gain to some partner(s) and loss to some others at the same time. So, at the time of change in profit-sharing ratio, it is important to determine new profit-sharing ratio, sacrificing ratio and gaining ratio. </a:t>
            </a:r>
          </a:p>
          <a:p>
            <a:pPr algn="just"/>
            <a:r>
              <a:rPr lang="en-IN" i="1" dirty="0" smtClean="0"/>
              <a:t>Before we proceed with determination of these ratios, let us first understand meaning of certain </a:t>
            </a:r>
          </a:p>
          <a:p>
            <a:pPr algn="just"/>
            <a:endParaRPr lang="en-IN" sz="1000" i="1" dirty="0" smtClean="0"/>
          </a:p>
          <a:p>
            <a:pPr algn="just"/>
            <a:r>
              <a:rPr lang="en-IN" i="1" dirty="0" smtClean="0"/>
              <a:t>important terms. </a:t>
            </a:r>
          </a:p>
          <a:p>
            <a:pPr algn="just"/>
            <a:r>
              <a:rPr lang="en-IN" b="1" i="1" dirty="0" smtClean="0">
                <a:solidFill>
                  <a:srgbClr val="FF0000"/>
                </a:solidFill>
              </a:rPr>
              <a:t>Some Important Terms </a:t>
            </a:r>
          </a:p>
          <a:p>
            <a:pPr marL="342900" indent="-342900">
              <a:buAutoNum type="arabicPeriod"/>
            </a:pPr>
            <a:r>
              <a:rPr lang="en-IN" b="1" dirty="0" smtClean="0">
                <a:solidFill>
                  <a:srgbClr val="FF0000"/>
                </a:solidFill>
              </a:rPr>
              <a:t>Old Ratio: </a:t>
            </a:r>
            <a:r>
              <a:rPr lang="en-IN" dirty="0" smtClean="0"/>
              <a:t>The ratio in which partners were sharing profits and losses before reconstitution of the firm is known as old ratio. </a:t>
            </a:r>
          </a:p>
          <a:p>
            <a:pPr marL="342900" indent="-342900" algn="just">
              <a:buAutoNum type="arabicPeriod"/>
            </a:pPr>
            <a:r>
              <a:rPr lang="en-IN" b="1" dirty="0" smtClean="0">
                <a:solidFill>
                  <a:srgbClr val="FF0000"/>
                </a:solidFill>
              </a:rPr>
              <a:t>Sacrificing Partners: </a:t>
            </a:r>
            <a:r>
              <a:rPr lang="en-IN" dirty="0" smtClean="0"/>
              <a:t>The partners whose share have decreased due to change in profit-sharing ratio are known as Sacrificing Partners. </a:t>
            </a:r>
          </a:p>
          <a:p>
            <a:pPr marL="342900" indent="-342900" algn="just">
              <a:buAutoNum type="arabicPeriod"/>
            </a:pPr>
            <a:r>
              <a:rPr lang="en-IN" b="1" dirty="0" smtClean="0">
                <a:solidFill>
                  <a:srgbClr val="FF0000"/>
                </a:solidFill>
              </a:rPr>
              <a:t>Gaining Partners: </a:t>
            </a:r>
            <a:r>
              <a:rPr lang="en-IN" dirty="0" smtClean="0"/>
              <a:t>The partners whose share have increased due to change in profit-sharing ratio are known as Gaining Partners. </a:t>
            </a:r>
          </a:p>
          <a:p>
            <a:pPr marL="342900" indent="-342900" algn="just">
              <a:buAutoNum type="arabicPeriod"/>
            </a:pPr>
            <a:r>
              <a:rPr lang="en-IN" b="1" dirty="0" smtClean="0">
                <a:solidFill>
                  <a:srgbClr val="FF0000"/>
                </a:solidFill>
              </a:rPr>
              <a:t>Sacrificing Ratio: </a:t>
            </a:r>
            <a:r>
              <a:rPr lang="en-IN" dirty="0" smtClean="0"/>
              <a:t>The ratio in which the partner(s) surrender their shares of profit in fair, </a:t>
            </a:r>
            <a:r>
              <a:rPr lang="en-IN" dirty="0" err="1" smtClean="0"/>
              <a:t>hir</a:t>
            </a:r>
            <a:r>
              <a:rPr lang="en-IN" dirty="0" smtClean="0"/>
              <a:t> of other partner(s), is known as sacrificing ratio. </a:t>
            </a:r>
          </a:p>
          <a:p>
            <a:pPr marL="342900" indent="-342900" algn="just"/>
            <a:r>
              <a:rPr lang="en-IN" dirty="0" smtClean="0"/>
              <a:t>				Sacrificing Ratio = Old Share - New Share </a:t>
            </a:r>
          </a:p>
          <a:p>
            <a:pPr marL="342900" indent="-342900" algn="just">
              <a:buAutoNum type="arabicPeriod" startAt="5"/>
            </a:pPr>
            <a:r>
              <a:rPr lang="en-IN" b="1" dirty="0" smtClean="0">
                <a:solidFill>
                  <a:srgbClr val="FF0000"/>
                </a:solidFill>
              </a:rPr>
              <a:t>Gaining Ratio: </a:t>
            </a:r>
            <a:r>
              <a:rPr lang="en-IN" dirty="0" smtClean="0"/>
              <a:t>The ratio in which the partner(s) acquire the share from other partner(s), is known as gaining ratio. </a:t>
            </a:r>
          </a:p>
          <a:p>
            <a:pPr marL="342900" indent="-342900" algn="just"/>
            <a:r>
              <a:rPr lang="en-IN" dirty="0" smtClean="0"/>
              <a:t>				Gaining Ratio = New Share - Old Share </a:t>
            </a:r>
          </a:p>
          <a:p>
            <a:pPr marL="342900" indent="-342900" algn="just">
              <a:buAutoNum type="arabicPeriod" startAt="5"/>
            </a:pPr>
            <a:r>
              <a:rPr lang="en-IN" b="1" dirty="0" smtClean="0">
                <a:solidFill>
                  <a:srgbClr val="FF0000"/>
                </a:solidFill>
              </a:rPr>
              <a:t>New Profit-Sharing Ratio: </a:t>
            </a:r>
            <a:r>
              <a:rPr lang="en-IN" dirty="0" smtClean="0"/>
              <a:t>It is the ratio in which all the partners share the future profits and losses. </a:t>
            </a:r>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5493812"/>
          </a:xfrm>
          <a:prstGeom prst="rect">
            <a:avLst/>
          </a:prstGeom>
          <a:noFill/>
        </p:spPr>
        <p:txBody>
          <a:bodyPr wrap="square" rtlCol="0">
            <a:spAutoFit/>
          </a:bodyPr>
          <a:lstStyle/>
          <a:p>
            <a:r>
              <a:rPr lang="en-US" b="1" dirty="0" smtClean="0">
                <a:solidFill>
                  <a:srgbClr val="0000FF"/>
                </a:solidFill>
              </a:rPr>
              <a:t>QUESTION-</a:t>
            </a:r>
            <a:r>
              <a:rPr lang="en-IN" b="1" dirty="0" smtClean="0">
                <a:solidFill>
                  <a:srgbClr val="0000FF"/>
                </a:solidFill>
              </a:rPr>
              <a:t>1</a:t>
            </a:r>
          </a:p>
          <a:p>
            <a:pPr algn="just">
              <a:lnSpc>
                <a:spcPct val="150000"/>
              </a:lnSpc>
            </a:pPr>
            <a:r>
              <a:rPr lang="en-IN" dirty="0" smtClean="0">
                <a:solidFill>
                  <a:schemeClr val="tx1"/>
                </a:solidFill>
              </a:rPr>
              <a:t> A, B and C are partners sharing profits and losses equally. It was decided in future that C will get 1 /5th share in profit. Calculate the new profit-sharing ratio and sacrifice / gain of the partners.</a:t>
            </a:r>
          </a:p>
          <a:p>
            <a:pPr algn="just">
              <a:lnSpc>
                <a:spcPct val="150000"/>
              </a:lnSpc>
            </a:pPr>
            <a:endParaRPr lang="en-US" dirty="0" smtClean="0">
              <a:solidFill>
                <a:schemeClr val="tx1"/>
              </a:solidFill>
            </a:endParaRPr>
          </a:p>
          <a:p>
            <a:pPr algn="just">
              <a:lnSpc>
                <a:spcPct val="150000"/>
              </a:lnSpc>
            </a:pPr>
            <a:r>
              <a:rPr lang="en-US" b="1" dirty="0" smtClean="0">
                <a:solidFill>
                  <a:srgbClr val="0000FF"/>
                </a:solidFill>
              </a:rPr>
              <a:t>QUESTION-</a:t>
            </a:r>
            <a:r>
              <a:rPr lang="en-IN" b="1" dirty="0" smtClean="0">
                <a:solidFill>
                  <a:srgbClr val="0000FF"/>
                </a:solidFill>
              </a:rPr>
              <a:t>2</a:t>
            </a:r>
          </a:p>
          <a:p>
            <a:pPr algn="just">
              <a:lnSpc>
                <a:spcPct val="150000"/>
              </a:lnSpc>
            </a:pPr>
            <a:r>
              <a:rPr lang="en-IN" dirty="0" smtClean="0">
                <a:solidFill>
                  <a:schemeClr val="tx1"/>
                </a:solidFill>
              </a:rPr>
              <a:t>A, B and C are partners sharing profits and losses in the ratio of 3:2:1. As per new agreement, C acquires 1/6th share from A. Compute new profit-sharing ratio and sacrifice and gain of the partners.</a:t>
            </a:r>
          </a:p>
          <a:p>
            <a:pPr algn="just">
              <a:lnSpc>
                <a:spcPct val="150000"/>
              </a:lnSpc>
            </a:pPr>
            <a:endParaRPr lang="en-US" b="1" dirty="0" smtClean="0">
              <a:solidFill>
                <a:srgbClr val="0000FF"/>
              </a:solidFill>
            </a:endParaRPr>
          </a:p>
          <a:p>
            <a:pPr algn="just">
              <a:lnSpc>
                <a:spcPct val="150000"/>
              </a:lnSpc>
            </a:pPr>
            <a:r>
              <a:rPr lang="en-US" b="1" dirty="0" smtClean="0">
                <a:solidFill>
                  <a:srgbClr val="0000FF"/>
                </a:solidFill>
              </a:rPr>
              <a:t>QUESTION-</a:t>
            </a:r>
            <a:r>
              <a:rPr lang="en-IN" b="1" dirty="0" smtClean="0">
                <a:solidFill>
                  <a:srgbClr val="0000FF"/>
                </a:solidFill>
              </a:rPr>
              <a:t>3</a:t>
            </a:r>
          </a:p>
          <a:p>
            <a:pPr algn="just">
              <a:lnSpc>
                <a:spcPct val="150000"/>
              </a:lnSpc>
            </a:pPr>
            <a:r>
              <a:rPr lang="en-IN" dirty="0" smtClean="0">
                <a:solidFill>
                  <a:schemeClr val="tx1"/>
                </a:solidFill>
              </a:rPr>
              <a:t>X, Y and Z are partners sharing profits and losses in the ratio of 4:3:3. As per 3.4 new agreement, Z acquires 1 /10th share, equally from X and Y. Compute new profit-sharing WI ratio and sacrifice and gain of the partners.</a:t>
            </a:r>
          </a:p>
          <a:p>
            <a:pPr algn="just"/>
            <a:endParaRPr lang="en-US" b="1" dirty="0" smtClean="0">
              <a:solidFill>
                <a:srgbClr val="0000FF"/>
              </a:solidFill>
            </a:endParaRPr>
          </a:p>
          <a:p>
            <a:pPr algn="just"/>
            <a:endParaRPr lang="en-IN" b="1" dirty="0" smtClean="0">
              <a:solidFill>
                <a:srgbClr val="0000FF"/>
              </a:solidFill>
            </a:endParaRPr>
          </a:p>
          <a:p>
            <a:pPr algn="just"/>
            <a:endParaRPr lang="en-IN" b="1" dirty="0" smtClean="0">
              <a:solidFill>
                <a:srgbClr val="0000FF"/>
              </a:solidFill>
            </a:endParaRPr>
          </a:p>
          <a:p>
            <a:pPr algn="just"/>
            <a:endParaRPr lang="en-IN" b="1" dirty="0" smtClean="0">
              <a:solidFill>
                <a:srgbClr val="0000FF"/>
              </a:solidFill>
            </a:endParaRPr>
          </a:p>
          <a:p>
            <a:pPr algn="just"/>
            <a:endParaRPr lang="en-IN" dirty="0" smtClean="0">
              <a:solidFill>
                <a:schemeClr val="tx1"/>
              </a:solidFill>
            </a:endParaRPr>
          </a:p>
          <a:p>
            <a:endParaRPr lang="en-US" sz="1800" b="1" dirty="0" smtClean="0">
              <a:solidFill>
                <a:srgbClr val="0000FF"/>
              </a:solidFill>
            </a:endParaRPr>
          </a:p>
          <a:p>
            <a:endParaRPr lang="en-US" sz="1800" b="1" dirty="0" smtClean="0">
              <a:solidFill>
                <a:srgbClr val="0000FF"/>
              </a:solidFill>
            </a:endParaRPr>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9403" y="0"/>
            <a:ext cx="8134597" cy="5216813"/>
          </a:xfrm>
          <a:prstGeom prst="rect">
            <a:avLst/>
          </a:prstGeom>
          <a:noFill/>
        </p:spPr>
        <p:txBody>
          <a:bodyPr wrap="square" rtlCol="0">
            <a:spAutoFit/>
          </a:bodyPr>
          <a:lstStyle/>
          <a:p>
            <a:pPr algn="ctr"/>
            <a:r>
              <a:rPr lang="en-IN" sz="1800" b="1" dirty="0" smtClean="0">
                <a:solidFill>
                  <a:srgbClr val="FF0000"/>
                </a:solidFill>
              </a:rPr>
              <a:t>ACCOUNTING TREATMENT OF GOODWILL </a:t>
            </a:r>
          </a:p>
          <a:p>
            <a:pPr algn="just">
              <a:lnSpc>
                <a:spcPct val="150000"/>
              </a:lnSpc>
            </a:pPr>
            <a:r>
              <a:rPr lang="en-IN" dirty="0" smtClean="0"/>
              <a:t>When the partners decide to change their profit-sharing ratio, then the gaining partner should compensate the sacrificing partner by paying the proportionate amount of goodwill in the gaining ratio. </a:t>
            </a:r>
          </a:p>
          <a:p>
            <a:pPr algn="just">
              <a:lnSpc>
                <a:spcPct val="150000"/>
              </a:lnSpc>
            </a:pPr>
            <a:r>
              <a:rPr lang="en-IN" dirty="0" smtClean="0"/>
              <a:t>	Amount of Compensation Payable = Value of Firm's Goodwill x Share of Profit Gained </a:t>
            </a:r>
          </a:p>
          <a:p>
            <a:pPr algn="just">
              <a:lnSpc>
                <a:spcPct val="150000"/>
              </a:lnSpc>
            </a:pPr>
            <a:r>
              <a:rPr lang="en-IN" dirty="0" smtClean="0"/>
              <a:t>The following entry is passed to adjust goodwill: </a:t>
            </a:r>
          </a:p>
          <a:p>
            <a:pPr marL="342900" indent="-342900" algn="just">
              <a:lnSpc>
                <a:spcPct val="150000"/>
              </a:lnSpc>
              <a:buAutoNum type="arabicPeriod"/>
            </a:pPr>
            <a:r>
              <a:rPr lang="en-IN" b="1" dirty="0" smtClean="0"/>
              <a:t>In case of Fluctuating Capitals:</a:t>
            </a:r>
            <a:r>
              <a:rPr lang="en-IN" dirty="0" smtClean="0"/>
              <a:t> </a:t>
            </a:r>
          </a:p>
          <a:p>
            <a:pPr marL="342900" indent="-342900" algn="just">
              <a:lnSpc>
                <a:spcPct val="150000"/>
              </a:lnSpc>
            </a:pPr>
            <a:r>
              <a:rPr lang="en-IN" dirty="0" smtClean="0"/>
              <a:t>		Gaining Partners' Capital A/c (In gaining ratio) 			Dr. </a:t>
            </a:r>
          </a:p>
          <a:p>
            <a:pPr marL="342900" indent="-342900" algn="just">
              <a:lnSpc>
                <a:spcPct val="150000"/>
              </a:lnSpc>
            </a:pPr>
            <a:r>
              <a:rPr lang="en-IN" dirty="0" smtClean="0"/>
              <a:t>		     To Sacrificing Partners' Capital A/c (In sacrificing ratio) </a:t>
            </a:r>
          </a:p>
          <a:p>
            <a:pPr marL="342900" indent="-342900" algn="just">
              <a:lnSpc>
                <a:spcPct val="150000"/>
              </a:lnSpc>
            </a:pPr>
            <a:r>
              <a:rPr lang="en-IN" dirty="0" smtClean="0"/>
              <a:t>		(Being the adjustment made for goodwill on change in profit-sharing ratio) </a:t>
            </a:r>
          </a:p>
          <a:p>
            <a:pPr marL="342900" indent="-342900" algn="just">
              <a:lnSpc>
                <a:spcPct val="150000"/>
              </a:lnSpc>
              <a:buAutoNum type="arabicPeriod" startAt="2"/>
            </a:pPr>
            <a:r>
              <a:rPr lang="en-IN" b="1" dirty="0" smtClean="0"/>
              <a:t>In case of Fixed Capitals: </a:t>
            </a:r>
          </a:p>
          <a:p>
            <a:pPr marL="342900" indent="-342900" algn="just">
              <a:lnSpc>
                <a:spcPct val="150000"/>
              </a:lnSpc>
            </a:pPr>
            <a:r>
              <a:rPr lang="en-IN" dirty="0" smtClean="0"/>
              <a:t>		Gaining Partners' Current A/c (In gaining ratio) 		Dr. </a:t>
            </a:r>
          </a:p>
          <a:p>
            <a:pPr marL="342900" indent="-342900" algn="just">
              <a:lnSpc>
                <a:spcPct val="150000"/>
              </a:lnSpc>
            </a:pPr>
            <a:r>
              <a:rPr lang="en-IN" dirty="0" smtClean="0"/>
              <a:t>		     To Sacrificing Partners' Current A/c (In sacrificing ratio) </a:t>
            </a:r>
          </a:p>
          <a:p>
            <a:pPr marL="342900" indent="-342900" algn="just">
              <a:lnSpc>
                <a:spcPct val="150000"/>
              </a:lnSpc>
            </a:pPr>
            <a:r>
              <a:rPr lang="en-IN" dirty="0" smtClean="0"/>
              <a:t>		(Being the adjustment made for goodwill on change in profit-sharing ratio) </a:t>
            </a:r>
          </a:p>
          <a:p>
            <a:pPr marL="342900" indent="-342900" algn="just">
              <a:lnSpc>
                <a:spcPct val="150000"/>
              </a:lnSpc>
            </a:pPr>
            <a:r>
              <a:rPr lang="en-IN" b="1" dirty="0" smtClean="0"/>
              <a:t>Always Remember: </a:t>
            </a:r>
            <a:r>
              <a:rPr lang="en-IN" dirty="0" smtClean="0"/>
              <a:t>Unless otherwise stated, the partners' capitals should be assumed to be </a:t>
            </a:r>
          </a:p>
          <a:p>
            <a:pPr marL="342900" indent="-342900" algn="just">
              <a:lnSpc>
                <a:spcPct val="150000"/>
              </a:lnSpc>
            </a:pPr>
            <a:r>
              <a:rPr lang="en-IN" dirty="0" smtClean="0"/>
              <a:t>fluctuating. Current Accounts are to be used only in case of Fixed Capitals. </a:t>
            </a:r>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21278" y="0"/>
            <a:ext cx="8122722" cy="5801588"/>
          </a:xfrm>
          <a:prstGeom prst="rect">
            <a:avLst/>
          </a:prstGeom>
          <a:noFill/>
        </p:spPr>
        <p:txBody>
          <a:bodyPr wrap="square" rtlCol="0">
            <a:spAutoFit/>
          </a:bodyPr>
          <a:lstStyle/>
          <a:p>
            <a:pPr algn="just"/>
            <a:r>
              <a:rPr lang="en-US" b="1" dirty="0" smtClean="0">
                <a:solidFill>
                  <a:srgbClr val="0000FF"/>
                </a:solidFill>
              </a:rPr>
              <a:t>QUESTION-</a:t>
            </a:r>
            <a:r>
              <a:rPr lang="en-IN" b="1" dirty="0" smtClean="0">
                <a:solidFill>
                  <a:srgbClr val="0000FF"/>
                </a:solidFill>
              </a:rPr>
              <a:t>1</a:t>
            </a:r>
          </a:p>
          <a:p>
            <a:pPr algn="just"/>
            <a:r>
              <a:rPr lang="en-IN" sz="1300" dirty="0" smtClean="0"/>
              <a:t>Anita, </a:t>
            </a:r>
            <a:r>
              <a:rPr lang="en-IN" sz="1300" dirty="0" err="1" smtClean="0"/>
              <a:t>Asha</a:t>
            </a:r>
            <a:r>
              <a:rPr lang="en-IN" sz="1300" dirty="0" smtClean="0"/>
              <a:t> and </a:t>
            </a:r>
            <a:r>
              <a:rPr lang="en-IN" sz="1300" dirty="0" err="1" smtClean="0"/>
              <a:t>Amrit</a:t>
            </a:r>
            <a:r>
              <a:rPr lang="en-IN" sz="1300" dirty="0" smtClean="0"/>
              <a:t> are partners sharing profits in the ratio of 3:2:1 respectively. From 1st January 2010, they decided to share profits in the ratio of 2:3:1. The partnership deed provides that in the event of any change in profit sharing ratio, the goodwill should be valued at three years' purchase of the average of five years profits. The profits and losses of the preceding five years are: </a:t>
            </a:r>
          </a:p>
          <a:p>
            <a:endParaRPr lang="en-US" dirty="0" smtClean="0"/>
          </a:p>
          <a:p>
            <a:endParaRPr lang="en-US" dirty="0" smtClean="0"/>
          </a:p>
          <a:p>
            <a:endParaRPr lang="en-US" dirty="0" smtClean="0"/>
          </a:p>
          <a:p>
            <a:r>
              <a:rPr lang="en-IN" dirty="0" smtClean="0"/>
              <a:t>Showing the working clearly, give the necessary journal entry to record the above change. </a:t>
            </a:r>
          </a:p>
          <a:p>
            <a:endParaRPr lang="en-US" b="1" dirty="0" smtClean="0">
              <a:solidFill>
                <a:srgbClr val="0000FF"/>
              </a:solidFill>
            </a:endParaRPr>
          </a:p>
          <a:p>
            <a:r>
              <a:rPr lang="en-US" b="1" dirty="0" smtClean="0">
                <a:solidFill>
                  <a:srgbClr val="0000FF"/>
                </a:solidFill>
              </a:rPr>
              <a:t>QUESTION-</a:t>
            </a:r>
            <a:r>
              <a:rPr lang="en-IN" b="1" dirty="0" smtClean="0">
                <a:solidFill>
                  <a:srgbClr val="0000FF"/>
                </a:solidFill>
              </a:rPr>
              <a:t>2</a:t>
            </a:r>
          </a:p>
          <a:p>
            <a:pPr algn="just"/>
            <a:r>
              <a:rPr lang="en-IN" sz="1300" dirty="0" smtClean="0"/>
              <a:t>Kumar, Gupta and </a:t>
            </a:r>
            <a:r>
              <a:rPr lang="en-IN" sz="1300" dirty="0" err="1" smtClean="0"/>
              <a:t>Kavita</a:t>
            </a:r>
            <a:r>
              <a:rPr lang="en-IN" sz="1300" dirty="0" smtClean="0"/>
              <a:t> were partners in a firm sharing profits and losses equally. The firm was engaged in the storage and distribution of canned juice and its </a:t>
            </a:r>
            <a:r>
              <a:rPr lang="en-IN" sz="1300" dirty="0" err="1" smtClean="0"/>
              <a:t>godowns</a:t>
            </a:r>
            <a:r>
              <a:rPr lang="en-IN" sz="1300" dirty="0" smtClean="0"/>
              <a:t> were located at three different places in the city. Each </a:t>
            </a:r>
            <a:r>
              <a:rPr lang="en-IN" sz="1300" dirty="0" err="1" smtClean="0"/>
              <a:t>godown</a:t>
            </a:r>
            <a:r>
              <a:rPr lang="en-IN" sz="1300" dirty="0" smtClean="0"/>
              <a:t> was being managed individually by Kumar, Gupta and </a:t>
            </a:r>
            <a:r>
              <a:rPr lang="en-IN" sz="1300" dirty="0" err="1" smtClean="0"/>
              <a:t>Kavita</a:t>
            </a:r>
            <a:r>
              <a:rPr lang="en-IN" sz="1300" dirty="0" smtClean="0"/>
              <a:t>. Because of increase in business activities at the </a:t>
            </a:r>
            <a:r>
              <a:rPr lang="en-IN" sz="1300" dirty="0" err="1" smtClean="0"/>
              <a:t>godown</a:t>
            </a:r>
            <a:r>
              <a:rPr lang="en-IN" sz="1300" dirty="0" smtClean="0"/>
              <a:t> managed by Gupta, he had to devote more time. Gupta demanded that his share in the profits of the firm be increased, to which Kumar and </a:t>
            </a:r>
            <a:r>
              <a:rPr lang="en-IN" sz="1300" dirty="0" err="1" smtClean="0"/>
              <a:t>Kavita</a:t>
            </a:r>
            <a:r>
              <a:rPr lang="en-IN" sz="1300" dirty="0" smtClean="0"/>
              <a:t> agreed. The new profit-sharing ratio was agreed to be 1:2:1. For this purpose, the goodwill of the firm was valued at two years' purchase of the average profits of last five years. The profits of the last five years were as follows: </a:t>
            </a:r>
          </a:p>
          <a:p>
            <a:endParaRPr lang="en-IN" sz="1300" dirty="0" smtClean="0"/>
          </a:p>
          <a:p>
            <a:endParaRPr lang="en-IN" sz="1300" dirty="0" smtClean="0"/>
          </a:p>
          <a:p>
            <a:endParaRPr lang="en-IN" sz="1300" dirty="0" smtClean="0"/>
          </a:p>
          <a:p>
            <a:r>
              <a:rPr lang="en-IN" sz="1300" b="1" dirty="0" smtClean="0"/>
              <a:t>You are required to: </a:t>
            </a:r>
          </a:p>
          <a:p>
            <a:pPr marL="400050" indent="-400050">
              <a:buAutoNum type="romanLcParenBoth"/>
            </a:pPr>
            <a:r>
              <a:rPr lang="en-IN" sz="1300" dirty="0" smtClean="0"/>
              <a:t>Calculate the goodwill of the firm. </a:t>
            </a:r>
          </a:p>
          <a:p>
            <a:pPr marL="400050" indent="-400050">
              <a:buAutoNum type="romanLcParenBoth"/>
            </a:pPr>
            <a:r>
              <a:rPr lang="en-IN" sz="1300" dirty="0" smtClean="0"/>
              <a:t>(ii) Pass necessary Journal Entry for the treatment of goodwill on change in profit-sharing ratio of Kumar, Gupta and </a:t>
            </a:r>
            <a:r>
              <a:rPr lang="en-IN" sz="1300" dirty="0" err="1" smtClean="0"/>
              <a:t>Kavita</a:t>
            </a:r>
            <a:r>
              <a:rPr lang="en-IN" sz="1300" dirty="0" smtClean="0"/>
              <a:t>. </a:t>
            </a:r>
          </a:p>
          <a:p>
            <a:endParaRPr lang="en-IN" sz="1300" dirty="0" smtClean="0"/>
          </a:p>
          <a:p>
            <a:endParaRPr lang="en-IN" sz="1300" dirty="0"/>
          </a:p>
        </p:txBody>
      </p:sp>
      <p:pic>
        <p:nvPicPr>
          <p:cNvPr id="1026" name="Picture 2"/>
          <p:cNvPicPr>
            <a:picLocks noChangeAspect="1" noChangeArrowheads="1"/>
          </p:cNvPicPr>
          <p:nvPr/>
        </p:nvPicPr>
        <p:blipFill>
          <a:blip r:embed="rId2">
            <a:lum bright="-10000" contrast="40000"/>
          </a:blip>
          <a:srcRect/>
          <a:stretch>
            <a:fillRect/>
          </a:stretch>
        </p:blipFill>
        <p:spPr bwMode="auto">
          <a:xfrm>
            <a:off x="1106364" y="1118238"/>
            <a:ext cx="8037636" cy="496806"/>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lum bright="-10000" contrast="40000"/>
          </a:blip>
          <a:srcRect/>
          <a:stretch>
            <a:fillRect/>
          </a:stretch>
        </p:blipFill>
        <p:spPr bwMode="auto">
          <a:xfrm>
            <a:off x="1106365" y="3707079"/>
            <a:ext cx="8037635" cy="556163"/>
          </a:xfrm>
          <a:prstGeom prst="rect">
            <a:avLst/>
          </a:prstGeom>
          <a:noFill/>
          <a:ln w="9525">
            <a:noFill/>
            <a:miter lim="800000"/>
            <a:headEnd/>
            <a:tailEnd/>
          </a:ln>
          <a:effectLst/>
        </p:spPr>
      </p:pic>
      <p:pic>
        <p:nvPicPr>
          <p:cNvPr id="5" name="Google Shape;63;p14"/>
          <p:cNvPicPr preferRelativeResize="0"/>
          <p:nvPr/>
        </p:nvPicPr>
        <p:blipFill rotWithShape="1">
          <a:blip r:embed="rId4">
            <a:alphaModFix/>
          </a:blip>
          <a:srcRect/>
          <a:stretch/>
        </p:blipFill>
        <p:spPr>
          <a:xfrm>
            <a:off x="7705725" y="4429125"/>
            <a:ext cx="1438274" cy="7143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09403" y="0"/>
            <a:ext cx="8134597" cy="307777"/>
          </a:xfrm>
          <a:prstGeom prst="rect">
            <a:avLst/>
          </a:prstGeom>
          <a:noFill/>
        </p:spPr>
        <p:txBody>
          <a:bodyPr wrap="square" rtlCol="0">
            <a:spAutoFit/>
          </a:bodyPr>
          <a:lstStyle/>
          <a:p>
            <a:r>
              <a:rPr lang="en-US" dirty="0" smtClean="0"/>
              <a:t>PAGE NO 3.10 PENDING</a:t>
            </a:r>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09403" y="0"/>
            <a:ext cx="8134597" cy="4616648"/>
          </a:xfrm>
          <a:prstGeom prst="rect">
            <a:avLst/>
          </a:prstGeom>
          <a:noFill/>
        </p:spPr>
        <p:txBody>
          <a:bodyPr wrap="square" rtlCol="0">
            <a:spAutoFit/>
          </a:bodyPr>
          <a:lstStyle/>
          <a:p>
            <a:pPr algn="just"/>
            <a:r>
              <a:rPr lang="en-IN" dirty="0" smtClean="0"/>
              <a:t>A, B and C are partners sharing profits and losses equally. They decided to share future profits and losses in the ratio of 2:2:1. Goodwill of the firm is valued at 60,000. Show Journal Entries under each of the following alternative cases: Case 1. When no goodwill appears in the books. Case 2. When goodwill appears in the books at 30,000.</a:t>
            </a:r>
          </a:p>
          <a:p>
            <a:pPr algn="just"/>
            <a:endParaRPr lang="en-IN" dirty="0" smtClean="0"/>
          </a:p>
          <a:p>
            <a:pPr algn="just"/>
            <a:endParaRPr lang="en-IN" dirty="0" smtClean="0"/>
          </a:p>
          <a:p>
            <a:pPr algn="just"/>
            <a:r>
              <a:rPr lang="en-IN" dirty="0" err="1" smtClean="0"/>
              <a:t>Mridul</a:t>
            </a:r>
            <a:r>
              <a:rPr lang="en-IN" dirty="0" smtClean="0"/>
              <a:t> and </a:t>
            </a:r>
            <a:r>
              <a:rPr lang="en-IN" dirty="0" err="1" smtClean="0"/>
              <a:t>Kartik</a:t>
            </a:r>
            <a:r>
              <a:rPr lang="en-IN" dirty="0" smtClean="0"/>
              <a:t> are partners sharing profits and losses equally. With effect from 1st January, 2017, they agreed to change their profit-sharing ratio. The partnership deed provides that in the event of any change in profit-sharing ratio, the goodwill should be valued at two years' purchase of the average of last three years profits. The profits and losses of the preceding three years were: 2014 - 35,000; 2015 - 28,000; 2016 -Z 27,000. The partners passed the following Journal Entry to give effect to the adjustment for goodwill: </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IN" dirty="0" smtClean="0"/>
              <a:t>Calculate the individual partner's gain or sacrifice due to change in ratio and new profit-sharing ratio.</a:t>
            </a:r>
          </a:p>
          <a:p>
            <a:pPr algn="just"/>
            <a:r>
              <a:rPr lang="en-IN" dirty="0" smtClean="0"/>
              <a:t> </a:t>
            </a:r>
            <a:endParaRPr lang="en-IN" dirty="0"/>
          </a:p>
        </p:txBody>
      </p:sp>
      <p:pic>
        <p:nvPicPr>
          <p:cNvPr id="2050" name="Picture 2"/>
          <p:cNvPicPr>
            <a:picLocks noChangeAspect="1" noChangeArrowheads="1"/>
          </p:cNvPicPr>
          <p:nvPr/>
        </p:nvPicPr>
        <p:blipFill>
          <a:blip r:embed="rId2"/>
          <a:srcRect/>
          <a:stretch>
            <a:fillRect/>
          </a:stretch>
        </p:blipFill>
        <p:spPr bwMode="auto">
          <a:xfrm>
            <a:off x="1094489" y="2650157"/>
            <a:ext cx="8049511" cy="1304326"/>
          </a:xfrm>
          <a:prstGeom prst="rect">
            <a:avLst/>
          </a:prstGeom>
          <a:noFill/>
          <a:ln w="9525">
            <a:noFill/>
            <a:miter lim="800000"/>
            <a:headEnd/>
            <a:tailEnd/>
          </a:ln>
          <a:effectLst/>
        </p:spPr>
      </p:pic>
      <p:pic>
        <p:nvPicPr>
          <p:cNvPr id="4" name="Google Shape;63;p14"/>
          <p:cNvPicPr preferRelativeResize="0"/>
          <p:nvPr/>
        </p:nvPicPr>
        <p:blipFill rotWithShape="1">
          <a:blip r:embed="rId3">
            <a:alphaModFix/>
          </a:blip>
          <a:srcRect/>
          <a:stretch/>
        </p:blipFill>
        <p:spPr>
          <a:xfrm>
            <a:off x="7705725" y="4429125"/>
            <a:ext cx="1438274" cy="7143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7527" y="0"/>
            <a:ext cx="8146473" cy="5370701"/>
          </a:xfrm>
          <a:prstGeom prst="rect">
            <a:avLst/>
          </a:prstGeom>
          <a:noFill/>
        </p:spPr>
        <p:txBody>
          <a:bodyPr wrap="square" rtlCol="0">
            <a:spAutoFit/>
          </a:bodyPr>
          <a:lstStyle/>
          <a:p>
            <a:pPr algn="ctr"/>
            <a:r>
              <a:rPr lang="en-IN" sz="1600" b="1" dirty="0" smtClean="0">
                <a:solidFill>
                  <a:srgbClr val="FF0000"/>
                </a:solidFill>
              </a:rPr>
              <a:t>ACCOUNTING TREATMENT OF ACCUMULATED PROFITS AND RESERVES </a:t>
            </a:r>
          </a:p>
          <a:p>
            <a:pPr algn="just"/>
            <a:r>
              <a:rPr lang="en-IN" dirty="0" smtClean="0"/>
              <a:t>If the firm is having Reserves or/and Accumulated profits in the Balance Sheet at the time of change in profit-sharing ratio, then there can be "Two Accounting Treatment": </a:t>
            </a:r>
          </a:p>
          <a:p>
            <a:pPr algn="just"/>
            <a:endParaRPr lang="en-IN" sz="500" dirty="0" smtClean="0"/>
          </a:p>
          <a:p>
            <a:pPr algn="just"/>
            <a:r>
              <a:rPr lang="en-IN" b="1" dirty="0" smtClean="0"/>
              <a:t>Two Accounting Treatments of Accumulated Profits and Reserves </a:t>
            </a:r>
          </a:p>
          <a:p>
            <a:pPr marL="342900" indent="-342900" algn="just">
              <a:buAutoNum type="arabicPeriod"/>
            </a:pPr>
            <a:r>
              <a:rPr lang="en-IN" dirty="0" smtClean="0"/>
              <a:t>When Reserves are not to be shown in future in the new Balance Sheet </a:t>
            </a:r>
          </a:p>
          <a:p>
            <a:pPr marL="342900" indent="-342900" algn="just">
              <a:buAutoNum type="arabicPeriod"/>
            </a:pPr>
            <a:r>
              <a:rPr lang="en-IN" dirty="0" smtClean="0"/>
              <a:t>When Reserves are to be shown in future in the new Balance Sheet </a:t>
            </a:r>
          </a:p>
          <a:p>
            <a:pPr marL="342900" indent="-342900" algn="just"/>
            <a:endParaRPr lang="en-IN" sz="900" dirty="0" smtClean="0"/>
          </a:p>
          <a:p>
            <a:pPr algn="just"/>
            <a:r>
              <a:rPr lang="en-IN" b="1" dirty="0" smtClean="0"/>
              <a:t>When Reserves are not to be shown in future in the new Balance Sheet </a:t>
            </a:r>
          </a:p>
          <a:p>
            <a:pPr algn="just"/>
            <a:r>
              <a:rPr lang="en-IN" dirty="0" smtClean="0"/>
              <a:t>The accumulated profits and reserves appearing in the Balance Sheet on the date of change in profit-sharing ratio had been earned before the reconstitution of the firm by the partners in their old ratio. So, before the profit-sharing ratio changes, such accumulated profits and reserves are distributed among the existing partners in their old ratio and will not be shown in the new Balance Sheet. They are transferred to Partners' Capital Accounts (in case of fluctuating capitals) or Current Accounts (in case of fixed capitals) in their old profit-sharing ratio. </a:t>
            </a:r>
          </a:p>
          <a:p>
            <a:pPr algn="just"/>
            <a:r>
              <a:rPr lang="en-IN" b="1" dirty="0" smtClean="0"/>
              <a:t>The Journal Entries will be: </a:t>
            </a:r>
          </a:p>
          <a:p>
            <a:pPr marL="400050" indent="-400050" algn="just">
              <a:buAutoNum type="romanLcParenBoth"/>
            </a:pPr>
            <a:r>
              <a:rPr lang="en-IN" dirty="0" smtClean="0"/>
              <a:t>For Transfer of Reserves and Accumulated Profits </a:t>
            </a:r>
          </a:p>
          <a:p>
            <a:pPr marL="400050" indent="-400050" algn="just"/>
            <a:r>
              <a:rPr lang="en-IN" dirty="0" smtClean="0"/>
              <a:t>	General Reserve/Other Reserve A/c 			Dr. </a:t>
            </a:r>
          </a:p>
          <a:p>
            <a:pPr marL="400050" indent="-400050" algn="just"/>
            <a:r>
              <a:rPr lang="en-IN" dirty="0" smtClean="0"/>
              <a:t>	Profit and Loss A/c 				Dr. </a:t>
            </a:r>
          </a:p>
          <a:p>
            <a:pPr marL="400050" indent="-400050" algn="just"/>
            <a:r>
              <a:rPr lang="en-IN" dirty="0" smtClean="0"/>
              <a:t>	Workmen Compensation Reserve A/c`** 			Dr. </a:t>
            </a:r>
          </a:p>
          <a:p>
            <a:pPr marL="400050" indent="-400050" algn="just"/>
            <a:r>
              <a:rPr lang="en-IN" dirty="0" smtClean="0"/>
              <a:t>	Investment Fluctuation Reserve A/c** 			Dr. </a:t>
            </a:r>
          </a:p>
          <a:p>
            <a:pPr marL="400050" indent="-400050" algn="just"/>
            <a:r>
              <a:rPr lang="en-IN" dirty="0" smtClean="0"/>
              <a:t>	       To Partners' Capital (or Current) A/c (In Old Ratio) </a:t>
            </a:r>
          </a:p>
          <a:p>
            <a:pPr marL="400050" indent="-400050" algn="just"/>
            <a:r>
              <a:rPr lang="en-IN" dirty="0" smtClean="0"/>
              <a:t>	(Being the balance in reserves or/and accumulated profits transferred to capital (or current) accounts of partners in their old ratio) </a:t>
            </a:r>
          </a:p>
          <a:p>
            <a:pPr algn="just"/>
            <a:endParaRPr lang="en-IN" dirty="0"/>
          </a:p>
        </p:txBody>
      </p:sp>
      <p:pic>
        <p:nvPicPr>
          <p:cNvPr id="3" name="Google Shape;63;p14"/>
          <p:cNvPicPr preferRelativeResize="0"/>
          <p:nvPr/>
        </p:nvPicPr>
        <p:blipFill rotWithShape="1">
          <a:blip r:embed="rId2">
            <a:alphaModFix/>
          </a:blip>
          <a:srcRect/>
          <a:stretch/>
        </p:blipFill>
        <p:spPr>
          <a:xfrm>
            <a:off x="7705725" y="4429125"/>
            <a:ext cx="1438274" cy="7143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978</TotalTime>
  <Words>2727</Words>
  <Application>Microsoft Office PowerPoint</Application>
  <PresentationFormat>On-screen Show (16:9)</PresentationFormat>
  <Paragraphs>316</Paragraphs>
  <Slides>27</Slides>
  <Notes>2</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226</cp:revision>
  <dcterms:modified xsi:type="dcterms:W3CDTF">2022-03-28T15:44:22Z</dcterms:modified>
</cp:coreProperties>
</file>