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Lst>
  <p:notesMasterIdLst>
    <p:notesMasterId r:id="rId25"/>
  </p:notesMasterIdLst>
  <p:sldIdLst>
    <p:sldId id="264" r:id="rId2"/>
    <p:sldId id="265" r:id="rId3"/>
    <p:sldId id="266" r:id="rId4"/>
    <p:sldId id="267" r:id="rId5"/>
    <p:sldId id="268" r:id="rId6"/>
    <p:sldId id="269" r:id="rId7"/>
    <p:sldId id="270" r:id="rId8"/>
    <p:sldId id="271" r:id="rId9"/>
    <p:sldId id="281" r:id="rId10"/>
    <p:sldId id="282" r:id="rId11"/>
    <p:sldId id="284" r:id="rId12"/>
    <p:sldId id="285" r:id="rId13"/>
    <p:sldId id="272" r:id="rId14"/>
    <p:sldId id="273" r:id="rId15"/>
    <p:sldId id="279" r:id="rId16"/>
    <p:sldId id="283" r:id="rId17"/>
    <p:sldId id="274" r:id="rId18"/>
    <p:sldId id="280" r:id="rId19"/>
    <p:sldId id="275" r:id="rId20"/>
    <p:sldId id="276" r:id="rId21"/>
    <p:sldId id="277" r:id="rId22"/>
    <p:sldId id="278" r:id="rId23"/>
    <p:sldId id="25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4624" autoAdjust="0"/>
  </p:normalViewPr>
  <p:slideViewPr>
    <p:cSldViewPr snapToGrid="0">
      <p:cViewPr>
        <p:scale>
          <a:sx n="80" d="100"/>
          <a:sy n="80" d="100"/>
        </p:scale>
        <p:origin x="-1522" y="-58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7C3A134-F1C3-464B-BF47-54DC2DE08F52}"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0108781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7C3A134-F1C3-464B-BF47-54DC2DE08F52}"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7724324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7C3A134-F1C3-464B-BF47-54DC2DE08F52}"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40582067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7C3A134-F1C3-464B-BF47-54DC2DE08F52}"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3827120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8689145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7C3A134-F1C3-464B-BF47-54DC2DE08F52}"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0295007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7C3A134-F1C3-464B-BF47-54DC2DE08F52}" type="datetimeFigureOut">
              <a:rPr lang="en-US" smtClean="0"/>
              <a:pPr/>
              <a:t>3/28/2022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7613534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7C3A134-F1C3-464B-BF47-54DC2DE08F52}" type="datetimeFigureOut">
              <a:rPr lang="en-US" smtClean="0"/>
              <a:pPr/>
              <a:t>3/28/2022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9844317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3/28/2022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97182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8550156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3/28/2022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1563186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C3A134-F1C3-464B-BF47-54DC2DE08F52}" type="datetimeFigureOut">
              <a:rPr lang="en-US" smtClean="0"/>
              <a:pPr/>
              <a:t>3/28/2022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3704257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2"/>
            <a:ext cx="9144000" cy="1365879"/>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 sz="2400" b="1" dirty="0" smtClean="0">
                <a:solidFill>
                  <a:srgbClr val="FF0000"/>
                </a:solidFill>
              </a:rPr>
              <a:t>ACCOUNTING FOR PARTNERSHIP FIRM</a:t>
            </a:r>
            <a:endParaRPr lang="en-US" sz="2400" b="1" dirty="0" smtClean="0">
              <a:solidFill>
                <a:srgbClr val="FF0000"/>
              </a:solidFill>
              <a:latin typeface="Calibri"/>
              <a:ea typeface="Calibri"/>
              <a:cs typeface="Calibri"/>
              <a:sym typeface="Calibri"/>
            </a:endParaRPr>
          </a:p>
        </p:txBody>
      </p:sp>
      <p:sp>
        <p:nvSpPr>
          <p:cNvPr id="57" name="Google Shape;57;p13"/>
          <p:cNvSpPr txBox="1"/>
          <p:nvPr/>
        </p:nvSpPr>
        <p:spPr>
          <a:xfrm>
            <a:off x="2222174" y="2571738"/>
            <a:ext cx="5544287" cy="144212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ACCOUNTANCY</a:t>
            </a:r>
          </a:p>
          <a:p>
            <a:pPr marL="0" lvl="0" indent="0" algn="l" rtl="0">
              <a:spcBef>
                <a:spcPts val="0"/>
              </a:spcBef>
              <a:spcAft>
                <a:spcPts val="0"/>
              </a:spcAft>
              <a:buNone/>
            </a:pPr>
            <a:endParaRPr b="1"/>
          </a:p>
          <a:p>
            <a:pPr marL="0" lvl="0" indent="0" algn="l" rtl="0">
              <a:spcBef>
                <a:spcPts val="0"/>
              </a:spcBef>
              <a:spcAft>
                <a:spcPts val="0"/>
              </a:spcAft>
              <a:buNone/>
            </a:pPr>
            <a:r>
              <a:rPr lang="en" b="1" dirty="0"/>
              <a:t>CHAPTER </a:t>
            </a:r>
            <a:r>
              <a:rPr lang="en" b="1" dirty="0" smtClean="0"/>
              <a:t>NUMBER:02</a:t>
            </a:r>
          </a:p>
          <a:p>
            <a:pPr marL="0" lvl="0" indent="0" algn="l" rtl="0">
              <a:spcBef>
                <a:spcPts val="0"/>
              </a:spcBef>
              <a:spcAft>
                <a:spcPts val="0"/>
              </a:spcAft>
              <a:buNone/>
            </a:pPr>
            <a:endParaRPr b="1"/>
          </a:p>
          <a:p>
            <a:r>
              <a:rPr lang="en" b="1" dirty="0"/>
              <a:t>CHAPTER NAME </a:t>
            </a:r>
            <a:r>
              <a:rPr lang="en" b="1" dirty="0" smtClean="0"/>
              <a:t>: </a:t>
            </a:r>
            <a:r>
              <a:rPr lang="en" b="1" dirty="0" smtClean="0">
                <a:solidFill>
                  <a:srgbClr val="FF0000"/>
                </a:solidFill>
              </a:rPr>
              <a:t>ACCOUNTING FOR PARTNERSHIP             		FIRM:FUNDAMENTALS</a:t>
            </a:r>
            <a:endParaRPr lang="en-US" dirty="0" smtClean="0">
              <a:solidFill>
                <a:srgbClr val="FF0000"/>
              </a:solidFill>
            </a:endParaRPr>
          </a:p>
          <a:p>
            <a:pPr marL="0" lvl="0" indent="0" algn="l" rtl="0">
              <a:spcBef>
                <a:spcPts val="0"/>
              </a:spcBef>
              <a:spcAft>
                <a:spcPts val="0"/>
              </a:spcAft>
              <a:buNone/>
            </a:pPr>
            <a:endParaRPr b="1"/>
          </a:p>
        </p:txBody>
      </p:sp>
      <p:pic>
        <p:nvPicPr>
          <p:cNvPr id="6" name="Google Shape;63;p14"/>
          <p:cNvPicPr preferRelativeResize="0"/>
          <p:nvPr/>
        </p:nvPicPr>
        <p:blipFill rotWithShape="1">
          <a:blip r:embed="rId4">
            <a:alphaModFix/>
          </a:blip>
          <a:srcRect/>
          <a:stretch/>
        </p:blipFill>
        <p:spPr>
          <a:xfrm>
            <a:off x="85724" y="0"/>
            <a:ext cx="2136449" cy="9239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6224"/>
            <a:ext cx="8534400" cy="400110"/>
          </a:xfrm>
          <a:prstGeom prst="rect">
            <a:avLst/>
          </a:prstGeom>
          <a:noFill/>
        </p:spPr>
        <p:txBody>
          <a:bodyPr wrap="square" rtlCol="0">
            <a:spAutoFit/>
          </a:bodyPr>
          <a:lstStyle/>
          <a:p>
            <a:pPr algn="ctr"/>
            <a:r>
              <a:rPr lang="en-US" sz="2000" b="1" dirty="0" smtClean="0">
                <a:solidFill>
                  <a:srgbClr val="FF0000"/>
                </a:solidFill>
                <a:latin typeface="+mn-lt"/>
              </a:rPr>
              <a:t>TRUE OR FALSE</a:t>
            </a:r>
            <a:endParaRPr lang="en-IN" sz="2000" b="1" dirty="0">
              <a:solidFill>
                <a:srgbClr val="FF0000"/>
              </a:solidFill>
              <a:latin typeface="+mn-lt"/>
            </a:endParaRPr>
          </a:p>
        </p:txBody>
      </p:sp>
      <p:sp>
        <p:nvSpPr>
          <p:cNvPr id="3" name="TextBox 2"/>
          <p:cNvSpPr txBox="1"/>
          <p:nvPr/>
        </p:nvSpPr>
        <p:spPr>
          <a:xfrm>
            <a:off x="238125" y="942975"/>
            <a:ext cx="8629650" cy="4093428"/>
          </a:xfrm>
          <a:prstGeom prst="rect">
            <a:avLst/>
          </a:prstGeom>
          <a:noFill/>
        </p:spPr>
        <p:txBody>
          <a:bodyPr wrap="square" rtlCol="0">
            <a:spAutoFit/>
          </a:bodyPr>
          <a:lstStyle/>
          <a:p>
            <a:r>
              <a:rPr lang="en-US" b="1" u="sng" dirty="0"/>
              <a:t>Remembering</a:t>
            </a:r>
            <a:endParaRPr lang="en-IN" sz="1050" u="sng" dirty="0"/>
          </a:p>
          <a:p>
            <a:r>
              <a:rPr lang="en-US" sz="800" b="1" dirty="0"/>
              <a:t> </a:t>
            </a:r>
            <a:endParaRPr lang="en-IN" sz="2400" dirty="0"/>
          </a:p>
          <a:p>
            <a:pPr lvl="1"/>
            <a:r>
              <a:rPr lang="en-US" dirty="0" smtClean="0"/>
              <a:t>1. The </a:t>
            </a:r>
            <a:r>
              <a:rPr lang="en-US" dirty="0"/>
              <a:t>nature of Profit and Loss Account is real.	</a:t>
            </a:r>
            <a:endParaRPr lang="en-US" dirty="0" smtClean="0"/>
          </a:p>
          <a:p>
            <a:pPr lvl="1"/>
            <a:r>
              <a:rPr lang="en-US" dirty="0" smtClean="0"/>
              <a:t>2. Registration </a:t>
            </a:r>
            <a:r>
              <a:rPr lang="en-US" dirty="0"/>
              <a:t>of partnership is optional.	</a:t>
            </a:r>
            <a:endParaRPr lang="en-IN" dirty="0"/>
          </a:p>
          <a:p>
            <a:pPr lvl="1"/>
            <a:r>
              <a:rPr lang="en-US" dirty="0" smtClean="0"/>
              <a:t>3. A </a:t>
            </a:r>
            <a:r>
              <a:rPr lang="en-US" dirty="0"/>
              <a:t>body corporate can be a partner in partnership firm.	</a:t>
            </a:r>
            <a:endParaRPr lang="en-IN" dirty="0"/>
          </a:p>
          <a:p>
            <a:pPr lvl="1"/>
            <a:r>
              <a:rPr lang="en-US" dirty="0" smtClean="0"/>
              <a:t>4. Sleeping </a:t>
            </a:r>
            <a:r>
              <a:rPr lang="en-US" dirty="0"/>
              <a:t>partner are those who do not take part in conduct of the business.	</a:t>
            </a:r>
            <a:endParaRPr lang="en-US" dirty="0" smtClean="0"/>
          </a:p>
          <a:p>
            <a:pPr lvl="1"/>
            <a:endParaRPr lang="en-US" dirty="0" smtClean="0"/>
          </a:p>
          <a:p>
            <a:pPr lvl="1"/>
            <a:r>
              <a:rPr lang="en-US" b="1" u="sng" dirty="0" smtClean="0"/>
              <a:t>Understanding</a:t>
            </a:r>
            <a:endParaRPr lang="en-IN" b="1" u="sng" dirty="0"/>
          </a:p>
          <a:p>
            <a:pPr lvl="1"/>
            <a:endParaRPr lang="en-US" dirty="0" smtClean="0"/>
          </a:p>
          <a:p>
            <a:pPr lvl="1"/>
            <a:r>
              <a:rPr lang="en-US" dirty="0" smtClean="0"/>
              <a:t>5. When </a:t>
            </a:r>
            <a:r>
              <a:rPr lang="en-US" dirty="0"/>
              <a:t>the Partnership agreement is silent about the treatment of interest on capital then it will be treated as charge on profit.	</a:t>
            </a:r>
            <a:endParaRPr lang="en-US" dirty="0" smtClean="0"/>
          </a:p>
          <a:p>
            <a:pPr lvl="1"/>
            <a:r>
              <a:rPr lang="en-US" dirty="0" smtClean="0"/>
              <a:t>6. Fixed </a:t>
            </a:r>
            <a:r>
              <a:rPr lang="en-US" dirty="0"/>
              <a:t>capital always shows Debit balance.	</a:t>
            </a:r>
            <a:endParaRPr lang="en-US" dirty="0" smtClean="0"/>
          </a:p>
          <a:p>
            <a:pPr lvl="1"/>
            <a:r>
              <a:rPr lang="en-US" dirty="0" smtClean="0"/>
              <a:t>7. When </a:t>
            </a:r>
            <a:r>
              <a:rPr lang="en-US" dirty="0"/>
              <a:t>a partnership firm gives loan to its partner then interest on loan will be debited in profit and loss account.	</a:t>
            </a:r>
            <a:endParaRPr lang="en-IN" dirty="0"/>
          </a:p>
          <a:p>
            <a:pPr lvl="1"/>
            <a:r>
              <a:rPr lang="en-US" dirty="0" smtClean="0"/>
              <a:t>8. In </a:t>
            </a:r>
            <a:r>
              <a:rPr lang="en-US" dirty="0"/>
              <a:t>case of fixed capital account method drawing out of capital is shown in partner current account.	</a:t>
            </a:r>
            <a:endParaRPr lang="en-IN" dirty="0"/>
          </a:p>
          <a:p>
            <a:pPr lvl="1"/>
            <a:r>
              <a:rPr lang="en-US" dirty="0" smtClean="0"/>
              <a:t>9. Manager’s </a:t>
            </a:r>
            <a:r>
              <a:rPr lang="en-US" dirty="0"/>
              <a:t>commission is shown in Profit and Loss Appropriation Account.	</a:t>
            </a:r>
            <a:endParaRPr lang="en-IN" dirty="0"/>
          </a:p>
          <a:p>
            <a:r>
              <a:rPr lang="en-US" dirty="0" smtClean="0"/>
              <a:t>10. Interest </a:t>
            </a:r>
            <a:r>
              <a:rPr lang="en-US" dirty="0"/>
              <a:t>as a charge means interest on capital is to be allowed whether the firm has earned profit or incurred loss.</a:t>
            </a:r>
            <a:endParaRPr lang="en-IN" dirty="0"/>
          </a:p>
          <a:p>
            <a:endParaRPr lang="en-IN" dirty="0"/>
          </a:p>
        </p:txBody>
      </p:sp>
      <p:pic>
        <p:nvPicPr>
          <p:cNvPr id="4" name="Google Shape;63;p14"/>
          <p:cNvPicPr preferRelativeResize="0"/>
          <p:nvPr/>
        </p:nvPicPr>
        <p:blipFill rotWithShape="1">
          <a:blip r:embed="rId2">
            <a:alphaModFix/>
          </a:blip>
          <a:srcRect/>
          <a:stretch/>
        </p:blipFill>
        <p:spPr>
          <a:xfrm>
            <a:off x="7911473" y="4531625"/>
            <a:ext cx="1232526" cy="611875"/>
          </a:xfrm>
          <a:prstGeom prst="rect">
            <a:avLst/>
          </a:prstGeom>
          <a:noFill/>
          <a:ln>
            <a:noFill/>
          </a:ln>
        </p:spPr>
      </p:pic>
    </p:spTree>
    <p:extLst>
      <p:ext uri="{BB962C8B-B14F-4D97-AF65-F5344CB8AC3E}">
        <p14:creationId xmlns:p14="http://schemas.microsoft.com/office/powerpoint/2010/main" val="94320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49" y="533401"/>
            <a:ext cx="8429625" cy="4031873"/>
          </a:xfrm>
          <a:prstGeom prst="rect">
            <a:avLst/>
          </a:prstGeom>
        </p:spPr>
        <p:txBody>
          <a:bodyPr wrap="square">
            <a:spAutoFit/>
          </a:bodyPr>
          <a:lstStyle/>
          <a:p>
            <a:pPr algn="ctr"/>
            <a:r>
              <a:rPr lang="en-US" sz="1800" b="1" dirty="0">
                <a:solidFill>
                  <a:srgbClr val="0070C0"/>
                </a:solidFill>
                <a:latin typeface="+mn-lt"/>
              </a:rPr>
              <a:t>Analysis &amp; Evaluation</a:t>
            </a:r>
            <a:endParaRPr lang="en-IN" sz="1800" b="1" dirty="0">
              <a:solidFill>
                <a:srgbClr val="0070C0"/>
              </a:solidFill>
              <a:latin typeface="+mn-lt"/>
            </a:endParaRPr>
          </a:p>
          <a:p>
            <a:pPr lvl="1"/>
            <a:r>
              <a:rPr lang="en-US" dirty="0" smtClean="0"/>
              <a:t>1. Business </a:t>
            </a:r>
            <a:r>
              <a:rPr lang="en-US" dirty="0"/>
              <a:t>of the firm can be conducted even by one partner.	</a:t>
            </a:r>
            <a:endParaRPr lang="en-IN" dirty="0"/>
          </a:p>
          <a:p>
            <a:pPr lvl="1"/>
            <a:r>
              <a:rPr lang="en-US" dirty="0" smtClean="0"/>
              <a:t>2. Unless </a:t>
            </a:r>
            <a:r>
              <a:rPr lang="en-US" dirty="0"/>
              <a:t>otherwise specified, the partners have to share profits and losses in proportion of the capital contributed by them.	</a:t>
            </a:r>
            <a:endParaRPr lang="en-IN" dirty="0"/>
          </a:p>
          <a:p>
            <a:pPr lvl="1"/>
            <a:r>
              <a:rPr lang="en-US" dirty="0" smtClean="0"/>
              <a:t>3. In </a:t>
            </a:r>
            <a:r>
              <a:rPr lang="en-US" dirty="0"/>
              <a:t>the absence of Partnership deed, partners are entitled to interest on capital.	</a:t>
            </a:r>
            <a:endParaRPr lang="en-IN" dirty="0"/>
          </a:p>
          <a:p>
            <a:pPr lvl="1"/>
            <a:r>
              <a:rPr lang="en-US" dirty="0" smtClean="0"/>
              <a:t>4. Interest </a:t>
            </a:r>
            <a:r>
              <a:rPr lang="en-US" dirty="0"/>
              <a:t>on loan advanced by a partner to the firm shall be paid even if there are losses in the business.	</a:t>
            </a:r>
            <a:endParaRPr lang="en-IN" dirty="0"/>
          </a:p>
          <a:p>
            <a:pPr lvl="1"/>
            <a:r>
              <a:rPr lang="en-US" dirty="0" smtClean="0"/>
              <a:t>5. Under </a:t>
            </a:r>
            <a:r>
              <a:rPr lang="en-US" dirty="0"/>
              <a:t>Fixed Capital method, any addition to capital will be shown in Partner’s Capital Account.</a:t>
            </a:r>
            <a:endParaRPr lang="en-IN" dirty="0"/>
          </a:p>
          <a:p>
            <a:endParaRPr lang="en-IN" dirty="0"/>
          </a:p>
          <a:p>
            <a:r>
              <a:rPr lang="en-US" dirty="0" smtClean="0"/>
              <a:t>6. Liability </a:t>
            </a:r>
            <a:r>
              <a:rPr lang="en-US" dirty="0"/>
              <a:t>of the partner is limited</a:t>
            </a:r>
            <a:r>
              <a:rPr lang="en-US" dirty="0" smtClean="0"/>
              <a:t>.</a:t>
            </a:r>
          </a:p>
          <a:p>
            <a:endParaRPr lang="en-US" dirty="0"/>
          </a:p>
          <a:p>
            <a:pPr lvl="0"/>
            <a:r>
              <a:rPr lang="en-US" dirty="0"/>
              <a:t>[ R ] Which section of the partnership act defines partnership as the relation between person who have agreed to share the profit of the business carried on by all or any of them acting for all?</a:t>
            </a:r>
            <a:endParaRPr lang="en-IN" dirty="0"/>
          </a:p>
          <a:p>
            <a:pPr marL="342900" indent="-342900">
              <a:buAutoNum type="alphaLcPeriod"/>
            </a:pPr>
            <a:r>
              <a:rPr lang="en-US" dirty="0" smtClean="0"/>
              <a:t>Section 61</a:t>
            </a:r>
          </a:p>
          <a:p>
            <a:pPr marL="342900" indent="-342900">
              <a:buAutoNum type="alphaLcPeriod"/>
            </a:pPr>
            <a:r>
              <a:rPr lang="en-US" dirty="0"/>
              <a:t> </a:t>
            </a:r>
            <a:r>
              <a:rPr lang="en-US" dirty="0" smtClean="0"/>
              <a:t>Section 130</a:t>
            </a:r>
          </a:p>
          <a:p>
            <a:pPr marL="342900" lvl="0" indent="-342900">
              <a:buFont typeface="Arial"/>
              <a:buAutoNum type="alphaLcPeriod"/>
            </a:pPr>
            <a:r>
              <a:rPr lang="en-US" dirty="0"/>
              <a:t>Section 4</a:t>
            </a:r>
            <a:endParaRPr lang="en-IN" dirty="0"/>
          </a:p>
          <a:p>
            <a:pPr marL="342900" indent="-342900">
              <a:buAutoNum type="alphaLcPeriod"/>
            </a:pPr>
            <a:r>
              <a:rPr lang="en-US" dirty="0"/>
              <a:t>Section 48</a:t>
            </a:r>
            <a:endParaRPr lang="en-IN" dirty="0"/>
          </a:p>
          <a:p>
            <a:endParaRPr lang="en-IN" dirty="0"/>
          </a:p>
        </p:txBody>
      </p:sp>
      <p:sp>
        <p:nvSpPr>
          <p:cNvPr id="3" name="Rectangle 2"/>
          <p:cNvSpPr/>
          <p:nvPr/>
        </p:nvSpPr>
        <p:spPr>
          <a:xfrm>
            <a:off x="3604934" y="150912"/>
            <a:ext cx="1808507" cy="400110"/>
          </a:xfrm>
          <a:prstGeom prst="rect">
            <a:avLst/>
          </a:prstGeom>
        </p:spPr>
        <p:txBody>
          <a:bodyPr wrap="none">
            <a:spAutoFit/>
          </a:bodyPr>
          <a:lstStyle/>
          <a:p>
            <a:pPr algn="ctr"/>
            <a:r>
              <a:rPr lang="en-US" sz="2000" b="1" dirty="0">
                <a:solidFill>
                  <a:srgbClr val="FF0000"/>
                </a:solidFill>
                <a:latin typeface="+mn-lt"/>
              </a:rPr>
              <a:t>TRUE OR FALSE</a:t>
            </a:r>
            <a:endParaRPr lang="en-IN" sz="2000" b="1" dirty="0">
              <a:solidFill>
                <a:srgbClr val="FF0000"/>
              </a:solidFill>
              <a:latin typeface="+mn-lt"/>
            </a:endParaRPr>
          </a:p>
        </p:txBody>
      </p:sp>
      <p:pic>
        <p:nvPicPr>
          <p:cNvPr id="4" name="Google Shape;63;p14"/>
          <p:cNvPicPr preferRelativeResize="0"/>
          <p:nvPr/>
        </p:nvPicPr>
        <p:blipFill rotWithShape="1">
          <a:blip r:embed="rId2">
            <a:alphaModFix/>
          </a:blip>
          <a:srcRect/>
          <a:stretch/>
        </p:blipFill>
        <p:spPr>
          <a:xfrm>
            <a:off x="7911473" y="4578112"/>
            <a:ext cx="1232526" cy="611875"/>
          </a:xfrm>
          <a:prstGeom prst="rect">
            <a:avLst/>
          </a:prstGeom>
          <a:noFill/>
          <a:ln>
            <a:noFill/>
          </a:ln>
        </p:spPr>
      </p:pic>
    </p:spTree>
    <p:extLst>
      <p:ext uri="{BB962C8B-B14F-4D97-AF65-F5344CB8AC3E}">
        <p14:creationId xmlns:p14="http://schemas.microsoft.com/office/powerpoint/2010/main" val="133173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50" y="733425"/>
            <a:ext cx="8420100" cy="4401205"/>
          </a:xfrm>
          <a:prstGeom prst="rect">
            <a:avLst/>
          </a:prstGeom>
          <a:noFill/>
        </p:spPr>
        <p:txBody>
          <a:bodyPr wrap="square" rtlCol="0">
            <a:spAutoFit/>
          </a:bodyPr>
          <a:lstStyle/>
          <a:p>
            <a:pPr lvl="0" algn="just"/>
            <a:r>
              <a:rPr lang="en-US" dirty="0"/>
              <a:t>[ U ] </a:t>
            </a:r>
            <a:r>
              <a:rPr lang="en-US" dirty="0">
                <a:solidFill>
                  <a:srgbClr val="0070C0"/>
                </a:solidFill>
              </a:rPr>
              <a:t>Rani and </a:t>
            </a:r>
            <a:r>
              <a:rPr lang="en-US" dirty="0" smtClean="0">
                <a:solidFill>
                  <a:srgbClr val="0070C0"/>
                </a:solidFill>
              </a:rPr>
              <a:t>Sham </a:t>
            </a:r>
            <a:r>
              <a:rPr lang="en-US" dirty="0">
                <a:solidFill>
                  <a:srgbClr val="0070C0"/>
                </a:solidFill>
              </a:rPr>
              <a:t>is partner in a firm. They are entitled to interest on their capital but the net profit was not sufficient for paying his interest, then the net profit will be disturbed among partner in</a:t>
            </a:r>
            <a:endParaRPr lang="en-IN" dirty="0">
              <a:solidFill>
                <a:srgbClr val="0070C0"/>
              </a:solidFill>
            </a:endParaRPr>
          </a:p>
          <a:p>
            <a:r>
              <a:rPr lang="en-US" dirty="0"/>
              <a:t>a. 1 : 2</a:t>
            </a:r>
            <a:endParaRPr lang="en-IN" dirty="0"/>
          </a:p>
          <a:p>
            <a:r>
              <a:rPr lang="en-US" dirty="0"/>
              <a:t>b. Profit Sharing Ratio </a:t>
            </a:r>
            <a:endParaRPr lang="en-US" dirty="0" smtClean="0"/>
          </a:p>
          <a:p>
            <a:r>
              <a:rPr lang="en-US" dirty="0" smtClean="0"/>
              <a:t>c</a:t>
            </a:r>
            <a:r>
              <a:rPr lang="en-US" dirty="0"/>
              <a:t>. Capital Ratio</a:t>
            </a:r>
            <a:endParaRPr lang="en-IN" dirty="0"/>
          </a:p>
          <a:p>
            <a:pPr marL="342900" indent="-342900">
              <a:buAutoNum type="alphaLcPeriod" startAt="4"/>
            </a:pPr>
            <a:r>
              <a:rPr lang="en-US" dirty="0" smtClean="0"/>
              <a:t>Equally</a:t>
            </a:r>
          </a:p>
          <a:p>
            <a:endParaRPr lang="en-US" dirty="0"/>
          </a:p>
          <a:p>
            <a:pPr lvl="0"/>
            <a:r>
              <a:rPr lang="en-US" dirty="0"/>
              <a:t>[ U ] </a:t>
            </a:r>
            <a:r>
              <a:rPr lang="en-US" dirty="0">
                <a:solidFill>
                  <a:srgbClr val="0070C0"/>
                </a:solidFill>
              </a:rPr>
              <a:t>Which one of the following items is recorded in the Profit and Loss appropriation account</a:t>
            </a:r>
            <a:endParaRPr lang="en-IN" dirty="0">
              <a:solidFill>
                <a:srgbClr val="0070C0"/>
              </a:solidFill>
            </a:endParaRPr>
          </a:p>
          <a:p>
            <a:pPr marL="342900" indent="-342900">
              <a:buAutoNum type="alphaLcPeriod"/>
            </a:pPr>
            <a:r>
              <a:rPr lang="en-US" dirty="0" smtClean="0"/>
              <a:t>Interest </a:t>
            </a:r>
            <a:r>
              <a:rPr lang="en-US" dirty="0"/>
              <a:t>on </a:t>
            </a:r>
            <a:r>
              <a:rPr lang="en-US" dirty="0" smtClean="0"/>
              <a:t>Loan</a:t>
            </a:r>
          </a:p>
          <a:p>
            <a:pPr marL="342900" indent="-342900">
              <a:buAutoNum type="alphaLcPeriod"/>
            </a:pPr>
            <a:r>
              <a:rPr lang="en-US" dirty="0" smtClean="0"/>
              <a:t> Partner Salary</a:t>
            </a:r>
          </a:p>
          <a:p>
            <a:pPr lvl="0"/>
            <a:r>
              <a:rPr lang="en-IN" dirty="0" smtClean="0"/>
              <a:t>c. </a:t>
            </a:r>
            <a:r>
              <a:rPr lang="en-US" dirty="0" smtClean="0"/>
              <a:t>Rent </a:t>
            </a:r>
            <a:r>
              <a:rPr lang="en-US" dirty="0"/>
              <a:t>paid to Partner’s</a:t>
            </a:r>
            <a:endParaRPr lang="en-IN" dirty="0"/>
          </a:p>
          <a:p>
            <a:r>
              <a:rPr lang="en-US" dirty="0" smtClean="0"/>
              <a:t>d. Managers Commission</a:t>
            </a:r>
          </a:p>
          <a:p>
            <a:endParaRPr lang="en-US" dirty="0"/>
          </a:p>
          <a:p>
            <a:pPr lvl="0"/>
            <a:r>
              <a:rPr lang="en-US" dirty="0"/>
              <a:t>[ U] </a:t>
            </a:r>
            <a:r>
              <a:rPr lang="en-US" dirty="0">
                <a:solidFill>
                  <a:srgbClr val="0070C0"/>
                </a:solidFill>
              </a:rPr>
              <a:t>A,B and C were partner in a firm sharing Profit in the ratio of 3:2:1 during the year the firm earned profit of </a:t>
            </a:r>
            <a:r>
              <a:rPr lang="en-US" dirty="0" err="1">
                <a:solidFill>
                  <a:srgbClr val="0070C0"/>
                </a:solidFill>
              </a:rPr>
              <a:t>Rs</a:t>
            </a:r>
            <a:r>
              <a:rPr lang="en-US" dirty="0">
                <a:solidFill>
                  <a:srgbClr val="0070C0"/>
                </a:solidFill>
              </a:rPr>
              <a:t>. 84,000.</a:t>
            </a:r>
            <a:endParaRPr lang="en-IN" dirty="0">
              <a:solidFill>
                <a:srgbClr val="0070C0"/>
              </a:solidFill>
            </a:endParaRPr>
          </a:p>
          <a:p>
            <a:r>
              <a:rPr lang="en-US" dirty="0">
                <a:solidFill>
                  <a:srgbClr val="0070C0"/>
                </a:solidFill>
              </a:rPr>
              <a:t>Calculate the amount of Profit or Loss transferred to the capital A/c of B</a:t>
            </a:r>
            <a:r>
              <a:rPr lang="en-US" dirty="0" smtClean="0">
                <a:solidFill>
                  <a:srgbClr val="0070C0"/>
                </a:solidFill>
              </a:rPr>
              <a:t>.</a:t>
            </a:r>
            <a:endParaRPr lang="en-IN" dirty="0">
              <a:solidFill>
                <a:srgbClr val="0070C0"/>
              </a:solidFill>
            </a:endParaRPr>
          </a:p>
          <a:p>
            <a:pPr lvl="0"/>
            <a:r>
              <a:rPr lang="en-US" dirty="0" smtClean="0"/>
              <a:t>a. Loss </a:t>
            </a:r>
            <a:r>
              <a:rPr lang="en-US" dirty="0" err="1"/>
              <a:t>Rs</a:t>
            </a:r>
            <a:r>
              <a:rPr lang="en-US" dirty="0"/>
              <a:t>. 87,000</a:t>
            </a:r>
            <a:endParaRPr lang="en-IN" dirty="0"/>
          </a:p>
          <a:p>
            <a:pPr lvl="0"/>
            <a:r>
              <a:rPr lang="en-US" dirty="0" smtClean="0"/>
              <a:t>b. Profit </a:t>
            </a:r>
            <a:r>
              <a:rPr lang="en-US" dirty="0" err="1"/>
              <a:t>Rs</a:t>
            </a:r>
            <a:r>
              <a:rPr lang="en-US" dirty="0"/>
              <a:t>. 87,000 </a:t>
            </a:r>
            <a:endParaRPr lang="en-US" dirty="0" smtClean="0"/>
          </a:p>
          <a:p>
            <a:pPr lvl="0"/>
            <a:r>
              <a:rPr lang="en-US" dirty="0" smtClean="0"/>
              <a:t>c</a:t>
            </a:r>
            <a:r>
              <a:rPr lang="en-US" dirty="0"/>
              <a:t>. Profit Rs.28,000</a:t>
            </a:r>
            <a:endParaRPr lang="en-IN" dirty="0"/>
          </a:p>
          <a:p>
            <a:r>
              <a:rPr lang="en-US" dirty="0"/>
              <a:t>d.  Profit Rs.14,000</a:t>
            </a:r>
            <a:endParaRPr lang="en-IN" dirty="0"/>
          </a:p>
        </p:txBody>
      </p:sp>
      <p:pic>
        <p:nvPicPr>
          <p:cNvPr id="7" name="Google Shape;63;p14"/>
          <p:cNvPicPr preferRelativeResize="0"/>
          <p:nvPr/>
        </p:nvPicPr>
        <p:blipFill rotWithShape="1">
          <a:blip r:embed="rId2">
            <a:alphaModFix/>
          </a:blip>
          <a:srcRect/>
          <a:stretch/>
        </p:blipFill>
        <p:spPr>
          <a:xfrm>
            <a:off x="7911473" y="4578112"/>
            <a:ext cx="1232526" cy="611875"/>
          </a:xfrm>
          <a:prstGeom prst="rect">
            <a:avLst/>
          </a:prstGeom>
          <a:noFill/>
          <a:ln>
            <a:noFill/>
          </a:ln>
        </p:spPr>
      </p:pic>
      <p:sp>
        <p:nvSpPr>
          <p:cNvPr id="2" name="TextBox 1"/>
          <p:cNvSpPr txBox="1"/>
          <p:nvPr/>
        </p:nvSpPr>
        <p:spPr>
          <a:xfrm>
            <a:off x="323850" y="257175"/>
            <a:ext cx="8543925" cy="400110"/>
          </a:xfrm>
          <a:prstGeom prst="rect">
            <a:avLst/>
          </a:prstGeom>
          <a:noFill/>
        </p:spPr>
        <p:txBody>
          <a:bodyPr wrap="square" rtlCol="0">
            <a:spAutoFit/>
          </a:bodyPr>
          <a:lstStyle/>
          <a:p>
            <a:pPr algn="ctr"/>
            <a:r>
              <a:rPr lang="en-US" sz="2000" b="1" dirty="0" smtClean="0">
                <a:solidFill>
                  <a:srgbClr val="7030A0"/>
                </a:solidFill>
                <a:latin typeface="+mn-lt"/>
              </a:rPr>
              <a:t>UNDERSTANDING</a:t>
            </a:r>
            <a:endParaRPr lang="en-IN" sz="2000" b="1" dirty="0">
              <a:solidFill>
                <a:srgbClr val="7030A0"/>
              </a:solidFill>
              <a:latin typeface="+mn-lt"/>
            </a:endParaRPr>
          </a:p>
        </p:txBody>
      </p:sp>
    </p:spTree>
    <p:extLst>
      <p:ext uri="{BB962C8B-B14F-4D97-AF65-F5344CB8AC3E}">
        <p14:creationId xmlns:p14="http://schemas.microsoft.com/office/powerpoint/2010/main" val="29298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b="97202"/>
          <a:stretch>
            <a:fillRect/>
          </a:stretch>
        </p:blipFill>
        <p:spPr bwMode="auto">
          <a:xfrm>
            <a:off x="997527" y="0"/>
            <a:ext cx="8146473" cy="320634"/>
          </a:xfrm>
          <a:prstGeom prst="rect">
            <a:avLst/>
          </a:prstGeom>
          <a:noFill/>
          <a:ln w="9525">
            <a:noFill/>
            <a:miter lim="800000"/>
            <a:headEnd/>
            <a:tailEnd/>
          </a:ln>
          <a:effectLst/>
        </p:spPr>
      </p:pic>
      <p:pic>
        <p:nvPicPr>
          <p:cNvPr id="8195" name="Picture 3"/>
          <p:cNvPicPr>
            <a:picLocks noChangeAspect="1" noChangeArrowheads="1"/>
          </p:cNvPicPr>
          <p:nvPr/>
        </p:nvPicPr>
        <p:blipFill>
          <a:blip r:embed="rId2">
            <a:lum bright="-10000" contrast="40000"/>
          </a:blip>
          <a:srcRect l="649" t="2404" r="66736" b="61469"/>
          <a:stretch>
            <a:fillRect/>
          </a:stretch>
        </p:blipFill>
        <p:spPr bwMode="auto">
          <a:xfrm>
            <a:off x="0" y="273133"/>
            <a:ext cx="4952010" cy="4870367"/>
          </a:xfrm>
          <a:prstGeom prst="rect">
            <a:avLst/>
          </a:prstGeom>
          <a:noFill/>
          <a:ln w="9525">
            <a:noFill/>
            <a:miter lim="800000"/>
            <a:headEnd/>
            <a:tailEnd/>
          </a:ln>
          <a:effectLst/>
        </p:spPr>
      </p:pic>
      <p:pic>
        <p:nvPicPr>
          <p:cNvPr id="8196" name="Picture 4"/>
          <p:cNvPicPr>
            <a:picLocks noChangeAspect="1" noChangeArrowheads="1"/>
          </p:cNvPicPr>
          <p:nvPr/>
        </p:nvPicPr>
        <p:blipFill>
          <a:blip r:embed="rId2">
            <a:lum bright="-10000" contrast="40000"/>
          </a:blip>
          <a:srcRect t="38527" r="65732" b="18256"/>
          <a:stretch>
            <a:fillRect/>
          </a:stretch>
        </p:blipFill>
        <p:spPr bwMode="auto">
          <a:xfrm>
            <a:off x="4952010" y="320634"/>
            <a:ext cx="4191989" cy="4822866"/>
          </a:xfrm>
          <a:prstGeom prst="rect">
            <a:avLst/>
          </a:prstGeom>
          <a:noFill/>
          <a:ln w="9525">
            <a:noFill/>
            <a:miter lim="800000"/>
            <a:headEnd/>
            <a:tailEnd/>
          </a:ln>
          <a:effectLst/>
        </p:spPr>
      </p:pic>
      <p:pic>
        <p:nvPicPr>
          <p:cNvPr id="5" name="Google Shape;63;p14"/>
          <p:cNvPicPr preferRelativeResize="0"/>
          <p:nvPr/>
        </p:nvPicPr>
        <p:blipFill rotWithShape="1">
          <a:blip r:embed="rId3">
            <a:alphaModFix/>
          </a:blip>
          <a:srcRect/>
          <a:stretch/>
        </p:blipFill>
        <p:spPr>
          <a:xfrm>
            <a:off x="7857112" y="4531625"/>
            <a:ext cx="1232526" cy="611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b="97357"/>
          <a:stretch>
            <a:fillRect/>
          </a:stretch>
        </p:blipFill>
        <p:spPr bwMode="auto">
          <a:xfrm>
            <a:off x="999486" y="0"/>
            <a:ext cx="8144514" cy="296883"/>
          </a:xfrm>
          <a:prstGeom prst="rect">
            <a:avLst/>
          </a:prstGeom>
          <a:noFill/>
          <a:ln w="9525">
            <a:noFill/>
            <a:miter lim="800000"/>
            <a:headEnd/>
            <a:tailEnd/>
          </a:ln>
          <a:effectLst/>
        </p:spPr>
      </p:pic>
      <p:pic>
        <p:nvPicPr>
          <p:cNvPr id="9219" name="Picture 3"/>
          <p:cNvPicPr>
            <a:picLocks noChangeAspect="1" noChangeArrowheads="1"/>
          </p:cNvPicPr>
          <p:nvPr/>
        </p:nvPicPr>
        <p:blipFill>
          <a:blip r:embed="rId2">
            <a:lum bright="-10000" contrast="40000"/>
          </a:blip>
          <a:srcRect l="33577" t="2402" r="33268" b="40264"/>
          <a:stretch>
            <a:fillRect/>
          </a:stretch>
        </p:blipFill>
        <p:spPr bwMode="auto">
          <a:xfrm>
            <a:off x="0" y="308759"/>
            <a:ext cx="4678878" cy="4834742"/>
          </a:xfrm>
          <a:prstGeom prst="rect">
            <a:avLst/>
          </a:prstGeom>
          <a:noFill/>
          <a:ln w="9525">
            <a:noFill/>
            <a:miter lim="800000"/>
            <a:headEnd/>
            <a:tailEnd/>
          </a:ln>
          <a:effectLst/>
        </p:spPr>
      </p:pic>
      <p:pic>
        <p:nvPicPr>
          <p:cNvPr id="7" name="Picture 3"/>
          <p:cNvPicPr>
            <a:picLocks noChangeAspect="1" noChangeArrowheads="1"/>
          </p:cNvPicPr>
          <p:nvPr/>
        </p:nvPicPr>
        <p:blipFill>
          <a:blip r:embed="rId2">
            <a:lum bright="-10000" contrast="40000"/>
          </a:blip>
          <a:srcRect l="33577" t="59847" r="33268" b="1294"/>
          <a:stretch>
            <a:fillRect/>
          </a:stretch>
        </p:blipFill>
        <p:spPr bwMode="auto">
          <a:xfrm>
            <a:off x="4607627" y="308758"/>
            <a:ext cx="4536373" cy="4834742"/>
          </a:xfrm>
          <a:prstGeom prst="rect">
            <a:avLst/>
          </a:prstGeom>
          <a:noFill/>
          <a:ln w="9525">
            <a:noFill/>
            <a:miter lim="800000"/>
            <a:headEnd/>
            <a:tailEnd/>
          </a:ln>
          <a:effectLst/>
        </p:spPr>
      </p:pic>
      <p:pic>
        <p:nvPicPr>
          <p:cNvPr id="5" name="Google Shape;63;p14"/>
          <p:cNvPicPr preferRelativeResize="0"/>
          <p:nvPr/>
        </p:nvPicPr>
        <p:blipFill rotWithShape="1">
          <a:blip r:embed="rId3">
            <a:alphaModFix/>
          </a:blip>
          <a:srcRect/>
          <a:stretch/>
        </p:blipFill>
        <p:spPr>
          <a:xfrm>
            <a:off x="7911474" y="4531626"/>
            <a:ext cx="1232526" cy="61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lum bright="-10000" contrast="40000"/>
          </a:blip>
          <a:srcRect l="66271" t="2643" r="690" b="39758"/>
          <a:stretch>
            <a:fillRect/>
          </a:stretch>
        </p:blipFill>
        <p:spPr bwMode="auto">
          <a:xfrm>
            <a:off x="1" y="0"/>
            <a:ext cx="4548248" cy="5143500"/>
          </a:xfrm>
          <a:prstGeom prst="rect">
            <a:avLst/>
          </a:prstGeom>
          <a:noFill/>
          <a:ln w="9525">
            <a:noFill/>
            <a:miter lim="800000"/>
            <a:headEnd/>
            <a:tailEnd/>
          </a:ln>
          <a:effectLst/>
        </p:spPr>
      </p:pic>
      <p:pic>
        <p:nvPicPr>
          <p:cNvPr id="4" name="Picture 4"/>
          <p:cNvPicPr>
            <a:picLocks noChangeAspect="1" noChangeArrowheads="1"/>
          </p:cNvPicPr>
          <p:nvPr/>
        </p:nvPicPr>
        <p:blipFill>
          <a:blip r:embed="rId2">
            <a:lum bright="-10000" contrast="40000"/>
          </a:blip>
          <a:srcRect l="66271" t="59227" b="413"/>
          <a:stretch>
            <a:fillRect/>
          </a:stretch>
        </p:blipFill>
        <p:spPr bwMode="auto">
          <a:xfrm>
            <a:off x="4560125" y="0"/>
            <a:ext cx="4583876" cy="5143500"/>
          </a:xfrm>
          <a:prstGeom prst="rect">
            <a:avLst/>
          </a:prstGeom>
          <a:noFill/>
          <a:ln w="9525">
            <a:noFill/>
            <a:miter lim="800000"/>
            <a:headEnd/>
            <a:tailEnd/>
          </a:ln>
          <a:effectLst/>
        </p:spPr>
      </p:pic>
      <p:pic>
        <p:nvPicPr>
          <p:cNvPr id="5" name="Google Shape;63;p14"/>
          <p:cNvPicPr preferRelativeResize="0"/>
          <p:nvPr/>
        </p:nvPicPr>
        <p:blipFill rotWithShape="1">
          <a:blip r:embed="rId3">
            <a:alphaModFix/>
          </a:blip>
          <a:srcRect/>
          <a:stretch/>
        </p:blipFill>
        <p:spPr>
          <a:xfrm>
            <a:off x="7911475" y="4531625"/>
            <a:ext cx="1232526" cy="611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209550"/>
            <a:ext cx="8743950" cy="4278094"/>
          </a:xfrm>
          <a:prstGeom prst="rect">
            <a:avLst/>
          </a:prstGeom>
        </p:spPr>
        <p:txBody>
          <a:bodyPr wrap="square">
            <a:spAutoFit/>
          </a:bodyPr>
          <a:lstStyle/>
          <a:p>
            <a:pPr lvl="0">
              <a:lnSpc>
                <a:spcPct val="150000"/>
              </a:lnSpc>
            </a:pPr>
            <a:r>
              <a:rPr lang="en-US" sz="1600" dirty="0" smtClean="0"/>
              <a:t>1. </a:t>
            </a:r>
            <a:r>
              <a:rPr lang="en-US" sz="1600" i="1" dirty="0" smtClean="0">
                <a:solidFill>
                  <a:srgbClr val="7030A0"/>
                </a:solidFill>
              </a:rPr>
              <a:t>A </a:t>
            </a:r>
            <a:r>
              <a:rPr lang="en-US" sz="1600" i="1" dirty="0">
                <a:solidFill>
                  <a:srgbClr val="7030A0"/>
                </a:solidFill>
              </a:rPr>
              <a:t>and B are Partners .A drew </a:t>
            </a:r>
            <a:r>
              <a:rPr lang="en-US" sz="1600" i="1" dirty="0" err="1">
                <a:solidFill>
                  <a:srgbClr val="7030A0"/>
                </a:solidFill>
              </a:rPr>
              <a:t>Rs</a:t>
            </a:r>
            <a:r>
              <a:rPr lang="en-US" sz="1600" i="1" dirty="0">
                <a:solidFill>
                  <a:srgbClr val="7030A0"/>
                </a:solidFill>
              </a:rPr>
              <a:t> 32,000 .If the rate of Interest on Drawing is 12% per annum </a:t>
            </a:r>
            <a:r>
              <a:rPr lang="en-US" sz="1600" i="1" dirty="0" smtClean="0">
                <a:solidFill>
                  <a:srgbClr val="7030A0"/>
                </a:solidFill>
              </a:rPr>
              <a:t>then</a:t>
            </a:r>
            <a:r>
              <a:rPr lang="en-IN" sz="1600" i="1" dirty="0">
                <a:solidFill>
                  <a:srgbClr val="7030A0"/>
                </a:solidFill>
              </a:rPr>
              <a:t> </a:t>
            </a:r>
            <a:r>
              <a:rPr lang="en-US" sz="1600" i="1" u="sng" dirty="0" smtClean="0">
                <a:solidFill>
                  <a:srgbClr val="7030A0"/>
                </a:solidFill>
              </a:rPr>
              <a:t> </a:t>
            </a:r>
            <a:r>
              <a:rPr lang="en-US" sz="1600" i="1" u="sng" dirty="0">
                <a:solidFill>
                  <a:srgbClr val="7030A0"/>
                </a:solidFill>
              </a:rPr>
              <a:t>	</a:t>
            </a:r>
            <a:r>
              <a:rPr lang="en-US" sz="1600" i="1" dirty="0">
                <a:solidFill>
                  <a:srgbClr val="7030A0"/>
                </a:solidFill>
              </a:rPr>
              <a:t>will amount of interest on drawing . </a:t>
            </a:r>
            <a:endParaRPr lang="en-US" sz="1600" i="1" dirty="0" smtClean="0">
              <a:solidFill>
                <a:srgbClr val="7030A0"/>
              </a:solidFill>
            </a:endParaRPr>
          </a:p>
          <a:p>
            <a:pPr>
              <a:lnSpc>
                <a:spcPct val="150000"/>
              </a:lnSpc>
            </a:pPr>
            <a:r>
              <a:rPr lang="en-US" sz="1600" dirty="0" smtClean="0"/>
              <a:t>2. </a:t>
            </a:r>
            <a:r>
              <a:rPr lang="en-US" sz="1600" dirty="0" smtClean="0">
                <a:solidFill>
                  <a:srgbClr val="7030A0"/>
                </a:solidFill>
              </a:rPr>
              <a:t>A </a:t>
            </a:r>
            <a:r>
              <a:rPr lang="en-US" sz="1600" dirty="0">
                <a:solidFill>
                  <a:srgbClr val="7030A0"/>
                </a:solidFill>
              </a:rPr>
              <a:t>drew </a:t>
            </a:r>
            <a:r>
              <a:rPr lang="en-US" sz="1600" dirty="0" err="1">
                <a:solidFill>
                  <a:srgbClr val="7030A0"/>
                </a:solidFill>
              </a:rPr>
              <a:t>Rs</a:t>
            </a:r>
            <a:r>
              <a:rPr lang="en-US" sz="1600" dirty="0">
                <a:solidFill>
                  <a:srgbClr val="7030A0"/>
                </a:solidFill>
              </a:rPr>
              <a:t> 50,000 during the year. If the rate of Interest on Drawing is 10% then</a:t>
            </a:r>
            <a:r>
              <a:rPr lang="en-US" sz="1600" u="sng" dirty="0">
                <a:solidFill>
                  <a:srgbClr val="7030A0"/>
                </a:solidFill>
              </a:rPr>
              <a:t> 	</a:t>
            </a:r>
            <a:r>
              <a:rPr lang="en-US" sz="1600" dirty="0">
                <a:solidFill>
                  <a:srgbClr val="7030A0"/>
                </a:solidFill>
              </a:rPr>
              <a:t>will be the amount of Interest on Drawing . </a:t>
            </a:r>
            <a:endParaRPr lang="en-US" sz="1600" dirty="0" smtClean="0">
              <a:solidFill>
                <a:srgbClr val="7030A0"/>
              </a:solidFill>
            </a:endParaRPr>
          </a:p>
          <a:p>
            <a:pPr lvl="0"/>
            <a:r>
              <a:rPr lang="en-US" sz="1600" dirty="0" smtClean="0"/>
              <a:t>3. </a:t>
            </a:r>
            <a:r>
              <a:rPr lang="en-US" sz="1600" dirty="0" smtClean="0">
                <a:solidFill>
                  <a:srgbClr val="7030A0"/>
                </a:solidFill>
              </a:rPr>
              <a:t>[R] </a:t>
            </a:r>
            <a:r>
              <a:rPr lang="en-US" sz="1600" dirty="0">
                <a:solidFill>
                  <a:srgbClr val="7030A0"/>
                </a:solidFill>
              </a:rPr>
              <a:t>If the partner carries on the business that is similar to firm competition with the firm and profit earned from it, the profit</a:t>
            </a:r>
            <a:endParaRPr lang="en-IN" sz="1600" dirty="0">
              <a:solidFill>
                <a:srgbClr val="7030A0"/>
              </a:solidFill>
            </a:endParaRPr>
          </a:p>
          <a:p>
            <a:pPr marL="342900" indent="-342900">
              <a:buAutoNum type="alphaLcPeriod"/>
            </a:pPr>
            <a:r>
              <a:rPr lang="en-US" sz="1600" dirty="0" smtClean="0"/>
              <a:t>Shall </a:t>
            </a:r>
            <a:r>
              <a:rPr lang="en-US" sz="1600" dirty="0"/>
              <a:t>be retained by the partner </a:t>
            </a:r>
            <a:endParaRPr lang="en-US" sz="1600" dirty="0" smtClean="0"/>
          </a:p>
          <a:p>
            <a:pPr marL="342900" indent="-342900">
              <a:buAutoNum type="alphaLcPeriod"/>
            </a:pPr>
            <a:r>
              <a:rPr lang="en-US" sz="1600" dirty="0" smtClean="0"/>
              <a:t>Shall </a:t>
            </a:r>
            <a:r>
              <a:rPr lang="en-US" sz="1600" dirty="0"/>
              <a:t>be paid to firm</a:t>
            </a:r>
            <a:endParaRPr lang="en-IN" sz="1600" dirty="0"/>
          </a:p>
          <a:p>
            <a:pPr lvl="0"/>
            <a:r>
              <a:rPr lang="en-US" sz="1600" dirty="0" smtClean="0"/>
              <a:t>c. Can </a:t>
            </a:r>
            <a:r>
              <a:rPr lang="en-US" sz="1600" dirty="0"/>
              <a:t>be retained or gained to the firm</a:t>
            </a:r>
            <a:endParaRPr lang="en-IN" sz="1600" dirty="0"/>
          </a:p>
          <a:p>
            <a:pPr lvl="0"/>
            <a:r>
              <a:rPr lang="en-US" sz="1600" dirty="0" smtClean="0"/>
              <a:t>d.   Both </a:t>
            </a:r>
            <a:r>
              <a:rPr lang="en-US" sz="1600" dirty="0"/>
              <a:t>(a) or (b)	</a:t>
            </a:r>
            <a:endParaRPr lang="en-IN" sz="1600" dirty="0"/>
          </a:p>
          <a:p>
            <a:pPr lvl="0"/>
            <a:r>
              <a:rPr lang="en-US" sz="1600" dirty="0" smtClean="0"/>
              <a:t>4</a:t>
            </a:r>
            <a:r>
              <a:rPr lang="en-US" sz="1600" dirty="0" smtClean="0">
                <a:solidFill>
                  <a:srgbClr val="7030A0"/>
                </a:solidFill>
              </a:rPr>
              <a:t>. [ </a:t>
            </a:r>
            <a:r>
              <a:rPr lang="en-US" sz="1600" dirty="0">
                <a:solidFill>
                  <a:srgbClr val="7030A0"/>
                </a:solidFill>
              </a:rPr>
              <a:t>R ] The relation of the partner with the firm is that of</a:t>
            </a:r>
            <a:endParaRPr lang="en-IN" sz="1600" dirty="0">
              <a:solidFill>
                <a:srgbClr val="7030A0"/>
              </a:solidFill>
            </a:endParaRPr>
          </a:p>
          <a:p>
            <a:pPr lvl="0"/>
            <a:r>
              <a:rPr lang="en-US" sz="1600" dirty="0" smtClean="0"/>
              <a:t>a. An </a:t>
            </a:r>
            <a:r>
              <a:rPr lang="en-US" sz="1600" dirty="0"/>
              <a:t>owner</a:t>
            </a:r>
            <a:endParaRPr lang="en-IN" sz="1600" dirty="0"/>
          </a:p>
          <a:p>
            <a:pPr lvl="0"/>
            <a:r>
              <a:rPr lang="en-US" sz="1600" dirty="0" smtClean="0"/>
              <a:t>b. An </a:t>
            </a:r>
            <a:r>
              <a:rPr lang="en-US" sz="1600" dirty="0"/>
              <a:t>agent and A Principal</a:t>
            </a:r>
            <a:endParaRPr lang="en-IN" sz="1600" dirty="0"/>
          </a:p>
          <a:p>
            <a:pPr lvl="0"/>
            <a:r>
              <a:rPr lang="en-US" sz="1600" dirty="0" smtClean="0"/>
              <a:t>c. An </a:t>
            </a:r>
            <a:r>
              <a:rPr lang="en-US" sz="1600" dirty="0"/>
              <a:t>agent</a:t>
            </a:r>
            <a:endParaRPr lang="en-IN" sz="1600" dirty="0"/>
          </a:p>
          <a:p>
            <a:r>
              <a:rPr lang="en-US" sz="1600" dirty="0" smtClean="0"/>
              <a:t>d. Manager</a:t>
            </a:r>
            <a:endParaRPr lang="en-IN" sz="1600" dirty="0"/>
          </a:p>
        </p:txBody>
      </p:sp>
      <p:pic>
        <p:nvPicPr>
          <p:cNvPr id="3" name="Google Shape;63;p14"/>
          <p:cNvPicPr preferRelativeResize="0"/>
          <p:nvPr/>
        </p:nvPicPr>
        <p:blipFill rotWithShape="1">
          <a:blip r:embed="rId2">
            <a:alphaModFix/>
          </a:blip>
          <a:srcRect/>
          <a:stretch/>
        </p:blipFill>
        <p:spPr>
          <a:xfrm>
            <a:off x="7911473" y="4531625"/>
            <a:ext cx="1232526" cy="611875"/>
          </a:xfrm>
          <a:prstGeom prst="rect">
            <a:avLst/>
          </a:prstGeom>
          <a:noFill/>
          <a:ln>
            <a:noFill/>
          </a:ln>
        </p:spPr>
      </p:pic>
    </p:spTree>
    <p:extLst>
      <p:ext uri="{BB962C8B-B14F-4D97-AF65-F5344CB8AC3E}">
        <p14:creationId xmlns:p14="http://schemas.microsoft.com/office/powerpoint/2010/main" val="260352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bright="-10000" contrast="40000"/>
          </a:blip>
          <a:srcRect b="33155"/>
          <a:stretch>
            <a:fillRect/>
          </a:stretch>
        </p:blipFill>
        <p:spPr bwMode="auto">
          <a:xfrm>
            <a:off x="0" y="0"/>
            <a:ext cx="9144000" cy="5143500"/>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724775" y="4410075"/>
            <a:ext cx="1419225" cy="733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10000" contrast="40000"/>
          </a:blip>
          <a:srcRect t="66310"/>
          <a:stretch>
            <a:fillRect/>
          </a:stretch>
        </p:blipFill>
        <p:spPr bwMode="auto">
          <a:xfrm>
            <a:off x="0" y="0"/>
            <a:ext cx="9144000" cy="5113438"/>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572375" y="4429126"/>
            <a:ext cx="1571625" cy="6843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lum bright="-10000" contrast="40000"/>
          </a:blip>
          <a:srcRect/>
          <a:stretch>
            <a:fillRect/>
          </a:stretch>
        </p:blipFill>
        <p:spPr bwMode="auto">
          <a:xfrm>
            <a:off x="0" y="0"/>
            <a:ext cx="9143999" cy="5143499"/>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705725" y="4429125"/>
            <a:ext cx="1438274" cy="714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ipun WORK\New folder\555\z.jpg"/>
          <p:cNvPicPr>
            <a:picLocks noChangeAspect="1" noChangeArrowheads="1"/>
          </p:cNvPicPr>
          <p:nvPr/>
        </p:nvPicPr>
        <p:blipFill>
          <a:blip r:embed="rId2">
            <a:lum bright="-10000" contrast="40000"/>
          </a:blip>
          <a:srcRect/>
          <a:stretch>
            <a:fillRect/>
          </a:stretch>
        </p:blipFill>
        <p:spPr bwMode="auto">
          <a:xfrm>
            <a:off x="0" y="0"/>
            <a:ext cx="9144000" cy="5143500"/>
          </a:xfrm>
          <a:prstGeom prst="rect">
            <a:avLst/>
          </a:prstGeom>
          <a:noFill/>
        </p:spPr>
      </p:pic>
      <p:pic>
        <p:nvPicPr>
          <p:cNvPr id="3" name="Google Shape;63;p14"/>
          <p:cNvPicPr preferRelativeResize="0"/>
          <p:nvPr/>
        </p:nvPicPr>
        <p:blipFill rotWithShape="1">
          <a:blip r:embed="rId3">
            <a:alphaModFix/>
          </a:blip>
          <a:srcRect/>
          <a:stretch/>
        </p:blipFill>
        <p:spPr>
          <a:xfrm>
            <a:off x="7911474" y="4531625"/>
            <a:ext cx="1232526" cy="611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ipun WORK\New folder\555\z7.jpg"/>
          <p:cNvPicPr>
            <a:picLocks noChangeAspect="1" noChangeArrowheads="1"/>
          </p:cNvPicPr>
          <p:nvPr/>
        </p:nvPicPr>
        <p:blipFill>
          <a:blip r:embed="rId2">
            <a:lum bright="-10000" contrast="40000"/>
          </a:blip>
          <a:srcRect/>
          <a:stretch>
            <a:fillRect/>
          </a:stretch>
        </p:blipFill>
        <p:spPr bwMode="auto">
          <a:xfrm>
            <a:off x="1" y="-1"/>
            <a:ext cx="9144000" cy="5143501"/>
          </a:xfrm>
          <a:prstGeom prst="rect">
            <a:avLst/>
          </a:prstGeom>
          <a:noFill/>
        </p:spPr>
      </p:pic>
      <p:pic>
        <p:nvPicPr>
          <p:cNvPr id="3" name="Google Shape;63;p14"/>
          <p:cNvPicPr preferRelativeResize="0"/>
          <p:nvPr/>
        </p:nvPicPr>
        <p:blipFill rotWithShape="1">
          <a:blip r:embed="rId3">
            <a:alphaModFix/>
          </a:blip>
          <a:srcRect/>
          <a:stretch/>
        </p:blipFill>
        <p:spPr>
          <a:xfrm>
            <a:off x="7781925" y="4531625"/>
            <a:ext cx="1362074" cy="611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lum bright="-10000" contrast="40000"/>
          </a:blip>
          <a:srcRect b="67367"/>
          <a:stretch>
            <a:fillRect/>
          </a:stretch>
        </p:blipFill>
        <p:spPr bwMode="auto">
          <a:xfrm>
            <a:off x="1" y="-1"/>
            <a:ext cx="9144000" cy="4275118"/>
          </a:xfrm>
          <a:prstGeom prst="rect">
            <a:avLst/>
          </a:prstGeom>
          <a:noFill/>
          <a:ln w="9525">
            <a:noFill/>
            <a:miter lim="800000"/>
            <a:headEnd/>
            <a:tailEnd/>
          </a:ln>
          <a:effectLst/>
        </p:spPr>
      </p:pic>
      <p:sp>
        <p:nvSpPr>
          <p:cNvPr id="3" name="Down Arrow 2"/>
          <p:cNvSpPr/>
          <p:nvPr/>
        </p:nvSpPr>
        <p:spPr>
          <a:xfrm>
            <a:off x="2327564" y="4298868"/>
            <a:ext cx="356259" cy="844632"/>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 name="Down Arrow 3"/>
          <p:cNvSpPr/>
          <p:nvPr/>
        </p:nvSpPr>
        <p:spPr>
          <a:xfrm>
            <a:off x="7111341" y="4298868"/>
            <a:ext cx="356259" cy="844632"/>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5" name="Google Shape;63;p14"/>
          <p:cNvPicPr preferRelativeResize="0"/>
          <p:nvPr/>
        </p:nvPicPr>
        <p:blipFill rotWithShape="1">
          <a:blip r:embed="rId3">
            <a:alphaModFix/>
          </a:blip>
          <a:srcRect/>
          <a:stretch/>
        </p:blipFill>
        <p:spPr>
          <a:xfrm>
            <a:off x="7677150" y="4371975"/>
            <a:ext cx="1466850" cy="7700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lum bright="-10000" contrast="40000"/>
          </a:blip>
          <a:srcRect t="33428"/>
          <a:stretch>
            <a:fillRect/>
          </a:stretch>
        </p:blipFill>
        <p:spPr bwMode="auto">
          <a:xfrm>
            <a:off x="1" y="0"/>
            <a:ext cx="9144000" cy="5143500"/>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696200" y="4531625"/>
            <a:ext cx="1447800" cy="611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Google Shape;63;p14"/>
          <p:cNvPicPr preferRelativeResize="0"/>
          <p:nvPr/>
        </p:nvPicPr>
        <p:blipFill rotWithShape="1">
          <a:blip r:embed="rId3">
            <a:alphaModFix/>
          </a:blip>
          <a:srcRect/>
          <a:stretch/>
        </p:blipFill>
        <p:spPr>
          <a:xfrm>
            <a:off x="7743825" y="4482512"/>
            <a:ext cx="1400175" cy="61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10000" contrast="40000"/>
          </a:blip>
          <a:srcRect b="51151"/>
          <a:stretch>
            <a:fillRect/>
          </a:stretch>
        </p:blipFill>
        <p:spPr bwMode="auto">
          <a:xfrm>
            <a:off x="0" y="23750"/>
            <a:ext cx="9120249" cy="5119750"/>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772400" y="4531625"/>
            <a:ext cx="1347849" cy="611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10000" contrast="40000"/>
          </a:blip>
          <a:srcRect t="48655"/>
          <a:stretch>
            <a:fillRect/>
          </a:stretch>
        </p:blipFill>
        <p:spPr bwMode="auto">
          <a:xfrm>
            <a:off x="0" y="-1"/>
            <a:ext cx="9144000" cy="5132837"/>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810500" y="4520962"/>
            <a:ext cx="1333500" cy="611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10000" contrast="40000"/>
          </a:blip>
          <a:srcRect b="41883"/>
          <a:stretch>
            <a:fillRect/>
          </a:stretch>
        </p:blipFill>
        <p:spPr bwMode="auto">
          <a:xfrm>
            <a:off x="0" y="-1"/>
            <a:ext cx="9197350" cy="5143501"/>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734299" y="4531625"/>
            <a:ext cx="1463049" cy="61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10000" contrast="40000"/>
          </a:blip>
          <a:srcRect t="58117"/>
          <a:stretch>
            <a:fillRect/>
          </a:stretch>
        </p:blipFill>
        <p:spPr bwMode="auto">
          <a:xfrm>
            <a:off x="0" y="0"/>
            <a:ext cx="9143999" cy="5143500"/>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895211" y="4531625"/>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10000" contrast="40000"/>
          </a:blip>
          <a:srcRect b="54068"/>
          <a:stretch>
            <a:fillRect/>
          </a:stretch>
        </p:blipFill>
        <p:spPr bwMode="auto">
          <a:xfrm>
            <a:off x="0" y="0"/>
            <a:ext cx="9143999" cy="5143500"/>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911473" y="4549187"/>
            <a:ext cx="1232526" cy="61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10000" contrast="40000"/>
          </a:blip>
          <a:srcRect t="73807"/>
          <a:stretch>
            <a:fillRect/>
          </a:stretch>
        </p:blipFill>
        <p:spPr bwMode="auto">
          <a:xfrm>
            <a:off x="0" y="0"/>
            <a:ext cx="9143999" cy="5143500"/>
          </a:xfrm>
          <a:prstGeom prst="rect">
            <a:avLst/>
          </a:prstGeom>
          <a:noFill/>
          <a:ln w="9525">
            <a:noFill/>
            <a:miter lim="800000"/>
            <a:headEnd/>
            <a:tailEnd/>
          </a:ln>
          <a:effectLst/>
        </p:spPr>
      </p:pic>
      <p:pic>
        <p:nvPicPr>
          <p:cNvPr id="3" name="Google Shape;63;p14"/>
          <p:cNvPicPr preferRelativeResize="0"/>
          <p:nvPr/>
        </p:nvPicPr>
        <p:blipFill rotWithShape="1">
          <a:blip r:embed="rId3">
            <a:alphaModFix/>
          </a:blip>
          <a:srcRect/>
          <a:stretch/>
        </p:blipFill>
        <p:spPr>
          <a:xfrm>
            <a:off x="7911473" y="4531625"/>
            <a:ext cx="1232526" cy="61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95275"/>
            <a:ext cx="8515350" cy="400110"/>
          </a:xfrm>
          <a:prstGeom prst="rect">
            <a:avLst/>
          </a:prstGeom>
          <a:noFill/>
        </p:spPr>
        <p:txBody>
          <a:bodyPr wrap="square" rtlCol="0">
            <a:spAutoFit/>
          </a:bodyPr>
          <a:lstStyle/>
          <a:p>
            <a:pPr algn="ctr"/>
            <a:r>
              <a:rPr lang="en-US" sz="2000" b="1" dirty="0" smtClean="0">
                <a:solidFill>
                  <a:srgbClr val="FF0000"/>
                </a:solidFill>
              </a:rPr>
              <a:t>FILL IN THE BLANKS</a:t>
            </a:r>
            <a:endParaRPr lang="en-IN" sz="2000" b="1" dirty="0">
              <a:solidFill>
                <a:srgbClr val="FF0000"/>
              </a:solidFill>
            </a:endParaRPr>
          </a:p>
        </p:txBody>
      </p:sp>
      <p:sp>
        <p:nvSpPr>
          <p:cNvPr id="4" name="TextBox 3"/>
          <p:cNvSpPr txBox="1"/>
          <p:nvPr/>
        </p:nvSpPr>
        <p:spPr>
          <a:xfrm>
            <a:off x="228600" y="819150"/>
            <a:ext cx="8820150" cy="3508653"/>
          </a:xfrm>
          <a:prstGeom prst="rect">
            <a:avLst/>
          </a:prstGeom>
          <a:noFill/>
        </p:spPr>
        <p:txBody>
          <a:bodyPr wrap="square" rtlCol="0">
            <a:spAutoFit/>
          </a:bodyPr>
          <a:lstStyle/>
          <a:p>
            <a:pPr lvl="0"/>
            <a:r>
              <a:rPr lang="en-US" dirty="0" smtClean="0"/>
              <a:t>1. </a:t>
            </a:r>
            <a:r>
              <a:rPr lang="en-US" sz="1600" dirty="0" smtClean="0"/>
              <a:t>Interest </a:t>
            </a:r>
            <a:r>
              <a:rPr lang="en-US" sz="1600" dirty="0"/>
              <a:t>on loan taken by a partner is recorded on</a:t>
            </a:r>
            <a:r>
              <a:rPr lang="en-US" sz="1600" u="sng" dirty="0"/>
              <a:t> 	</a:t>
            </a:r>
            <a:r>
              <a:rPr lang="en-US" sz="1600" dirty="0"/>
              <a:t>of Profit and Loss Account.</a:t>
            </a:r>
            <a:endParaRPr lang="en-IN" sz="1600" dirty="0"/>
          </a:p>
          <a:p>
            <a:pPr lvl="0"/>
            <a:r>
              <a:rPr lang="en-US" sz="1600" dirty="0" smtClean="0"/>
              <a:t>2. Interest </a:t>
            </a:r>
            <a:r>
              <a:rPr lang="en-US" sz="1600" dirty="0"/>
              <a:t>on Capital are under the   Fixed Capital Account method is credited to</a:t>
            </a:r>
            <a:r>
              <a:rPr lang="en-US" sz="1600" u="sng" dirty="0"/>
              <a:t> _	</a:t>
            </a:r>
            <a:r>
              <a:rPr lang="en-US" sz="1600" dirty="0"/>
              <a:t>.</a:t>
            </a:r>
            <a:endParaRPr lang="en-IN" sz="1600" dirty="0"/>
          </a:p>
          <a:p>
            <a:pPr lvl="0"/>
            <a:r>
              <a:rPr lang="en-US" sz="1600" dirty="0" smtClean="0"/>
              <a:t>3.In </a:t>
            </a:r>
            <a:r>
              <a:rPr lang="en-US" sz="1600" dirty="0"/>
              <a:t>the absence of partnership deed rate of interest on partner loan will be</a:t>
            </a:r>
            <a:r>
              <a:rPr lang="en-US" sz="1600" u="sng" dirty="0"/>
              <a:t> 	</a:t>
            </a:r>
            <a:r>
              <a:rPr lang="en-US" sz="1600" dirty="0"/>
              <a:t>.</a:t>
            </a:r>
            <a:endParaRPr lang="en-IN" sz="1600" dirty="0"/>
          </a:p>
          <a:p>
            <a:pPr lvl="0"/>
            <a:r>
              <a:rPr lang="en-US" sz="1600" dirty="0" smtClean="0"/>
              <a:t>4. If </a:t>
            </a:r>
            <a:r>
              <a:rPr lang="en-US" sz="1600" dirty="0"/>
              <a:t>drawings of equal amount are made in the beginning of every month for 9 month ending 31st March, then interest on drawing will be calculated for an average period for</a:t>
            </a:r>
            <a:r>
              <a:rPr lang="en-US" sz="1600" u="sng" dirty="0"/>
              <a:t> 	</a:t>
            </a:r>
            <a:r>
              <a:rPr lang="en-US" sz="1600" dirty="0"/>
              <a:t>Months.</a:t>
            </a:r>
            <a:endParaRPr lang="en-IN" sz="1600" dirty="0"/>
          </a:p>
          <a:p>
            <a:pPr lvl="0"/>
            <a:r>
              <a:rPr lang="en-US" sz="1600" dirty="0" smtClean="0"/>
              <a:t>5.The </a:t>
            </a:r>
            <a:r>
              <a:rPr lang="en-US" sz="1600" dirty="0"/>
              <a:t>maximum numbers of partners in case of limited liability partnership </a:t>
            </a:r>
            <a:r>
              <a:rPr lang="en-US" sz="1600" dirty="0" smtClean="0"/>
              <a:t>is </a:t>
            </a:r>
            <a:r>
              <a:rPr lang="en-US" sz="1600" u="sng" dirty="0" smtClean="0"/>
              <a:t> </a:t>
            </a:r>
            <a:r>
              <a:rPr lang="en-US" sz="1600" u="sng" dirty="0"/>
              <a:t>	</a:t>
            </a:r>
            <a:r>
              <a:rPr lang="en-US" sz="1600" dirty="0"/>
              <a:t>.</a:t>
            </a:r>
            <a:endParaRPr lang="en-IN" sz="1600" dirty="0"/>
          </a:p>
          <a:p>
            <a:pPr lvl="0"/>
            <a:r>
              <a:rPr lang="en-US" sz="1600" dirty="0" smtClean="0"/>
              <a:t>6. If </a:t>
            </a:r>
            <a:r>
              <a:rPr lang="en-US" sz="1600" dirty="0"/>
              <a:t>partner’s capital is fixed interest on drawing will be recorded on</a:t>
            </a:r>
            <a:r>
              <a:rPr lang="en-US" sz="1600" u="sng" dirty="0"/>
              <a:t> 	</a:t>
            </a:r>
            <a:r>
              <a:rPr lang="en-US" sz="1600" u="sng" dirty="0" smtClean="0"/>
              <a:t>__________</a:t>
            </a:r>
            <a:r>
              <a:rPr lang="en-US" sz="1600" dirty="0" smtClean="0"/>
              <a:t>.</a:t>
            </a:r>
            <a:endParaRPr lang="en-IN" sz="1600" dirty="0"/>
          </a:p>
          <a:p>
            <a:pPr lvl="0"/>
            <a:r>
              <a:rPr lang="en-US" sz="1600" dirty="0" smtClean="0"/>
              <a:t>7. Profit </a:t>
            </a:r>
            <a:r>
              <a:rPr lang="en-US" sz="1600" dirty="0"/>
              <a:t>and Losses are to be shared in</a:t>
            </a:r>
            <a:r>
              <a:rPr lang="en-US" sz="1600" u="sng" dirty="0"/>
              <a:t> 	</a:t>
            </a:r>
            <a:r>
              <a:rPr lang="en-US" sz="1600" dirty="0"/>
              <a:t>irrespective of their capital contribution.</a:t>
            </a:r>
            <a:endParaRPr lang="en-IN" sz="1600" dirty="0"/>
          </a:p>
          <a:p>
            <a:pPr lvl="0"/>
            <a:r>
              <a:rPr lang="en-US" sz="1600" dirty="0" smtClean="0"/>
              <a:t>8. Interest </a:t>
            </a:r>
            <a:r>
              <a:rPr lang="en-US" sz="1600" dirty="0"/>
              <a:t>at the rate of</a:t>
            </a:r>
            <a:r>
              <a:rPr lang="en-US" sz="1600" u="sng" dirty="0"/>
              <a:t> 	</a:t>
            </a:r>
            <a:r>
              <a:rPr lang="en-US" sz="1600" dirty="0"/>
              <a:t>is to be allowed on a partner’s loan to the firm</a:t>
            </a:r>
            <a:r>
              <a:rPr lang="en-US" sz="1600" dirty="0" smtClean="0"/>
              <a:t>.</a:t>
            </a:r>
          </a:p>
          <a:p>
            <a:pPr marL="342900" lvl="0" indent="-342900">
              <a:buAutoNum type="arabicPeriod" startAt="9"/>
            </a:pPr>
            <a:r>
              <a:rPr lang="en-US" sz="1600" dirty="0" smtClean="0"/>
              <a:t>In </a:t>
            </a:r>
            <a:r>
              <a:rPr lang="en-US" sz="1600" dirty="0"/>
              <a:t>the absence of the date of withdrawal, interest should be charged for</a:t>
            </a:r>
            <a:r>
              <a:rPr lang="en-US" sz="1600" u="sng" dirty="0"/>
              <a:t> 	</a:t>
            </a:r>
            <a:r>
              <a:rPr lang="en-US" sz="1600" dirty="0"/>
              <a:t>month on the whole amount</a:t>
            </a:r>
            <a:r>
              <a:rPr lang="en-US" sz="1600" dirty="0" smtClean="0"/>
              <a:t>.</a:t>
            </a:r>
          </a:p>
          <a:p>
            <a:pPr lvl="0"/>
            <a:r>
              <a:rPr lang="en-US" sz="1600" dirty="0" smtClean="0"/>
              <a:t>10. Manager’s </a:t>
            </a:r>
            <a:r>
              <a:rPr lang="en-US" sz="1600" dirty="0"/>
              <a:t>commission is a</a:t>
            </a:r>
            <a:r>
              <a:rPr lang="en-US" sz="1600" u="sng" dirty="0"/>
              <a:t> 	</a:t>
            </a:r>
            <a:r>
              <a:rPr lang="en-US" sz="1600" dirty="0"/>
              <a:t>against profits.	</a:t>
            </a:r>
            <a:endParaRPr lang="en-US" sz="1600" dirty="0" smtClean="0"/>
          </a:p>
          <a:p>
            <a:pPr lvl="0"/>
            <a:r>
              <a:rPr lang="en-US" sz="1600" dirty="0" smtClean="0"/>
              <a:t>11. Interest </a:t>
            </a:r>
            <a:r>
              <a:rPr lang="en-US" sz="1600" dirty="0"/>
              <a:t>on partner’s loan is not credited to the partner’s</a:t>
            </a:r>
            <a:r>
              <a:rPr lang="en-US" sz="1600" u="sng" dirty="0"/>
              <a:t> 	</a:t>
            </a:r>
            <a:r>
              <a:rPr lang="en-US" sz="1600" dirty="0" smtClean="0"/>
              <a:t>_.</a:t>
            </a:r>
            <a:endParaRPr lang="en-IN" sz="1600" dirty="0"/>
          </a:p>
          <a:p>
            <a:r>
              <a:rPr lang="en-US" sz="1600" dirty="0" smtClean="0"/>
              <a:t>12. Goodwill </a:t>
            </a:r>
            <a:r>
              <a:rPr lang="en-US" sz="1600" dirty="0"/>
              <a:t>is an</a:t>
            </a:r>
            <a:r>
              <a:rPr lang="en-US" sz="1600" u="sng" dirty="0"/>
              <a:t> 	</a:t>
            </a:r>
            <a:r>
              <a:rPr lang="en-US" sz="1600" dirty="0"/>
              <a:t>assets.	</a:t>
            </a:r>
            <a:endParaRPr lang="en-IN" sz="1600" dirty="0">
              <a:latin typeface="+mn-lt"/>
            </a:endParaRPr>
          </a:p>
        </p:txBody>
      </p:sp>
      <p:pic>
        <p:nvPicPr>
          <p:cNvPr id="5" name="Google Shape;63;p14"/>
          <p:cNvPicPr preferRelativeResize="0"/>
          <p:nvPr/>
        </p:nvPicPr>
        <p:blipFill rotWithShape="1">
          <a:blip r:embed="rId2">
            <a:alphaModFix/>
          </a:blip>
          <a:srcRect/>
          <a:stretch/>
        </p:blipFill>
        <p:spPr>
          <a:xfrm>
            <a:off x="7911473" y="4531625"/>
            <a:ext cx="1232526" cy="611875"/>
          </a:xfrm>
          <a:prstGeom prst="rect">
            <a:avLst/>
          </a:prstGeom>
          <a:noFill/>
          <a:ln>
            <a:noFill/>
          </a:ln>
        </p:spPr>
      </p:pic>
    </p:spTree>
    <p:extLst>
      <p:ext uri="{BB962C8B-B14F-4D97-AF65-F5344CB8AC3E}">
        <p14:creationId xmlns:p14="http://schemas.microsoft.com/office/powerpoint/2010/main" val="555414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953</TotalTime>
  <Words>243</Words>
  <Application>Microsoft Office PowerPoint</Application>
  <PresentationFormat>On-screen Show (16:9)</PresentationFormat>
  <Paragraphs>83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DELL</cp:lastModifiedBy>
  <cp:revision>174</cp:revision>
  <dcterms:modified xsi:type="dcterms:W3CDTF">2022-03-28T15:46:36Z</dcterms:modified>
</cp:coreProperties>
</file>