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5" r:id="rId1"/>
  </p:sldMasterIdLst>
  <p:notesMasterIdLst>
    <p:notesMasterId r:id="rId13"/>
  </p:notesMasterIdLst>
  <p:sldIdLst>
    <p:sldId id="271" r:id="rId2"/>
    <p:sldId id="257" r:id="rId3"/>
    <p:sldId id="258" r:id="rId4"/>
    <p:sldId id="259" r:id="rId5"/>
    <p:sldId id="262" r:id="rId6"/>
    <p:sldId id="261" r:id="rId7"/>
    <p:sldId id="270" r:id="rId8"/>
    <p:sldId id="264" r:id="rId9"/>
    <p:sldId id="265" r:id="rId10"/>
    <p:sldId id="266" r:id="rId11"/>
    <p:sldId id="272"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660"/>
  </p:normalViewPr>
  <p:slideViewPr>
    <p:cSldViewPr snapToGrid="0">
      <p:cViewPr>
        <p:scale>
          <a:sx n="96" d="100"/>
          <a:sy n="96" d="100"/>
        </p:scale>
        <p:origin x="-178" y="23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F7AE12-9EEA-4921-8960-AA1302C692C2}" type="doc">
      <dgm:prSet loTypeId="urn:microsoft.com/office/officeart/2005/8/layout/radial3" loCatId="cycle" qsTypeId="urn:microsoft.com/office/officeart/2005/8/quickstyle/simple1" qsCatId="simple" csTypeId="urn:microsoft.com/office/officeart/2005/8/colors/colorful4" csCatId="colorful" phldr="1"/>
      <dgm:spPr/>
      <dgm:t>
        <a:bodyPr/>
        <a:lstStyle/>
        <a:p>
          <a:endParaRPr lang="en-US"/>
        </a:p>
      </dgm:t>
    </dgm:pt>
    <dgm:pt modelId="{86368C1C-D327-46E6-B356-A6715451024E}">
      <dgm:prSet phldrT="[Text]"/>
      <dgm:spPr/>
      <dgm:t>
        <a:bodyPr/>
        <a:lstStyle/>
        <a:p>
          <a:r>
            <a:rPr lang="en-US" b="1">
              <a:latin typeface="Times New Roman" panose="02020603050405020304" pitchFamily="18" charset="0"/>
              <a:cs typeface="Times New Roman" panose="02020603050405020304" pitchFamily="18" charset="0"/>
            </a:rPr>
            <a:t>Cash Flows</a:t>
          </a:r>
        </a:p>
      </dgm:t>
    </dgm:pt>
    <dgm:pt modelId="{B14A2AE0-E102-4D94-B192-9BEEAACDA151}" type="parTrans" cxnId="{5ABA3F38-0C06-457E-BA9E-A4042BFF6C19}">
      <dgm:prSet/>
      <dgm:spPr/>
      <dgm:t>
        <a:bodyPr/>
        <a:lstStyle/>
        <a:p>
          <a:endParaRPr lang="en-US"/>
        </a:p>
      </dgm:t>
    </dgm:pt>
    <dgm:pt modelId="{1F6A71B4-143F-47DC-A284-06A64AE532C2}" type="sibTrans" cxnId="{5ABA3F38-0C06-457E-BA9E-A4042BFF6C19}">
      <dgm:prSet/>
      <dgm:spPr/>
      <dgm:t>
        <a:bodyPr/>
        <a:lstStyle/>
        <a:p>
          <a:endParaRPr lang="en-US"/>
        </a:p>
      </dgm:t>
    </dgm:pt>
    <dgm:pt modelId="{B6326E0B-E0BD-474F-A98D-AA4988947D06}">
      <dgm:prSet phldrT="[Text]"/>
      <dgm:spPr/>
      <dgm:t>
        <a:bodyPr/>
        <a:lstStyle/>
        <a:p>
          <a:r>
            <a:rPr lang="en-US" b="1">
              <a:latin typeface="Times New Roman" panose="02020603050405020304" pitchFamily="18" charset="0"/>
              <a:cs typeface="Times New Roman" panose="02020603050405020304" pitchFamily="18" charset="0"/>
            </a:rPr>
            <a:t>Cash from Operating Activities</a:t>
          </a:r>
        </a:p>
      </dgm:t>
    </dgm:pt>
    <dgm:pt modelId="{70F3DCEE-2A48-4636-BADD-06239CA966FD}" type="parTrans" cxnId="{DCC99B62-30B2-4EAB-8A96-2E6A662189C4}">
      <dgm:prSet/>
      <dgm:spPr/>
      <dgm:t>
        <a:bodyPr/>
        <a:lstStyle/>
        <a:p>
          <a:endParaRPr lang="en-US"/>
        </a:p>
      </dgm:t>
    </dgm:pt>
    <dgm:pt modelId="{71416FDD-FAE9-4913-9AE9-78DF3C439F53}" type="sibTrans" cxnId="{DCC99B62-30B2-4EAB-8A96-2E6A662189C4}">
      <dgm:prSet/>
      <dgm:spPr/>
      <dgm:t>
        <a:bodyPr/>
        <a:lstStyle/>
        <a:p>
          <a:endParaRPr lang="en-US"/>
        </a:p>
      </dgm:t>
    </dgm:pt>
    <dgm:pt modelId="{B988EE69-AECE-45A1-9A99-245003D3B3BB}">
      <dgm:prSet phldrT="[Text]"/>
      <dgm:spPr/>
      <dgm:t>
        <a:bodyPr/>
        <a:lstStyle/>
        <a:p>
          <a:r>
            <a:rPr lang="en-US" b="1">
              <a:latin typeface="Times New Roman" panose="02020603050405020304" pitchFamily="18" charset="0"/>
              <a:cs typeface="Times New Roman" panose="02020603050405020304" pitchFamily="18" charset="0"/>
            </a:rPr>
            <a:t>Cash from Financing Activities</a:t>
          </a:r>
        </a:p>
      </dgm:t>
    </dgm:pt>
    <dgm:pt modelId="{120AC9E6-1C67-4034-AAF6-FC7EF3B6FC4F}" type="parTrans" cxnId="{86AD8EE3-DAE3-4983-88E7-B1FC7BF737DF}">
      <dgm:prSet/>
      <dgm:spPr/>
      <dgm:t>
        <a:bodyPr/>
        <a:lstStyle/>
        <a:p>
          <a:endParaRPr lang="en-US"/>
        </a:p>
      </dgm:t>
    </dgm:pt>
    <dgm:pt modelId="{30954956-82A4-493A-8A2B-BEF5368C16C8}" type="sibTrans" cxnId="{86AD8EE3-DAE3-4983-88E7-B1FC7BF737DF}">
      <dgm:prSet/>
      <dgm:spPr/>
      <dgm:t>
        <a:bodyPr/>
        <a:lstStyle/>
        <a:p>
          <a:endParaRPr lang="en-US"/>
        </a:p>
      </dgm:t>
    </dgm:pt>
    <dgm:pt modelId="{4CCF8CDE-A9D9-4B3B-9C6F-E5DCDA4CAEC6}">
      <dgm:prSet phldrT="[Text]"/>
      <dgm:spPr/>
      <dgm:t>
        <a:bodyPr/>
        <a:lstStyle/>
        <a:p>
          <a:r>
            <a:rPr lang="en-US" b="1">
              <a:latin typeface="Times New Roman" panose="02020603050405020304" pitchFamily="18" charset="0"/>
              <a:cs typeface="Times New Roman" panose="02020603050405020304" pitchFamily="18" charset="0"/>
            </a:rPr>
            <a:t>Cash from Investing Activities</a:t>
          </a:r>
        </a:p>
      </dgm:t>
    </dgm:pt>
    <dgm:pt modelId="{D752DCC2-F7BD-4B0A-88E5-724DEBE61B22}" type="parTrans" cxnId="{1365C1EB-0FC0-4B0F-AF77-56CA636DE989}">
      <dgm:prSet/>
      <dgm:spPr/>
      <dgm:t>
        <a:bodyPr/>
        <a:lstStyle/>
        <a:p>
          <a:endParaRPr lang="en-US"/>
        </a:p>
      </dgm:t>
    </dgm:pt>
    <dgm:pt modelId="{5A057476-D345-4D6A-A1CB-5E134B317690}" type="sibTrans" cxnId="{1365C1EB-0FC0-4B0F-AF77-56CA636DE989}">
      <dgm:prSet/>
      <dgm:spPr/>
      <dgm:t>
        <a:bodyPr/>
        <a:lstStyle/>
        <a:p>
          <a:endParaRPr lang="en-US"/>
        </a:p>
      </dgm:t>
    </dgm:pt>
    <dgm:pt modelId="{B6D31277-D673-42E2-8447-933904C9BEE8}" type="pres">
      <dgm:prSet presAssocID="{B7F7AE12-9EEA-4921-8960-AA1302C692C2}" presName="composite" presStyleCnt="0">
        <dgm:presLayoutVars>
          <dgm:chMax val="1"/>
          <dgm:dir/>
          <dgm:resizeHandles val="exact"/>
        </dgm:presLayoutVars>
      </dgm:prSet>
      <dgm:spPr/>
      <dgm:t>
        <a:bodyPr/>
        <a:lstStyle/>
        <a:p>
          <a:endParaRPr lang="en-US"/>
        </a:p>
      </dgm:t>
    </dgm:pt>
    <dgm:pt modelId="{45039CF1-5B34-42A7-89BC-BA6A3D819315}" type="pres">
      <dgm:prSet presAssocID="{B7F7AE12-9EEA-4921-8960-AA1302C692C2}" presName="radial" presStyleCnt="0">
        <dgm:presLayoutVars>
          <dgm:animLvl val="ctr"/>
        </dgm:presLayoutVars>
      </dgm:prSet>
      <dgm:spPr/>
    </dgm:pt>
    <dgm:pt modelId="{012EC3F2-9CCC-4CE2-9393-793AEF305D24}" type="pres">
      <dgm:prSet presAssocID="{86368C1C-D327-46E6-B356-A6715451024E}" presName="centerShape" presStyleLbl="vennNode1" presStyleIdx="0" presStyleCnt="4"/>
      <dgm:spPr/>
      <dgm:t>
        <a:bodyPr/>
        <a:lstStyle/>
        <a:p>
          <a:endParaRPr lang="en-US"/>
        </a:p>
      </dgm:t>
    </dgm:pt>
    <dgm:pt modelId="{D7538C02-99E0-47D1-873C-0AE3960692A0}" type="pres">
      <dgm:prSet presAssocID="{B6326E0B-E0BD-474F-A98D-AA4988947D06}" presName="node" presStyleLbl="vennNode1" presStyleIdx="1" presStyleCnt="4" custScaleX="128132" custScaleY="127602">
        <dgm:presLayoutVars>
          <dgm:bulletEnabled val="1"/>
        </dgm:presLayoutVars>
      </dgm:prSet>
      <dgm:spPr/>
      <dgm:t>
        <a:bodyPr/>
        <a:lstStyle/>
        <a:p>
          <a:endParaRPr lang="en-US"/>
        </a:p>
      </dgm:t>
    </dgm:pt>
    <dgm:pt modelId="{D3198111-6121-4258-8DA2-FCB53E2A89DD}" type="pres">
      <dgm:prSet presAssocID="{B988EE69-AECE-45A1-9A99-245003D3B3BB}" presName="node" presStyleLbl="vennNode1" presStyleIdx="2" presStyleCnt="4" custScaleX="129462" custScaleY="129379" custRadScaleRad="107372" custRadScaleInc="-3551">
        <dgm:presLayoutVars>
          <dgm:bulletEnabled val="1"/>
        </dgm:presLayoutVars>
      </dgm:prSet>
      <dgm:spPr/>
      <dgm:t>
        <a:bodyPr/>
        <a:lstStyle/>
        <a:p>
          <a:endParaRPr lang="en-US"/>
        </a:p>
      </dgm:t>
    </dgm:pt>
    <dgm:pt modelId="{CEF6EF78-0123-4DCE-AA6D-F70A3C235625}" type="pres">
      <dgm:prSet presAssocID="{4CCF8CDE-A9D9-4B3B-9C6F-E5DCDA4CAEC6}" presName="node" presStyleLbl="vennNode1" presStyleIdx="3" presStyleCnt="4" custScaleX="132145" custScaleY="131069" custRadScaleRad="107971" custRadScaleInc="2347">
        <dgm:presLayoutVars>
          <dgm:bulletEnabled val="1"/>
        </dgm:presLayoutVars>
      </dgm:prSet>
      <dgm:spPr/>
      <dgm:t>
        <a:bodyPr/>
        <a:lstStyle/>
        <a:p>
          <a:endParaRPr lang="en-US"/>
        </a:p>
      </dgm:t>
    </dgm:pt>
  </dgm:ptLst>
  <dgm:cxnLst>
    <dgm:cxn modelId="{1365C1EB-0FC0-4B0F-AF77-56CA636DE989}" srcId="{86368C1C-D327-46E6-B356-A6715451024E}" destId="{4CCF8CDE-A9D9-4B3B-9C6F-E5DCDA4CAEC6}" srcOrd="2" destOrd="0" parTransId="{D752DCC2-F7BD-4B0A-88E5-724DEBE61B22}" sibTransId="{5A057476-D345-4D6A-A1CB-5E134B317690}"/>
    <dgm:cxn modelId="{F1DFF15B-BBFC-457E-8590-F38D9BBD9B09}" type="presOf" srcId="{86368C1C-D327-46E6-B356-A6715451024E}" destId="{012EC3F2-9CCC-4CE2-9393-793AEF305D24}" srcOrd="0" destOrd="0" presId="urn:microsoft.com/office/officeart/2005/8/layout/radial3"/>
    <dgm:cxn modelId="{5ABA3F38-0C06-457E-BA9E-A4042BFF6C19}" srcId="{B7F7AE12-9EEA-4921-8960-AA1302C692C2}" destId="{86368C1C-D327-46E6-B356-A6715451024E}" srcOrd="0" destOrd="0" parTransId="{B14A2AE0-E102-4D94-B192-9BEEAACDA151}" sibTransId="{1F6A71B4-143F-47DC-A284-06A64AE532C2}"/>
    <dgm:cxn modelId="{BC86EC3A-E7D0-4336-B613-E141B08E436D}" type="presOf" srcId="{B6326E0B-E0BD-474F-A98D-AA4988947D06}" destId="{D7538C02-99E0-47D1-873C-0AE3960692A0}" srcOrd="0" destOrd="0" presId="urn:microsoft.com/office/officeart/2005/8/layout/radial3"/>
    <dgm:cxn modelId="{4E7DDA2D-4043-4ECE-84D8-24619BB7A746}" type="presOf" srcId="{B7F7AE12-9EEA-4921-8960-AA1302C692C2}" destId="{B6D31277-D673-42E2-8447-933904C9BEE8}" srcOrd="0" destOrd="0" presId="urn:microsoft.com/office/officeart/2005/8/layout/radial3"/>
    <dgm:cxn modelId="{DCC99B62-30B2-4EAB-8A96-2E6A662189C4}" srcId="{86368C1C-D327-46E6-B356-A6715451024E}" destId="{B6326E0B-E0BD-474F-A98D-AA4988947D06}" srcOrd="0" destOrd="0" parTransId="{70F3DCEE-2A48-4636-BADD-06239CA966FD}" sibTransId="{71416FDD-FAE9-4913-9AE9-78DF3C439F53}"/>
    <dgm:cxn modelId="{010EB233-1B70-4DBF-8E47-27A8AEEB1A45}" type="presOf" srcId="{B988EE69-AECE-45A1-9A99-245003D3B3BB}" destId="{D3198111-6121-4258-8DA2-FCB53E2A89DD}" srcOrd="0" destOrd="0" presId="urn:microsoft.com/office/officeart/2005/8/layout/radial3"/>
    <dgm:cxn modelId="{86AD8EE3-DAE3-4983-88E7-B1FC7BF737DF}" srcId="{86368C1C-D327-46E6-B356-A6715451024E}" destId="{B988EE69-AECE-45A1-9A99-245003D3B3BB}" srcOrd="1" destOrd="0" parTransId="{120AC9E6-1C67-4034-AAF6-FC7EF3B6FC4F}" sibTransId="{30954956-82A4-493A-8A2B-BEF5368C16C8}"/>
    <dgm:cxn modelId="{959A0250-DC1F-4C85-B0F3-4B8FFD919F8F}" type="presOf" srcId="{4CCF8CDE-A9D9-4B3B-9C6F-E5DCDA4CAEC6}" destId="{CEF6EF78-0123-4DCE-AA6D-F70A3C235625}" srcOrd="0" destOrd="0" presId="urn:microsoft.com/office/officeart/2005/8/layout/radial3"/>
    <dgm:cxn modelId="{16C290C8-9D68-428D-BACB-B77B1CB25B99}" type="presParOf" srcId="{B6D31277-D673-42E2-8447-933904C9BEE8}" destId="{45039CF1-5B34-42A7-89BC-BA6A3D819315}" srcOrd="0" destOrd="0" presId="urn:microsoft.com/office/officeart/2005/8/layout/radial3"/>
    <dgm:cxn modelId="{A7BFB8A1-6563-435A-B99C-38DD94338034}" type="presParOf" srcId="{45039CF1-5B34-42A7-89BC-BA6A3D819315}" destId="{012EC3F2-9CCC-4CE2-9393-793AEF305D24}" srcOrd="0" destOrd="0" presId="urn:microsoft.com/office/officeart/2005/8/layout/radial3"/>
    <dgm:cxn modelId="{F7C2165F-48D3-45F3-B598-4BF0B21B48DA}" type="presParOf" srcId="{45039CF1-5B34-42A7-89BC-BA6A3D819315}" destId="{D7538C02-99E0-47D1-873C-0AE3960692A0}" srcOrd="1" destOrd="0" presId="urn:microsoft.com/office/officeart/2005/8/layout/radial3"/>
    <dgm:cxn modelId="{080F1786-4817-41FF-85CD-525BA558D1B2}" type="presParOf" srcId="{45039CF1-5B34-42A7-89BC-BA6A3D819315}" destId="{D3198111-6121-4258-8DA2-FCB53E2A89DD}" srcOrd="2" destOrd="0" presId="urn:microsoft.com/office/officeart/2005/8/layout/radial3"/>
    <dgm:cxn modelId="{15B44D01-C4E6-483C-8BCE-F47BD877C529}" type="presParOf" srcId="{45039CF1-5B34-42A7-89BC-BA6A3D819315}" destId="{CEF6EF78-0123-4DCE-AA6D-F70A3C235625}" srcOrd="3"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2EC3F2-9CCC-4CE2-9393-793AEF305D24}">
      <dsp:nvSpPr>
        <dsp:cNvPr id="0" name=""/>
        <dsp:cNvSpPr/>
      </dsp:nvSpPr>
      <dsp:spPr>
        <a:xfrm>
          <a:off x="1831134" y="1079814"/>
          <a:ext cx="2286263" cy="2286263"/>
        </a:xfrm>
        <a:prstGeom prst="ellipse">
          <a:avLst/>
        </a:prstGeom>
        <a:solidFill>
          <a:schemeClr val="accent4">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59690" tIns="59690" rIns="59690" bIns="59690" numCol="1" spcCol="1270" anchor="ctr" anchorCtr="0">
          <a:noAutofit/>
        </a:bodyPr>
        <a:lstStyle/>
        <a:p>
          <a:pPr lvl="0" algn="ctr" defTabSz="2089150">
            <a:lnSpc>
              <a:spcPct val="90000"/>
            </a:lnSpc>
            <a:spcBef>
              <a:spcPct val="0"/>
            </a:spcBef>
            <a:spcAft>
              <a:spcPct val="35000"/>
            </a:spcAft>
          </a:pPr>
          <a:r>
            <a:rPr lang="en-US" sz="4700" b="1" kern="1200">
              <a:latin typeface="Times New Roman" panose="02020603050405020304" pitchFamily="18" charset="0"/>
              <a:cs typeface="Times New Roman" panose="02020603050405020304" pitchFamily="18" charset="0"/>
            </a:rPr>
            <a:t>Cash Flows</a:t>
          </a:r>
        </a:p>
      </dsp:txBody>
      <dsp:txXfrm>
        <a:off x="2165949" y="1414629"/>
        <a:ext cx="1616633" cy="1616633"/>
      </dsp:txXfrm>
    </dsp:sp>
    <dsp:sp modelId="{D7538C02-99E0-47D1-873C-0AE3960692A0}">
      <dsp:nvSpPr>
        <dsp:cNvPr id="0" name=""/>
        <dsp:cNvSpPr/>
      </dsp:nvSpPr>
      <dsp:spPr>
        <a:xfrm>
          <a:off x="2241907" y="6188"/>
          <a:ext cx="1464717" cy="1458659"/>
        </a:xfrm>
        <a:prstGeom prst="ellipse">
          <a:avLst/>
        </a:prstGeom>
        <a:solidFill>
          <a:schemeClr val="accent4">
            <a:alpha val="50000"/>
            <a:hueOff val="-1488257"/>
            <a:satOff val="8966"/>
            <a:lumOff val="71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US" sz="1700" b="1" kern="1200">
              <a:latin typeface="Times New Roman" panose="02020603050405020304" pitchFamily="18" charset="0"/>
              <a:cs typeface="Times New Roman" panose="02020603050405020304" pitchFamily="18" charset="0"/>
            </a:rPr>
            <a:t>Cash from Operating Activities</a:t>
          </a:r>
        </a:p>
      </dsp:txBody>
      <dsp:txXfrm>
        <a:off x="2456410" y="219804"/>
        <a:ext cx="1035711" cy="1031427"/>
      </dsp:txXfrm>
    </dsp:sp>
    <dsp:sp modelId="{D3198111-6121-4258-8DA2-FCB53E2A89DD}">
      <dsp:nvSpPr>
        <dsp:cNvPr id="0" name=""/>
        <dsp:cNvSpPr/>
      </dsp:nvSpPr>
      <dsp:spPr>
        <a:xfrm>
          <a:off x="3672929" y="2177022"/>
          <a:ext cx="1479921" cy="1478972"/>
        </a:xfrm>
        <a:prstGeom prst="ellipse">
          <a:avLst/>
        </a:prstGeom>
        <a:solidFill>
          <a:schemeClr val="accent4">
            <a:alpha val="50000"/>
            <a:hueOff val="-2976513"/>
            <a:satOff val="17933"/>
            <a:lumOff val="143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US" sz="1700" b="1" kern="1200">
              <a:latin typeface="Times New Roman" panose="02020603050405020304" pitchFamily="18" charset="0"/>
              <a:cs typeface="Times New Roman" panose="02020603050405020304" pitchFamily="18" charset="0"/>
            </a:rPr>
            <a:t>Cash from Financing Activities</a:t>
          </a:r>
        </a:p>
      </dsp:txBody>
      <dsp:txXfrm>
        <a:off x="3889658" y="2393612"/>
        <a:ext cx="1046463" cy="1045792"/>
      </dsp:txXfrm>
    </dsp:sp>
    <dsp:sp modelId="{CEF6EF78-0123-4DCE-AA6D-F70A3C235625}">
      <dsp:nvSpPr>
        <dsp:cNvPr id="0" name=""/>
        <dsp:cNvSpPr/>
      </dsp:nvSpPr>
      <dsp:spPr>
        <a:xfrm>
          <a:off x="790365" y="2207486"/>
          <a:ext cx="1510591" cy="1498291"/>
        </a:xfrm>
        <a:prstGeom prst="ellipse">
          <a:avLst/>
        </a:prstGeom>
        <a:solidFill>
          <a:schemeClr val="accent4">
            <a:alpha val="50000"/>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US" sz="1700" b="1" kern="1200">
              <a:latin typeface="Times New Roman" panose="02020603050405020304" pitchFamily="18" charset="0"/>
              <a:cs typeface="Times New Roman" panose="02020603050405020304" pitchFamily="18" charset="0"/>
            </a:rPr>
            <a:t>Cash from Investing Activities</a:t>
          </a:r>
        </a:p>
      </dsp:txBody>
      <dsp:txXfrm>
        <a:off x="1011586" y="2426906"/>
        <a:ext cx="1068149" cy="1059451"/>
      </dsp:txXfrm>
    </dsp:sp>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35FDE6-C203-4DFA-A756-8A1F680B3054}" type="datetimeFigureOut">
              <a:rPr lang="en-IN" smtClean="0"/>
              <a:t>07-05-2022</a:t>
            </a:fld>
            <a:endParaRPr lang="en-IN"/>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4DFE80-E989-4C47-8A7A-7928C66C5B66}" type="slidenum">
              <a:rPr lang="en-IN" smtClean="0"/>
              <a:t>‹#›</a:t>
            </a:fld>
            <a:endParaRPr lang="en-IN"/>
          </a:p>
        </p:txBody>
      </p:sp>
    </p:spTree>
    <p:extLst>
      <p:ext uri="{BB962C8B-B14F-4D97-AF65-F5344CB8AC3E}">
        <p14:creationId xmlns:p14="http://schemas.microsoft.com/office/powerpoint/2010/main" val="4781682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78ABE3C1-DBE1-495D-B57B-2849774B866A}" type="datetimeFigureOut">
              <a:rPr lang="en-US" smtClean="0"/>
              <a:t>5/7/2022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97427444"/>
      </p:ext>
    </p:extLst>
  </p:cSld>
  <p:clrMapOvr>
    <a:masterClrMapping/>
  </p:clrMapOvr>
  <p:transition spd="slow">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FA3F48C-C7C6-4055-9F49-3777875E72AE}" type="datetimeFigureOut">
              <a:rPr lang="en-US" smtClean="0"/>
              <a:t>5/7/2022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31293308"/>
      </p:ext>
    </p:extLst>
  </p:cSld>
  <p:clrMapOvr>
    <a:masterClrMapping/>
  </p:clrMapOvr>
  <p:transition spd="slow">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1"/>
            <a:ext cx="36576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12800" y="274641"/>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6178E61D-D431-422C-9764-11DAFE33AB63}" type="datetimeFigureOut">
              <a:rPr lang="en-US" smtClean="0"/>
              <a:t>5/7/2022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38763833"/>
      </p:ext>
    </p:extLst>
  </p:cSld>
  <p:clrMapOvr>
    <a:masterClrMapping/>
  </p:clrMapOvr>
  <p:transition spd="slow">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2DE42F4-6EEF-4EF7-8ED4-2208F0F89A08}" type="datetimeFigureOut">
              <a:rPr lang="en-US" smtClean="0"/>
              <a:t>5/7/2022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65457410"/>
      </p:ext>
    </p:extLst>
  </p:cSld>
  <p:clrMapOvr>
    <a:masterClrMapping/>
  </p:clrMapOvr>
  <p:transition spd="slow">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smtClean="0"/>
              <a:t>5/7/2022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95900210"/>
      </p:ext>
    </p:extLst>
  </p:cSld>
  <p:clrMapOvr>
    <a:masterClrMapping/>
  </p:clrMapOvr>
  <p:transition spd="slow">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4E5A6C69-6797-4E8A-BF37-F2C3751466E9}" type="datetimeFigureOut">
              <a:rPr lang="en-US" smtClean="0"/>
              <a:t>5/7/2022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41085722"/>
      </p:ext>
    </p:extLst>
  </p:cSld>
  <p:clrMapOvr>
    <a:masterClrMapping/>
  </p:clrMapOvr>
  <p:transition spd="slow">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D82014A1-A632-4878-A0D3-F52BA7563730}" type="datetimeFigureOut">
              <a:rPr lang="en-US" smtClean="0"/>
              <a:t>5/7/2022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70582944"/>
      </p:ext>
    </p:extLst>
  </p:cSld>
  <p:clrMapOvr>
    <a:masterClrMapping/>
  </p:clrMapOvr>
  <p:transition spd="slow">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CE99F462-093F-4566-844B-4C71F2739DA5}" type="datetimeFigureOut">
              <a:rPr lang="en-US" smtClean="0"/>
              <a:t>5/7/2022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2562808"/>
      </p:ext>
    </p:extLst>
  </p:cSld>
  <p:clrMapOvr>
    <a:masterClrMapping/>
  </p:clrMapOvr>
  <p:transition spd="slow">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4A7AC-904D-4781-85BA-7D10C17ED021}" type="datetimeFigureOut">
              <a:rPr lang="en-US" smtClean="0"/>
              <a:t>5/7/2022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97849050"/>
      </p:ext>
    </p:extLst>
  </p:cSld>
  <p:clrMapOvr>
    <a:masterClrMapping/>
  </p:clrMapOvr>
  <p:transition spd="slow">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smtClean="0"/>
              <a:t>5/7/2022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17647321"/>
      </p:ext>
    </p:extLst>
  </p:cSld>
  <p:clrMapOvr>
    <a:masterClrMapping/>
  </p:clrMapOvr>
  <p:transition spd="slow">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smtClean="0"/>
              <a:t>5/7/2022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90928220"/>
      </p:ext>
    </p:extLst>
  </p:cSld>
  <p:clrMapOvr>
    <a:masterClrMapping/>
  </p:clrMapOvr>
  <p:transition spd="slow">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6E9DEC-419B-4CC5-A080-3B06BD5A8291}" type="datetimeFigureOut">
              <a:rPr lang="en-US" smtClean="0"/>
              <a:t>5/7/2022</a:t>
            </a:fld>
            <a:endParaRPr lang="en-US" dirty="0"/>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49511959"/>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transition spd="slow">
    <p:fade/>
  </p:transition>
  <p:timing>
    <p:tnLst>
      <p:par>
        <p:cTn id="1" dur="indefinite" restart="never" nodeType="tmRoot"/>
      </p:par>
    </p:tnLst>
  </p:timing>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TOOLS OF FINANCIAL ANALYSIS</a:t>
            </a:r>
            <a:endParaRPr lang="en-US" sz="3900" b="1" dirty="0">
              <a:solidFill>
                <a:srgbClr val="FF0000"/>
              </a:solidFill>
              <a:latin typeface="Calibri"/>
              <a:ea typeface="Calibri"/>
              <a:cs typeface="Calibri"/>
              <a:sym typeface="Calibri"/>
            </a:endParaRPr>
          </a:p>
        </p:txBody>
      </p:sp>
      <p:sp>
        <p:nvSpPr>
          <p:cNvPr id="57" name="Google Shape;57;p13"/>
          <p:cNvSpPr txBox="1"/>
          <p:nvPr/>
        </p:nvSpPr>
        <p:spPr>
          <a:xfrm>
            <a:off x="2962899" y="3428984"/>
            <a:ext cx="7392383" cy="1637821"/>
          </a:xfrm>
          <a:prstGeom prst="rect">
            <a:avLst/>
          </a:prstGeom>
          <a:noFill/>
          <a:ln>
            <a:noFill/>
          </a:ln>
        </p:spPr>
        <p:txBody>
          <a:bodyPr spcFirstLastPara="1" wrap="square" lIns="121897" tIns="121897" rIns="121897" bIns="121897" anchor="t" anchorCtr="0">
            <a:noAutofit/>
          </a:bodyPr>
          <a:lstStyle/>
          <a:p>
            <a:r>
              <a:rPr lang="en" b="1" dirty="0"/>
              <a:t>SUBJECT : ACCOUNTANCY</a:t>
            </a:r>
          </a:p>
          <a:p>
            <a:endParaRPr b="1" dirty="0"/>
          </a:p>
          <a:p>
            <a:r>
              <a:rPr lang="en" b="1" dirty="0"/>
              <a:t>CHAPTER </a:t>
            </a:r>
            <a:r>
              <a:rPr lang="en" b="1" dirty="0" smtClean="0"/>
              <a:t>NUMBER:09</a:t>
            </a:r>
            <a:endParaRPr lang="en" b="1" dirty="0"/>
          </a:p>
          <a:p>
            <a:endParaRPr b="1" dirty="0"/>
          </a:p>
          <a:p>
            <a:pPr lvl="0" algn="ctr">
              <a:buSzPts val="3100"/>
            </a:pPr>
            <a:r>
              <a:rPr lang="en" b="1" dirty="0"/>
              <a:t>CHAPTER NAME : </a:t>
            </a:r>
            <a:r>
              <a:rPr lang="en-US" sz="2100" b="1" dirty="0" smtClean="0">
                <a:latin typeface="Calibri"/>
                <a:ea typeface="Calibri"/>
                <a:cs typeface="Calibri"/>
                <a:sym typeface="Calibri"/>
              </a:rPr>
              <a:t>COMPARATIVE AND COMMON SIZE STATEMENTS</a:t>
            </a:r>
            <a:endParaRPr lang="en-US" b="1" dirty="0">
              <a:solidFill>
                <a:schemeClr val="tx1"/>
              </a:solidFill>
              <a:latin typeface="Calibri"/>
              <a:ea typeface="Calibri"/>
              <a:cs typeface="Calibri"/>
              <a:sym typeface="Calibri"/>
            </a:endParaRPr>
          </a:p>
          <a:p>
            <a:endParaRPr b="1" dirty="0"/>
          </a:p>
        </p:txBody>
      </p:sp>
      <p:pic>
        <p:nvPicPr>
          <p:cNvPr id="6" name="Google Shape;63;p14"/>
          <p:cNvPicPr preferRelativeResize="0"/>
          <p:nvPr/>
        </p:nvPicPr>
        <p:blipFill rotWithShape="1">
          <a:blip r:embed="rId4">
            <a:alphaModFix/>
          </a:blip>
          <a:srcRect/>
          <a:stretch/>
        </p:blipFill>
        <p:spPr>
          <a:xfrm>
            <a:off x="296900" y="182513"/>
            <a:ext cx="1643368" cy="815833"/>
          </a:xfrm>
          <a:prstGeom prst="rect">
            <a:avLst/>
          </a:prstGeom>
          <a:noFill/>
          <a:ln>
            <a:noFill/>
          </a:ln>
        </p:spPr>
      </p:pic>
    </p:spTree>
    <p:extLst>
      <p:ext uri="{BB962C8B-B14F-4D97-AF65-F5344CB8AC3E}">
        <p14:creationId xmlns:p14="http://schemas.microsoft.com/office/powerpoint/2010/main" val="3636400167"/>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Cash Flow </a:t>
            </a:r>
            <a:r>
              <a:rPr lang="en-US" b="1" dirty="0" smtClean="0"/>
              <a:t>Analysis</a:t>
            </a:r>
            <a:endParaRPr lang="en-US" dirty="0"/>
          </a:p>
        </p:txBody>
      </p:sp>
      <p:sp>
        <p:nvSpPr>
          <p:cNvPr id="3" name="Content Placeholder 2"/>
          <p:cNvSpPr>
            <a:spLocks noGrp="1"/>
          </p:cNvSpPr>
          <p:nvPr>
            <p:ph idx="1"/>
          </p:nvPr>
        </p:nvSpPr>
        <p:spPr>
          <a:xfrm>
            <a:off x="680322" y="2936383"/>
            <a:ext cx="4265166" cy="2999806"/>
          </a:xfrm>
        </p:spPr>
        <p:txBody>
          <a:bodyPr>
            <a:normAutofit lnSpcReduction="10000"/>
          </a:bodyPr>
          <a:lstStyle/>
          <a:p>
            <a:pPr marL="0" indent="0" algn="just">
              <a:buNone/>
            </a:pPr>
            <a:r>
              <a:rPr lang="en-US" sz="3200" dirty="0"/>
              <a:t>	It refers to the analysis of actual movement of cash into and out of an organization.</a:t>
            </a:r>
          </a:p>
          <a:p>
            <a:pPr marL="0" indent="0" algn="just">
              <a:buNone/>
            </a:pPr>
            <a:r>
              <a:rPr lang="en-US" sz="3200" dirty="0"/>
              <a:t> </a:t>
            </a:r>
          </a:p>
          <a:p>
            <a:pPr marL="0" indent="0" algn="just">
              <a:buNone/>
            </a:pPr>
            <a:endParaRPr lang="en-US" sz="3200" dirty="0"/>
          </a:p>
        </p:txBody>
      </p:sp>
      <p:sp>
        <p:nvSpPr>
          <p:cNvPr id="4" name="Rectangle 3"/>
          <p:cNvSpPr/>
          <p:nvPr/>
        </p:nvSpPr>
        <p:spPr>
          <a:xfrm>
            <a:off x="10454115" y="832032"/>
            <a:ext cx="1651695" cy="923330"/>
          </a:xfrm>
          <a:prstGeom prst="rect">
            <a:avLst/>
          </a:prstGeom>
          <a:noFill/>
        </p:spPr>
        <p:txBody>
          <a:bodyPr wrap="square" lIns="91440" tIns="45720" rIns="91440" bIns="45720">
            <a:spAutoFit/>
          </a:bodyPr>
          <a:lstStyle/>
          <a:p>
            <a:pPr algn="ctr"/>
            <a:endParaRPr lang="en-US" sz="5400" b="1" cap="none" spc="0" dirty="0">
              <a:ln w="28575" cmpd="sng">
                <a:solidFill>
                  <a:schemeClr val="tx1"/>
                </a:solidFill>
                <a:prstDash val="solid"/>
              </a:ln>
              <a:solidFill>
                <a:srgbClr val="002060"/>
              </a:solidFill>
              <a:effectLst/>
              <a:latin typeface="+mj-lt"/>
            </a:endParaRPr>
          </a:p>
        </p:txBody>
      </p:sp>
      <p:graphicFrame>
        <p:nvGraphicFramePr>
          <p:cNvPr id="5" name="Diagram 4"/>
          <p:cNvGraphicFramePr/>
          <p:nvPr>
            <p:extLst>
              <p:ext uri="{D42A27DB-BD31-4B8C-83A1-F6EECF244321}">
                <p14:modId xmlns:p14="http://schemas.microsoft.com/office/powerpoint/2010/main" val="1920798664"/>
              </p:ext>
            </p:extLst>
          </p:nvPr>
        </p:nvGraphicFramePr>
        <p:xfrm>
          <a:off x="5091117" y="2356834"/>
          <a:ext cx="5933197" cy="37219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63631524"/>
      </p:ext>
    </p:extLst>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pic>
        <p:nvPicPr>
          <p:cNvPr id="4" name="Google Shape;63;p14"/>
          <p:cNvPicPr preferRelativeResize="0"/>
          <p:nvPr/>
        </p:nvPicPr>
        <p:blipFill rotWithShape="1">
          <a:blip r:embed="rId3">
            <a:alphaModFix/>
          </a:blip>
          <a:srcRect/>
          <a:stretch/>
        </p:blipFill>
        <p:spPr>
          <a:xfrm>
            <a:off x="10325101" y="5976684"/>
            <a:ext cx="1866900" cy="815833"/>
          </a:xfrm>
          <a:prstGeom prst="rect">
            <a:avLst/>
          </a:prstGeom>
          <a:noFill/>
          <a:ln>
            <a:noFill/>
          </a:ln>
        </p:spPr>
      </p:pic>
    </p:spTree>
    <p:extLst>
      <p:ext uri="{BB962C8B-B14F-4D97-AF65-F5344CB8AC3E}">
        <p14:creationId xmlns:p14="http://schemas.microsoft.com/office/powerpoint/2010/main" val="3520793813"/>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ANALYSIS OF FINANCIAL </a:t>
            </a:r>
            <a:r>
              <a:rPr lang="en-US" b="1" u="sng" dirty="0" smtClean="0"/>
              <a:t>STATEMENTS</a:t>
            </a:r>
            <a:endParaRPr lang="en-US" u="sng" dirty="0"/>
          </a:p>
        </p:txBody>
      </p:sp>
      <p:sp>
        <p:nvSpPr>
          <p:cNvPr id="3" name="Content Placeholder 2"/>
          <p:cNvSpPr>
            <a:spLocks noGrp="1"/>
          </p:cNvSpPr>
          <p:nvPr>
            <p:ph idx="1"/>
          </p:nvPr>
        </p:nvSpPr>
        <p:spPr>
          <a:xfrm>
            <a:off x="577290" y="2581572"/>
            <a:ext cx="9613861" cy="3599316"/>
          </a:xfrm>
        </p:spPr>
        <p:txBody>
          <a:bodyPr>
            <a:normAutofit/>
          </a:bodyPr>
          <a:lstStyle/>
          <a:p>
            <a:pPr marL="0" indent="0" algn="just">
              <a:buNone/>
            </a:pPr>
            <a:r>
              <a:rPr lang="en-US" sz="4000" dirty="0" smtClean="0"/>
              <a:t>		</a:t>
            </a:r>
            <a:r>
              <a:rPr lang="en-US" sz="4000" b="1" dirty="0" smtClean="0"/>
              <a:t>It </a:t>
            </a:r>
            <a:r>
              <a:rPr lang="en-US" sz="4000" b="1" dirty="0"/>
              <a:t>is the process of simplification of financial informations through analysis, interpretations and generalization.</a:t>
            </a:r>
          </a:p>
          <a:p>
            <a:pPr marL="0" indent="0" algn="just">
              <a:buNone/>
            </a:pPr>
            <a:endParaRPr lang="en-US" sz="4000" dirty="0"/>
          </a:p>
        </p:txBody>
      </p:sp>
      <p:pic>
        <p:nvPicPr>
          <p:cNvPr id="5" name="Google Shape;63;p14"/>
          <p:cNvPicPr preferRelativeResize="0"/>
          <p:nvPr/>
        </p:nvPicPr>
        <p:blipFill rotWithShape="1">
          <a:blip r:embed="rId2">
            <a:alphaModFix/>
          </a:blip>
          <a:srcRect/>
          <a:stretch/>
        </p:blipFill>
        <p:spPr>
          <a:xfrm>
            <a:off x="10817022" y="5802159"/>
            <a:ext cx="1232526" cy="611875"/>
          </a:xfrm>
          <a:prstGeom prst="rect">
            <a:avLst/>
          </a:prstGeom>
          <a:noFill/>
          <a:ln>
            <a:noFill/>
          </a:ln>
        </p:spPr>
      </p:pic>
    </p:spTree>
    <p:extLst>
      <p:ext uri="{BB962C8B-B14F-4D97-AF65-F5344CB8AC3E}">
        <p14:creationId xmlns:p14="http://schemas.microsoft.com/office/powerpoint/2010/main" val="66847816"/>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Objectives of Financial </a:t>
            </a:r>
            <a:r>
              <a:rPr lang="en-US" b="1" dirty="0" smtClean="0"/>
              <a:t>Analysis</a:t>
            </a:r>
            <a:endParaRPr lang="en-US" dirty="0"/>
          </a:p>
        </p:txBody>
      </p:sp>
      <p:sp>
        <p:nvSpPr>
          <p:cNvPr id="3" name="Content Placeholder 2"/>
          <p:cNvSpPr>
            <a:spLocks noGrp="1"/>
          </p:cNvSpPr>
          <p:nvPr>
            <p:ph idx="1"/>
          </p:nvPr>
        </p:nvSpPr>
        <p:spPr/>
        <p:txBody>
          <a:bodyPr>
            <a:noAutofit/>
          </a:bodyPr>
          <a:lstStyle/>
          <a:p>
            <a:pPr lvl="0" algn="just">
              <a:buClr>
                <a:srgbClr val="FFFF00"/>
              </a:buClr>
              <a:buFont typeface="Wingdings" panose="05000000000000000000" pitchFamily="2" charset="2"/>
              <a:buChar char=""/>
            </a:pPr>
            <a:r>
              <a:rPr lang="en-US" sz="3200" dirty="0" smtClean="0"/>
              <a:t>  To </a:t>
            </a:r>
            <a:r>
              <a:rPr lang="en-US" sz="3200" dirty="0"/>
              <a:t>assess the current profitability and operational efficiency of the firm</a:t>
            </a:r>
          </a:p>
          <a:p>
            <a:pPr lvl="0" algn="just">
              <a:buClr>
                <a:srgbClr val="FFFF00"/>
              </a:buClr>
              <a:buFont typeface="Wingdings" panose="05000000000000000000" pitchFamily="2" charset="2"/>
              <a:buChar char=""/>
            </a:pPr>
            <a:r>
              <a:rPr lang="en-US" sz="3200" dirty="0" smtClean="0"/>
              <a:t>  To </a:t>
            </a:r>
            <a:r>
              <a:rPr lang="en-US" sz="3200" dirty="0"/>
              <a:t>ascertain the relative importance of different components of the financial position of the firm.</a:t>
            </a:r>
          </a:p>
          <a:p>
            <a:pPr lvl="0" algn="just">
              <a:buClr>
                <a:srgbClr val="FFFF00"/>
              </a:buClr>
              <a:buFont typeface="Wingdings" panose="05000000000000000000" pitchFamily="2" charset="2"/>
              <a:buChar char=""/>
            </a:pPr>
            <a:r>
              <a:rPr lang="en-US" sz="3200" dirty="0" smtClean="0"/>
              <a:t>  To </a:t>
            </a:r>
            <a:r>
              <a:rPr lang="en-US" sz="3200" dirty="0"/>
              <a:t>identify the reasons for change in the profitability/financial position of the firm.</a:t>
            </a:r>
          </a:p>
          <a:p>
            <a:pPr lvl="0" algn="just">
              <a:buClr>
                <a:srgbClr val="FFFF00"/>
              </a:buClr>
              <a:buFont typeface="Wingdings" panose="05000000000000000000" pitchFamily="2" charset="2"/>
              <a:buChar char=""/>
            </a:pPr>
            <a:r>
              <a:rPr lang="en-US" sz="3200" dirty="0" smtClean="0"/>
              <a:t>  To </a:t>
            </a:r>
            <a:r>
              <a:rPr lang="en-US" sz="3200" dirty="0"/>
              <a:t>judge the ability of the firm to repay its debt and assessing the short-term as well as the long-term liquidity position of the firm.</a:t>
            </a:r>
          </a:p>
          <a:p>
            <a:pPr algn="just">
              <a:buClr>
                <a:srgbClr val="FFFF00"/>
              </a:buClr>
              <a:buFont typeface="Wingdings" panose="05000000000000000000" pitchFamily="2" charset="2"/>
              <a:buChar char=""/>
            </a:pPr>
            <a:endParaRPr lang="en-US" sz="3200" dirty="0"/>
          </a:p>
        </p:txBody>
      </p:sp>
      <p:pic>
        <p:nvPicPr>
          <p:cNvPr id="5" name="Google Shape;63;p14"/>
          <p:cNvPicPr preferRelativeResize="0"/>
          <p:nvPr/>
        </p:nvPicPr>
        <p:blipFill rotWithShape="1">
          <a:blip r:embed="rId2">
            <a:alphaModFix/>
          </a:blip>
          <a:srcRect/>
          <a:stretch/>
        </p:blipFill>
        <p:spPr>
          <a:xfrm>
            <a:off x="10832924" y="5929379"/>
            <a:ext cx="1232526" cy="611875"/>
          </a:xfrm>
          <a:prstGeom prst="rect">
            <a:avLst/>
          </a:prstGeom>
          <a:noFill/>
          <a:ln>
            <a:noFill/>
          </a:ln>
        </p:spPr>
      </p:pic>
    </p:spTree>
    <p:extLst>
      <p:ext uri="{BB962C8B-B14F-4D97-AF65-F5344CB8AC3E}">
        <p14:creationId xmlns:p14="http://schemas.microsoft.com/office/powerpoint/2010/main" val="1209120310"/>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Comparative Statements </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963656" y="2323994"/>
                <a:ext cx="9661414" cy="3599316"/>
              </a:xfrm>
            </p:spPr>
            <p:txBody>
              <a:bodyPr>
                <a:noAutofit/>
              </a:bodyPr>
              <a:lstStyle/>
              <a:p>
                <a:pPr marL="0" indent="0" algn="just">
                  <a:lnSpc>
                    <a:spcPct val="150000"/>
                  </a:lnSpc>
                  <a:buNone/>
                </a:pPr>
                <a:r>
                  <a:rPr lang="en-US" sz="2800" dirty="0" smtClean="0"/>
                  <a:t>	</a:t>
                </a:r>
                <a:r>
                  <a:rPr lang="en-US" sz="2000" dirty="0" smtClean="0"/>
                  <a:t>Comparative </a:t>
                </a:r>
                <a:r>
                  <a:rPr lang="en-US" sz="2000" dirty="0"/>
                  <a:t>statement captures changes in all items of financial statements in absolute and percentage terms over a period of time for a firm or between two firms. Steps involved in its preparation are ; </a:t>
                </a:r>
              </a:p>
              <a:p>
                <a:pPr marL="0" lvl="0" indent="0" algn="just">
                  <a:lnSpc>
                    <a:spcPct val="150000"/>
                  </a:lnSpc>
                  <a:buNone/>
                </a:pPr>
                <a:r>
                  <a:rPr lang="en-US" sz="2000" dirty="0"/>
                  <a:t>List out absolute figures in rupees relating to two points of time. </a:t>
                </a:r>
              </a:p>
              <a:p>
                <a:pPr marL="0" lvl="0" indent="0" algn="just">
                  <a:lnSpc>
                    <a:spcPct val="150000"/>
                  </a:lnSpc>
                  <a:buNone/>
                </a:pPr>
                <a:r>
                  <a:rPr lang="en-US" sz="2000" dirty="0"/>
                  <a:t>Find out change in absolute figures by subtracting the first year from the second year and indicate the change as increase (+) or decrease (–) and put it in column 4.</a:t>
                </a:r>
              </a:p>
              <a:p>
                <a:pPr marL="0" lvl="0" indent="0" algn="just">
                  <a:lnSpc>
                    <a:spcPct val="150000"/>
                  </a:lnSpc>
                  <a:buNone/>
                </a:pPr>
                <a:r>
                  <a:rPr lang="en-US" sz="2000" dirty="0"/>
                  <a:t>Preferably, also calculate the percentage change as follows and put it in Column 5.</a:t>
                </a:r>
              </a:p>
              <a:p>
                <a:pPr marL="0" indent="0" algn="just">
                  <a:buNone/>
                </a:pPr>
                <a:r>
                  <a:rPr lang="en-US" sz="2000" b="1" dirty="0" smtClean="0">
                    <a:solidFill>
                      <a:srgbClr val="FFFF00"/>
                    </a:solidFill>
                  </a:rPr>
                  <a:t>	</a:t>
                </a:r>
                <a:r>
                  <a:rPr lang="en-US" sz="2000" b="1" dirty="0" smtClean="0">
                    <a:solidFill>
                      <a:srgbClr val="FF0000"/>
                    </a:solidFill>
                  </a:rPr>
                  <a:t>Percentage = </a:t>
                </a:r>
                <a14:m>
                  <m:oMath xmlns:m="http://schemas.openxmlformats.org/officeDocument/2006/math">
                    <m:f>
                      <m:fPr>
                        <m:ctrlPr>
                          <a:rPr lang="en-US" sz="2000" b="1" i="1">
                            <a:solidFill>
                              <a:srgbClr val="FF0000"/>
                            </a:solidFill>
                            <a:latin typeface="Cambria Math"/>
                          </a:rPr>
                        </m:ctrlPr>
                      </m:fPr>
                      <m:num>
                        <m:r>
                          <a:rPr lang="en-US" sz="2000" b="1" i="1">
                            <a:solidFill>
                              <a:srgbClr val="FF0000"/>
                            </a:solidFill>
                            <a:latin typeface="Cambria Math"/>
                          </a:rPr>
                          <m:t>𝑺𝒆𝒄𝒐𝒏𝒅</m:t>
                        </m:r>
                        <m:r>
                          <a:rPr lang="en-US" sz="2000" b="1" i="1">
                            <a:solidFill>
                              <a:srgbClr val="FF0000"/>
                            </a:solidFill>
                            <a:latin typeface="Cambria Math"/>
                          </a:rPr>
                          <m:t> </m:t>
                        </m:r>
                        <m:r>
                          <a:rPr lang="en-US" sz="2000" b="1" i="1">
                            <a:solidFill>
                              <a:srgbClr val="FF0000"/>
                            </a:solidFill>
                            <a:latin typeface="Cambria Math"/>
                          </a:rPr>
                          <m:t>𝒀𝒆𝒂𝒓</m:t>
                        </m:r>
                        <m:r>
                          <a:rPr lang="en-US" sz="2000" b="1" i="1">
                            <a:solidFill>
                              <a:srgbClr val="FF0000"/>
                            </a:solidFill>
                            <a:latin typeface="Cambria Math"/>
                          </a:rPr>
                          <m:t> </m:t>
                        </m:r>
                        <m:r>
                          <a:rPr lang="en-US" sz="2000" b="1" i="1">
                            <a:solidFill>
                              <a:srgbClr val="FF0000"/>
                            </a:solidFill>
                            <a:latin typeface="Cambria Math"/>
                          </a:rPr>
                          <m:t>𝑨𝒃𝒔𝒐𝒍𝒖𝒕𝒆</m:t>
                        </m:r>
                        <m:r>
                          <a:rPr lang="en-US" sz="2000" b="1" i="1">
                            <a:solidFill>
                              <a:srgbClr val="FF0000"/>
                            </a:solidFill>
                            <a:latin typeface="Cambria Math"/>
                          </a:rPr>
                          <m:t> </m:t>
                        </m:r>
                        <m:r>
                          <a:rPr lang="en-US" sz="2000" b="1" i="1">
                            <a:solidFill>
                              <a:srgbClr val="FF0000"/>
                            </a:solidFill>
                            <a:latin typeface="Cambria Math"/>
                          </a:rPr>
                          <m:t>𝑭𝒊𝒈𝒖𝒓𝒆</m:t>
                        </m:r>
                      </m:num>
                      <m:den>
                        <m:r>
                          <a:rPr lang="en-US" sz="2000" b="1" i="1">
                            <a:solidFill>
                              <a:srgbClr val="FF0000"/>
                            </a:solidFill>
                            <a:latin typeface="Cambria Math"/>
                          </a:rPr>
                          <m:t>𝑭𝒊𝒓𝒔𝒕</m:t>
                        </m:r>
                        <m:r>
                          <a:rPr lang="en-US" sz="2000" b="1" i="1">
                            <a:solidFill>
                              <a:srgbClr val="FF0000"/>
                            </a:solidFill>
                            <a:latin typeface="Cambria Math"/>
                          </a:rPr>
                          <m:t> </m:t>
                        </m:r>
                        <m:r>
                          <a:rPr lang="en-US" sz="2000" b="1" i="1">
                            <a:solidFill>
                              <a:srgbClr val="FF0000"/>
                            </a:solidFill>
                            <a:latin typeface="Cambria Math"/>
                          </a:rPr>
                          <m:t>𝒀𝒆𝒂𝒓</m:t>
                        </m:r>
                        <m:r>
                          <a:rPr lang="en-US" sz="2000" b="1" i="1">
                            <a:solidFill>
                              <a:srgbClr val="FF0000"/>
                            </a:solidFill>
                            <a:latin typeface="Cambria Math"/>
                          </a:rPr>
                          <m:t> </m:t>
                        </m:r>
                        <m:r>
                          <a:rPr lang="en-US" sz="2000" b="1" i="1">
                            <a:solidFill>
                              <a:srgbClr val="FF0000"/>
                            </a:solidFill>
                            <a:latin typeface="Cambria Math"/>
                          </a:rPr>
                          <m:t>𝑨𝒃𝒔𝒐𝒍𝒖𝒕𝒆</m:t>
                        </m:r>
                        <m:r>
                          <a:rPr lang="en-US" sz="2000" b="1" i="1">
                            <a:solidFill>
                              <a:srgbClr val="FF0000"/>
                            </a:solidFill>
                            <a:latin typeface="Cambria Math"/>
                          </a:rPr>
                          <m:t> </m:t>
                        </m:r>
                        <m:r>
                          <a:rPr lang="en-US" sz="2000" b="1" i="1">
                            <a:solidFill>
                              <a:srgbClr val="FF0000"/>
                            </a:solidFill>
                            <a:latin typeface="Cambria Math"/>
                          </a:rPr>
                          <m:t>𝑭𝒊𝒈𝒖𝒓𝒆</m:t>
                        </m:r>
                      </m:den>
                    </m:f>
                    <m:r>
                      <a:rPr lang="en-US" sz="2000" b="1" i="1">
                        <a:solidFill>
                          <a:srgbClr val="FF0000"/>
                        </a:solidFill>
                        <a:latin typeface="Cambria Math"/>
                      </a:rPr>
                      <m:t> ×</m:t>
                    </m:r>
                    <m:r>
                      <a:rPr lang="en-US" sz="2000" b="1" i="1">
                        <a:solidFill>
                          <a:srgbClr val="FF0000"/>
                        </a:solidFill>
                        <a:latin typeface="Cambria Math"/>
                      </a:rPr>
                      <m:t>𝟏𝟎𝟎</m:t>
                    </m:r>
                  </m:oMath>
                </a14:m>
                <a:endParaRPr lang="en-US" sz="2000" b="1" dirty="0">
                  <a:solidFill>
                    <a:srgbClr val="FF0000"/>
                  </a:solidFill>
                </a:endParaRPr>
              </a:p>
              <a:p>
                <a:pPr marL="0" indent="0" algn="just">
                  <a:buNone/>
                </a:pPr>
                <a:endParaRPr lang="en-US" sz="28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963656" y="2323994"/>
                <a:ext cx="9661414" cy="3599316"/>
              </a:xfrm>
              <a:blipFill rotWithShape="1">
                <a:blip r:embed="rId2"/>
                <a:stretch>
                  <a:fillRect l="-631" r="-694" b="-17936"/>
                </a:stretch>
              </a:blipFill>
            </p:spPr>
            <p:txBody>
              <a:bodyPr/>
              <a:lstStyle/>
              <a:p>
                <a:r>
                  <a:rPr lang="en-IN">
                    <a:noFill/>
                  </a:rPr>
                  <a:t> </a:t>
                </a:r>
              </a:p>
            </p:txBody>
          </p:sp>
        </mc:Fallback>
      </mc:AlternateContent>
      <p:pic>
        <p:nvPicPr>
          <p:cNvPr id="6" name="Google Shape;63;p14"/>
          <p:cNvPicPr preferRelativeResize="0"/>
          <p:nvPr/>
        </p:nvPicPr>
        <p:blipFill rotWithShape="1">
          <a:blip r:embed="rId3">
            <a:alphaModFix/>
          </a:blip>
          <a:srcRect/>
          <a:stretch/>
        </p:blipFill>
        <p:spPr>
          <a:xfrm>
            <a:off x="10888584" y="6159968"/>
            <a:ext cx="1232526" cy="611875"/>
          </a:xfrm>
          <a:prstGeom prst="rect">
            <a:avLst/>
          </a:prstGeom>
          <a:noFill/>
          <a:ln>
            <a:noFill/>
          </a:ln>
        </p:spPr>
      </p:pic>
    </p:spTree>
    <p:extLst>
      <p:ext uri="{BB962C8B-B14F-4D97-AF65-F5344CB8AC3E}">
        <p14:creationId xmlns:p14="http://schemas.microsoft.com/office/powerpoint/2010/main" val="1805283913"/>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817539120"/>
              </p:ext>
            </p:extLst>
          </p:nvPr>
        </p:nvGraphicFramePr>
        <p:xfrm>
          <a:off x="927279" y="1416677"/>
          <a:ext cx="9504609" cy="4447550"/>
        </p:xfrm>
        <a:graphic>
          <a:graphicData uri="http://schemas.openxmlformats.org/drawingml/2006/table">
            <a:tbl>
              <a:tblPr firstRow="1" firstCol="1" bandRow="1">
                <a:tableStyleId>{5C22544A-7EE6-4342-B048-85BDC9FD1C3A}</a:tableStyleId>
              </a:tblPr>
              <a:tblGrid>
                <a:gridCol w="3562958">
                  <a:extLst>
                    <a:ext uri="{9D8B030D-6E8A-4147-A177-3AD203B41FA5}">
                      <a16:colId xmlns:a16="http://schemas.microsoft.com/office/drawing/2014/main" xmlns="" val="1884613146"/>
                    </a:ext>
                  </a:extLst>
                </a:gridCol>
                <a:gridCol w="1068378">
                  <a:extLst>
                    <a:ext uri="{9D8B030D-6E8A-4147-A177-3AD203B41FA5}">
                      <a16:colId xmlns:a16="http://schemas.microsoft.com/office/drawing/2014/main" xmlns="" val="2639367807"/>
                    </a:ext>
                  </a:extLst>
                </a:gridCol>
                <a:gridCol w="1071429">
                  <a:extLst>
                    <a:ext uri="{9D8B030D-6E8A-4147-A177-3AD203B41FA5}">
                      <a16:colId xmlns:a16="http://schemas.microsoft.com/office/drawing/2014/main" xmlns="" val="847669296"/>
                    </a:ext>
                  </a:extLst>
                </a:gridCol>
                <a:gridCol w="1900922">
                  <a:extLst>
                    <a:ext uri="{9D8B030D-6E8A-4147-A177-3AD203B41FA5}">
                      <a16:colId xmlns:a16="http://schemas.microsoft.com/office/drawing/2014/main" xmlns="" val="4161839022"/>
                    </a:ext>
                  </a:extLst>
                </a:gridCol>
                <a:gridCol w="1900922">
                  <a:extLst>
                    <a:ext uri="{9D8B030D-6E8A-4147-A177-3AD203B41FA5}">
                      <a16:colId xmlns:a16="http://schemas.microsoft.com/office/drawing/2014/main" xmlns="" val="2467960359"/>
                    </a:ext>
                  </a:extLst>
                </a:gridCol>
              </a:tblGrid>
              <a:tr h="1773247">
                <a:tc>
                  <a:txBody>
                    <a:bodyPr/>
                    <a:lstStyle/>
                    <a:p>
                      <a:pPr marL="0" marR="0" algn="ctr">
                        <a:lnSpc>
                          <a:spcPct val="107000"/>
                        </a:lnSpc>
                        <a:spcBef>
                          <a:spcPts val="0"/>
                        </a:spcBef>
                        <a:spcAft>
                          <a:spcPts val="0"/>
                        </a:spcAft>
                      </a:pPr>
                      <a:r>
                        <a:rPr lang="en-US" sz="2400" dirty="0">
                          <a:effectLst/>
                        </a:rPr>
                        <a:t>Particulars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marL="0" marR="0" algn="ctr">
                        <a:lnSpc>
                          <a:spcPct val="107000"/>
                        </a:lnSpc>
                        <a:spcBef>
                          <a:spcPts val="0"/>
                        </a:spcBef>
                        <a:spcAft>
                          <a:spcPts val="0"/>
                        </a:spcAft>
                      </a:pPr>
                      <a:r>
                        <a:rPr lang="en-US" sz="2400" dirty="0">
                          <a:effectLst/>
                        </a:rPr>
                        <a:t>First Year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marL="0" marR="0" algn="ctr">
                        <a:lnSpc>
                          <a:spcPct val="107000"/>
                        </a:lnSpc>
                        <a:spcBef>
                          <a:spcPts val="0"/>
                        </a:spcBef>
                        <a:spcAft>
                          <a:spcPts val="0"/>
                        </a:spcAft>
                      </a:pPr>
                      <a:r>
                        <a:rPr lang="en-US" sz="2400" dirty="0">
                          <a:effectLst/>
                        </a:rPr>
                        <a:t>Second Year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marL="0" marR="0" algn="ctr">
                        <a:lnSpc>
                          <a:spcPct val="107000"/>
                        </a:lnSpc>
                        <a:spcBef>
                          <a:spcPts val="0"/>
                        </a:spcBef>
                        <a:spcAft>
                          <a:spcPts val="0"/>
                        </a:spcAft>
                      </a:pPr>
                      <a:r>
                        <a:rPr lang="en-US" sz="2400" dirty="0">
                          <a:effectLst/>
                        </a:rPr>
                        <a:t>Absolute</a:t>
                      </a:r>
                      <a:endParaRPr lang="en-US" sz="1800" dirty="0">
                        <a:effectLst/>
                      </a:endParaRPr>
                    </a:p>
                    <a:p>
                      <a:pPr marL="0" marR="0" algn="ctr">
                        <a:lnSpc>
                          <a:spcPct val="107000"/>
                        </a:lnSpc>
                        <a:spcBef>
                          <a:spcPts val="0"/>
                        </a:spcBef>
                        <a:spcAft>
                          <a:spcPts val="0"/>
                        </a:spcAft>
                      </a:pPr>
                      <a:r>
                        <a:rPr lang="en-US" sz="2400" dirty="0">
                          <a:effectLst/>
                        </a:rPr>
                        <a:t>Increase (+) or</a:t>
                      </a:r>
                      <a:endParaRPr lang="en-US" sz="1800" dirty="0">
                        <a:effectLst/>
                      </a:endParaRPr>
                    </a:p>
                    <a:p>
                      <a:pPr marL="0" marR="0" algn="ctr">
                        <a:lnSpc>
                          <a:spcPct val="107000"/>
                        </a:lnSpc>
                        <a:spcBef>
                          <a:spcPts val="0"/>
                        </a:spcBef>
                        <a:spcAft>
                          <a:spcPts val="0"/>
                        </a:spcAft>
                      </a:pPr>
                      <a:r>
                        <a:rPr lang="en-US" sz="2400" dirty="0">
                          <a:effectLst/>
                        </a:rPr>
                        <a:t>Decrease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marL="0" marR="0" algn="ctr">
                        <a:lnSpc>
                          <a:spcPct val="107000"/>
                        </a:lnSpc>
                        <a:spcBef>
                          <a:spcPts val="0"/>
                        </a:spcBef>
                        <a:spcAft>
                          <a:spcPts val="0"/>
                        </a:spcAft>
                      </a:pPr>
                      <a:r>
                        <a:rPr lang="en-US" sz="2400" dirty="0">
                          <a:effectLst/>
                        </a:rPr>
                        <a:t>Percentage</a:t>
                      </a:r>
                      <a:endParaRPr lang="en-US" sz="1800" dirty="0">
                        <a:effectLst/>
                      </a:endParaRPr>
                    </a:p>
                    <a:p>
                      <a:pPr marL="0" marR="0" algn="ctr">
                        <a:lnSpc>
                          <a:spcPct val="107000"/>
                        </a:lnSpc>
                        <a:spcBef>
                          <a:spcPts val="0"/>
                        </a:spcBef>
                        <a:spcAft>
                          <a:spcPts val="0"/>
                        </a:spcAft>
                      </a:pPr>
                      <a:r>
                        <a:rPr lang="en-US" sz="2400" dirty="0">
                          <a:effectLst/>
                        </a:rPr>
                        <a:t>Increase (+) or</a:t>
                      </a:r>
                      <a:endParaRPr lang="en-US" sz="1800" dirty="0">
                        <a:effectLst/>
                      </a:endParaRPr>
                    </a:p>
                    <a:p>
                      <a:pPr marL="0" marR="0" algn="ctr">
                        <a:lnSpc>
                          <a:spcPct val="107000"/>
                        </a:lnSpc>
                        <a:spcBef>
                          <a:spcPts val="0"/>
                        </a:spcBef>
                        <a:spcAft>
                          <a:spcPts val="0"/>
                        </a:spcAft>
                      </a:pPr>
                      <a:r>
                        <a:rPr lang="en-US" sz="2400" dirty="0">
                          <a:effectLst/>
                        </a:rPr>
                        <a:t>Decrease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extLst>
                  <a:ext uri="{0D108BD9-81ED-4DB2-BD59-A6C34878D82A}">
                    <a16:rowId xmlns:a16="http://schemas.microsoft.com/office/drawing/2014/main" xmlns="" val="2673612899"/>
                  </a:ext>
                </a:extLst>
              </a:tr>
              <a:tr h="369713">
                <a:tc>
                  <a:txBody>
                    <a:bodyPr/>
                    <a:lstStyle/>
                    <a:p>
                      <a:pPr marL="0" marR="0" algn="ctr">
                        <a:lnSpc>
                          <a:spcPct val="107000"/>
                        </a:lnSpc>
                        <a:spcBef>
                          <a:spcPts val="0"/>
                        </a:spcBef>
                        <a:spcAft>
                          <a:spcPts val="0"/>
                        </a:spcAft>
                      </a:pPr>
                      <a:r>
                        <a:rPr lang="en-US" sz="2400">
                          <a:effectLst/>
                        </a:rPr>
                        <a:t>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2">
                        <a:lumMod val="75000"/>
                      </a:schemeClr>
                    </a:solidFill>
                  </a:tcPr>
                </a:tc>
                <a:tc>
                  <a:txBody>
                    <a:bodyPr/>
                    <a:lstStyle/>
                    <a:p>
                      <a:pPr marL="0" marR="0" algn="ctr">
                        <a:lnSpc>
                          <a:spcPct val="107000"/>
                        </a:lnSpc>
                        <a:spcBef>
                          <a:spcPts val="0"/>
                        </a:spcBef>
                        <a:spcAft>
                          <a:spcPts val="0"/>
                        </a:spcAft>
                      </a:pPr>
                      <a:r>
                        <a:rPr lang="en-US" sz="2400">
                          <a:effectLst/>
                        </a:rPr>
                        <a:t>2 (Rs)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dirty="0">
                          <a:effectLst/>
                        </a:rPr>
                        <a:t>3 (</a:t>
                      </a:r>
                      <a:r>
                        <a:rPr lang="en-US" sz="2400" dirty="0" err="1">
                          <a:effectLst/>
                        </a:rPr>
                        <a:t>Rs</a:t>
                      </a:r>
                      <a:r>
                        <a:rPr lang="en-US" sz="2400" dirty="0">
                          <a:effectLst/>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dirty="0">
                          <a:effectLst/>
                        </a:rPr>
                        <a:t>4 (</a:t>
                      </a:r>
                      <a:r>
                        <a:rPr lang="en-US" sz="2400" dirty="0" err="1">
                          <a:effectLst/>
                        </a:rPr>
                        <a:t>Rs</a:t>
                      </a:r>
                      <a:r>
                        <a:rPr lang="en-US" sz="2400" dirty="0">
                          <a:effectLst/>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2400" dirty="0">
                          <a:effectLst/>
                        </a:rPr>
                        <a:t>5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731067233"/>
                  </a:ext>
                </a:extLst>
              </a:tr>
              <a:tr h="2254856">
                <a:tc>
                  <a:txBody>
                    <a:bodyPr/>
                    <a:lstStyle/>
                    <a:p>
                      <a:pPr marL="0" marR="0" algn="just">
                        <a:lnSpc>
                          <a:spcPct val="107000"/>
                        </a:lnSpc>
                        <a:spcBef>
                          <a:spcPts val="0"/>
                        </a:spcBef>
                        <a:spcAft>
                          <a:spcPts val="0"/>
                        </a:spcAft>
                      </a:pPr>
                      <a:r>
                        <a:rPr lang="en-US" sz="2000" dirty="0" err="1" smtClean="0">
                          <a:solidFill>
                            <a:schemeClr val="tx1"/>
                          </a:solidFill>
                          <a:effectLst/>
                        </a:rPr>
                        <a:t>I.</a:t>
                      </a:r>
                      <a:r>
                        <a:rPr lang="en-US" sz="2000" dirty="0" err="1" smtClean="0">
                          <a:effectLst/>
                        </a:rPr>
                        <a:t>Revenue</a:t>
                      </a:r>
                      <a:r>
                        <a:rPr lang="en-US" sz="2000" dirty="0" smtClean="0">
                          <a:effectLst/>
                        </a:rPr>
                        <a:t> </a:t>
                      </a:r>
                      <a:r>
                        <a:rPr lang="en-US" sz="2000" dirty="0">
                          <a:effectLst/>
                        </a:rPr>
                        <a:t>from operations</a:t>
                      </a:r>
                      <a:endParaRPr lang="en-US" sz="1800" dirty="0">
                        <a:effectLst/>
                      </a:endParaRPr>
                    </a:p>
                    <a:p>
                      <a:pPr marL="0" marR="0" algn="just">
                        <a:lnSpc>
                          <a:spcPct val="107000"/>
                        </a:lnSpc>
                        <a:spcBef>
                          <a:spcPts val="0"/>
                        </a:spcBef>
                        <a:spcAft>
                          <a:spcPts val="0"/>
                        </a:spcAft>
                      </a:pPr>
                      <a:r>
                        <a:rPr lang="en-US" sz="2000" dirty="0" err="1" smtClean="0">
                          <a:solidFill>
                            <a:schemeClr val="tx1"/>
                          </a:solidFill>
                          <a:effectLst/>
                        </a:rPr>
                        <a:t>II.</a:t>
                      </a:r>
                      <a:r>
                        <a:rPr lang="en-US" sz="2000" dirty="0" err="1" smtClean="0">
                          <a:effectLst/>
                        </a:rPr>
                        <a:t>Add</a:t>
                      </a:r>
                      <a:r>
                        <a:rPr lang="en-US" sz="2000" dirty="0">
                          <a:effectLst/>
                        </a:rPr>
                        <a:t>: Other incomes</a:t>
                      </a:r>
                      <a:endParaRPr lang="en-US" sz="1800" dirty="0">
                        <a:effectLst/>
                      </a:endParaRPr>
                    </a:p>
                    <a:p>
                      <a:pPr marL="0" marR="0" algn="just">
                        <a:lnSpc>
                          <a:spcPct val="107000"/>
                        </a:lnSpc>
                        <a:spcBef>
                          <a:spcPts val="0"/>
                        </a:spcBef>
                        <a:spcAft>
                          <a:spcPts val="0"/>
                        </a:spcAft>
                      </a:pPr>
                      <a:r>
                        <a:rPr lang="en-US" sz="2000" dirty="0" err="1" smtClean="0">
                          <a:solidFill>
                            <a:schemeClr val="tx1"/>
                          </a:solidFill>
                          <a:effectLst/>
                        </a:rPr>
                        <a:t>III.</a:t>
                      </a:r>
                      <a:r>
                        <a:rPr lang="en-US" sz="2000" dirty="0" err="1" smtClean="0">
                          <a:effectLst/>
                        </a:rPr>
                        <a:t>Total</a:t>
                      </a:r>
                      <a:r>
                        <a:rPr lang="en-US" sz="2000" dirty="0" smtClean="0">
                          <a:effectLst/>
                        </a:rPr>
                        <a:t> </a:t>
                      </a:r>
                      <a:r>
                        <a:rPr lang="en-US" sz="2000" dirty="0">
                          <a:effectLst/>
                        </a:rPr>
                        <a:t>Revenue </a:t>
                      </a:r>
                      <a:r>
                        <a:rPr lang="en-US" sz="2000" dirty="0" smtClean="0">
                          <a:effectLst/>
                        </a:rPr>
                        <a:t>(</a:t>
                      </a:r>
                      <a:r>
                        <a:rPr lang="en-US" sz="2000" dirty="0" smtClean="0">
                          <a:solidFill>
                            <a:schemeClr val="accent1"/>
                          </a:solidFill>
                          <a:effectLst/>
                        </a:rPr>
                        <a:t>I+II</a:t>
                      </a:r>
                      <a:r>
                        <a:rPr lang="en-US" sz="2000" dirty="0" smtClean="0">
                          <a:effectLst/>
                        </a:rPr>
                        <a:t>)</a:t>
                      </a:r>
                      <a:endParaRPr lang="en-US" sz="1800" dirty="0">
                        <a:effectLst/>
                      </a:endParaRPr>
                    </a:p>
                    <a:p>
                      <a:pPr marL="0" marR="0" algn="just">
                        <a:lnSpc>
                          <a:spcPct val="107000"/>
                        </a:lnSpc>
                        <a:spcBef>
                          <a:spcPts val="0"/>
                        </a:spcBef>
                        <a:spcAft>
                          <a:spcPts val="0"/>
                        </a:spcAft>
                      </a:pPr>
                      <a:r>
                        <a:rPr lang="en-US" sz="2000" dirty="0" err="1" smtClean="0">
                          <a:solidFill>
                            <a:schemeClr val="tx1"/>
                          </a:solidFill>
                          <a:effectLst/>
                        </a:rPr>
                        <a:t>IV</a:t>
                      </a:r>
                      <a:r>
                        <a:rPr lang="en-US" sz="2000" dirty="0" err="1" smtClean="0">
                          <a:effectLst/>
                        </a:rPr>
                        <a:t>.Less</a:t>
                      </a:r>
                      <a:r>
                        <a:rPr lang="en-US" sz="2000" dirty="0">
                          <a:effectLst/>
                        </a:rPr>
                        <a:t>: </a:t>
                      </a:r>
                      <a:r>
                        <a:rPr lang="en-US" sz="2000" dirty="0" smtClean="0">
                          <a:effectLst/>
                        </a:rPr>
                        <a:t>Total Expenses</a:t>
                      </a:r>
                      <a:endParaRPr lang="en-US" sz="1800" dirty="0">
                        <a:effectLst/>
                      </a:endParaRPr>
                    </a:p>
                    <a:p>
                      <a:pPr marL="0" marR="0" algn="just">
                        <a:lnSpc>
                          <a:spcPct val="107000"/>
                        </a:lnSpc>
                        <a:spcBef>
                          <a:spcPts val="0"/>
                        </a:spcBef>
                        <a:spcAft>
                          <a:spcPts val="0"/>
                        </a:spcAft>
                      </a:pPr>
                      <a:r>
                        <a:rPr lang="en-US" sz="2000" dirty="0" smtClean="0">
                          <a:solidFill>
                            <a:schemeClr val="tx1"/>
                          </a:solidFill>
                          <a:effectLst/>
                        </a:rPr>
                        <a:t>V</a:t>
                      </a:r>
                      <a:r>
                        <a:rPr lang="en-US" sz="2000" dirty="0" smtClean="0">
                          <a:effectLst/>
                        </a:rPr>
                        <a:t>. Profit </a:t>
                      </a:r>
                      <a:r>
                        <a:rPr lang="en-US" sz="2000" dirty="0">
                          <a:effectLst/>
                        </a:rPr>
                        <a:t>before </a:t>
                      </a:r>
                      <a:r>
                        <a:rPr lang="en-US" sz="2000" dirty="0" smtClean="0">
                          <a:effectLst/>
                        </a:rPr>
                        <a:t>tax(III-IV)</a:t>
                      </a:r>
                      <a:endParaRPr lang="en-US" sz="1800" dirty="0">
                        <a:effectLst/>
                      </a:endParaRPr>
                    </a:p>
                    <a:p>
                      <a:pPr marL="0" marR="0" algn="just">
                        <a:lnSpc>
                          <a:spcPct val="107000"/>
                        </a:lnSpc>
                        <a:spcBef>
                          <a:spcPts val="0"/>
                        </a:spcBef>
                        <a:spcAft>
                          <a:spcPts val="0"/>
                        </a:spcAft>
                      </a:pPr>
                      <a:r>
                        <a:rPr lang="en-US" sz="2000" dirty="0">
                          <a:effectLst/>
                        </a:rPr>
                        <a:t>Less: Tax</a:t>
                      </a:r>
                      <a:endParaRPr lang="en-US" sz="1800" dirty="0">
                        <a:effectLst/>
                      </a:endParaRPr>
                    </a:p>
                    <a:p>
                      <a:pPr marL="0" marR="0" algn="just">
                        <a:lnSpc>
                          <a:spcPct val="107000"/>
                        </a:lnSpc>
                        <a:spcBef>
                          <a:spcPts val="0"/>
                        </a:spcBef>
                        <a:spcAft>
                          <a:spcPts val="0"/>
                        </a:spcAft>
                      </a:pPr>
                      <a:r>
                        <a:rPr lang="en-US" sz="2000" dirty="0" err="1" smtClean="0">
                          <a:solidFill>
                            <a:schemeClr val="tx1"/>
                          </a:solidFill>
                          <a:effectLst/>
                        </a:rPr>
                        <a:t>VI</a:t>
                      </a:r>
                      <a:r>
                        <a:rPr lang="en-US" sz="2000" dirty="0" err="1" smtClean="0">
                          <a:effectLst/>
                        </a:rPr>
                        <a:t>.Profit</a:t>
                      </a:r>
                      <a:r>
                        <a:rPr lang="en-US" sz="2000" dirty="0" smtClean="0">
                          <a:effectLst/>
                        </a:rPr>
                        <a:t> </a:t>
                      </a:r>
                      <a:r>
                        <a:rPr lang="en-US" sz="2000" dirty="0">
                          <a:effectLst/>
                        </a:rPr>
                        <a:t>after tax</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75000"/>
                      </a:schemeClr>
                    </a:solidFill>
                  </a:tcPr>
                </a:tc>
                <a:tc>
                  <a:txBody>
                    <a:bodyPr/>
                    <a:lstStyle/>
                    <a:p>
                      <a:pPr marL="0" marR="0" algn="just">
                        <a:lnSpc>
                          <a:spcPct val="107000"/>
                        </a:lnSpc>
                        <a:spcBef>
                          <a:spcPts val="0"/>
                        </a:spcBef>
                        <a:spcAft>
                          <a:spcPts val="0"/>
                        </a:spcAft>
                      </a:pPr>
                      <a:r>
                        <a:rPr lang="en-US" sz="2400" dirty="0">
                          <a:solidFill>
                            <a:srgbClr val="FF0000"/>
                          </a:solidFill>
                          <a:effectLst/>
                        </a:rPr>
                        <a:t> </a:t>
                      </a:r>
                      <a:endParaRPr lang="en-US"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2400" dirty="0">
                          <a:solidFill>
                            <a:srgbClr val="FF0000"/>
                          </a:solidFill>
                          <a:effectLst/>
                        </a:rPr>
                        <a:t> </a:t>
                      </a:r>
                      <a:endParaRPr lang="en-US"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2400" dirty="0">
                          <a:solidFill>
                            <a:srgbClr val="FF0000"/>
                          </a:solidFill>
                          <a:effectLst/>
                        </a:rPr>
                        <a:t> </a:t>
                      </a:r>
                      <a:endParaRPr lang="en-US"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2400" dirty="0">
                          <a:solidFill>
                            <a:srgbClr val="FF0000"/>
                          </a:solidFill>
                          <a:effectLst/>
                        </a:rPr>
                        <a:t> </a:t>
                      </a:r>
                      <a:endParaRPr lang="en-US"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342949855"/>
                  </a:ext>
                </a:extLst>
              </a:tr>
            </a:tbl>
          </a:graphicData>
        </a:graphic>
      </p:graphicFrame>
      <p:sp>
        <p:nvSpPr>
          <p:cNvPr id="3" name="Title 1"/>
          <p:cNvSpPr txBox="1">
            <a:spLocks/>
          </p:cNvSpPr>
          <p:nvPr/>
        </p:nvSpPr>
        <p:spPr>
          <a:xfrm>
            <a:off x="680321" y="753228"/>
            <a:ext cx="9613861" cy="1080938"/>
          </a:xfrm>
          <a:prstGeom prst="rect">
            <a:avLst/>
          </a:prstGeom>
        </p:spPr>
        <p:txBody>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gn="ctr"/>
            <a:r>
              <a:rPr lang="en-US" sz="2800" b="1" u="sng" dirty="0" smtClean="0">
                <a:ln>
                  <a:solidFill>
                    <a:schemeClr val="bg1"/>
                  </a:solidFill>
                </a:ln>
              </a:rPr>
              <a:t>Format of Comparative Statements of Profit and Loss</a:t>
            </a:r>
            <a:endParaRPr lang="en-US" sz="2800" u="sng" dirty="0">
              <a:ln>
                <a:solidFill>
                  <a:schemeClr val="bg1"/>
                </a:solidFill>
              </a:ln>
            </a:endParaRPr>
          </a:p>
        </p:txBody>
      </p:sp>
      <p:pic>
        <p:nvPicPr>
          <p:cNvPr id="5" name="Google Shape;63;p14"/>
          <p:cNvPicPr preferRelativeResize="0"/>
          <p:nvPr/>
        </p:nvPicPr>
        <p:blipFill rotWithShape="1">
          <a:blip r:embed="rId2">
            <a:alphaModFix/>
          </a:blip>
          <a:srcRect/>
          <a:stretch/>
        </p:blipFill>
        <p:spPr>
          <a:xfrm>
            <a:off x="10848827" y="6128162"/>
            <a:ext cx="1232526" cy="611875"/>
          </a:xfrm>
          <a:prstGeom prst="rect">
            <a:avLst/>
          </a:prstGeom>
          <a:noFill/>
          <a:ln>
            <a:noFill/>
          </a:ln>
        </p:spPr>
      </p:pic>
    </p:spTree>
    <p:extLst>
      <p:ext uri="{BB962C8B-B14F-4D97-AF65-F5344CB8AC3E}">
        <p14:creationId xmlns:p14="http://schemas.microsoft.com/office/powerpoint/2010/main" val="2420587445"/>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Common Size </a:t>
            </a:r>
            <a:r>
              <a:rPr lang="en-US" b="1" dirty="0" smtClean="0"/>
              <a:t>Statement</a:t>
            </a:r>
            <a:endParaRPr lang="en-US" dirty="0"/>
          </a:p>
        </p:txBody>
      </p:sp>
      <p:sp>
        <p:nvSpPr>
          <p:cNvPr id="3" name="Content Placeholder 2"/>
          <p:cNvSpPr>
            <a:spLocks noGrp="1"/>
          </p:cNvSpPr>
          <p:nvPr>
            <p:ph idx="1"/>
          </p:nvPr>
        </p:nvSpPr>
        <p:spPr>
          <a:xfrm>
            <a:off x="476518" y="2336873"/>
            <a:ext cx="10689465" cy="3291195"/>
          </a:xfrm>
        </p:spPr>
        <p:txBody>
          <a:bodyPr>
            <a:noAutofit/>
          </a:bodyPr>
          <a:lstStyle/>
          <a:p>
            <a:pPr marL="0" indent="0" algn="just">
              <a:buNone/>
            </a:pPr>
            <a:r>
              <a:rPr lang="en-US" sz="3200" dirty="0" smtClean="0"/>
              <a:t>	</a:t>
            </a:r>
            <a:r>
              <a:rPr lang="en-US" sz="2400" dirty="0" smtClean="0"/>
              <a:t>Common </a:t>
            </a:r>
            <a:r>
              <a:rPr lang="en-US" sz="2400" dirty="0"/>
              <a:t>size statement expresses all items of a financial statement as a percentage of some common base such as revenue from operations for statement of profit and loss and total assets for balance sheet. It also known as component percentage statement. Steps involved in its preparation are ;</a:t>
            </a:r>
          </a:p>
          <a:p>
            <a:pPr lvl="0" algn="just">
              <a:buClr>
                <a:srgbClr val="00B050"/>
              </a:buClr>
              <a:buFont typeface="Wingdings" panose="05000000000000000000" pitchFamily="2" charset="2"/>
              <a:buChar char="v"/>
            </a:pPr>
            <a:r>
              <a:rPr lang="en-US" sz="2400" dirty="0"/>
              <a:t>List out absolute figures in rupees at two points of time, say year 1, and year 2. </a:t>
            </a:r>
          </a:p>
          <a:p>
            <a:pPr lvl="0" algn="just">
              <a:buClr>
                <a:srgbClr val="00B050"/>
              </a:buClr>
              <a:buFont typeface="Wingdings" panose="05000000000000000000" pitchFamily="2" charset="2"/>
              <a:buChar char="v"/>
            </a:pPr>
            <a:r>
              <a:rPr lang="en-US" sz="2400" dirty="0"/>
              <a:t>Choose a common base (as 100). </a:t>
            </a:r>
          </a:p>
          <a:p>
            <a:pPr lvl="0" algn="just">
              <a:buClr>
                <a:srgbClr val="00B050"/>
              </a:buClr>
              <a:buFont typeface="Wingdings" panose="05000000000000000000" pitchFamily="2" charset="2"/>
              <a:buChar char="v"/>
            </a:pPr>
            <a:r>
              <a:rPr lang="en-US" sz="2400" dirty="0"/>
              <a:t>For all items of Col. 2 and 4 work out the percentage of that total. </a:t>
            </a:r>
          </a:p>
          <a:p>
            <a:pPr marL="0" indent="0" algn="just">
              <a:buNone/>
            </a:pPr>
            <a:endParaRPr lang="en-US" sz="3200" dirty="0"/>
          </a:p>
        </p:txBody>
      </p:sp>
      <p:pic>
        <p:nvPicPr>
          <p:cNvPr id="6" name="Google Shape;63;p14"/>
          <p:cNvPicPr preferRelativeResize="0"/>
          <p:nvPr/>
        </p:nvPicPr>
        <p:blipFill rotWithShape="1">
          <a:blip r:embed="rId2">
            <a:alphaModFix/>
          </a:blip>
          <a:srcRect/>
          <a:stretch/>
        </p:blipFill>
        <p:spPr>
          <a:xfrm>
            <a:off x="10745460" y="6159967"/>
            <a:ext cx="1232526" cy="611875"/>
          </a:xfrm>
          <a:prstGeom prst="rect">
            <a:avLst/>
          </a:prstGeom>
          <a:noFill/>
          <a:ln>
            <a:noFill/>
          </a:ln>
        </p:spPr>
      </p:pic>
    </p:spTree>
    <p:extLst>
      <p:ext uri="{BB962C8B-B14F-4D97-AF65-F5344CB8AC3E}">
        <p14:creationId xmlns:p14="http://schemas.microsoft.com/office/powerpoint/2010/main" val="3942481372"/>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00739289"/>
              </p:ext>
            </p:extLst>
          </p:nvPr>
        </p:nvGraphicFramePr>
        <p:xfrm>
          <a:off x="520387" y="1755362"/>
          <a:ext cx="9933727" cy="4606803"/>
        </p:xfrm>
        <a:graphic>
          <a:graphicData uri="http://schemas.openxmlformats.org/drawingml/2006/table">
            <a:tbl>
              <a:tblPr firstRow="1" firstCol="1" bandRow="1">
                <a:tableStyleId>{5C22544A-7EE6-4342-B048-85BDC9FD1C3A}</a:tableStyleId>
              </a:tblPr>
              <a:tblGrid>
                <a:gridCol w="3934097">
                  <a:extLst>
                    <a:ext uri="{9D8B030D-6E8A-4147-A177-3AD203B41FA5}">
                      <a16:colId xmlns:a16="http://schemas.microsoft.com/office/drawing/2014/main" xmlns="" val="4291156030"/>
                    </a:ext>
                  </a:extLst>
                </a:gridCol>
                <a:gridCol w="1501731">
                  <a:extLst>
                    <a:ext uri="{9D8B030D-6E8A-4147-A177-3AD203B41FA5}">
                      <a16:colId xmlns:a16="http://schemas.microsoft.com/office/drawing/2014/main" xmlns="" val="2053602361"/>
                    </a:ext>
                  </a:extLst>
                </a:gridCol>
                <a:gridCol w="1501731">
                  <a:extLst>
                    <a:ext uri="{9D8B030D-6E8A-4147-A177-3AD203B41FA5}">
                      <a16:colId xmlns:a16="http://schemas.microsoft.com/office/drawing/2014/main" xmlns="" val="2319955795"/>
                    </a:ext>
                  </a:extLst>
                </a:gridCol>
                <a:gridCol w="1499647">
                  <a:extLst>
                    <a:ext uri="{9D8B030D-6E8A-4147-A177-3AD203B41FA5}">
                      <a16:colId xmlns:a16="http://schemas.microsoft.com/office/drawing/2014/main" xmlns="" val="2556547525"/>
                    </a:ext>
                  </a:extLst>
                </a:gridCol>
                <a:gridCol w="1496521">
                  <a:extLst>
                    <a:ext uri="{9D8B030D-6E8A-4147-A177-3AD203B41FA5}">
                      <a16:colId xmlns:a16="http://schemas.microsoft.com/office/drawing/2014/main" xmlns="" val="1841779772"/>
                    </a:ext>
                  </a:extLst>
                </a:gridCol>
              </a:tblGrid>
              <a:tr h="507504">
                <a:tc rowSpan="2">
                  <a:txBody>
                    <a:bodyPr/>
                    <a:lstStyle/>
                    <a:p>
                      <a:pPr marL="0" marR="0" algn="ctr">
                        <a:lnSpc>
                          <a:spcPct val="107000"/>
                        </a:lnSpc>
                        <a:spcBef>
                          <a:spcPts val="0"/>
                        </a:spcBef>
                        <a:spcAft>
                          <a:spcPts val="0"/>
                        </a:spcAft>
                      </a:pPr>
                      <a:r>
                        <a:rPr lang="en-US" sz="2000" dirty="0">
                          <a:effectLst/>
                        </a:rPr>
                        <a:t>Particulars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gridSpan="2">
                  <a:txBody>
                    <a:bodyPr/>
                    <a:lstStyle/>
                    <a:p>
                      <a:pPr marL="0" marR="0" algn="ctr">
                        <a:lnSpc>
                          <a:spcPct val="107000"/>
                        </a:lnSpc>
                        <a:spcBef>
                          <a:spcPts val="0"/>
                        </a:spcBef>
                        <a:spcAft>
                          <a:spcPts val="0"/>
                        </a:spcAft>
                      </a:pPr>
                      <a:r>
                        <a:rPr lang="en-US" sz="2000">
                          <a:effectLst/>
                        </a:rPr>
                        <a:t>Absolute Amounts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50000"/>
                      </a:schemeClr>
                    </a:solidFill>
                  </a:tcPr>
                </a:tc>
                <a:tc hMerge="1">
                  <a:txBody>
                    <a:bodyPr/>
                    <a:lstStyle/>
                    <a:p>
                      <a:endParaRPr lang="en-US"/>
                    </a:p>
                  </a:txBody>
                  <a:tcPr/>
                </a:tc>
                <a:tc gridSpan="2">
                  <a:txBody>
                    <a:bodyPr/>
                    <a:lstStyle/>
                    <a:p>
                      <a:pPr marL="0" marR="0" algn="just">
                        <a:lnSpc>
                          <a:spcPct val="107000"/>
                        </a:lnSpc>
                        <a:spcBef>
                          <a:spcPts val="0"/>
                        </a:spcBef>
                        <a:spcAft>
                          <a:spcPts val="0"/>
                        </a:spcAft>
                      </a:pPr>
                      <a:r>
                        <a:rPr lang="en-US" sz="2000">
                          <a:effectLst/>
                        </a:rPr>
                        <a:t>Percentage of Net Sales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50000"/>
                      </a:schemeClr>
                    </a:solidFill>
                  </a:tcPr>
                </a:tc>
                <a:tc hMerge="1">
                  <a:txBody>
                    <a:bodyPr/>
                    <a:lstStyle/>
                    <a:p>
                      <a:endParaRPr lang="en-US"/>
                    </a:p>
                  </a:txBody>
                  <a:tcPr/>
                </a:tc>
                <a:extLst>
                  <a:ext uri="{0D108BD9-81ED-4DB2-BD59-A6C34878D82A}">
                    <a16:rowId xmlns:a16="http://schemas.microsoft.com/office/drawing/2014/main" xmlns="" val="3079574751"/>
                  </a:ext>
                </a:extLst>
              </a:tr>
              <a:tr h="517860">
                <a:tc vMerge="1">
                  <a:txBody>
                    <a:bodyPr/>
                    <a:lstStyle/>
                    <a:p>
                      <a:endParaRPr lang="en-US"/>
                    </a:p>
                  </a:txBody>
                  <a:tcPr/>
                </a:tc>
                <a:tc>
                  <a:txBody>
                    <a:bodyPr/>
                    <a:lstStyle/>
                    <a:p>
                      <a:pPr marL="0" marR="0" algn="just">
                        <a:lnSpc>
                          <a:spcPct val="107000"/>
                        </a:lnSpc>
                        <a:spcBef>
                          <a:spcPts val="0"/>
                        </a:spcBef>
                        <a:spcAft>
                          <a:spcPts val="0"/>
                        </a:spcAft>
                      </a:pPr>
                      <a:r>
                        <a:rPr lang="en-US" sz="2000" dirty="0">
                          <a:effectLst/>
                        </a:rPr>
                        <a:t>Year - 1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50000"/>
                      </a:schemeClr>
                    </a:solidFill>
                  </a:tcPr>
                </a:tc>
                <a:tc>
                  <a:txBody>
                    <a:bodyPr/>
                    <a:lstStyle/>
                    <a:p>
                      <a:pPr marL="0" marR="0" algn="just">
                        <a:lnSpc>
                          <a:spcPct val="107000"/>
                        </a:lnSpc>
                        <a:spcBef>
                          <a:spcPts val="0"/>
                        </a:spcBef>
                        <a:spcAft>
                          <a:spcPts val="0"/>
                        </a:spcAft>
                      </a:pPr>
                      <a:r>
                        <a:rPr lang="en-US" sz="2000" dirty="0">
                          <a:effectLst/>
                        </a:rPr>
                        <a:t>Year – 2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50000"/>
                      </a:schemeClr>
                    </a:solidFill>
                  </a:tcPr>
                </a:tc>
                <a:tc>
                  <a:txBody>
                    <a:bodyPr/>
                    <a:lstStyle/>
                    <a:p>
                      <a:pPr marL="0" marR="0" algn="just">
                        <a:lnSpc>
                          <a:spcPct val="107000"/>
                        </a:lnSpc>
                        <a:spcBef>
                          <a:spcPts val="0"/>
                        </a:spcBef>
                        <a:spcAft>
                          <a:spcPts val="0"/>
                        </a:spcAft>
                      </a:pPr>
                      <a:r>
                        <a:rPr lang="en-US" sz="2000" dirty="0">
                          <a:effectLst/>
                        </a:rPr>
                        <a:t>Year - 1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50000"/>
                      </a:schemeClr>
                    </a:solidFill>
                  </a:tcPr>
                </a:tc>
                <a:tc>
                  <a:txBody>
                    <a:bodyPr/>
                    <a:lstStyle/>
                    <a:p>
                      <a:pPr marL="0" marR="0" algn="just">
                        <a:lnSpc>
                          <a:spcPct val="107000"/>
                        </a:lnSpc>
                        <a:spcBef>
                          <a:spcPts val="0"/>
                        </a:spcBef>
                        <a:spcAft>
                          <a:spcPts val="0"/>
                        </a:spcAft>
                      </a:pPr>
                      <a:r>
                        <a:rPr lang="en-US" sz="2000" dirty="0">
                          <a:effectLst/>
                        </a:rPr>
                        <a:t>Year – 2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50000"/>
                      </a:schemeClr>
                    </a:solidFill>
                  </a:tcPr>
                </a:tc>
                <a:extLst>
                  <a:ext uri="{0D108BD9-81ED-4DB2-BD59-A6C34878D82A}">
                    <a16:rowId xmlns:a16="http://schemas.microsoft.com/office/drawing/2014/main" xmlns="" val="1241070914"/>
                  </a:ext>
                </a:extLst>
              </a:tr>
              <a:tr h="1024645">
                <a:tc>
                  <a:txBody>
                    <a:bodyPr/>
                    <a:lstStyle/>
                    <a:p>
                      <a:pPr marL="0" marR="0" algn="just">
                        <a:lnSpc>
                          <a:spcPct val="107000"/>
                        </a:lnSpc>
                        <a:spcBef>
                          <a:spcPts val="0"/>
                        </a:spcBef>
                        <a:spcAft>
                          <a:spcPts val="0"/>
                        </a:spcAft>
                      </a:pPr>
                      <a:r>
                        <a:rPr lang="en-US" sz="2000">
                          <a:effectLst/>
                        </a:rPr>
                        <a:t>Net Sales</a:t>
                      </a:r>
                      <a:endParaRPr lang="en-US" sz="1600">
                        <a:effectLst/>
                      </a:endParaRPr>
                    </a:p>
                    <a:p>
                      <a:pPr marL="0" marR="0" algn="just">
                        <a:lnSpc>
                          <a:spcPct val="107000"/>
                        </a:lnSpc>
                        <a:spcBef>
                          <a:spcPts val="0"/>
                        </a:spcBef>
                        <a:spcAft>
                          <a:spcPts val="0"/>
                        </a:spcAft>
                      </a:pPr>
                      <a:r>
                        <a:rPr lang="en-US" sz="2000">
                          <a:effectLst/>
                        </a:rPr>
                        <a:t>(Less) Cost of goods sold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50000"/>
                      </a:schemeClr>
                    </a:solidFill>
                  </a:tcPr>
                </a:tc>
                <a:tc>
                  <a:txBody>
                    <a:bodyPr/>
                    <a:lstStyle/>
                    <a:p>
                      <a:pPr marL="0" marR="0" algn="just">
                        <a:lnSpc>
                          <a:spcPct val="107000"/>
                        </a:lnSpc>
                        <a:spcBef>
                          <a:spcPts val="0"/>
                        </a:spcBef>
                        <a:spcAft>
                          <a:spcPts val="0"/>
                        </a:spcAft>
                      </a:pPr>
                      <a:r>
                        <a:rPr lang="en-US" sz="20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50000"/>
                      </a:schemeClr>
                    </a:solidFill>
                  </a:tcPr>
                </a:tc>
                <a:tc>
                  <a:txBody>
                    <a:bodyPr/>
                    <a:lstStyle/>
                    <a:p>
                      <a:pPr marL="0" marR="0" algn="just">
                        <a:lnSpc>
                          <a:spcPct val="107000"/>
                        </a:lnSpc>
                        <a:spcBef>
                          <a:spcPts val="0"/>
                        </a:spcBef>
                        <a:spcAft>
                          <a:spcPts val="0"/>
                        </a:spcAft>
                      </a:pPr>
                      <a:r>
                        <a:rPr lang="en-US" sz="20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50000"/>
                      </a:schemeClr>
                    </a:solidFill>
                  </a:tcPr>
                </a:tc>
                <a:tc>
                  <a:txBody>
                    <a:bodyPr/>
                    <a:lstStyle/>
                    <a:p>
                      <a:pPr marL="0" marR="0" algn="just">
                        <a:lnSpc>
                          <a:spcPct val="107000"/>
                        </a:lnSpc>
                        <a:spcBef>
                          <a:spcPts val="0"/>
                        </a:spcBef>
                        <a:spcAft>
                          <a:spcPts val="0"/>
                        </a:spcAft>
                      </a:pPr>
                      <a:r>
                        <a:rPr lang="en-US" sz="20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50000"/>
                      </a:schemeClr>
                    </a:solidFill>
                  </a:tcPr>
                </a:tc>
                <a:tc>
                  <a:txBody>
                    <a:bodyPr/>
                    <a:lstStyle/>
                    <a:p>
                      <a:pPr marL="0" marR="0" algn="just">
                        <a:lnSpc>
                          <a:spcPct val="107000"/>
                        </a:lnSpc>
                        <a:spcBef>
                          <a:spcPts val="0"/>
                        </a:spcBef>
                        <a:spcAft>
                          <a:spcPts val="0"/>
                        </a:spcAft>
                      </a:pPr>
                      <a:r>
                        <a:rPr lang="en-US" sz="20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50000"/>
                      </a:schemeClr>
                    </a:solidFill>
                  </a:tcPr>
                </a:tc>
                <a:extLst>
                  <a:ext uri="{0D108BD9-81ED-4DB2-BD59-A6C34878D82A}">
                    <a16:rowId xmlns:a16="http://schemas.microsoft.com/office/drawing/2014/main" xmlns="" val="3755839379"/>
                  </a:ext>
                </a:extLst>
              </a:tr>
              <a:tr h="1024645">
                <a:tc>
                  <a:txBody>
                    <a:bodyPr/>
                    <a:lstStyle/>
                    <a:p>
                      <a:pPr marL="0" marR="0" algn="just">
                        <a:lnSpc>
                          <a:spcPct val="107000"/>
                        </a:lnSpc>
                        <a:spcBef>
                          <a:spcPts val="0"/>
                        </a:spcBef>
                        <a:spcAft>
                          <a:spcPts val="0"/>
                        </a:spcAft>
                      </a:pPr>
                      <a:r>
                        <a:rPr lang="en-US" sz="2000">
                          <a:effectLst/>
                        </a:rPr>
                        <a:t>Gross Profit</a:t>
                      </a:r>
                      <a:endParaRPr lang="en-US" sz="1600">
                        <a:effectLst/>
                      </a:endParaRPr>
                    </a:p>
                    <a:p>
                      <a:pPr marL="0" marR="0" algn="just">
                        <a:lnSpc>
                          <a:spcPct val="107000"/>
                        </a:lnSpc>
                        <a:spcBef>
                          <a:spcPts val="0"/>
                        </a:spcBef>
                        <a:spcAft>
                          <a:spcPts val="0"/>
                        </a:spcAft>
                      </a:pPr>
                      <a:r>
                        <a:rPr lang="en-US" sz="2000">
                          <a:effectLst/>
                        </a:rPr>
                        <a:t>(Less) Operating Expenses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50000"/>
                      </a:schemeClr>
                    </a:solidFill>
                  </a:tcPr>
                </a:tc>
                <a:tc>
                  <a:txBody>
                    <a:bodyPr/>
                    <a:lstStyle/>
                    <a:p>
                      <a:pPr marL="0" marR="0" algn="just">
                        <a:lnSpc>
                          <a:spcPct val="107000"/>
                        </a:lnSpc>
                        <a:spcBef>
                          <a:spcPts val="0"/>
                        </a:spcBef>
                        <a:spcAft>
                          <a:spcPts val="0"/>
                        </a:spcAft>
                      </a:pPr>
                      <a:r>
                        <a:rPr lang="en-US" sz="20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50000"/>
                      </a:schemeClr>
                    </a:solidFill>
                  </a:tcPr>
                </a:tc>
                <a:tc>
                  <a:txBody>
                    <a:bodyPr/>
                    <a:lstStyle/>
                    <a:p>
                      <a:pPr marL="0" marR="0" algn="just">
                        <a:lnSpc>
                          <a:spcPct val="107000"/>
                        </a:lnSpc>
                        <a:spcBef>
                          <a:spcPts val="0"/>
                        </a:spcBef>
                        <a:spcAft>
                          <a:spcPts val="0"/>
                        </a:spcAft>
                      </a:pPr>
                      <a:r>
                        <a:rPr lang="en-US" sz="20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50000"/>
                      </a:schemeClr>
                    </a:solidFill>
                  </a:tcPr>
                </a:tc>
                <a:tc>
                  <a:txBody>
                    <a:bodyPr/>
                    <a:lstStyle/>
                    <a:p>
                      <a:pPr marL="0" marR="0" algn="just">
                        <a:lnSpc>
                          <a:spcPct val="107000"/>
                        </a:lnSpc>
                        <a:spcBef>
                          <a:spcPts val="0"/>
                        </a:spcBef>
                        <a:spcAft>
                          <a:spcPts val="0"/>
                        </a:spcAft>
                      </a:pPr>
                      <a:r>
                        <a:rPr lang="en-US" sz="20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50000"/>
                      </a:schemeClr>
                    </a:solidFill>
                  </a:tcPr>
                </a:tc>
                <a:tc>
                  <a:txBody>
                    <a:bodyPr/>
                    <a:lstStyle/>
                    <a:p>
                      <a:pPr marL="0" marR="0" algn="just">
                        <a:lnSpc>
                          <a:spcPct val="107000"/>
                        </a:lnSpc>
                        <a:spcBef>
                          <a:spcPts val="0"/>
                        </a:spcBef>
                        <a:spcAft>
                          <a:spcPts val="0"/>
                        </a:spcAft>
                      </a:pPr>
                      <a:r>
                        <a:rPr lang="en-US" sz="20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50000"/>
                      </a:schemeClr>
                    </a:solidFill>
                  </a:tcPr>
                </a:tc>
                <a:extLst>
                  <a:ext uri="{0D108BD9-81ED-4DB2-BD59-A6C34878D82A}">
                    <a16:rowId xmlns:a16="http://schemas.microsoft.com/office/drawing/2014/main" xmlns="" val="3121483553"/>
                  </a:ext>
                </a:extLst>
              </a:tr>
              <a:tr h="1024645">
                <a:tc>
                  <a:txBody>
                    <a:bodyPr/>
                    <a:lstStyle/>
                    <a:p>
                      <a:pPr marL="0" marR="0" algn="just">
                        <a:lnSpc>
                          <a:spcPct val="107000"/>
                        </a:lnSpc>
                        <a:spcBef>
                          <a:spcPts val="0"/>
                        </a:spcBef>
                        <a:spcAft>
                          <a:spcPts val="0"/>
                        </a:spcAft>
                      </a:pPr>
                      <a:r>
                        <a:rPr lang="en-US" sz="2000">
                          <a:effectLst/>
                        </a:rPr>
                        <a:t>Operating Income</a:t>
                      </a:r>
                      <a:endParaRPr lang="en-US" sz="1600">
                        <a:effectLst/>
                      </a:endParaRPr>
                    </a:p>
                    <a:p>
                      <a:pPr marL="0" marR="0" algn="just">
                        <a:lnSpc>
                          <a:spcPct val="107000"/>
                        </a:lnSpc>
                        <a:spcBef>
                          <a:spcPts val="0"/>
                        </a:spcBef>
                        <a:spcAft>
                          <a:spcPts val="0"/>
                        </a:spcAft>
                      </a:pPr>
                      <a:r>
                        <a:rPr lang="en-US" sz="2000">
                          <a:effectLst/>
                        </a:rPr>
                        <a:t>(Less) Non-operating Expenses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50000"/>
                      </a:schemeClr>
                    </a:solidFill>
                  </a:tcPr>
                </a:tc>
                <a:tc>
                  <a:txBody>
                    <a:bodyPr/>
                    <a:lstStyle/>
                    <a:p>
                      <a:pPr marL="0" marR="0" algn="just">
                        <a:lnSpc>
                          <a:spcPct val="107000"/>
                        </a:lnSpc>
                        <a:spcBef>
                          <a:spcPts val="0"/>
                        </a:spcBef>
                        <a:spcAft>
                          <a:spcPts val="0"/>
                        </a:spcAft>
                      </a:pPr>
                      <a:r>
                        <a:rPr lang="en-US" sz="20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50000"/>
                      </a:schemeClr>
                    </a:solidFill>
                  </a:tcPr>
                </a:tc>
                <a:tc>
                  <a:txBody>
                    <a:bodyPr/>
                    <a:lstStyle/>
                    <a:p>
                      <a:pPr marL="0" marR="0" algn="just">
                        <a:lnSpc>
                          <a:spcPct val="107000"/>
                        </a:lnSpc>
                        <a:spcBef>
                          <a:spcPts val="0"/>
                        </a:spcBef>
                        <a:spcAft>
                          <a:spcPts val="0"/>
                        </a:spcAft>
                      </a:pPr>
                      <a:r>
                        <a:rPr lang="en-US" sz="20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50000"/>
                      </a:schemeClr>
                    </a:solidFill>
                  </a:tcPr>
                </a:tc>
                <a:tc>
                  <a:txBody>
                    <a:bodyPr/>
                    <a:lstStyle/>
                    <a:p>
                      <a:pPr marL="0" marR="0" algn="just">
                        <a:lnSpc>
                          <a:spcPct val="107000"/>
                        </a:lnSpc>
                        <a:spcBef>
                          <a:spcPts val="0"/>
                        </a:spcBef>
                        <a:spcAft>
                          <a:spcPts val="0"/>
                        </a:spcAft>
                      </a:pPr>
                      <a:r>
                        <a:rPr lang="en-US" sz="20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50000"/>
                      </a:schemeClr>
                    </a:solidFill>
                  </a:tcPr>
                </a:tc>
                <a:tc>
                  <a:txBody>
                    <a:bodyPr/>
                    <a:lstStyle/>
                    <a:p>
                      <a:pPr marL="0" marR="0" algn="just">
                        <a:lnSpc>
                          <a:spcPct val="107000"/>
                        </a:lnSpc>
                        <a:spcBef>
                          <a:spcPts val="0"/>
                        </a:spcBef>
                        <a:spcAft>
                          <a:spcPts val="0"/>
                        </a:spcAft>
                      </a:pPr>
                      <a:r>
                        <a:rPr lang="en-US" sz="20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50000"/>
                      </a:schemeClr>
                    </a:solidFill>
                  </a:tcPr>
                </a:tc>
                <a:extLst>
                  <a:ext uri="{0D108BD9-81ED-4DB2-BD59-A6C34878D82A}">
                    <a16:rowId xmlns:a16="http://schemas.microsoft.com/office/drawing/2014/main" xmlns="" val="3938938353"/>
                  </a:ext>
                </a:extLst>
              </a:tr>
              <a:tr h="507504">
                <a:tc>
                  <a:txBody>
                    <a:bodyPr/>
                    <a:lstStyle/>
                    <a:p>
                      <a:pPr marL="0" marR="0" algn="just">
                        <a:lnSpc>
                          <a:spcPct val="107000"/>
                        </a:lnSpc>
                        <a:spcBef>
                          <a:spcPts val="0"/>
                        </a:spcBef>
                        <a:spcAft>
                          <a:spcPts val="0"/>
                        </a:spcAft>
                      </a:pPr>
                      <a:r>
                        <a:rPr lang="en-US" sz="2000" dirty="0">
                          <a:effectLst/>
                        </a:rPr>
                        <a:t>Profit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50000"/>
                      </a:schemeClr>
                    </a:solidFill>
                  </a:tcPr>
                </a:tc>
                <a:tc>
                  <a:txBody>
                    <a:bodyPr/>
                    <a:lstStyle/>
                    <a:p>
                      <a:pPr marL="0" marR="0" algn="just">
                        <a:lnSpc>
                          <a:spcPct val="107000"/>
                        </a:lnSpc>
                        <a:spcBef>
                          <a:spcPts val="0"/>
                        </a:spcBef>
                        <a:spcAft>
                          <a:spcPts val="0"/>
                        </a:spcAft>
                      </a:pPr>
                      <a:r>
                        <a:rPr lang="en-US" sz="20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50000"/>
                      </a:schemeClr>
                    </a:solidFill>
                  </a:tcPr>
                </a:tc>
                <a:tc>
                  <a:txBody>
                    <a:bodyPr/>
                    <a:lstStyle/>
                    <a:p>
                      <a:pPr marL="0" marR="0" algn="just">
                        <a:lnSpc>
                          <a:spcPct val="107000"/>
                        </a:lnSpc>
                        <a:spcBef>
                          <a:spcPts val="0"/>
                        </a:spcBef>
                        <a:spcAft>
                          <a:spcPts val="0"/>
                        </a:spcAft>
                      </a:pPr>
                      <a:r>
                        <a:rPr lang="en-US" sz="20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50000"/>
                      </a:schemeClr>
                    </a:solidFill>
                  </a:tcPr>
                </a:tc>
                <a:tc>
                  <a:txBody>
                    <a:bodyPr/>
                    <a:lstStyle/>
                    <a:p>
                      <a:pPr marL="0" marR="0" algn="just">
                        <a:lnSpc>
                          <a:spcPct val="107000"/>
                        </a:lnSpc>
                        <a:spcBef>
                          <a:spcPts val="0"/>
                        </a:spcBef>
                        <a:spcAft>
                          <a:spcPts val="0"/>
                        </a:spcAft>
                      </a:pPr>
                      <a:r>
                        <a:rPr lang="en-US" sz="20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50000"/>
                      </a:schemeClr>
                    </a:solidFill>
                  </a:tcPr>
                </a:tc>
                <a:tc>
                  <a:txBody>
                    <a:bodyPr/>
                    <a:lstStyle/>
                    <a:p>
                      <a:pPr marL="0" marR="0" algn="just">
                        <a:lnSpc>
                          <a:spcPct val="107000"/>
                        </a:lnSpc>
                        <a:spcBef>
                          <a:spcPts val="0"/>
                        </a:spcBef>
                        <a:spcAft>
                          <a:spcPts val="0"/>
                        </a:spcAft>
                      </a:pPr>
                      <a:r>
                        <a:rPr lang="en-US" sz="20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50000"/>
                      </a:schemeClr>
                    </a:solidFill>
                  </a:tcPr>
                </a:tc>
                <a:extLst>
                  <a:ext uri="{0D108BD9-81ED-4DB2-BD59-A6C34878D82A}">
                    <a16:rowId xmlns:a16="http://schemas.microsoft.com/office/drawing/2014/main" xmlns="" val="2611472436"/>
                  </a:ext>
                </a:extLst>
              </a:tr>
            </a:tbl>
          </a:graphicData>
        </a:graphic>
      </p:graphicFrame>
      <p:sp>
        <p:nvSpPr>
          <p:cNvPr id="3" name="Title 1"/>
          <p:cNvSpPr txBox="1">
            <a:spLocks/>
          </p:cNvSpPr>
          <p:nvPr/>
        </p:nvSpPr>
        <p:spPr>
          <a:xfrm>
            <a:off x="680321" y="753228"/>
            <a:ext cx="9613861" cy="1080938"/>
          </a:xfrm>
          <a:prstGeom prst="rect">
            <a:avLst/>
          </a:prstGeom>
        </p:spPr>
        <p:txBody>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gn="ctr"/>
            <a:r>
              <a:rPr lang="en-US" b="1" u="sng" dirty="0" smtClean="0">
                <a:ln>
                  <a:solidFill>
                    <a:schemeClr val="bg1"/>
                  </a:solidFill>
                </a:ln>
                <a:solidFill>
                  <a:srgbClr val="FFFF00"/>
                </a:solidFill>
              </a:rPr>
              <a:t>Common Size Statement</a:t>
            </a:r>
            <a:endParaRPr lang="en-US" u="sng" dirty="0">
              <a:ln>
                <a:solidFill>
                  <a:schemeClr val="bg1"/>
                </a:solidFill>
              </a:ln>
              <a:solidFill>
                <a:srgbClr val="FFFF00"/>
              </a:solidFill>
            </a:endParaRPr>
          </a:p>
        </p:txBody>
      </p:sp>
      <p:pic>
        <p:nvPicPr>
          <p:cNvPr id="5" name="Google Shape;63;p14"/>
          <p:cNvPicPr preferRelativeResize="0"/>
          <p:nvPr/>
        </p:nvPicPr>
        <p:blipFill rotWithShape="1">
          <a:blip r:embed="rId2">
            <a:alphaModFix/>
          </a:blip>
          <a:srcRect/>
          <a:stretch/>
        </p:blipFill>
        <p:spPr>
          <a:xfrm>
            <a:off x="10801119" y="6128162"/>
            <a:ext cx="1232526" cy="611875"/>
          </a:xfrm>
          <a:prstGeom prst="rect">
            <a:avLst/>
          </a:prstGeom>
          <a:noFill/>
          <a:ln>
            <a:noFill/>
          </a:ln>
        </p:spPr>
      </p:pic>
    </p:spTree>
    <p:extLst>
      <p:ext uri="{BB962C8B-B14F-4D97-AF65-F5344CB8AC3E}">
        <p14:creationId xmlns:p14="http://schemas.microsoft.com/office/powerpoint/2010/main" val="1352358698"/>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Ratio </a:t>
            </a:r>
            <a:r>
              <a:rPr lang="en-US" b="1" dirty="0" smtClean="0"/>
              <a:t>Analysis</a:t>
            </a:r>
            <a:endParaRPr lang="en-US" dirty="0"/>
          </a:p>
        </p:txBody>
      </p:sp>
      <p:sp>
        <p:nvSpPr>
          <p:cNvPr id="3" name="Content Placeholder 2"/>
          <p:cNvSpPr>
            <a:spLocks noGrp="1"/>
          </p:cNvSpPr>
          <p:nvPr>
            <p:ph idx="1"/>
          </p:nvPr>
        </p:nvSpPr>
        <p:spPr>
          <a:xfrm>
            <a:off x="321972" y="2253803"/>
            <a:ext cx="5087156" cy="3682385"/>
          </a:xfrm>
        </p:spPr>
        <p:txBody>
          <a:bodyPr>
            <a:normAutofit fontScale="85000" lnSpcReduction="20000"/>
          </a:bodyPr>
          <a:lstStyle/>
          <a:p>
            <a:pPr marL="0" indent="0" algn="just">
              <a:buNone/>
            </a:pPr>
            <a:r>
              <a:rPr lang="en-US" sz="3600" dirty="0" smtClean="0"/>
              <a:t>	Ratio </a:t>
            </a:r>
            <a:r>
              <a:rPr lang="en-US" sz="3600" dirty="0"/>
              <a:t>analysis is a tool of financial analysis which involves the methods of calculating and interpreting financial ratios in order to assess the strengths and weaknesses in the performance of a business enterprise.</a:t>
            </a:r>
          </a:p>
          <a:p>
            <a:pPr marL="0" indent="0" algn="just">
              <a:buNone/>
            </a:pPr>
            <a:endParaRPr lang="en-US" sz="36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7251" y="2825940"/>
            <a:ext cx="6445161" cy="3625403"/>
          </a:xfrm>
          <a:prstGeom prst="rect">
            <a:avLst/>
          </a:prstGeom>
          <a:effectLst>
            <a:glow rad="228600">
              <a:schemeClr val="accent1">
                <a:satMod val="175000"/>
                <a:alpha val="40000"/>
              </a:schemeClr>
            </a:glow>
          </a:effectLst>
        </p:spPr>
      </p:pic>
    </p:spTree>
    <p:extLst>
      <p:ext uri="{BB962C8B-B14F-4D97-AF65-F5344CB8AC3E}">
        <p14:creationId xmlns:p14="http://schemas.microsoft.com/office/powerpoint/2010/main" val="3187427668"/>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Trend </a:t>
            </a:r>
            <a:r>
              <a:rPr lang="en-US" b="1" dirty="0" smtClean="0"/>
              <a:t>Analysis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lgn="just">
                  <a:buNone/>
                </a:pPr>
                <a:r>
                  <a:rPr lang="en-US" dirty="0"/>
                  <a:t>	</a:t>
                </a:r>
                <a:r>
                  <a:rPr lang="en-US" sz="3600" dirty="0"/>
                  <a:t>Trend analysis is used to observe the percentage changes over time in the selected data. Generally, the first year is taken as the base year.</a:t>
                </a:r>
              </a:p>
              <a:p>
                <a:pPr marL="0" indent="0" algn="just">
                  <a:buNone/>
                </a:pPr>
                <a:r>
                  <a:rPr lang="en-US" sz="3600" dirty="0" smtClean="0"/>
                  <a:t>	</a:t>
                </a:r>
                <a:r>
                  <a:rPr lang="en-US" sz="3600" dirty="0" smtClean="0">
                    <a:solidFill>
                      <a:srgbClr val="FF0000"/>
                    </a:solidFill>
                  </a:rPr>
                  <a:t>Trend </a:t>
                </a:r>
                <a:r>
                  <a:rPr lang="en-US" sz="3600" dirty="0">
                    <a:solidFill>
                      <a:srgbClr val="FF0000"/>
                    </a:solidFill>
                  </a:rPr>
                  <a:t>Percentage = </a:t>
                </a:r>
                <a14:m>
                  <m:oMath xmlns:m="http://schemas.openxmlformats.org/officeDocument/2006/math">
                    <m:f>
                      <m:fPr>
                        <m:ctrlPr>
                          <a:rPr lang="en-US" sz="3600" i="1">
                            <a:solidFill>
                              <a:srgbClr val="FF0000"/>
                            </a:solidFill>
                            <a:latin typeface="Cambria Math"/>
                          </a:rPr>
                        </m:ctrlPr>
                      </m:fPr>
                      <m:num>
                        <m:r>
                          <a:rPr lang="en-US" sz="3600" i="1">
                            <a:solidFill>
                              <a:srgbClr val="FF0000"/>
                            </a:solidFill>
                            <a:latin typeface="Cambria Math"/>
                          </a:rPr>
                          <m:t>𝑃𝑟𝑒𝑠𝑒𝑛𝑡</m:t>
                        </m:r>
                        <m:r>
                          <a:rPr lang="en-US" sz="3600" i="1">
                            <a:solidFill>
                              <a:srgbClr val="FF0000"/>
                            </a:solidFill>
                            <a:latin typeface="Cambria Math"/>
                          </a:rPr>
                          <m:t> </m:t>
                        </m:r>
                        <m:r>
                          <a:rPr lang="en-US" sz="3600" i="1">
                            <a:solidFill>
                              <a:srgbClr val="FF0000"/>
                            </a:solidFill>
                            <a:latin typeface="Cambria Math"/>
                          </a:rPr>
                          <m:t>𝑌𝑒𝑎𝑟</m:t>
                        </m:r>
                        <m:r>
                          <a:rPr lang="en-US" sz="3600" i="1">
                            <a:solidFill>
                              <a:srgbClr val="FF0000"/>
                            </a:solidFill>
                            <a:latin typeface="Cambria Math"/>
                          </a:rPr>
                          <m:t> </m:t>
                        </m:r>
                        <m:r>
                          <a:rPr lang="en-US" sz="3600" i="1">
                            <a:solidFill>
                              <a:srgbClr val="FF0000"/>
                            </a:solidFill>
                            <a:latin typeface="Cambria Math"/>
                          </a:rPr>
                          <m:t>𝑉𝑎𝑙𝑢𝑒</m:t>
                        </m:r>
                      </m:num>
                      <m:den>
                        <m:r>
                          <a:rPr lang="en-US" sz="3600" i="1">
                            <a:solidFill>
                              <a:srgbClr val="FF0000"/>
                            </a:solidFill>
                            <a:latin typeface="Cambria Math"/>
                          </a:rPr>
                          <m:t>𝐵𝑎𝑠𝑒</m:t>
                        </m:r>
                        <m:r>
                          <a:rPr lang="en-US" sz="3600" i="1">
                            <a:solidFill>
                              <a:srgbClr val="FF0000"/>
                            </a:solidFill>
                            <a:latin typeface="Cambria Math"/>
                          </a:rPr>
                          <m:t> </m:t>
                        </m:r>
                        <m:r>
                          <a:rPr lang="en-US" sz="3600" i="1">
                            <a:solidFill>
                              <a:srgbClr val="FF0000"/>
                            </a:solidFill>
                            <a:latin typeface="Cambria Math"/>
                          </a:rPr>
                          <m:t>𝑌𝑒𝑎𝑟</m:t>
                        </m:r>
                        <m:r>
                          <a:rPr lang="en-US" sz="3600" i="1">
                            <a:solidFill>
                              <a:srgbClr val="FF0000"/>
                            </a:solidFill>
                            <a:latin typeface="Cambria Math"/>
                          </a:rPr>
                          <m:t> </m:t>
                        </m:r>
                        <m:r>
                          <a:rPr lang="en-US" sz="3600" i="1">
                            <a:solidFill>
                              <a:srgbClr val="FF0000"/>
                            </a:solidFill>
                            <a:latin typeface="Cambria Math"/>
                          </a:rPr>
                          <m:t>𝑉𝑎𝑙𝑢𝑒</m:t>
                        </m:r>
                      </m:den>
                    </m:f>
                    <m:r>
                      <a:rPr lang="en-US" sz="3600" i="1">
                        <a:solidFill>
                          <a:srgbClr val="FF0000"/>
                        </a:solidFill>
                        <a:latin typeface="Cambria Math"/>
                      </a:rPr>
                      <m:t> ×100</m:t>
                    </m:r>
                  </m:oMath>
                </a14:m>
                <a:endParaRPr lang="en-US" sz="3600" dirty="0">
                  <a:solidFill>
                    <a:srgbClr val="FF0000"/>
                  </a:solidFill>
                </a:endParaRPr>
              </a:p>
              <a:p>
                <a:pPr marL="0" indent="0" algn="just">
                  <a:buNone/>
                </a:pPr>
                <a:endParaRPr lang="en-US" sz="3600" dirty="0">
                  <a:solidFill>
                    <a:srgbClr val="FF0000"/>
                  </a:solidFill>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667" t="-2022" r="-1667"/>
                </a:stretch>
              </a:blipFill>
            </p:spPr>
            <p:txBody>
              <a:bodyPr/>
              <a:lstStyle/>
              <a:p>
                <a:r>
                  <a:rPr lang="en-IN">
                    <a:noFill/>
                  </a:rPr>
                  <a:t> </a:t>
                </a:r>
              </a:p>
            </p:txBody>
          </p:sp>
        </mc:Fallback>
      </mc:AlternateContent>
    </p:spTree>
    <p:extLst>
      <p:ext uri="{BB962C8B-B14F-4D97-AF65-F5344CB8AC3E}">
        <p14:creationId xmlns:p14="http://schemas.microsoft.com/office/powerpoint/2010/main" val="3485641199"/>
      </p:ext>
    </p:extLst>
  </p:cSld>
  <p:clrMapOvr>
    <a:masterClrMapping/>
  </p:clrMapOvr>
  <p:transition spd="slow">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92</TotalTime>
  <Words>241</Words>
  <Application>Microsoft Office PowerPoint</Application>
  <PresentationFormat>Custom</PresentationFormat>
  <Paragraphs>95</Paragraphs>
  <Slides>11</Slides>
  <Notes>2</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ANALYSIS OF FINANCIAL STATEMENTS</vt:lpstr>
      <vt:lpstr>Objectives of Financial Analysis</vt:lpstr>
      <vt:lpstr>Comparative Statements </vt:lpstr>
      <vt:lpstr>PowerPoint Presentation</vt:lpstr>
      <vt:lpstr>Common Size Statement</vt:lpstr>
      <vt:lpstr>PowerPoint Presentation</vt:lpstr>
      <vt:lpstr>Ratio Analysis</vt:lpstr>
      <vt:lpstr>Trend Analysis</vt:lpstr>
      <vt:lpstr>Cash Flow Analysis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ANALYSIS OF FINANCIAL STATEMENTS</dc:title>
  <dc:creator>user</dc:creator>
  <cp:lastModifiedBy>DELL</cp:lastModifiedBy>
  <cp:revision>18</cp:revision>
  <dcterms:created xsi:type="dcterms:W3CDTF">2016-12-28T14:34:04Z</dcterms:created>
  <dcterms:modified xsi:type="dcterms:W3CDTF">2022-05-07T02:16:22Z</dcterms:modified>
</cp:coreProperties>
</file>