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56" r:id="rId2"/>
    <p:sldId id="257" r:id="rId3"/>
    <p:sldId id="258" r:id="rId4"/>
    <p:sldId id="260" r:id="rId5"/>
    <p:sldId id="261" r:id="rId6"/>
    <p:sldId id="262" r:id="rId7"/>
    <p:sldId id="263" r:id="rId8"/>
    <p:sldId id="264" r:id="rId9"/>
    <p:sldId id="265" r:id="rId10"/>
    <p:sldId id="266" r:id="rId11"/>
    <p:sldId id="259"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1" d="100"/>
          <a:sy n="111" d="100"/>
        </p:scale>
        <p:origin x="-634" y="-8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US" sz="3000" b="1" i="0" u="none" strike="noStrike" cap="none" dirty="0">
                <a:solidFill>
                  <a:srgbClr val="FF0000"/>
                </a:solidFill>
                <a:latin typeface="Calibri"/>
                <a:ea typeface="Calibri"/>
                <a:cs typeface="Calibri"/>
                <a:sym typeface="Calibri"/>
              </a:rPr>
              <a:t>FORMS OF BUSINESS ORGANISATION</a:t>
            </a: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 sz="2500" b="0" i="0" u="none" strike="noStrike" cap="none" dirty="0">
                <a:solidFill>
                  <a:srgbClr val="000000"/>
                </a:solidFill>
                <a:latin typeface="Calibri"/>
                <a:ea typeface="Calibri"/>
                <a:cs typeface="Calibri"/>
                <a:sym typeface="Calibri"/>
              </a:rPr>
              <a:t>JOINT STOCK COMPANY</a:t>
            </a: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BST</a:t>
            </a:r>
            <a:endParaRPr b="1"/>
          </a:p>
          <a:p>
            <a:pPr marL="0" lvl="0" indent="0" algn="l" rtl="0">
              <a:spcBef>
                <a:spcPts val="0"/>
              </a:spcBef>
              <a:spcAft>
                <a:spcPts val="0"/>
              </a:spcAft>
              <a:buNone/>
            </a:pPr>
            <a:r>
              <a:rPr lang="en" b="1" dirty="0"/>
              <a:t>CHAPTER NUMBER: 2</a:t>
            </a:r>
            <a:endParaRPr b="1"/>
          </a:p>
          <a:p>
            <a:pPr marL="0" lvl="0" indent="0" algn="l" rtl="0">
              <a:spcBef>
                <a:spcPts val="0"/>
              </a:spcBef>
              <a:spcAft>
                <a:spcPts val="0"/>
              </a:spcAft>
              <a:buNone/>
            </a:pPr>
            <a:r>
              <a:rPr lang="en" b="1" dirty="0"/>
              <a:t>CHAPTER NAME : FORMS OF BUSINESS ORGANISATION</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965200"/>
            <a:ext cx="8520600" cy="469900"/>
          </a:xfrm>
        </p:spPr>
        <p:txBody>
          <a:bodyPr/>
          <a:lstStyle/>
          <a:p>
            <a:r>
              <a:rPr lang="en-IN" sz="2400" b="1" dirty="0">
                <a:solidFill>
                  <a:srgbClr val="FF0000"/>
                </a:solidFill>
                <a:latin typeface="Calibri" pitchFamily="34" charset="0"/>
                <a:cs typeface="Calibri" pitchFamily="34" charset="0"/>
              </a:rPr>
              <a:t>One Person Company</a:t>
            </a:r>
            <a:endParaRPr lang="en-IN" sz="2400" dirty="0">
              <a:solidFill>
                <a:srgbClr val="FF0000"/>
              </a:solidFill>
            </a:endParaRPr>
          </a:p>
        </p:txBody>
      </p:sp>
      <p:sp>
        <p:nvSpPr>
          <p:cNvPr id="3" name="Rectangle 2"/>
          <p:cNvSpPr/>
          <p:nvPr/>
        </p:nvSpPr>
        <p:spPr>
          <a:xfrm>
            <a:off x="385011" y="1368163"/>
            <a:ext cx="8250989" cy="2031325"/>
          </a:xfrm>
          <a:prstGeom prst="rect">
            <a:avLst/>
          </a:prstGeom>
        </p:spPr>
        <p:txBody>
          <a:bodyPr wrap="square">
            <a:spAutoFit/>
          </a:bodyPr>
          <a:lstStyle/>
          <a:p>
            <a:r>
              <a:rPr lang="en-IN" b="1" dirty="0">
                <a:latin typeface="Calibri" pitchFamily="34" charset="0"/>
                <a:cs typeface="Calibri" pitchFamily="34" charset="0"/>
              </a:rPr>
              <a:t>3. One Person Company</a:t>
            </a:r>
          </a:p>
          <a:p>
            <a:r>
              <a:rPr lang="en-IN" dirty="0">
                <a:latin typeface="Calibri" pitchFamily="34" charset="0"/>
                <a:cs typeface="Calibri" pitchFamily="34" charset="0"/>
              </a:rPr>
              <a:t>According to Indian Companies Act 2013 it is possible to form One Person </a:t>
            </a:r>
            <a:r>
              <a:rPr lang="en-IN" dirty="0" smtClean="0">
                <a:latin typeface="Calibri" pitchFamily="34" charset="0"/>
                <a:cs typeface="Calibri" pitchFamily="34" charset="0"/>
              </a:rPr>
              <a:t>Company (OPC</a:t>
            </a:r>
            <a:r>
              <a:rPr lang="en-IN" dirty="0">
                <a:latin typeface="Calibri" pitchFamily="34" charset="0"/>
                <a:cs typeface="Calibri" pitchFamily="34" charset="0"/>
              </a:rPr>
              <a:t>).An OPC means a company with only one person as its member.</a:t>
            </a:r>
          </a:p>
          <a:p>
            <a:r>
              <a:rPr lang="en-IN" dirty="0">
                <a:latin typeface="Calibri" pitchFamily="34" charset="0"/>
                <a:cs typeface="Calibri" pitchFamily="34" charset="0"/>
              </a:rPr>
              <a:t>According to section 3(1) of the Indian Companies Act 2013:-</a:t>
            </a:r>
          </a:p>
          <a:p>
            <a:r>
              <a:rPr lang="en-IN" dirty="0">
                <a:latin typeface="Calibri" pitchFamily="34" charset="0"/>
                <a:cs typeface="Calibri" pitchFamily="34" charset="0"/>
              </a:rPr>
              <a:t> Only a natural person who is an Indian citizen and resident in India shall be eligible to</a:t>
            </a:r>
          </a:p>
          <a:p>
            <a:r>
              <a:rPr lang="en-IN" dirty="0" smtClean="0">
                <a:latin typeface="Calibri" pitchFamily="34" charset="0"/>
                <a:cs typeface="Calibri" pitchFamily="34" charset="0"/>
              </a:rPr>
              <a:t>     incorporate </a:t>
            </a:r>
            <a:r>
              <a:rPr lang="en-IN" dirty="0">
                <a:latin typeface="Calibri" pitchFamily="34" charset="0"/>
                <a:cs typeface="Calibri" pitchFamily="34" charset="0"/>
              </a:rPr>
              <a:t>OPC.</a:t>
            </a:r>
          </a:p>
          <a:p>
            <a:r>
              <a:rPr lang="en-IN" dirty="0">
                <a:latin typeface="Calibri" pitchFamily="34" charset="0"/>
                <a:cs typeface="Calibri" pitchFamily="34" charset="0"/>
              </a:rPr>
              <a:t> No person shall be eligible to incorporate more than one OPC.</a:t>
            </a:r>
          </a:p>
          <a:p>
            <a:r>
              <a:rPr lang="en-IN" dirty="0">
                <a:latin typeface="Calibri" pitchFamily="34" charset="0"/>
                <a:cs typeface="Calibri" pitchFamily="34" charset="0"/>
              </a:rPr>
              <a:t> OPC to compulsory convert itself into public or private company when its </a:t>
            </a:r>
            <a:r>
              <a:rPr lang="en-IN" dirty="0" smtClean="0">
                <a:latin typeface="Calibri" pitchFamily="34" charset="0"/>
                <a:cs typeface="Calibri" pitchFamily="34" charset="0"/>
              </a:rPr>
              <a:t>capital exceeds </a:t>
            </a:r>
            <a:r>
              <a:rPr lang="en-IN" dirty="0">
                <a:latin typeface="Calibri" pitchFamily="34" charset="0"/>
                <a:cs typeface="Calibri" pitchFamily="34" charset="0"/>
              </a:rPr>
              <a:t>50 lakh or its </a:t>
            </a:r>
            <a:r>
              <a:rPr lang="en-IN" dirty="0" smtClean="0">
                <a:latin typeface="Calibri" pitchFamily="34" charset="0"/>
                <a:cs typeface="Calibri" pitchFamily="34" charset="0"/>
              </a:rPr>
              <a:t>    </a:t>
            </a:r>
          </a:p>
          <a:p>
            <a:r>
              <a:rPr lang="en-IN" dirty="0">
                <a:latin typeface="Calibri" pitchFamily="34" charset="0"/>
                <a:cs typeface="Calibri" pitchFamily="34" charset="0"/>
              </a:rPr>
              <a:t> </a:t>
            </a:r>
            <a:r>
              <a:rPr lang="en-IN" dirty="0" smtClean="0">
                <a:latin typeface="Calibri" pitchFamily="34" charset="0"/>
                <a:cs typeface="Calibri" pitchFamily="34" charset="0"/>
              </a:rPr>
              <a:t>     </a:t>
            </a:r>
            <a:r>
              <a:rPr lang="en-IN" dirty="0" smtClean="0">
                <a:latin typeface="Calibri" pitchFamily="34" charset="0"/>
                <a:cs typeface="Calibri" pitchFamily="34" charset="0"/>
              </a:rPr>
              <a:t>average </a:t>
            </a:r>
            <a:r>
              <a:rPr lang="en-IN" dirty="0">
                <a:latin typeface="Calibri" pitchFamily="34" charset="0"/>
                <a:cs typeface="Calibri" pitchFamily="34" charset="0"/>
              </a:rPr>
              <a:t>annual turnover during year exceeds 2 </a:t>
            </a:r>
            <a:r>
              <a:rPr lang="en-IN" dirty="0" err="1" smtClean="0">
                <a:latin typeface="Calibri" pitchFamily="34" charset="0"/>
                <a:cs typeface="Calibri" pitchFamily="34" charset="0"/>
              </a:rPr>
              <a:t>crores</a:t>
            </a:r>
            <a:r>
              <a:rPr lang="en-IN" dirty="0" smtClean="0"/>
              <a:t>.</a:t>
            </a:r>
            <a:endParaRPr lang="en-IN" dirty="0"/>
          </a:p>
        </p:txBody>
      </p:sp>
      <p:pic>
        <p:nvPicPr>
          <p:cNvPr id="4" name="Google Shape;76;p16"/>
          <p:cNvPicPr preferRelativeResize="0"/>
          <p:nvPr/>
        </p:nvPicPr>
        <p:blipFill rotWithShape="1">
          <a:blip r:embed="rId2">
            <a:alphaModFix/>
          </a:blip>
          <a:srcRect/>
          <a:stretch/>
        </p:blipFill>
        <p:spPr>
          <a:xfrm>
            <a:off x="8001000" y="4089401"/>
            <a:ext cx="1143000" cy="10541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US" sz="2200" b="1" i="0" u="none" strike="noStrike" cap="none" dirty="0">
                <a:solidFill>
                  <a:srgbClr val="FF0000"/>
                </a:solidFill>
                <a:latin typeface="Arial"/>
                <a:ea typeface="Arial"/>
                <a:cs typeface="Arial"/>
                <a:sym typeface="Arial"/>
              </a:rPr>
              <a:t>JOINT STOCK COMPANY</a:t>
            </a:r>
            <a:endParaRPr sz="2200" b="1" i="0" u="none" strike="noStrike" cap="none">
              <a:solidFill>
                <a:srgbClr val="FF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algn="just"/>
            <a:r>
              <a:rPr lang="en-IN" b="1" dirty="0">
                <a:latin typeface="Calibri" pitchFamily="34" charset="0"/>
                <a:cs typeface="Calibri" pitchFamily="34" charset="0"/>
              </a:rPr>
              <a:t>JOINT STOCK COMPANY</a:t>
            </a:r>
          </a:p>
          <a:p>
            <a:pPr algn="just"/>
            <a:r>
              <a:rPr lang="en-IN" dirty="0">
                <a:latin typeface="Calibri" pitchFamily="34" charset="0"/>
                <a:cs typeface="Calibri" pitchFamily="34" charset="0"/>
              </a:rPr>
              <a:t>The Industrial Revolution and introduction modern factory system etc made large scale production possible. Large scale production required huge capital investment and management skill. It also involved high degree of risk. The sole proprietorship and partnership form of business have limitations such as limited managerial skill, shortage of</a:t>
            </a:r>
          </a:p>
          <a:p>
            <a:pPr algn="just"/>
            <a:r>
              <a:rPr lang="en-IN" dirty="0">
                <a:latin typeface="Calibri" pitchFamily="34" charset="0"/>
                <a:cs typeface="Calibri" pitchFamily="34" charset="0"/>
              </a:rPr>
              <a:t>capital and unlimited liability. These limitations of sole trading concern and partnership paved the way to a new form of organization called Joint Stock Company.</a:t>
            </a:r>
          </a:p>
          <a:p>
            <a:endParaRPr lang="en-US" sz="1400" b="0" i="0" u="none" strike="noStrike" cap="none" dirty="0">
              <a:solidFill>
                <a:srgbClr val="000000"/>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US" sz="2200" b="1" i="0" u="none" strike="noStrike" cap="none" dirty="0">
                <a:solidFill>
                  <a:srgbClr val="FF0000"/>
                </a:solidFill>
                <a:latin typeface="Arial"/>
                <a:ea typeface="Arial"/>
                <a:cs typeface="Arial"/>
                <a:sym typeface="Arial"/>
              </a:rPr>
              <a:t>JOINT STOCK COMPANY</a:t>
            </a:r>
            <a:endParaRPr sz="1800" b="1" i="0" u="none" strike="noStrike" cap="none" dirty="0">
              <a:solidFill>
                <a:srgbClr val="000000"/>
              </a:solidFill>
              <a:latin typeface="Arial"/>
              <a:ea typeface="Arial"/>
              <a:cs typeface="Arial"/>
              <a:sym typeface="Arial"/>
            </a:endParaRPr>
          </a:p>
        </p:txBody>
      </p:sp>
      <p:sp>
        <p:nvSpPr>
          <p:cNvPr id="71" name="Google Shape;71;p15"/>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algn="ctr"/>
            <a:r>
              <a:rPr lang="en-US" b="1" dirty="0">
                <a:solidFill>
                  <a:srgbClr val="FF0000"/>
                </a:solidFill>
              </a:rPr>
              <a:t>Meaning</a:t>
            </a:r>
          </a:p>
          <a:p>
            <a:pPr algn="just"/>
            <a:r>
              <a:rPr lang="en-US" dirty="0"/>
              <a:t>A joint stock company is the largest form of business organization. It is an artificial person having separate legal existence, perpetual succession and a common seal. Joint stock company </a:t>
            </a:r>
            <a:r>
              <a:rPr lang="en-US" dirty="0">
                <a:latin typeface="Calibri" pitchFamily="34" charset="0"/>
                <a:cs typeface="Calibri" pitchFamily="34" charset="0"/>
              </a:rPr>
              <a:t>are compulsorily to be registered under the Indian Companies Act, 2013. A company is a voluntary association of persons formed for some common purpose. </a:t>
            </a:r>
            <a:r>
              <a:rPr lang="en-IN" dirty="0">
                <a:latin typeface="Calibri" pitchFamily="34" charset="0"/>
                <a:cs typeface="Calibri" pitchFamily="34" charset="0"/>
              </a:rPr>
              <a:t>It may be formed with the purpose of carrying on some business for profit or carrying on some charitable activity without profit motive. Its capital is divided into small parts called shares. The persons who subscribed shares are known as shareholders. The company is owned by share holders. It is managed by Board of Directors, the elected representatives of share holders. In this way, management and ownership is practically different. The liability of a shareholder is limited to the face value of shares held by him, so every public limited co add the word “Ltd” at the end of its name . For example Reliance Industries Ltd, South Indian Bank Ltd ,</a:t>
            </a:r>
            <a:r>
              <a:rPr lang="en-IN" dirty="0" err="1">
                <a:latin typeface="Calibri" pitchFamily="34" charset="0"/>
                <a:cs typeface="Calibri" pitchFamily="34" charset="0"/>
              </a:rPr>
              <a:t>Kitex</a:t>
            </a:r>
            <a:r>
              <a:rPr lang="en-IN" dirty="0">
                <a:latin typeface="Calibri" pitchFamily="34" charset="0"/>
                <a:cs typeface="Calibri" pitchFamily="34" charset="0"/>
              </a:rPr>
              <a:t> Ltd etc.</a:t>
            </a:r>
          </a:p>
          <a:p>
            <a:pPr algn="just"/>
            <a:endParaRPr lang="en-US" sz="1400" b="0" i="0" u="none" strike="noStrike" cap="none" dirty="0">
              <a:solidFill>
                <a:srgbClr val="000000"/>
              </a:solidFill>
              <a:latin typeface="Calibri" pitchFamily="34" charset="0"/>
              <a:ea typeface="Calibri"/>
              <a:cs typeface="Calibri" pitchFamily="34" charset="0"/>
              <a:sym typeface="Calibri"/>
            </a:endParaRPr>
          </a:p>
          <a:p>
            <a:pPr algn="just"/>
            <a:endParaRPr sz="1400" b="0"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363895"/>
            <a:ext cx="8520600" cy="457200"/>
          </a:xfrm>
        </p:spPr>
        <p:txBody>
          <a:bodyPr/>
          <a:lstStyle/>
          <a:p>
            <a:r>
              <a:rPr lang="en-IN" b="1" dirty="0">
                <a:latin typeface="Calibri" pitchFamily="34" charset="0"/>
                <a:cs typeface="Calibri" pitchFamily="34" charset="0"/>
              </a:rPr>
              <a:t/>
            </a:r>
            <a:br>
              <a:rPr lang="en-IN" b="1" dirty="0">
                <a:latin typeface="Calibri" pitchFamily="34" charset="0"/>
                <a:cs typeface="Calibri" pitchFamily="34" charset="0"/>
              </a:rPr>
            </a:br>
            <a:r>
              <a:rPr lang="en-IN" sz="2800" b="1" dirty="0">
                <a:solidFill>
                  <a:srgbClr val="FF0000"/>
                </a:solidFill>
                <a:latin typeface="Calibri" pitchFamily="34" charset="0"/>
                <a:cs typeface="Calibri" pitchFamily="34" charset="0"/>
              </a:rPr>
              <a:t>Features of a Joint Stock Company</a:t>
            </a:r>
            <a:r>
              <a:rPr lang="en-IN" b="1" dirty="0">
                <a:latin typeface="Calibri" pitchFamily="34" charset="0"/>
                <a:cs typeface="Calibri" pitchFamily="34" charset="0"/>
              </a:rPr>
              <a:t/>
            </a:r>
            <a:br>
              <a:rPr lang="en-IN" b="1" dirty="0">
                <a:latin typeface="Calibri" pitchFamily="34" charset="0"/>
                <a:cs typeface="Calibri" pitchFamily="34" charset="0"/>
              </a:rPr>
            </a:br>
            <a:endParaRPr lang="en-IN" dirty="0"/>
          </a:p>
        </p:txBody>
      </p:sp>
      <p:sp>
        <p:nvSpPr>
          <p:cNvPr id="3" name="Rectangle 2"/>
          <p:cNvSpPr/>
          <p:nvPr/>
        </p:nvSpPr>
        <p:spPr>
          <a:xfrm>
            <a:off x="335902" y="970385"/>
            <a:ext cx="8416212" cy="3416320"/>
          </a:xfrm>
          <a:prstGeom prst="rect">
            <a:avLst/>
          </a:prstGeom>
        </p:spPr>
        <p:txBody>
          <a:bodyPr wrap="square">
            <a:spAutoFit/>
          </a:bodyPr>
          <a:lstStyle/>
          <a:p>
            <a:r>
              <a:rPr lang="en-IN" sz="1200" b="1" dirty="0">
                <a:latin typeface="Calibri" pitchFamily="34" charset="0"/>
                <a:cs typeface="Calibri" pitchFamily="34" charset="0"/>
              </a:rPr>
              <a:t>1. Large members</a:t>
            </a:r>
          </a:p>
          <a:p>
            <a:r>
              <a:rPr lang="en-IN" sz="1200" dirty="0">
                <a:latin typeface="Calibri" pitchFamily="34" charset="0"/>
                <a:cs typeface="Calibri" pitchFamily="34" charset="0"/>
              </a:rPr>
              <a:t>Minimum number of members to form a Private Ltd. Company is 2 and 7 in case of Public Ltd. The maximum number of members in a private Ltd company is limited toB200 and in Public Limited Company it is unlimited.</a:t>
            </a:r>
          </a:p>
          <a:p>
            <a:r>
              <a:rPr lang="en-IN" sz="1200" b="1" dirty="0">
                <a:latin typeface="Calibri" pitchFamily="34" charset="0"/>
                <a:cs typeface="Calibri" pitchFamily="34" charset="0"/>
              </a:rPr>
              <a:t>2. Created by Law</a:t>
            </a:r>
          </a:p>
          <a:p>
            <a:r>
              <a:rPr lang="en-IN" sz="1200" dirty="0">
                <a:latin typeface="Calibri" pitchFamily="34" charset="0"/>
                <a:cs typeface="Calibri" pitchFamily="34" charset="0"/>
              </a:rPr>
              <a:t>A company is formed by registered under Indian Companies Act 2013.Formation of  a company involves lengthy and complicated procedures.</a:t>
            </a:r>
          </a:p>
          <a:p>
            <a:r>
              <a:rPr lang="en-IN" sz="1200" b="1" dirty="0">
                <a:latin typeface="Calibri" pitchFamily="34" charset="0"/>
                <a:cs typeface="Calibri" pitchFamily="34" charset="0"/>
              </a:rPr>
              <a:t>3. Separate Legal Existence</a:t>
            </a:r>
          </a:p>
          <a:p>
            <a:r>
              <a:rPr lang="en-IN" sz="1200" dirty="0">
                <a:latin typeface="Calibri" pitchFamily="34" charset="0"/>
                <a:cs typeface="Calibri" pitchFamily="34" charset="0"/>
              </a:rPr>
              <a:t>A company has separate legal existence apart from its members. It can carry on business in its own name, own property, lend and borrow money etc in its own name. It can open bank accounts, sue and be sued in its own name. A company can legally behave like a human being but it is actually not a natural person, so it is called an artificial person. It has to depend upon directors, managers, etc . for getting its works done.</a:t>
            </a:r>
          </a:p>
          <a:p>
            <a:r>
              <a:rPr lang="en-IN" sz="1200" b="1" dirty="0">
                <a:latin typeface="Calibri" pitchFamily="34" charset="0"/>
                <a:cs typeface="Calibri" pitchFamily="34" charset="0"/>
              </a:rPr>
              <a:t>4. Perpetual succession (Permanent life)     </a:t>
            </a:r>
            <a:r>
              <a:rPr lang="en-IN" sz="1200" dirty="0">
                <a:latin typeface="Calibri" pitchFamily="34" charset="0"/>
                <a:cs typeface="Calibri" pitchFamily="34" charset="0"/>
              </a:rPr>
              <a:t>Its existence not affected by the death, insolvency or change of ownership through</a:t>
            </a:r>
          </a:p>
          <a:p>
            <a:r>
              <a:rPr lang="en-IN" sz="1200" dirty="0">
                <a:latin typeface="Calibri" pitchFamily="34" charset="0"/>
                <a:cs typeface="Calibri" pitchFamily="34" charset="0"/>
              </a:rPr>
              <a:t>sale of shares by shareholders. Members may come and go, but the company can </a:t>
            </a:r>
            <a:r>
              <a:rPr lang="en-IN" sz="1200" dirty="0" err="1">
                <a:latin typeface="Calibri" pitchFamily="34" charset="0"/>
                <a:cs typeface="Calibri" pitchFamily="34" charset="0"/>
              </a:rPr>
              <a:t>goforever</a:t>
            </a:r>
            <a:r>
              <a:rPr lang="en-IN" sz="1200" dirty="0">
                <a:latin typeface="Calibri" pitchFamily="34" charset="0"/>
                <a:cs typeface="Calibri" pitchFamily="34" charset="0"/>
              </a:rPr>
              <a:t>. (All the members of a private Ltd company sitting in a general meeting were killed by a bomb. But it was held that the company survived. Not even a hydrogen</a:t>
            </a:r>
          </a:p>
          <a:p>
            <a:r>
              <a:rPr lang="en-IN" sz="1200" dirty="0">
                <a:latin typeface="Calibri" pitchFamily="34" charset="0"/>
                <a:cs typeface="Calibri" pitchFamily="34" charset="0"/>
              </a:rPr>
              <a:t>bomb could have destroyed it.)</a:t>
            </a:r>
          </a:p>
          <a:p>
            <a:r>
              <a:rPr lang="en-IN" sz="1200" b="1" dirty="0">
                <a:latin typeface="Calibri" pitchFamily="34" charset="0"/>
                <a:cs typeface="Calibri" pitchFamily="34" charset="0"/>
              </a:rPr>
              <a:t>5. Limited liability</a:t>
            </a:r>
          </a:p>
          <a:p>
            <a:r>
              <a:rPr lang="en-IN" sz="1200" dirty="0">
                <a:latin typeface="Calibri" pitchFamily="34" charset="0"/>
                <a:cs typeface="Calibri" pitchFamily="34" charset="0"/>
              </a:rPr>
              <a:t>The liability of a shareholder is limited to the extent of the face value of shares </a:t>
            </a:r>
            <a:r>
              <a:rPr lang="en-IN" sz="1200" dirty="0" err="1">
                <a:latin typeface="Calibri" pitchFamily="34" charset="0"/>
                <a:cs typeface="Calibri" pitchFamily="34" charset="0"/>
              </a:rPr>
              <a:t>heldby</a:t>
            </a:r>
            <a:r>
              <a:rPr lang="en-IN" sz="1200" dirty="0">
                <a:latin typeface="Calibri" pitchFamily="34" charset="0"/>
                <a:cs typeface="Calibri" pitchFamily="34" charset="0"/>
              </a:rPr>
              <a:t> him. So the creditors of a company have no right to realize the amount due to </a:t>
            </a:r>
            <a:r>
              <a:rPr lang="en-IN" sz="1200" dirty="0" err="1">
                <a:latin typeface="Calibri" pitchFamily="34" charset="0"/>
                <a:cs typeface="Calibri" pitchFamily="34" charset="0"/>
              </a:rPr>
              <a:t>themout</a:t>
            </a:r>
            <a:r>
              <a:rPr lang="en-IN" sz="1200" dirty="0">
                <a:latin typeface="Calibri" pitchFamily="34" charset="0"/>
                <a:cs typeface="Calibri" pitchFamily="34" charset="0"/>
              </a:rPr>
              <a:t> of the personal property of the members.</a:t>
            </a:r>
          </a:p>
        </p:txBody>
      </p:sp>
      <p:pic>
        <p:nvPicPr>
          <p:cNvPr id="4" name="Google Shape;76;p16"/>
          <p:cNvPicPr preferRelativeResize="0"/>
          <p:nvPr/>
        </p:nvPicPr>
        <p:blipFill rotWithShape="1">
          <a:blip r:embed="rId2">
            <a:alphaModFix/>
          </a:blip>
          <a:srcRect/>
          <a:stretch/>
        </p:blipFill>
        <p:spPr>
          <a:xfrm>
            <a:off x="8210550" y="4199975"/>
            <a:ext cx="925650" cy="9256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457200"/>
            <a:ext cx="8520600" cy="438539"/>
          </a:xfrm>
        </p:spPr>
        <p:txBody>
          <a:bodyPr/>
          <a:lstStyle/>
          <a:p>
            <a:r>
              <a:rPr lang="en-US" sz="1800" b="1" dirty="0">
                <a:solidFill>
                  <a:srgbClr val="FF0000"/>
                </a:solidFill>
                <a:latin typeface="Calibri" pitchFamily="34" charset="0"/>
                <a:cs typeface="Calibri" pitchFamily="34" charset="0"/>
              </a:rPr>
              <a:t>FEATURES</a:t>
            </a:r>
            <a:endParaRPr lang="en-IN" sz="1800" b="1" dirty="0">
              <a:solidFill>
                <a:srgbClr val="FF0000"/>
              </a:solidFill>
              <a:latin typeface="Calibri" pitchFamily="34" charset="0"/>
              <a:cs typeface="Calibri" pitchFamily="34" charset="0"/>
            </a:endParaRPr>
          </a:p>
        </p:txBody>
      </p:sp>
      <p:sp>
        <p:nvSpPr>
          <p:cNvPr id="3" name="Rectangle 2"/>
          <p:cNvSpPr/>
          <p:nvPr/>
        </p:nvSpPr>
        <p:spPr>
          <a:xfrm>
            <a:off x="214604" y="1007705"/>
            <a:ext cx="7716416" cy="2554545"/>
          </a:xfrm>
          <a:prstGeom prst="rect">
            <a:avLst/>
          </a:prstGeom>
        </p:spPr>
        <p:txBody>
          <a:bodyPr wrap="square">
            <a:spAutoFit/>
          </a:bodyPr>
          <a:lstStyle/>
          <a:p>
            <a:r>
              <a:rPr lang="en-IN" sz="1600" b="1" dirty="0">
                <a:latin typeface="Calibri" pitchFamily="34" charset="0"/>
                <a:cs typeface="Calibri" pitchFamily="34" charset="0"/>
              </a:rPr>
              <a:t>6.Common seal</a:t>
            </a:r>
          </a:p>
          <a:p>
            <a:r>
              <a:rPr lang="en-IN" sz="1600" dirty="0">
                <a:latin typeface="Calibri" pitchFamily="34" charset="0"/>
                <a:cs typeface="Calibri" pitchFamily="34" charset="0"/>
              </a:rPr>
              <a:t>Common seal is the official signature of a company. Every company has common seal. Every document of the company must bear this seal, otherwise it is valueless.</a:t>
            </a:r>
          </a:p>
          <a:p>
            <a:r>
              <a:rPr lang="en-IN" sz="1600" b="1" dirty="0">
                <a:latin typeface="Calibri" pitchFamily="34" charset="0"/>
                <a:cs typeface="Calibri" pitchFamily="34" charset="0"/>
              </a:rPr>
              <a:t>7. Separation of ownership and management</a:t>
            </a:r>
          </a:p>
          <a:p>
            <a:r>
              <a:rPr lang="en-IN" sz="1600" dirty="0">
                <a:latin typeface="Calibri" pitchFamily="34" charset="0"/>
                <a:cs typeface="Calibri" pitchFamily="34" charset="0"/>
              </a:rPr>
              <a:t>The company is owned by share holders. But it is managed by Board of Directors, the elected representatives of share holders. As an artificial person it has to depend upon directors, managers etc for getting its works done. In this way there is separation of ownership and management.</a:t>
            </a:r>
          </a:p>
          <a:p>
            <a:r>
              <a:rPr lang="en-IN" sz="1600" b="1" dirty="0">
                <a:latin typeface="Calibri" pitchFamily="34" charset="0"/>
                <a:cs typeface="Calibri" pitchFamily="34" charset="0"/>
              </a:rPr>
              <a:t>8. Compulsory Registration</a:t>
            </a:r>
          </a:p>
          <a:p>
            <a:r>
              <a:rPr lang="en-IN" sz="1600" dirty="0">
                <a:latin typeface="Calibri" pitchFamily="34" charset="0"/>
                <a:cs typeface="Calibri" pitchFamily="34" charset="0"/>
              </a:rPr>
              <a:t>All companies are compulsorily to be registered under the Indian Companies Act, 2013.</a:t>
            </a:r>
          </a:p>
        </p:txBody>
      </p:sp>
      <p:pic>
        <p:nvPicPr>
          <p:cNvPr id="4" name="Google Shape;76;p16"/>
          <p:cNvPicPr preferRelativeResize="0"/>
          <p:nvPr/>
        </p:nvPicPr>
        <p:blipFill rotWithShape="1">
          <a:blip r:embed="rId2">
            <a:alphaModFix/>
          </a:blip>
          <a:srcRect/>
          <a:stretch/>
        </p:blipFill>
        <p:spPr>
          <a:xfrm>
            <a:off x="8210550" y="4199975"/>
            <a:ext cx="925650" cy="925650"/>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1035698"/>
            <a:ext cx="8520600" cy="317241"/>
          </a:xfrm>
        </p:spPr>
        <p:txBody>
          <a:bodyPr/>
          <a:lstStyle/>
          <a:p>
            <a:r>
              <a:rPr lang="en-IN" b="1" dirty="0">
                <a:solidFill>
                  <a:srgbClr val="FF0000"/>
                </a:solidFill>
                <a:latin typeface="Calibri" pitchFamily="34" charset="0"/>
                <a:cs typeface="Calibri" pitchFamily="34" charset="0"/>
              </a:rPr>
              <a:t>Advantages of a Joint Stock Company</a:t>
            </a:r>
          </a:p>
        </p:txBody>
      </p:sp>
      <p:sp>
        <p:nvSpPr>
          <p:cNvPr id="3" name="Rectangle 2"/>
          <p:cNvSpPr/>
          <p:nvPr/>
        </p:nvSpPr>
        <p:spPr>
          <a:xfrm>
            <a:off x="354563" y="1474237"/>
            <a:ext cx="7977674" cy="2862322"/>
          </a:xfrm>
          <a:prstGeom prst="rect">
            <a:avLst/>
          </a:prstGeom>
        </p:spPr>
        <p:txBody>
          <a:bodyPr wrap="square">
            <a:spAutoFit/>
          </a:bodyPr>
          <a:lstStyle/>
          <a:p>
            <a:r>
              <a:rPr lang="en-IN" sz="1200" dirty="0">
                <a:latin typeface="Calibri" pitchFamily="34" charset="0"/>
                <a:cs typeface="Calibri" pitchFamily="34" charset="0"/>
              </a:rPr>
              <a:t>A company form of organization enjoys the following advantages:</a:t>
            </a:r>
          </a:p>
          <a:p>
            <a:r>
              <a:rPr lang="en-IN" sz="1200" dirty="0">
                <a:latin typeface="Calibri" pitchFamily="34" charset="0"/>
                <a:cs typeface="Calibri" pitchFamily="34" charset="0"/>
              </a:rPr>
              <a:t>1. </a:t>
            </a:r>
            <a:r>
              <a:rPr lang="en-IN" sz="1200" b="1" dirty="0">
                <a:latin typeface="Calibri" pitchFamily="34" charset="0"/>
                <a:cs typeface="Calibri" pitchFamily="34" charset="0"/>
              </a:rPr>
              <a:t>Huge Capital </a:t>
            </a:r>
            <a:r>
              <a:rPr lang="en-IN" sz="1200" dirty="0">
                <a:latin typeface="Calibri" pitchFamily="34" charset="0"/>
                <a:cs typeface="Calibri" pitchFamily="34" charset="0"/>
              </a:rPr>
              <a:t>A company can raise huge capital through issue of shares and debentures </a:t>
            </a:r>
            <a:r>
              <a:rPr lang="en-IN" sz="1200" dirty="0" err="1">
                <a:latin typeface="Calibri" pitchFamily="34" charset="0"/>
                <a:cs typeface="Calibri" pitchFamily="34" charset="0"/>
              </a:rPr>
              <a:t>becausethere</a:t>
            </a:r>
            <a:r>
              <a:rPr lang="en-IN" sz="1200" dirty="0">
                <a:latin typeface="Calibri" pitchFamily="34" charset="0"/>
                <a:cs typeface="Calibri" pitchFamily="34" charset="0"/>
              </a:rPr>
              <a:t> is no limit to the maximum number of members in a public company. Thus, there is greater scope for growth and expansion.</a:t>
            </a:r>
          </a:p>
          <a:p>
            <a:r>
              <a:rPr lang="en-IN" sz="1200" dirty="0">
                <a:latin typeface="Calibri" pitchFamily="34" charset="0"/>
                <a:cs typeface="Calibri" pitchFamily="34" charset="0"/>
              </a:rPr>
              <a:t>2. </a:t>
            </a:r>
            <a:r>
              <a:rPr lang="en-IN" sz="1200" b="1" dirty="0">
                <a:latin typeface="Calibri" pitchFamily="34" charset="0"/>
                <a:cs typeface="Calibri" pitchFamily="34" charset="0"/>
              </a:rPr>
              <a:t>Limited Liability </a:t>
            </a:r>
            <a:r>
              <a:rPr lang="en-IN" sz="1200" dirty="0">
                <a:latin typeface="Calibri" pitchFamily="34" charset="0"/>
                <a:cs typeface="Calibri" pitchFamily="34" charset="0"/>
              </a:rPr>
              <a:t>The liability of a shareholder of a company is limited to the face value of shares </a:t>
            </a:r>
            <a:r>
              <a:rPr lang="en-IN" sz="1200" dirty="0" err="1">
                <a:latin typeface="Calibri" pitchFamily="34" charset="0"/>
                <a:cs typeface="Calibri" pitchFamily="34" charset="0"/>
              </a:rPr>
              <a:t>heldby</a:t>
            </a:r>
            <a:r>
              <a:rPr lang="en-IN" sz="1200" dirty="0">
                <a:latin typeface="Calibri" pitchFamily="34" charset="0"/>
                <a:cs typeface="Calibri" pitchFamily="34" charset="0"/>
              </a:rPr>
              <a:t> him. His personal property can't be attached even if the company is unable to </a:t>
            </a:r>
            <a:r>
              <a:rPr lang="en-IN" sz="1200" dirty="0" err="1">
                <a:latin typeface="Calibri" pitchFamily="34" charset="0"/>
                <a:cs typeface="Calibri" pitchFamily="34" charset="0"/>
              </a:rPr>
              <a:t>meetits</a:t>
            </a:r>
            <a:r>
              <a:rPr lang="en-IN" sz="1200" dirty="0">
                <a:latin typeface="Calibri" pitchFamily="34" charset="0"/>
                <a:cs typeface="Calibri" pitchFamily="34" charset="0"/>
              </a:rPr>
              <a:t> creditors claim. This reduces the degree of risk</a:t>
            </a:r>
          </a:p>
          <a:p>
            <a:r>
              <a:rPr lang="en-IN" sz="1200" dirty="0">
                <a:latin typeface="Calibri" pitchFamily="34" charset="0"/>
                <a:cs typeface="Calibri" pitchFamily="34" charset="0"/>
              </a:rPr>
              <a:t>3. </a:t>
            </a:r>
            <a:r>
              <a:rPr lang="en-IN" sz="1200" b="1" dirty="0">
                <a:latin typeface="Calibri" pitchFamily="34" charset="0"/>
                <a:cs typeface="Calibri" pitchFamily="34" charset="0"/>
              </a:rPr>
              <a:t>Transferability of Shares </a:t>
            </a:r>
            <a:r>
              <a:rPr lang="en-IN" sz="1200" dirty="0" err="1">
                <a:latin typeface="Calibri" pitchFamily="34" charset="0"/>
                <a:cs typeface="Calibri" pitchFamily="34" charset="0"/>
              </a:rPr>
              <a:t>Shares</a:t>
            </a:r>
            <a:r>
              <a:rPr lang="en-IN" sz="1200" dirty="0">
                <a:latin typeface="Calibri" pitchFamily="34" charset="0"/>
                <a:cs typeface="Calibri" pitchFamily="34" charset="0"/>
              </a:rPr>
              <a:t> of a public company are generally listed in stock exchanges so that a member can</a:t>
            </a:r>
          </a:p>
          <a:p>
            <a:r>
              <a:rPr lang="en-IN" sz="1200" dirty="0">
                <a:latin typeface="Calibri" pitchFamily="34" charset="0"/>
                <a:cs typeface="Calibri" pitchFamily="34" charset="0"/>
              </a:rPr>
              <a:t>sell his share at any time. There is no need to get permission from other members for this. It provides liquidity to their investment. However, it is restricted in the case of private company.</a:t>
            </a:r>
          </a:p>
          <a:p>
            <a:r>
              <a:rPr lang="en-IN" sz="1200" dirty="0">
                <a:latin typeface="Calibri" pitchFamily="34" charset="0"/>
                <a:cs typeface="Calibri" pitchFamily="34" charset="0"/>
              </a:rPr>
              <a:t>4. </a:t>
            </a:r>
            <a:r>
              <a:rPr lang="en-IN" sz="1200" b="1" dirty="0">
                <a:latin typeface="Calibri" pitchFamily="34" charset="0"/>
                <a:cs typeface="Calibri" pitchFamily="34" charset="0"/>
              </a:rPr>
              <a:t>Economies of Large Scale </a:t>
            </a:r>
            <a:r>
              <a:rPr lang="en-IN" sz="1200" dirty="0">
                <a:latin typeface="Calibri" pitchFamily="34" charset="0"/>
                <a:cs typeface="Calibri" pitchFamily="34" charset="0"/>
              </a:rPr>
              <a:t>Huge capital and professional management facilitate large scale operations. Therefore, a company can fully secure the advantages of large scale production, purchase, marketing etc.</a:t>
            </a:r>
          </a:p>
          <a:p>
            <a:r>
              <a:rPr lang="en-IN" sz="1200" dirty="0">
                <a:latin typeface="Calibri" pitchFamily="34" charset="0"/>
                <a:cs typeface="Calibri" pitchFamily="34" charset="0"/>
              </a:rPr>
              <a:t>5. </a:t>
            </a:r>
            <a:r>
              <a:rPr lang="en-IN" sz="1200" b="1" dirty="0">
                <a:latin typeface="Calibri" pitchFamily="34" charset="0"/>
                <a:cs typeface="Calibri" pitchFamily="34" charset="0"/>
              </a:rPr>
              <a:t>Efficient Management </a:t>
            </a:r>
            <a:r>
              <a:rPr lang="en-IN" sz="1200" dirty="0">
                <a:latin typeface="Calibri" pitchFamily="34" charset="0"/>
                <a:cs typeface="Calibri" pitchFamily="34" charset="0"/>
              </a:rPr>
              <a:t>A company can afford to pay higher salaries to professional managers. It will increase</a:t>
            </a:r>
          </a:p>
          <a:p>
            <a:r>
              <a:rPr lang="en-IN" sz="1200" dirty="0">
                <a:latin typeface="Calibri" pitchFamily="34" charset="0"/>
                <a:cs typeface="Calibri" pitchFamily="34" charset="0"/>
              </a:rPr>
              <a:t>the efficiency of management.</a:t>
            </a:r>
          </a:p>
          <a:p>
            <a:r>
              <a:rPr lang="en-IN" sz="1200" dirty="0">
                <a:latin typeface="Calibri" pitchFamily="34" charset="0"/>
                <a:cs typeface="Calibri" pitchFamily="34" charset="0"/>
              </a:rPr>
              <a:t>6. </a:t>
            </a:r>
            <a:r>
              <a:rPr lang="en-IN" sz="1200" b="1" dirty="0">
                <a:latin typeface="Calibri" pitchFamily="34" charset="0"/>
                <a:cs typeface="Calibri" pitchFamily="34" charset="0"/>
              </a:rPr>
              <a:t>Public Confidence </a:t>
            </a:r>
            <a:r>
              <a:rPr lang="en-IN" sz="1200" dirty="0">
                <a:latin typeface="Calibri" pitchFamily="34" charset="0"/>
                <a:cs typeface="Calibri" pitchFamily="34" charset="0"/>
              </a:rPr>
              <a:t>A company enjoys public confidence and good reputation in the business world. It has to disclose its results and follow all legal regulations. Its activities are subject to scrutiny by auditors and the government. Therefore, people have trust in a public company.</a:t>
            </a:r>
          </a:p>
        </p:txBody>
      </p:sp>
      <p:pic>
        <p:nvPicPr>
          <p:cNvPr id="4" name="Google Shape;76;p16"/>
          <p:cNvPicPr preferRelativeResize="0"/>
          <p:nvPr/>
        </p:nvPicPr>
        <p:blipFill rotWithShape="1">
          <a:blip r:embed="rId2">
            <a:alphaModFix/>
          </a:blip>
          <a:srcRect/>
          <a:stretch/>
        </p:blipFill>
        <p:spPr>
          <a:xfrm>
            <a:off x="8210550" y="4199975"/>
            <a:ext cx="925650" cy="92565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289250"/>
            <a:ext cx="8520600" cy="578498"/>
          </a:xfrm>
        </p:spPr>
        <p:txBody>
          <a:bodyPr/>
          <a:lstStyle/>
          <a:p>
            <a:r>
              <a:rPr lang="en-IN" b="1" dirty="0">
                <a:solidFill>
                  <a:srgbClr val="FF0000"/>
                </a:solidFill>
                <a:latin typeface="Calibri" pitchFamily="34" charset="0"/>
                <a:cs typeface="Calibri" pitchFamily="34" charset="0"/>
              </a:rPr>
              <a:t>Disadvantages of a Joint Stock Company</a:t>
            </a:r>
          </a:p>
        </p:txBody>
      </p:sp>
      <p:sp>
        <p:nvSpPr>
          <p:cNvPr id="3" name="Rectangle 2"/>
          <p:cNvSpPr/>
          <p:nvPr/>
        </p:nvSpPr>
        <p:spPr>
          <a:xfrm>
            <a:off x="531845" y="1045028"/>
            <a:ext cx="7781731" cy="3447098"/>
          </a:xfrm>
          <a:prstGeom prst="rect">
            <a:avLst/>
          </a:prstGeom>
        </p:spPr>
        <p:txBody>
          <a:bodyPr wrap="square">
            <a:spAutoFit/>
          </a:bodyPr>
          <a:lstStyle/>
          <a:p>
            <a:r>
              <a:rPr lang="en-IN" sz="1200" dirty="0">
                <a:latin typeface="Calibri" pitchFamily="34" charset="0"/>
                <a:cs typeface="Calibri" pitchFamily="34" charset="0"/>
              </a:rPr>
              <a:t>A company form of organization faces the following disadvantages:</a:t>
            </a:r>
          </a:p>
          <a:p>
            <a:r>
              <a:rPr lang="en-IN" sz="1200" b="1" dirty="0">
                <a:latin typeface="Calibri" pitchFamily="34" charset="0"/>
                <a:cs typeface="Calibri" pitchFamily="34" charset="0"/>
              </a:rPr>
              <a:t>1. Difficulty of formation : </a:t>
            </a:r>
            <a:r>
              <a:rPr lang="en-IN" sz="1200" dirty="0">
                <a:latin typeface="Calibri" pitchFamily="34" charset="0"/>
                <a:cs typeface="Calibri" pitchFamily="34" charset="0"/>
              </a:rPr>
              <a:t>Formation of a company is time consuming and expensive process. It involves</a:t>
            </a:r>
          </a:p>
          <a:p>
            <a:r>
              <a:rPr lang="en-IN" sz="1200" dirty="0">
                <a:latin typeface="Calibri" pitchFamily="34" charset="0"/>
                <a:cs typeface="Calibri" pitchFamily="34" charset="0"/>
              </a:rPr>
              <a:t>preparation of several documents fulfilling several legal formalities. Registration of a company is compulsory under the Indian Companies Act, 2013.</a:t>
            </a:r>
          </a:p>
          <a:p>
            <a:r>
              <a:rPr lang="en-IN" sz="1200" b="1" dirty="0">
                <a:latin typeface="Calibri" pitchFamily="34" charset="0"/>
                <a:cs typeface="Calibri" pitchFamily="34" charset="0"/>
              </a:rPr>
              <a:t>2. Delay indecision making </a:t>
            </a:r>
            <a:r>
              <a:rPr lang="en-IN" sz="1200" dirty="0">
                <a:latin typeface="Calibri" pitchFamily="34" charset="0"/>
                <a:cs typeface="Calibri" pitchFamily="34" charset="0"/>
              </a:rPr>
              <a:t>Control and management of the company is subject to provisions of Companies Act</a:t>
            </a:r>
          </a:p>
          <a:p>
            <a:r>
              <a:rPr lang="en-IN" sz="1200" dirty="0">
                <a:latin typeface="Calibri" pitchFamily="34" charset="0"/>
                <a:cs typeface="Calibri" pitchFamily="34" charset="0"/>
              </a:rPr>
              <a:t>2013. There are certain matters which can be decided only in Board meetings. More important matters require approval of shareholders in their meeting. This results in unavoidable delay in decision making.</a:t>
            </a:r>
          </a:p>
          <a:p>
            <a:r>
              <a:rPr lang="en-IN" sz="1200" b="1" dirty="0">
                <a:latin typeface="Calibri" pitchFamily="34" charset="0"/>
                <a:cs typeface="Calibri" pitchFamily="34" charset="0"/>
              </a:rPr>
              <a:t>3. Lack of Secrecy  </a:t>
            </a:r>
            <a:r>
              <a:rPr lang="en-IN" sz="1200" dirty="0">
                <a:latin typeface="Calibri" pitchFamily="34" charset="0"/>
                <a:cs typeface="Calibri" pitchFamily="34" charset="0"/>
              </a:rPr>
              <a:t>Everything about a company is required to discuss in board meeting. A company is required</a:t>
            </a:r>
          </a:p>
          <a:p>
            <a:r>
              <a:rPr lang="en-IN" sz="1200" dirty="0">
                <a:latin typeface="Calibri" pitchFamily="34" charset="0"/>
                <a:cs typeface="Calibri" pitchFamily="34" charset="0"/>
              </a:rPr>
              <a:t>to publish its annual accounts and other reports. It is available to the general public </a:t>
            </a:r>
            <a:r>
              <a:rPr lang="en-IN" sz="1200" dirty="0" err="1">
                <a:latin typeface="Calibri" pitchFamily="34" charset="0"/>
                <a:cs typeface="Calibri" pitchFamily="34" charset="0"/>
              </a:rPr>
              <a:t>also.So</a:t>
            </a:r>
            <a:r>
              <a:rPr lang="en-IN" sz="1200" dirty="0">
                <a:latin typeface="Calibri" pitchFamily="34" charset="0"/>
                <a:cs typeface="Calibri" pitchFamily="34" charset="0"/>
              </a:rPr>
              <a:t> trade secret can't be maintained</a:t>
            </a:r>
            <a:r>
              <a:rPr lang="en-IN" dirty="0"/>
              <a:t>.</a:t>
            </a:r>
          </a:p>
          <a:p>
            <a:r>
              <a:rPr lang="en-IN" sz="1200" b="1" dirty="0">
                <a:latin typeface="Calibri" pitchFamily="34" charset="0"/>
                <a:cs typeface="Calibri" pitchFamily="34" charset="0"/>
              </a:rPr>
              <a:t>Lack of flexibility  </a:t>
            </a:r>
            <a:r>
              <a:rPr lang="en-IN" sz="1200" dirty="0">
                <a:latin typeface="Calibri" pitchFamily="34" charset="0"/>
                <a:cs typeface="Calibri" pitchFamily="34" charset="0"/>
              </a:rPr>
              <a:t>A company should undertake its business only within the objective already stated in the</a:t>
            </a:r>
          </a:p>
          <a:p>
            <a:r>
              <a:rPr lang="en-IN" sz="1200" dirty="0">
                <a:latin typeface="Calibri" pitchFamily="34" charset="0"/>
                <a:cs typeface="Calibri" pitchFamily="34" charset="0"/>
              </a:rPr>
              <a:t>objective clause of Memorandum of Association. So it can't divert its business activities according to the changing conditions without altering its memorandum.</a:t>
            </a:r>
          </a:p>
          <a:p>
            <a:r>
              <a:rPr lang="en-IN" sz="1200" b="1" dirty="0">
                <a:latin typeface="Calibri" pitchFamily="34" charset="0"/>
                <a:cs typeface="Calibri" pitchFamily="34" charset="0"/>
              </a:rPr>
              <a:t>6. Development of monopoly </a:t>
            </a:r>
            <a:r>
              <a:rPr lang="en-IN" sz="1200" dirty="0">
                <a:latin typeface="Calibri" pitchFamily="34" charset="0"/>
                <a:cs typeface="Calibri" pitchFamily="34" charset="0"/>
              </a:rPr>
              <a:t>The joint stock form of organization creates large scale business with a huge capital</a:t>
            </a:r>
          </a:p>
          <a:p>
            <a:r>
              <a:rPr lang="en-IN" sz="1200" dirty="0">
                <a:latin typeface="Calibri" pitchFamily="34" charset="0"/>
                <a:cs typeface="Calibri" pitchFamily="34" charset="0"/>
              </a:rPr>
              <a:t>base. This might lead to concentration of economic power and monopoly in the economy.</a:t>
            </a:r>
          </a:p>
          <a:p>
            <a:r>
              <a:rPr lang="en-IN" sz="1200" b="1" dirty="0">
                <a:latin typeface="Calibri" pitchFamily="34" charset="0"/>
                <a:cs typeface="Calibri" pitchFamily="34" charset="0"/>
              </a:rPr>
              <a:t>7. Unhealthy Speculation  </a:t>
            </a:r>
            <a:r>
              <a:rPr lang="en-IN" sz="1200" dirty="0">
                <a:latin typeface="Calibri" pitchFamily="34" charset="0"/>
                <a:cs typeface="Calibri" pitchFamily="34" charset="0"/>
              </a:rPr>
              <a:t>The directors have all information about the functioning of the company; they can use</a:t>
            </a:r>
          </a:p>
          <a:p>
            <a:r>
              <a:rPr lang="en-IN" sz="1200" dirty="0">
                <a:latin typeface="Calibri" pitchFamily="34" charset="0"/>
                <a:cs typeface="Calibri" pitchFamily="34" charset="0"/>
              </a:rPr>
              <a:t>it for their personal advantage. For example, the director can easily speculate the price of a</a:t>
            </a:r>
          </a:p>
          <a:p>
            <a:r>
              <a:rPr lang="en-IN" sz="1200" dirty="0">
                <a:latin typeface="Calibri" pitchFamily="34" charset="0"/>
                <a:cs typeface="Calibri" pitchFamily="34" charset="0"/>
              </a:rPr>
              <a:t>share by knowing the ups and downs in the profit of the company.</a:t>
            </a:r>
          </a:p>
        </p:txBody>
      </p:sp>
      <p:pic>
        <p:nvPicPr>
          <p:cNvPr id="4" name="Google Shape;76;p16"/>
          <p:cNvPicPr preferRelativeResize="0"/>
          <p:nvPr/>
        </p:nvPicPr>
        <p:blipFill rotWithShape="1">
          <a:blip r:embed="rId2">
            <a:alphaModFix/>
          </a:blip>
          <a:srcRect/>
          <a:stretch/>
        </p:blipFill>
        <p:spPr>
          <a:xfrm>
            <a:off x="8210550" y="4199975"/>
            <a:ext cx="925650" cy="925650"/>
          </a:xfrm>
          <a:prstGeom prst="rect">
            <a:avLst/>
          </a:prstGeom>
          <a:noFill/>
          <a:ln>
            <a:noFill/>
          </a:ln>
        </p:spPr>
      </p:pic>
      <p:pic>
        <p:nvPicPr>
          <p:cNvPr id="5" name="Google Shape;76;p16"/>
          <p:cNvPicPr preferRelativeResize="0"/>
          <p:nvPr/>
        </p:nvPicPr>
        <p:blipFill rotWithShape="1">
          <a:blip r:embed="rId2">
            <a:alphaModFix/>
          </a:blip>
          <a:srcRect/>
          <a:stretch/>
        </p:blipFill>
        <p:spPr>
          <a:xfrm>
            <a:off x="8001000" y="4089401"/>
            <a:ext cx="1143000" cy="10541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673100"/>
            <a:ext cx="8520600" cy="685800"/>
          </a:xfrm>
        </p:spPr>
        <p:txBody>
          <a:bodyPr/>
          <a:lstStyle/>
          <a:p>
            <a:r>
              <a:rPr lang="en-IN" b="1" dirty="0"/>
              <a:t/>
            </a:r>
            <a:br>
              <a:rPr lang="en-IN" b="1" dirty="0"/>
            </a:br>
            <a:r>
              <a:rPr lang="en-IN" b="1" dirty="0">
                <a:solidFill>
                  <a:srgbClr val="FF0000"/>
                </a:solidFill>
              </a:rPr>
              <a:t>Types of Companies</a:t>
            </a:r>
            <a:br>
              <a:rPr lang="en-IN" b="1" dirty="0">
                <a:solidFill>
                  <a:srgbClr val="FF0000"/>
                </a:solidFill>
              </a:rPr>
            </a:br>
            <a:endParaRPr lang="en-IN" dirty="0">
              <a:solidFill>
                <a:srgbClr val="FF0000"/>
              </a:solidFill>
            </a:endParaRPr>
          </a:p>
        </p:txBody>
      </p:sp>
      <p:sp>
        <p:nvSpPr>
          <p:cNvPr id="3" name="Rectangle 2"/>
          <p:cNvSpPr/>
          <p:nvPr/>
        </p:nvSpPr>
        <p:spPr>
          <a:xfrm>
            <a:off x="381000" y="1524000"/>
            <a:ext cx="8458200" cy="2739211"/>
          </a:xfrm>
          <a:prstGeom prst="rect">
            <a:avLst/>
          </a:prstGeom>
        </p:spPr>
        <p:txBody>
          <a:bodyPr wrap="square">
            <a:spAutoFit/>
          </a:bodyPr>
          <a:lstStyle/>
          <a:p>
            <a:r>
              <a:rPr lang="en-IN" sz="1600" dirty="0">
                <a:solidFill>
                  <a:srgbClr val="002060"/>
                </a:solidFill>
                <a:latin typeface="Calibri" pitchFamily="34" charset="0"/>
                <a:cs typeface="Calibri" pitchFamily="34" charset="0"/>
              </a:rPr>
              <a:t>Companies are classified as:</a:t>
            </a:r>
          </a:p>
          <a:p>
            <a:r>
              <a:rPr lang="en-IN" sz="1600" dirty="0">
                <a:solidFill>
                  <a:srgbClr val="002060"/>
                </a:solidFill>
                <a:latin typeface="Calibri" pitchFamily="34" charset="0"/>
                <a:cs typeface="Calibri" pitchFamily="34" charset="0"/>
              </a:rPr>
              <a:t>1. Private Company</a:t>
            </a:r>
          </a:p>
          <a:p>
            <a:r>
              <a:rPr lang="en-IN" sz="1600" dirty="0">
                <a:solidFill>
                  <a:srgbClr val="002060"/>
                </a:solidFill>
                <a:latin typeface="Calibri" pitchFamily="34" charset="0"/>
                <a:cs typeface="Calibri" pitchFamily="34" charset="0"/>
              </a:rPr>
              <a:t>2. Public Company</a:t>
            </a:r>
          </a:p>
          <a:p>
            <a:r>
              <a:rPr lang="en-IN" sz="1600" dirty="0">
                <a:solidFill>
                  <a:srgbClr val="002060"/>
                </a:solidFill>
                <a:latin typeface="Calibri" pitchFamily="34" charset="0"/>
                <a:cs typeface="Calibri" pitchFamily="34" charset="0"/>
              </a:rPr>
              <a:t>3. One Person Company</a:t>
            </a:r>
          </a:p>
          <a:p>
            <a:r>
              <a:rPr lang="en-IN" sz="1200" b="1" dirty="0">
                <a:latin typeface="Calibri" pitchFamily="34" charset="0"/>
                <a:cs typeface="Calibri" pitchFamily="34" charset="0"/>
              </a:rPr>
              <a:t>1. Private Company</a:t>
            </a:r>
          </a:p>
          <a:p>
            <a:r>
              <a:rPr lang="en-IN" sz="1200" dirty="0">
                <a:latin typeface="Calibri" pitchFamily="34" charset="0"/>
                <a:cs typeface="Calibri" pitchFamily="34" charset="0"/>
              </a:rPr>
              <a:t>A private company means a company by its Articles of Association.</a:t>
            </a:r>
          </a:p>
          <a:p>
            <a:r>
              <a:rPr lang="en-IN" sz="1200" dirty="0">
                <a:latin typeface="Calibri" pitchFamily="34" charset="0"/>
                <a:cs typeface="Calibri" pitchFamily="34" charset="0"/>
              </a:rPr>
              <a:t>1) Restricts the right to transfer its shares.</a:t>
            </a:r>
          </a:p>
          <a:p>
            <a:r>
              <a:rPr lang="en-IN" sz="1200" dirty="0">
                <a:latin typeface="Calibri" pitchFamily="34" charset="0"/>
                <a:cs typeface="Calibri" pitchFamily="34" charset="0"/>
              </a:rPr>
              <a:t>2) Limits the number of its members to 200(As per Companies Act, 2013).</a:t>
            </a:r>
          </a:p>
          <a:p>
            <a:r>
              <a:rPr lang="en-IN" sz="1200" dirty="0">
                <a:latin typeface="Calibri" pitchFamily="34" charset="0"/>
                <a:cs typeface="Calibri" pitchFamily="34" charset="0"/>
              </a:rPr>
              <a:t>3) Prohibits an invitation to the public to subscribe its shares or debentures.</a:t>
            </a:r>
          </a:p>
          <a:p>
            <a:r>
              <a:rPr lang="en-IN" sz="1200" dirty="0">
                <a:latin typeface="Calibri" pitchFamily="34" charset="0"/>
                <a:cs typeface="Calibri" pitchFamily="34" charset="0"/>
              </a:rPr>
              <a:t>4) Puts the minimum paid up capital to be rupees one </a:t>
            </a:r>
            <a:r>
              <a:rPr lang="en-IN" sz="1200" dirty="0" err="1">
                <a:latin typeface="Calibri" pitchFamily="34" charset="0"/>
                <a:cs typeface="Calibri" pitchFamily="34" charset="0"/>
              </a:rPr>
              <a:t>lakh</a:t>
            </a:r>
            <a:r>
              <a:rPr lang="en-IN" sz="1200" dirty="0">
                <a:latin typeface="Calibri" pitchFamily="34" charset="0"/>
                <a:cs typeface="Calibri" pitchFamily="34" charset="0"/>
              </a:rPr>
              <a:t>.</a:t>
            </a:r>
          </a:p>
          <a:p>
            <a:r>
              <a:rPr lang="en-IN" sz="1200" dirty="0">
                <a:latin typeface="Calibri" pitchFamily="34" charset="0"/>
                <a:cs typeface="Calibri" pitchFamily="34" charset="0"/>
              </a:rPr>
              <a:t>A private company can be formed with a minimum number of two persons. A private</a:t>
            </a:r>
          </a:p>
          <a:p>
            <a:r>
              <a:rPr lang="en-IN" sz="1200" dirty="0">
                <a:latin typeface="Calibri" pitchFamily="34" charset="0"/>
                <a:cs typeface="Calibri" pitchFamily="34" charset="0"/>
              </a:rPr>
              <a:t>company must add the ward 'private limited' or (P) Ltd or (Pvt.) Ltd. in its name.</a:t>
            </a:r>
          </a:p>
          <a:p>
            <a:r>
              <a:rPr lang="en-IN" sz="1200" dirty="0" err="1">
                <a:latin typeface="Calibri" pitchFamily="34" charset="0"/>
                <a:cs typeface="Calibri" pitchFamily="34" charset="0"/>
              </a:rPr>
              <a:t>Bg</a:t>
            </a:r>
            <a:r>
              <a:rPr lang="en-IN" sz="1200" dirty="0">
                <a:latin typeface="Calibri" pitchFamily="34" charset="0"/>
                <a:cs typeface="Calibri" pitchFamily="34" charset="0"/>
              </a:rPr>
              <a:t>:- Lunar Private Limited or Lunar (P) Ltd.</a:t>
            </a:r>
          </a:p>
        </p:txBody>
      </p:sp>
      <p:pic>
        <p:nvPicPr>
          <p:cNvPr id="4" name="Google Shape;76;p16"/>
          <p:cNvPicPr preferRelativeResize="0"/>
          <p:nvPr/>
        </p:nvPicPr>
        <p:blipFill rotWithShape="1">
          <a:blip r:embed="rId2">
            <a:alphaModFix/>
          </a:blip>
          <a:srcRect/>
          <a:stretch/>
        </p:blipFill>
        <p:spPr>
          <a:xfrm>
            <a:off x="8001000" y="4089401"/>
            <a:ext cx="1143000" cy="105410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1700" y="774700"/>
            <a:ext cx="8520600" cy="406400"/>
          </a:xfrm>
        </p:spPr>
        <p:txBody>
          <a:bodyPr/>
          <a:lstStyle/>
          <a:p>
            <a:endParaRPr lang="en-IN" dirty="0"/>
          </a:p>
        </p:txBody>
      </p:sp>
      <p:sp>
        <p:nvSpPr>
          <p:cNvPr id="3" name="Rectangle 2"/>
          <p:cNvSpPr/>
          <p:nvPr/>
        </p:nvSpPr>
        <p:spPr>
          <a:xfrm>
            <a:off x="711200" y="1524000"/>
            <a:ext cx="7658100" cy="2123658"/>
          </a:xfrm>
          <a:prstGeom prst="rect">
            <a:avLst/>
          </a:prstGeom>
        </p:spPr>
        <p:txBody>
          <a:bodyPr wrap="square">
            <a:spAutoFit/>
          </a:bodyPr>
          <a:lstStyle/>
          <a:p>
            <a:r>
              <a:rPr lang="en-IN" sz="1200" b="1" dirty="0">
                <a:latin typeface="Calibri" pitchFamily="34" charset="0"/>
                <a:cs typeface="Calibri" pitchFamily="34" charset="0"/>
              </a:rPr>
              <a:t>2. Public Company</a:t>
            </a:r>
          </a:p>
          <a:p>
            <a:r>
              <a:rPr lang="en-IN" sz="1200" dirty="0">
                <a:latin typeface="Calibri" pitchFamily="34" charset="0"/>
                <a:cs typeface="Calibri" pitchFamily="34" charset="0"/>
              </a:rPr>
              <a:t>A public company is one which is not a private company. In other words, it is a</a:t>
            </a:r>
          </a:p>
          <a:p>
            <a:r>
              <a:rPr lang="en-IN" sz="1200" dirty="0">
                <a:latin typeface="Calibri" pitchFamily="34" charset="0"/>
                <a:cs typeface="Calibri" pitchFamily="34" charset="0"/>
              </a:rPr>
              <a:t>company which by its Articles of Association.</a:t>
            </a:r>
          </a:p>
          <a:p>
            <a:r>
              <a:rPr lang="en-IN" sz="1200" dirty="0">
                <a:latin typeface="Calibri" pitchFamily="34" charset="0"/>
                <a:cs typeface="Calibri" pitchFamily="34" charset="0"/>
              </a:rPr>
              <a:t>1) Put no restrictions on the right of its members to transfer their shares.</a:t>
            </a:r>
          </a:p>
          <a:p>
            <a:r>
              <a:rPr lang="en-IN" sz="1200" dirty="0">
                <a:latin typeface="Calibri" pitchFamily="34" charset="0"/>
                <a:cs typeface="Calibri" pitchFamily="34" charset="0"/>
              </a:rPr>
              <a:t>2) Does not limit the number of members to 200.</a:t>
            </a:r>
          </a:p>
          <a:p>
            <a:r>
              <a:rPr lang="en-IN" sz="1200" dirty="0">
                <a:latin typeface="Calibri" pitchFamily="34" charset="0"/>
                <a:cs typeface="Calibri" pitchFamily="34" charset="0"/>
              </a:rPr>
              <a:t>3) It is free to make an invitation to the general public to subscribe its shares or</a:t>
            </a:r>
          </a:p>
          <a:p>
            <a:r>
              <a:rPr lang="en-IN" sz="1200" dirty="0">
                <a:latin typeface="Calibri" pitchFamily="34" charset="0"/>
                <a:cs typeface="Calibri" pitchFamily="34" charset="0"/>
              </a:rPr>
              <a:t>debentures.</a:t>
            </a:r>
          </a:p>
          <a:p>
            <a:r>
              <a:rPr lang="en-IN" sz="1200" dirty="0">
                <a:latin typeface="Calibri" pitchFamily="34" charset="0"/>
                <a:cs typeface="Calibri" pitchFamily="34" charset="0"/>
              </a:rPr>
              <a:t>4) Puts the minimum paid up capital to be rupees five </a:t>
            </a:r>
            <a:r>
              <a:rPr lang="en-IN" sz="1200" dirty="0" err="1">
                <a:latin typeface="Calibri" pitchFamily="34" charset="0"/>
                <a:cs typeface="Calibri" pitchFamily="34" charset="0"/>
              </a:rPr>
              <a:t>lakh</a:t>
            </a:r>
            <a:r>
              <a:rPr lang="en-IN" sz="1200" dirty="0">
                <a:latin typeface="Calibri" pitchFamily="34" charset="0"/>
                <a:cs typeface="Calibri" pitchFamily="34" charset="0"/>
              </a:rPr>
              <a:t>.</a:t>
            </a:r>
          </a:p>
          <a:p>
            <a:r>
              <a:rPr lang="en-IN" sz="1200" dirty="0">
                <a:latin typeface="Calibri" pitchFamily="34" charset="0"/>
                <a:cs typeface="Calibri" pitchFamily="34" charset="0"/>
              </a:rPr>
              <a:t>Minimum number of share holders to start a public company is 7. A public company must</a:t>
            </a:r>
          </a:p>
          <a:p>
            <a:r>
              <a:rPr lang="en-IN" sz="1200" dirty="0">
                <a:latin typeface="Calibri" pitchFamily="34" charset="0"/>
                <a:cs typeface="Calibri" pitchFamily="34" charset="0"/>
              </a:rPr>
              <a:t>add the word limited or Ltd to its name. </a:t>
            </a:r>
            <a:r>
              <a:rPr lang="en-IN" sz="1200" dirty="0" err="1">
                <a:latin typeface="Calibri" pitchFamily="34" charset="0"/>
                <a:cs typeface="Calibri" pitchFamily="34" charset="0"/>
              </a:rPr>
              <a:t>Eg</a:t>
            </a:r>
            <a:r>
              <a:rPr lang="en-IN" sz="1200" dirty="0">
                <a:latin typeface="Calibri" pitchFamily="34" charset="0"/>
                <a:cs typeface="Calibri" pitchFamily="34" charset="0"/>
              </a:rPr>
              <a:t>:- Reliance Industries </a:t>
            </a:r>
            <a:r>
              <a:rPr lang="en-IN" sz="1200" b="1" dirty="0">
                <a:latin typeface="Calibri" pitchFamily="34" charset="0"/>
                <a:cs typeface="Calibri" pitchFamily="34" charset="0"/>
              </a:rPr>
              <a:t>Ltd., Bajaj Auto Ltd.,</a:t>
            </a:r>
          </a:p>
          <a:p>
            <a:r>
              <a:rPr lang="en-IN" sz="1200" dirty="0">
                <a:latin typeface="Calibri" pitchFamily="34" charset="0"/>
                <a:cs typeface="Calibri" pitchFamily="34" charset="0"/>
              </a:rPr>
              <a:t>Federal Bank </a:t>
            </a:r>
            <a:r>
              <a:rPr lang="en-IN" sz="1200" b="1" dirty="0">
                <a:latin typeface="Calibri" pitchFamily="34" charset="0"/>
                <a:cs typeface="Calibri" pitchFamily="34" charset="0"/>
              </a:rPr>
              <a:t>Ltd.</a:t>
            </a:r>
          </a:p>
        </p:txBody>
      </p:sp>
      <p:pic>
        <p:nvPicPr>
          <p:cNvPr id="4" name="Google Shape;76;p16"/>
          <p:cNvPicPr preferRelativeResize="0"/>
          <p:nvPr/>
        </p:nvPicPr>
        <p:blipFill rotWithShape="1">
          <a:blip r:embed="rId2">
            <a:alphaModFix/>
          </a:blip>
          <a:srcRect/>
          <a:stretch/>
        </p:blipFill>
        <p:spPr>
          <a:xfrm>
            <a:off x="8001000" y="4089401"/>
            <a:ext cx="1143000" cy="1054100"/>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259</TotalTime>
  <Words>1655</Words>
  <Application>Microsoft Office PowerPoint</Application>
  <PresentationFormat>On-screen Show (16:9)</PresentationFormat>
  <Paragraphs>92</Paragraphs>
  <Slides>11</Slides>
  <Notes>4</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Simple Light</vt:lpstr>
      <vt:lpstr>PowerPoint Presentation</vt:lpstr>
      <vt:lpstr>PowerPoint Presentation</vt:lpstr>
      <vt:lpstr>PowerPoint Presentation</vt:lpstr>
      <vt:lpstr> Features of a Joint Stock Company </vt:lpstr>
      <vt:lpstr>FEATURES</vt:lpstr>
      <vt:lpstr>Advantages of a Joint Stock Company</vt:lpstr>
      <vt:lpstr>Disadvantages of a Joint Stock Company</vt:lpstr>
      <vt:lpstr> Types of Companies </vt:lpstr>
      <vt:lpstr>PowerPoint Presentation</vt:lpstr>
      <vt:lpstr>One Person Company</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DELL</cp:lastModifiedBy>
  <cp:revision>10</cp:revision>
  <dcterms:modified xsi:type="dcterms:W3CDTF">2021-12-17T10:31:41Z</dcterms:modified>
</cp:coreProperties>
</file>