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60" r:id="rId5"/>
    <p:sldId id="261" r:id="rId6"/>
    <p:sldId id="262" r:id="rId7"/>
    <p:sldId id="263" r:id="rId8"/>
    <p:sldId id="264"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75" d="100"/>
          <a:sy n="75" d="100"/>
        </p:scale>
        <p:origin x="-366" y="-78"/>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smtClean="0">
                <a:solidFill>
                  <a:srgbClr val="FF0000"/>
                </a:solidFill>
                <a:latin typeface="Calibri"/>
                <a:ea typeface="Calibri"/>
                <a:cs typeface="Calibri"/>
                <a:sym typeface="Calibri"/>
              </a:rPr>
              <a:t>FORMS OF BUSINESS ORGANISATION</a:t>
            </a:r>
            <a:endParaRPr sz="2900" b="1" i="0" u="none" strike="noStrike" cap="none">
              <a:solidFill>
                <a:srgbClr val="FF0000"/>
              </a:solidFill>
              <a:latin typeface="Calibri"/>
              <a:ea typeface="Calibri"/>
              <a:cs typeface="Calibri"/>
              <a:sym typeface="Calibri"/>
            </a:endParaRPr>
          </a:p>
          <a:p>
            <a:pPr lvl="0" algn="ctr">
              <a:buSzPts val="3100"/>
            </a:pPr>
            <a:r>
              <a:rPr lang="en-IN" sz="2800" b="1" dirty="0" smtClean="0"/>
              <a:t> Co-operative Societies</a:t>
            </a: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BST</a:t>
            </a:r>
            <a:endParaRPr b="1"/>
          </a:p>
          <a:p>
            <a:pPr marL="0" lvl="0" indent="0" algn="l" rtl="0">
              <a:spcBef>
                <a:spcPts val="0"/>
              </a:spcBef>
              <a:spcAft>
                <a:spcPts val="0"/>
              </a:spcAft>
              <a:buNone/>
            </a:pPr>
            <a:r>
              <a:rPr lang="en" b="1" dirty="0"/>
              <a:t>CHAPTER NUMBER</a:t>
            </a:r>
            <a:r>
              <a:rPr lang="en" b="1" dirty="0" smtClean="0"/>
              <a:t>: 2</a:t>
            </a:r>
            <a:endParaRPr b="1"/>
          </a:p>
          <a:p>
            <a:pPr marL="0" lvl="0" indent="0" algn="l" rtl="0">
              <a:spcBef>
                <a:spcPts val="0"/>
              </a:spcBef>
              <a:spcAft>
                <a:spcPts val="0"/>
              </a:spcAft>
              <a:buNone/>
            </a:pPr>
            <a:r>
              <a:rPr lang="en" b="1" dirty="0"/>
              <a:t>CHAPTER NAME </a:t>
            </a:r>
            <a:r>
              <a:rPr lang="en" b="1" dirty="0" smtClean="0"/>
              <a:t>: FORMS OF BUSINESS ORGANISATION</a:t>
            </a:r>
            <a:endParaRPr b="1"/>
          </a:p>
        </p:txBody>
      </p:sp>
      <p:sp>
        <p:nvSpPr>
          <p:cNvPr id="6" name="object 3"/>
          <p:cNvSpPr/>
          <p:nvPr/>
        </p:nvSpPr>
        <p:spPr>
          <a:xfrm>
            <a:off x="6108700" y="2819400"/>
            <a:ext cx="2540000" cy="1333500"/>
          </a:xfrm>
          <a:prstGeom prst="rect">
            <a:avLst/>
          </a:prstGeom>
          <a:blipFill>
            <a:blip r:embed="rId5" cstate="print"/>
            <a:stretch>
              <a:fillRect/>
            </a:stretch>
          </a:blipFill>
        </p:spPr>
        <p:txBody>
          <a:bodyPr wrap="square" lIns="0" tIns="0" rIns="0" bIns="0" rtlCol="0"/>
          <a:lstStyle/>
          <a:p>
            <a:endParaRPr/>
          </a:p>
        </p:txBody>
      </p:sp>
      <p:sp>
        <p:nvSpPr>
          <p:cNvPr id="7" name="object 3"/>
          <p:cNvSpPr/>
          <p:nvPr/>
        </p:nvSpPr>
        <p:spPr>
          <a:xfrm>
            <a:off x="0" y="2667001"/>
            <a:ext cx="2540000" cy="1600199"/>
          </a:xfrm>
          <a:prstGeom prst="rect">
            <a:avLst/>
          </a:prstGeom>
          <a:blipFill>
            <a:blip r:embed="rId6"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lgn="ctr">
              <a:buSzPts val="2200"/>
            </a:pPr>
            <a:r>
              <a:rPr lang="en-IN" sz="2400" b="1" dirty="0" smtClean="0">
                <a:solidFill>
                  <a:srgbClr val="FF0000"/>
                </a:solidFill>
              </a:rPr>
              <a:t>Co-operative organization / Co-operative Societies</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gn="just"/>
            <a:r>
              <a:rPr lang="en-IN" b="1" dirty="0" smtClean="0"/>
              <a:t>Co-operative Societies </a:t>
            </a:r>
          </a:p>
          <a:p>
            <a:r>
              <a:rPr lang="en-IN" dirty="0" smtClean="0">
                <a:latin typeface="Calibri" pitchFamily="34" charset="0"/>
                <a:cs typeface="Calibri" pitchFamily="34" charset="0"/>
              </a:rPr>
              <a:t>A Cooperative society is a voluntary association of persons for the promotion of their common economic interest. The word co-operation implies joint effort. Through joint efforts, we can attain greater success than individual effort. For example in Consumers Cooperative Society consumers may join together to provide goods at cheaper rates by establishing direct contacts with producers and thereby eliminating the profits of middlemen.</a:t>
            </a:r>
          </a:p>
          <a:p>
            <a:r>
              <a:rPr lang="en-IN" dirty="0" smtClean="0">
                <a:latin typeface="Calibri" pitchFamily="34" charset="0"/>
                <a:cs typeface="Calibri" pitchFamily="34" charset="0"/>
              </a:rPr>
              <a:t> The motto of cooperative society is “each for all and all for each”. Co-operative form of business organization fundamentally differs from other business organizations. Their basic objective is service rather than profit.</a:t>
            </a:r>
            <a:endParaRPr lang="en-US" sz="1400" b="0" i="0" u="none" strike="noStrike" cap="none" dirty="0" smtClean="0">
              <a:solidFill>
                <a:srgbClr val="000000"/>
              </a:solidFill>
              <a:latin typeface="Calibri" pitchFamily="34" charset="0"/>
              <a:ea typeface="Calibri"/>
              <a:cs typeface="Calibri" pitchFamily="34" charset="0"/>
              <a:sym typeface="Calibri"/>
            </a:endParaRPr>
          </a:p>
        </p:txBody>
      </p:sp>
      <p:sp>
        <p:nvSpPr>
          <p:cNvPr id="5" name="object 2"/>
          <p:cNvSpPr/>
          <p:nvPr/>
        </p:nvSpPr>
        <p:spPr>
          <a:xfrm>
            <a:off x="241300" y="3073400"/>
            <a:ext cx="8000999" cy="2070100"/>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200" b="1" i="0" u="none" strike="noStrike" cap="none" dirty="0" smtClean="0">
                <a:solidFill>
                  <a:srgbClr val="FF0000"/>
                </a:solidFill>
                <a:latin typeface="Arial"/>
                <a:ea typeface="Arial"/>
                <a:cs typeface="Arial"/>
                <a:sym typeface="Arial"/>
              </a:rPr>
              <a:t>FEATURES  OF CO-OPERATIVE SOCIETIES</a:t>
            </a:r>
            <a:endParaRPr sz="2200" b="1" i="0" u="none" strike="noStrike" cap="none">
              <a:solidFill>
                <a:srgbClr val="FF0000"/>
              </a:solidFill>
              <a:latin typeface="Arial"/>
              <a:ea typeface="Arial"/>
              <a:cs typeface="Arial"/>
              <a:sym typeface="Arial"/>
            </a:endParaRPr>
          </a:p>
        </p:txBody>
      </p:sp>
      <p:sp>
        <p:nvSpPr>
          <p:cNvPr id="71" name="Google Shape;71;p15"/>
          <p:cNvSpPr txBox="1"/>
          <p:nvPr/>
        </p:nvSpPr>
        <p:spPr>
          <a:xfrm>
            <a:off x="272675" y="736600"/>
            <a:ext cx="8668125" cy="4406900"/>
          </a:xfrm>
          <a:prstGeom prst="rect">
            <a:avLst/>
          </a:prstGeom>
          <a:noFill/>
          <a:ln>
            <a:noFill/>
          </a:ln>
        </p:spPr>
        <p:txBody>
          <a:bodyPr spcFirstLastPara="1" wrap="square" lIns="91425" tIns="91425" rIns="91425" bIns="91425" anchor="t" anchorCtr="0">
            <a:noAutofit/>
          </a:bodyPr>
          <a:lstStyle/>
          <a:p>
            <a:r>
              <a:rPr lang="en-IN" b="1" dirty="0" smtClean="0">
                <a:latin typeface="Calibri" pitchFamily="34" charset="0"/>
                <a:cs typeface="Calibri" pitchFamily="34" charset="0"/>
              </a:rPr>
              <a:t>1. Voluntary Association </a:t>
            </a:r>
            <a:r>
              <a:rPr lang="en-IN" dirty="0" smtClean="0">
                <a:latin typeface="Calibri" pitchFamily="34" charset="0"/>
                <a:cs typeface="Calibri" pitchFamily="34" charset="0"/>
              </a:rPr>
              <a:t>A co-operative society is a voluntary association of persons. Any person having a</a:t>
            </a:r>
          </a:p>
          <a:p>
            <a:r>
              <a:rPr lang="en-IN" dirty="0" smtClean="0">
                <a:latin typeface="Calibri" pitchFamily="34" charset="0"/>
                <a:cs typeface="Calibri" pitchFamily="34" charset="0"/>
              </a:rPr>
              <a:t>common interest can join a cooperative society and can leave any time by giving a prior notice.</a:t>
            </a:r>
          </a:p>
          <a:p>
            <a:r>
              <a:rPr lang="en-IN" b="1" dirty="0" smtClean="0">
                <a:latin typeface="Calibri" pitchFamily="34" charset="0"/>
                <a:cs typeface="Calibri" pitchFamily="34" charset="0"/>
              </a:rPr>
              <a:t>2. Compulsory registration </a:t>
            </a:r>
            <a:r>
              <a:rPr lang="en-IN" dirty="0" smtClean="0">
                <a:latin typeface="Calibri" pitchFamily="34" charset="0"/>
                <a:cs typeface="Calibri" pitchFamily="34" charset="0"/>
              </a:rPr>
              <a:t>A cooperative society is compulsorily registered under the Cooperative Societies Act,</a:t>
            </a:r>
          </a:p>
          <a:p>
            <a:r>
              <a:rPr lang="en-IN" dirty="0" smtClean="0">
                <a:latin typeface="Calibri" pitchFamily="34" charset="0"/>
                <a:cs typeface="Calibri" pitchFamily="34" charset="0"/>
              </a:rPr>
              <a:t>1912.</a:t>
            </a:r>
          </a:p>
          <a:p>
            <a:r>
              <a:rPr lang="en-IN" b="1" dirty="0" smtClean="0">
                <a:latin typeface="Calibri" pitchFamily="34" charset="0"/>
                <a:cs typeface="Calibri" pitchFamily="34" charset="0"/>
              </a:rPr>
              <a:t>3. Number of members </a:t>
            </a:r>
            <a:r>
              <a:rPr lang="en-IN" dirty="0" smtClean="0">
                <a:latin typeface="Calibri" pitchFamily="34" charset="0"/>
                <a:cs typeface="Calibri" pitchFamily="34" charset="0"/>
              </a:rPr>
              <a:t>Minimum number of members required to form a cooperative society is 10.</a:t>
            </a:r>
          </a:p>
          <a:p>
            <a:r>
              <a:rPr lang="en-IN" dirty="0" smtClean="0">
                <a:latin typeface="Calibri" pitchFamily="34" charset="0"/>
                <a:cs typeface="Calibri" pitchFamily="34" charset="0"/>
              </a:rPr>
              <a:t>Maximum number of members is unlimited.</a:t>
            </a:r>
          </a:p>
          <a:p>
            <a:r>
              <a:rPr lang="en-IN" b="1" dirty="0" smtClean="0">
                <a:latin typeface="Calibri" pitchFamily="34" charset="0"/>
                <a:cs typeface="Calibri" pitchFamily="34" charset="0"/>
              </a:rPr>
              <a:t>4. Limited liability </a:t>
            </a:r>
            <a:r>
              <a:rPr lang="en-IN" dirty="0" smtClean="0">
                <a:latin typeface="Calibri" pitchFamily="34" charset="0"/>
                <a:cs typeface="Calibri" pitchFamily="34" charset="0"/>
              </a:rPr>
              <a:t>The liability of the members of a cooperative society is limited to the extent of the</a:t>
            </a:r>
          </a:p>
          <a:p>
            <a:r>
              <a:rPr lang="en-IN" dirty="0" smtClean="0">
                <a:latin typeface="Calibri" pitchFamily="34" charset="0"/>
                <a:cs typeface="Calibri" pitchFamily="34" charset="0"/>
              </a:rPr>
              <a:t>amount contributed by them as capital.</a:t>
            </a:r>
          </a:p>
          <a:p>
            <a:r>
              <a:rPr lang="en-IN" b="1" dirty="0" smtClean="0">
                <a:latin typeface="Calibri" pitchFamily="34" charset="0"/>
                <a:cs typeface="Calibri" pitchFamily="34" charset="0"/>
              </a:rPr>
              <a:t>5. Open membership </a:t>
            </a:r>
            <a:r>
              <a:rPr lang="en-IN" dirty="0" smtClean="0">
                <a:latin typeface="Calibri" pitchFamily="34" charset="0"/>
                <a:cs typeface="Calibri" pitchFamily="34" charset="0"/>
              </a:rPr>
              <a:t>The membership of a co-operative society is open to all irrespective of cast, creed,</a:t>
            </a:r>
          </a:p>
          <a:p>
            <a:r>
              <a:rPr lang="en-IN" dirty="0" smtClean="0">
                <a:latin typeface="Calibri" pitchFamily="34" charset="0"/>
                <a:cs typeface="Calibri" pitchFamily="34" charset="0"/>
              </a:rPr>
              <a:t>religion or </a:t>
            </a:r>
            <a:r>
              <a:rPr lang="en-IN" dirty="0" err="1" smtClean="0">
                <a:latin typeface="Calibri" pitchFamily="34" charset="0"/>
                <a:cs typeface="Calibri" pitchFamily="34" charset="0"/>
              </a:rPr>
              <a:t>sex.Democratic</a:t>
            </a:r>
            <a:r>
              <a:rPr lang="en-IN" dirty="0" smtClean="0">
                <a:latin typeface="Calibri" pitchFamily="34" charset="0"/>
                <a:cs typeface="Calibri" pitchFamily="34" charset="0"/>
              </a:rPr>
              <a:t> Control There is equality of status between members of a cooperative society. Business is</a:t>
            </a:r>
          </a:p>
          <a:p>
            <a:r>
              <a:rPr lang="en-IN" dirty="0" smtClean="0">
                <a:latin typeface="Calibri" pitchFamily="34" charset="0"/>
                <a:cs typeface="Calibri" pitchFamily="34" charset="0"/>
              </a:rPr>
              <a:t>managed by a </a:t>
            </a:r>
            <a:r>
              <a:rPr lang="en-IN" i="1" dirty="0" smtClean="0">
                <a:latin typeface="Calibri" pitchFamily="34" charset="0"/>
                <a:cs typeface="Calibri" pitchFamily="34" charset="0"/>
              </a:rPr>
              <a:t>managing committee which is elected by members on the principle </a:t>
            </a:r>
            <a:r>
              <a:rPr lang="en-IN" b="1" i="1" dirty="0" smtClean="0">
                <a:latin typeface="Calibri" pitchFamily="34" charset="0"/>
                <a:cs typeface="Calibri" pitchFamily="34" charset="0"/>
              </a:rPr>
              <a:t>one member one vote.</a:t>
            </a:r>
          </a:p>
          <a:p>
            <a:r>
              <a:rPr lang="en-IN" b="1" dirty="0" smtClean="0"/>
              <a:t>6. </a:t>
            </a:r>
            <a:r>
              <a:rPr lang="en-IN" b="1" dirty="0" smtClean="0">
                <a:latin typeface="Calibri" pitchFamily="34" charset="0"/>
                <a:cs typeface="Calibri" pitchFamily="34" charset="0"/>
              </a:rPr>
              <a:t>Service motive </a:t>
            </a:r>
            <a:r>
              <a:rPr lang="en-IN" dirty="0" smtClean="0">
                <a:latin typeface="Calibri" pitchFamily="34" charset="0"/>
                <a:cs typeface="Calibri" pitchFamily="34" charset="0"/>
              </a:rPr>
              <a:t>It is formed with the motive of service to its members, not to earn profits.</a:t>
            </a:r>
          </a:p>
          <a:p>
            <a:r>
              <a:rPr lang="en-IN" b="1" dirty="0" smtClean="0">
                <a:latin typeface="Calibri" pitchFamily="34" charset="0"/>
                <a:cs typeface="Calibri" pitchFamily="34" charset="0"/>
              </a:rPr>
              <a:t>7. Finance </a:t>
            </a:r>
            <a:r>
              <a:rPr lang="en-IN" dirty="0" smtClean="0">
                <a:latin typeface="Calibri" pitchFamily="34" charset="0"/>
                <a:cs typeface="Calibri" pitchFamily="34" charset="0"/>
              </a:rPr>
              <a:t>The capital of cooperative society is raised from its members through issue of shares. It can also raise loans from the banks.</a:t>
            </a:r>
          </a:p>
          <a:p>
            <a:pPr algn="just"/>
            <a:r>
              <a:rPr lang="en-IN" b="1" dirty="0" smtClean="0">
                <a:latin typeface="Calibri" pitchFamily="34" charset="0"/>
                <a:cs typeface="Calibri" pitchFamily="34" charset="0"/>
              </a:rPr>
              <a:t>8. Distribution of surplus </a:t>
            </a:r>
            <a:r>
              <a:rPr lang="en-IN" dirty="0" smtClean="0">
                <a:latin typeface="Calibri" pitchFamily="34" charset="0"/>
                <a:cs typeface="Calibri" pitchFamily="34" charset="0"/>
              </a:rPr>
              <a:t>In cooperative society, surplus is distributed among members not on the basis of</a:t>
            </a:r>
          </a:p>
          <a:p>
            <a:pPr algn="just"/>
            <a:r>
              <a:rPr lang="en-IN" dirty="0" smtClean="0">
                <a:latin typeface="Calibri" pitchFamily="34" charset="0"/>
                <a:cs typeface="Calibri" pitchFamily="34" charset="0"/>
              </a:rPr>
              <a:t>shares held by them but on the basis of their transactions with the society. According to the Co-operative Societies Act the following provisions are to be followed for the disposal of surplus:-</a:t>
            </a:r>
          </a:p>
          <a:p>
            <a:r>
              <a:rPr lang="en-IN" sz="1200" dirty="0" smtClean="0">
                <a:latin typeface="Calibri" pitchFamily="34" charset="0"/>
                <a:cs typeface="Calibri" pitchFamily="34" charset="0"/>
              </a:rPr>
              <a:t>a) Only 9% of the profit distributed as dividends.</a:t>
            </a:r>
          </a:p>
          <a:p>
            <a:r>
              <a:rPr lang="en-IN" sz="1200" dirty="0" smtClean="0">
                <a:latin typeface="Calibri" pitchFamily="34" charset="0"/>
                <a:cs typeface="Calibri" pitchFamily="34" charset="0"/>
              </a:rPr>
              <a:t>b) 25% of profits transferred to reserve fund.</a:t>
            </a:r>
          </a:p>
          <a:p>
            <a:r>
              <a:rPr lang="en-IN" sz="1200" dirty="0" smtClean="0">
                <a:latin typeface="Calibri" pitchFamily="34" charset="0"/>
                <a:cs typeface="Calibri" pitchFamily="34" charset="0"/>
              </a:rPr>
              <a:t>c) 10% of profit to be used for general social welfare activities</a:t>
            </a:r>
          </a:p>
          <a:p>
            <a:r>
              <a:rPr lang="en-IN" sz="1200" dirty="0" smtClean="0">
                <a:latin typeface="Calibri" pitchFamily="34" charset="0"/>
                <a:cs typeface="Calibri" pitchFamily="34" charset="0"/>
              </a:rPr>
              <a:t>d) The rest used to give bonus to members on the basis of share effected by them.</a:t>
            </a:r>
            <a:endParaRPr sz="1200" b="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63895"/>
            <a:ext cx="8520600" cy="457200"/>
          </a:xfrm>
        </p:spPr>
        <p:txBody>
          <a:bodyPr/>
          <a:lstStyle/>
          <a:p>
            <a:r>
              <a:rPr lang="en-IN" b="1" dirty="0" smtClean="0">
                <a:latin typeface="Calibri" pitchFamily="34" charset="0"/>
                <a:cs typeface="Calibri" pitchFamily="34" charset="0"/>
              </a:rPr>
              <a:t/>
            </a:r>
            <a:br>
              <a:rPr lang="en-IN" b="1" dirty="0" smtClean="0">
                <a:latin typeface="Calibri" pitchFamily="34" charset="0"/>
                <a:cs typeface="Calibri" pitchFamily="34" charset="0"/>
              </a:rPr>
            </a:br>
            <a:r>
              <a:rPr lang="en-IN" b="1" dirty="0" smtClean="0">
                <a:latin typeface="Calibri" pitchFamily="34" charset="0"/>
                <a:cs typeface="Calibri" pitchFamily="34" charset="0"/>
              </a:rPr>
              <a:t/>
            </a:r>
            <a:br>
              <a:rPr lang="en-IN" b="1" dirty="0" smtClean="0">
                <a:latin typeface="Calibri" pitchFamily="34" charset="0"/>
                <a:cs typeface="Calibri" pitchFamily="34" charset="0"/>
              </a:rPr>
            </a:br>
            <a:r>
              <a:rPr lang="en-IN" sz="2800" b="1" dirty="0" smtClean="0">
                <a:solidFill>
                  <a:srgbClr val="FF0000"/>
                </a:solidFill>
              </a:rPr>
              <a:t>Advantages of cooperative societies</a:t>
            </a:r>
            <a:r>
              <a:rPr lang="en-IN" b="1" dirty="0" smtClean="0"/>
              <a:t/>
            </a:r>
            <a:br>
              <a:rPr lang="en-IN" b="1" dirty="0" smtClean="0"/>
            </a:br>
            <a:r>
              <a:rPr lang="en-IN" b="1" dirty="0" smtClean="0">
                <a:latin typeface="Calibri" pitchFamily="34" charset="0"/>
                <a:cs typeface="Calibri" pitchFamily="34" charset="0"/>
              </a:rPr>
              <a:t/>
            </a:r>
            <a:br>
              <a:rPr lang="en-IN" b="1" dirty="0" smtClean="0">
                <a:latin typeface="Calibri" pitchFamily="34" charset="0"/>
                <a:cs typeface="Calibri" pitchFamily="34" charset="0"/>
              </a:rPr>
            </a:br>
            <a:endParaRPr lang="en-IN" dirty="0"/>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5" name="Rectangle 4"/>
          <p:cNvSpPr/>
          <p:nvPr/>
        </p:nvSpPr>
        <p:spPr>
          <a:xfrm>
            <a:off x="558800" y="888999"/>
            <a:ext cx="8305800" cy="2677656"/>
          </a:xfrm>
          <a:prstGeom prst="rect">
            <a:avLst/>
          </a:prstGeom>
        </p:spPr>
        <p:txBody>
          <a:bodyPr wrap="square">
            <a:spAutoFit/>
          </a:bodyPr>
          <a:lstStyle/>
          <a:p>
            <a:r>
              <a:rPr lang="en-IN" sz="1200" b="1" i="1" dirty="0" smtClean="0">
                <a:latin typeface="Calibri" pitchFamily="34" charset="0"/>
                <a:cs typeface="Calibri" pitchFamily="34" charset="0"/>
              </a:rPr>
              <a:t>1. Easy formation </a:t>
            </a:r>
            <a:r>
              <a:rPr lang="en-IN" sz="1200" dirty="0" smtClean="0">
                <a:latin typeface="Calibri" pitchFamily="34" charset="0"/>
                <a:cs typeface="Calibri" pitchFamily="34" charset="0"/>
              </a:rPr>
              <a:t>Any ten adult persons can form a cooperative society. The registration procedure is simple involving a few legal formalities.</a:t>
            </a:r>
          </a:p>
          <a:p>
            <a:r>
              <a:rPr lang="en-IN" sz="1200" b="1" dirty="0" smtClean="0">
                <a:latin typeface="Calibri" pitchFamily="34" charset="0"/>
                <a:cs typeface="Calibri" pitchFamily="34" charset="0"/>
              </a:rPr>
              <a:t>2. Limited liability </a:t>
            </a:r>
            <a:r>
              <a:rPr lang="en-IN" sz="1200" dirty="0" smtClean="0">
                <a:latin typeface="Calibri" pitchFamily="34" charset="0"/>
                <a:cs typeface="Calibri" pitchFamily="34" charset="0"/>
              </a:rPr>
              <a:t>The liability of the members of a cooperative society is limited to the extent of the amount contributed by them as capital. Their personal properties are safe from being used to repay business debts.</a:t>
            </a:r>
          </a:p>
          <a:p>
            <a:r>
              <a:rPr lang="en-IN" sz="1200" b="1" i="1" dirty="0" smtClean="0">
                <a:latin typeface="Calibri" pitchFamily="34" charset="0"/>
                <a:cs typeface="Calibri" pitchFamily="34" charset="0"/>
              </a:rPr>
              <a:t>3. Democratic Management </a:t>
            </a:r>
            <a:r>
              <a:rPr lang="en-IN" sz="1200" dirty="0" smtClean="0">
                <a:latin typeface="Calibri" pitchFamily="34" charset="0"/>
                <a:cs typeface="Calibri" pitchFamily="34" charset="0"/>
              </a:rPr>
              <a:t>The principle </a:t>
            </a:r>
            <a:r>
              <a:rPr lang="en-IN" sz="1200" i="1" dirty="0" smtClean="0">
                <a:latin typeface="Calibri" pitchFamily="34" charset="0"/>
                <a:cs typeface="Calibri" pitchFamily="34" charset="0"/>
              </a:rPr>
              <a:t>one man one vote guarantees democratic management.</a:t>
            </a:r>
          </a:p>
          <a:p>
            <a:r>
              <a:rPr lang="en-IN" sz="1200" b="1" dirty="0" smtClean="0">
                <a:latin typeface="Calibri" pitchFamily="34" charset="0"/>
                <a:cs typeface="Calibri" pitchFamily="34" charset="0"/>
              </a:rPr>
              <a:t>4. Government assistance </a:t>
            </a:r>
            <a:r>
              <a:rPr lang="en-IN" sz="1200" dirty="0" smtClean="0">
                <a:latin typeface="Calibri" pitchFamily="34" charset="0"/>
                <a:cs typeface="Calibri" pitchFamily="34" charset="0"/>
              </a:rPr>
              <a:t>Government gives all kind of support to cooperative societies in the form of relief in</a:t>
            </a:r>
          </a:p>
          <a:p>
            <a:r>
              <a:rPr lang="en-IN" sz="1200" dirty="0" smtClean="0">
                <a:latin typeface="Calibri" pitchFamily="34" charset="0"/>
                <a:cs typeface="Calibri" pitchFamily="34" charset="0"/>
              </a:rPr>
              <a:t>taxation, subsidies and low interest rates on loans.</a:t>
            </a:r>
          </a:p>
          <a:p>
            <a:r>
              <a:rPr lang="en-IN" sz="1200" b="1" dirty="0" smtClean="0">
                <a:latin typeface="Calibri" pitchFamily="34" charset="0"/>
                <a:cs typeface="Calibri" pitchFamily="34" charset="0"/>
              </a:rPr>
              <a:t>5. Social importance </a:t>
            </a:r>
            <a:r>
              <a:rPr lang="en-IN" sz="1200" dirty="0" smtClean="0">
                <a:latin typeface="Calibri" pitchFamily="34" charset="0"/>
                <a:cs typeface="Calibri" pitchFamily="34" charset="0"/>
              </a:rPr>
              <a:t>A co-operative movement eliminates concentration of wealth in a few and provides employment to many people.</a:t>
            </a:r>
          </a:p>
          <a:p>
            <a:r>
              <a:rPr lang="en-IN" sz="1200" b="1" dirty="0" smtClean="0">
                <a:latin typeface="Calibri" pitchFamily="34" charset="0"/>
                <a:cs typeface="Calibri" pitchFamily="34" charset="0"/>
              </a:rPr>
              <a:t>6. Stable existence </a:t>
            </a:r>
            <a:r>
              <a:rPr lang="en-IN" sz="1200" dirty="0" smtClean="0">
                <a:latin typeface="Calibri" pitchFamily="34" charset="0"/>
                <a:cs typeface="Calibri" pitchFamily="34" charset="0"/>
              </a:rPr>
              <a:t>A co-operative society has a separate legal existence from its members. So, its life is not affected by death, insolvency, bankruptcy etc of a member.</a:t>
            </a:r>
          </a:p>
          <a:p>
            <a:r>
              <a:rPr lang="en-IN" sz="1200" b="1" dirty="0" smtClean="0">
                <a:latin typeface="Calibri" pitchFamily="34" charset="0"/>
                <a:cs typeface="Calibri" pitchFamily="34" charset="0"/>
              </a:rPr>
              <a:t>7. Economic </a:t>
            </a:r>
            <a:r>
              <a:rPr lang="en-IN" sz="1200" b="1" dirty="0" err="1" smtClean="0">
                <a:latin typeface="Calibri" pitchFamily="34" charset="0"/>
                <a:cs typeface="Calibri" pitchFamily="34" charset="0"/>
              </a:rPr>
              <a:t>upliftment</a:t>
            </a:r>
            <a:r>
              <a:rPr lang="en-IN" sz="1200" b="1" dirty="0" smtClean="0">
                <a:latin typeface="Calibri" pitchFamily="34" charset="0"/>
                <a:cs typeface="Calibri" pitchFamily="34" charset="0"/>
              </a:rPr>
              <a:t> of weaker sections </a:t>
            </a:r>
            <a:r>
              <a:rPr lang="en-IN" sz="1200" dirty="0" smtClean="0">
                <a:latin typeface="Calibri" pitchFamily="34" charset="0"/>
                <a:cs typeface="Calibri" pitchFamily="34" charset="0"/>
              </a:rPr>
              <a:t>The Co-operative Societies give financial assistance at lower rates of interest to poor</a:t>
            </a:r>
          </a:p>
          <a:p>
            <a:r>
              <a:rPr lang="en-IN" sz="1200" dirty="0" smtClean="0">
                <a:latin typeface="Calibri" pitchFamily="34" charset="0"/>
                <a:cs typeface="Calibri" pitchFamily="34" charset="0"/>
              </a:rPr>
              <a:t>farmers, artisans etc. They also give marketing facilities by enabling to sell the produce at reasonable prices. Hence they save the members from being exploited by local money lenders and merchants.</a:t>
            </a:r>
            <a:endParaRPr lang="en-IN" sz="12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57200"/>
            <a:ext cx="8520600" cy="438539"/>
          </a:xfrm>
        </p:spPr>
        <p:txBody>
          <a:bodyPr/>
          <a:lstStyle/>
          <a:p>
            <a:r>
              <a:rPr lang="en-IN" sz="2800" b="1" dirty="0" smtClean="0"/>
              <a:t/>
            </a:r>
            <a:br>
              <a:rPr lang="en-IN" sz="2800" b="1" dirty="0" smtClean="0"/>
            </a:br>
            <a:r>
              <a:rPr lang="en-IN" sz="2800" b="1" dirty="0" smtClean="0">
                <a:solidFill>
                  <a:srgbClr val="FF0000"/>
                </a:solidFill>
              </a:rPr>
              <a:t>Disadvantages of a cooperative society</a:t>
            </a:r>
            <a:r>
              <a:rPr lang="en-IN" b="1" dirty="0" smtClean="0">
                <a:solidFill>
                  <a:srgbClr val="FF0000"/>
                </a:solidFill>
              </a:rPr>
              <a:t/>
            </a:r>
            <a:br>
              <a:rPr lang="en-IN" b="1" dirty="0" smtClean="0">
                <a:solidFill>
                  <a:srgbClr val="FF0000"/>
                </a:solidFill>
              </a:rPr>
            </a:br>
            <a:endParaRPr lang="en-IN" dirty="0">
              <a:solidFill>
                <a:srgbClr val="FF0000"/>
              </a:solidFill>
            </a:endParaRPr>
          </a:p>
        </p:txBody>
      </p:sp>
      <p:sp>
        <p:nvSpPr>
          <p:cNvPr id="3" name="Rectangle 2"/>
          <p:cNvSpPr/>
          <p:nvPr/>
        </p:nvSpPr>
        <p:spPr>
          <a:xfrm>
            <a:off x="214604" y="1007705"/>
            <a:ext cx="7716416" cy="3447098"/>
          </a:xfrm>
          <a:prstGeom prst="rect">
            <a:avLst/>
          </a:prstGeom>
        </p:spPr>
        <p:txBody>
          <a:bodyPr wrap="square">
            <a:spAutoFit/>
          </a:bodyPr>
          <a:lstStyle/>
          <a:p>
            <a:r>
              <a:rPr lang="en-IN" sz="1200" b="1" dirty="0" smtClean="0"/>
              <a:t>1. Unsuitable for large business</a:t>
            </a:r>
          </a:p>
          <a:p>
            <a:r>
              <a:rPr lang="en-IN" sz="1200" dirty="0" smtClean="0"/>
              <a:t>A co-operative society is formed with limited capital contribution from its members.</a:t>
            </a:r>
          </a:p>
          <a:p>
            <a:r>
              <a:rPr lang="en-IN" sz="1200" dirty="0" smtClean="0"/>
              <a:t>It is not able to mobilize adequate capital for large scale operations.</a:t>
            </a:r>
          </a:p>
          <a:p>
            <a:r>
              <a:rPr lang="en-IN" sz="1200" b="1" dirty="0" smtClean="0"/>
              <a:t>2. Inefficient Management</a:t>
            </a:r>
          </a:p>
          <a:p>
            <a:r>
              <a:rPr lang="en-IN" sz="1200" dirty="0" smtClean="0"/>
              <a:t>Cooperative society is managed by elected members who may not be competent and</a:t>
            </a:r>
          </a:p>
          <a:p>
            <a:r>
              <a:rPr lang="en-IN" sz="1200" dirty="0" smtClean="0"/>
              <a:t>experienced. A Co-operative Society is not in a position to employ expert professional</a:t>
            </a:r>
          </a:p>
          <a:p>
            <a:r>
              <a:rPr lang="en-IN" sz="1200" dirty="0" smtClean="0"/>
              <a:t>managers at high salary.</a:t>
            </a:r>
          </a:p>
          <a:p>
            <a:r>
              <a:rPr lang="en-IN" sz="1200" b="1" dirty="0" smtClean="0"/>
              <a:t>3. Excessive State Regulation</a:t>
            </a:r>
          </a:p>
          <a:p>
            <a:r>
              <a:rPr lang="en-IN" sz="1200" dirty="0" smtClean="0"/>
              <a:t>The excessive state regulation and control restrict flexibility and initiative.</a:t>
            </a:r>
          </a:p>
          <a:p>
            <a:r>
              <a:rPr lang="en-IN" sz="1200" b="1" dirty="0" smtClean="0"/>
              <a:t>4. Lack of Secrecy</a:t>
            </a:r>
          </a:p>
          <a:p>
            <a:r>
              <a:rPr lang="en-IN" sz="1200" dirty="0" smtClean="0"/>
              <a:t>The affairs of a co-operative society are openly discussed in meetings of members.</a:t>
            </a:r>
          </a:p>
          <a:p>
            <a:r>
              <a:rPr lang="en-IN" sz="1200" dirty="0" smtClean="0"/>
              <a:t>Therefore, it becomes difficult to keep the secrets of business.</a:t>
            </a:r>
          </a:p>
          <a:p>
            <a:r>
              <a:rPr lang="en-IN" sz="1200" b="1" dirty="0" smtClean="0"/>
              <a:t>5. Absence of Motivation</a:t>
            </a:r>
          </a:p>
          <a:p>
            <a:r>
              <a:rPr lang="en-IN" sz="1200" dirty="0" smtClean="0"/>
              <a:t>There is no direct link between effort and reward. Hence members are not willing to</a:t>
            </a:r>
          </a:p>
          <a:p>
            <a:r>
              <a:rPr lang="en-IN" sz="1200" dirty="0" smtClean="0"/>
              <a:t>put their maximum efforts.</a:t>
            </a:r>
          </a:p>
          <a:p>
            <a:r>
              <a:rPr lang="en-IN" sz="1200" b="1" dirty="0" smtClean="0"/>
              <a:t>6. Non transferability of Shares</a:t>
            </a:r>
          </a:p>
          <a:p>
            <a:r>
              <a:rPr lang="en-IN" sz="1200" dirty="0" smtClean="0"/>
              <a:t>The shares of a co-operative society are not transferable. A member who wants to quit</a:t>
            </a:r>
          </a:p>
          <a:p>
            <a:r>
              <a:rPr lang="en-IN" sz="1200" dirty="0" smtClean="0"/>
              <a:t>the society has to surrender his share to the society in order to get his money back.</a:t>
            </a:r>
            <a:endParaRPr lang="en-IN" sz="1200" dirty="0">
              <a:latin typeface="Calibri" pitchFamily="34" charset="0"/>
              <a:cs typeface="Calibri" pitchFamily="34" charset="0"/>
            </a:endParaRP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035698"/>
            <a:ext cx="8520600" cy="317241"/>
          </a:xfrm>
        </p:spPr>
        <p:txBody>
          <a:bodyPr/>
          <a:lstStyle/>
          <a:p>
            <a:r>
              <a:rPr lang="en-IN" b="1" dirty="0" smtClean="0">
                <a:solidFill>
                  <a:srgbClr val="FF0000"/>
                </a:solidFill>
              </a:rPr>
              <a:t>Types of Co-operative Societies</a:t>
            </a:r>
          </a:p>
        </p:txBody>
      </p:sp>
      <p:sp>
        <p:nvSpPr>
          <p:cNvPr id="3" name="Rectangle 2"/>
          <p:cNvSpPr/>
          <p:nvPr/>
        </p:nvSpPr>
        <p:spPr>
          <a:xfrm>
            <a:off x="354563" y="1474237"/>
            <a:ext cx="7977674" cy="3077766"/>
          </a:xfrm>
          <a:prstGeom prst="rect">
            <a:avLst/>
          </a:prstGeom>
        </p:spPr>
        <p:txBody>
          <a:bodyPr wrap="square">
            <a:spAutoFit/>
          </a:bodyPr>
          <a:lstStyle/>
          <a:p>
            <a:r>
              <a:rPr lang="en-IN" sz="1200" dirty="0" smtClean="0"/>
              <a:t>On the basis of function they perform, Co-operative Societies are classified as</a:t>
            </a:r>
          </a:p>
          <a:p>
            <a:r>
              <a:rPr lang="en-IN" sz="1200" dirty="0" smtClean="0"/>
              <a:t>follows:-</a:t>
            </a:r>
          </a:p>
          <a:p>
            <a:r>
              <a:rPr lang="en-IN" sz="1200" dirty="0" smtClean="0"/>
              <a:t>1. Consumers Co-operative Society.</a:t>
            </a:r>
          </a:p>
          <a:p>
            <a:r>
              <a:rPr lang="en-IN" sz="1200" dirty="0" smtClean="0"/>
              <a:t>2. Producers Co-operative Society</a:t>
            </a:r>
          </a:p>
          <a:p>
            <a:r>
              <a:rPr lang="en-IN" sz="1200" dirty="0" smtClean="0"/>
              <a:t>3. Marketing Co-operative Society</a:t>
            </a:r>
          </a:p>
          <a:p>
            <a:r>
              <a:rPr lang="en-IN" sz="1200" dirty="0" smtClean="0"/>
              <a:t>4. Co-operative Credit Society.</a:t>
            </a:r>
          </a:p>
          <a:p>
            <a:r>
              <a:rPr lang="en-IN" sz="1200" dirty="0" smtClean="0"/>
              <a:t>5. Co-operative Farming Society</a:t>
            </a:r>
          </a:p>
          <a:p>
            <a:r>
              <a:rPr lang="en-IN" sz="1200" dirty="0" smtClean="0"/>
              <a:t>6. Co-operative Housing Society.</a:t>
            </a:r>
          </a:p>
          <a:p>
            <a:r>
              <a:rPr lang="en-IN" b="1" dirty="0" smtClean="0">
                <a:latin typeface="Calibri" pitchFamily="34" charset="0"/>
                <a:cs typeface="Calibri" pitchFamily="34" charset="0"/>
              </a:rPr>
              <a:t>1. Consumers Co-operative Society.</a:t>
            </a:r>
          </a:p>
          <a:p>
            <a:r>
              <a:rPr lang="en-IN" dirty="0" smtClean="0">
                <a:latin typeface="Calibri" pitchFamily="34" charset="0"/>
                <a:cs typeface="Calibri" pitchFamily="34" charset="0"/>
              </a:rPr>
              <a:t>Consumer’s cooperative societies are established to remove middlemen from the field of trade. It is formed to ensure steady supply of essential commodities of standard quality at fair prices. It purchases goods on wholesale basis and sell these goods to members at cheaper rates than the market price. However, the goods are sold to </a:t>
            </a:r>
            <a:r>
              <a:rPr lang="en-IN" dirty="0" err="1" smtClean="0">
                <a:latin typeface="Calibri" pitchFamily="34" charset="0"/>
                <a:cs typeface="Calibri" pitchFamily="34" charset="0"/>
              </a:rPr>
              <a:t>nonmembers</a:t>
            </a:r>
            <a:r>
              <a:rPr lang="en-IN" dirty="0" smtClean="0">
                <a:latin typeface="Calibri" pitchFamily="34" charset="0"/>
                <a:cs typeface="Calibri" pitchFamily="34" charset="0"/>
              </a:rPr>
              <a:t> at the market price. These societies protect lower and middle class people from the exploitation of profit hungry businessmen. The profits of the society are distributed among members in the ratio of purchases made by them during the year. </a:t>
            </a:r>
            <a:r>
              <a:rPr lang="en-IN" dirty="0" err="1" smtClean="0">
                <a:latin typeface="Calibri" pitchFamily="34" charset="0"/>
                <a:cs typeface="Calibri" pitchFamily="34" charset="0"/>
              </a:rPr>
              <a:t>Eg</a:t>
            </a:r>
            <a:r>
              <a:rPr lang="en-IN" dirty="0" smtClean="0">
                <a:latin typeface="Calibri" pitchFamily="34" charset="0"/>
                <a:cs typeface="Calibri" pitchFamily="34" charset="0"/>
              </a:rPr>
              <a:t> </a:t>
            </a:r>
            <a:r>
              <a:rPr lang="en-IN" dirty="0" err="1" smtClean="0">
                <a:latin typeface="Calibri" pitchFamily="34" charset="0"/>
                <a:cs typeface="Calibri" pitchFamily="34" charset="0"/>
              </a:rPr>
              <a:t>Triveni</a:t>
            </a:r>
            <a:r>
              <a:rPr lang="en-IN" dirty="0" smtClean="0">
                <a:latin typeface="Calibri" pitchFamily="34" charset="0"/>
                <a:cs typeface="Calibri" pitchFamily="34" charset="0"/>
              </a:rPr>
              <a:t> super market</a:t>
            </a: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89250"/>
            <a:ext cx="8520600" cy="578498"/>
          </a:xfrm>
        </p:spPr>
        <p:txBody>
          <a:bodyPr/>
          <a:lstStyle/>
          <a:p>
            <a:r>
              <a:rPr lang="en-IN" b="1" dirty="0" smtClean="0">
                <a:solidFill>
                  <a:srgbClr val="FF0000"/>
                </a:solidFill>
              </a:rPr>
              <a:t>Types of Co-operative Societies</a:t>
            </a:r>
            <a:endParaRPr lang="en-IN" b="1" dirty="0" smtClean="0">
              <a:solidFill>
                <a:srgbClr val="FF0000"/>
              </a:solidFill>
              <a:latin typeface="Calibri" pitchFamily="34" charset="0"/>
              <a:cs typeface="Calibri" pitchFamily="34" charset="0"/>
            </a:endParaRPr>
          </a:p>
        </p:txBody>
      </p:sp>
      <p:sp>
        <p:nvSpPr>
          <p:cNvPr id="3" name="Rectangle 2"/>
          <p:cNvSpPr/>
          <p:nvPr/>
        </p:nvSpPr>
        <p:spPr>
          <a:xfrm>
            <a:off x="531845" y="1045028"/>
            <a:ext cx="7781731" cy="3785652"/>
          </a:xfrm>
          <a:prstGeom prst="rect">
            <a:avLst/>
          </a:prstGeom>
        </p:spPr>
        <p:txBody>
          <a:bodyPr wrap="square">
            <a:spAutoFit/>
          </a:bodyPr>
          <a:lstStyle/>
          <a:p>
            <a:r>
              <a:rPr lang="en-IN" sz="1200" b="1" dirty="0" smtClean="0">
                <a:latin typeface="Calibri" pitchFamily="34" charset="0"/>
                <a:cs typeface="Calibri" pitchFamily="34" charset="0"/>
              </a:rPr>
              <a:t>2.Producers Co-operative Society.</a:t>
            </a:r>
          </a:p>
          <a:p>
            <a:r>
              <a:rPr lang="en-IN" sz="1200" dirty="0" smtClean="0">
                <a:latin typeface="Calibri" pitchFamily="34" charset="0"/>
                <a:cs typeface="Calibri" pitchFamily="34" charset="0"/>
              </a:rPr>
              <a:t>It is formed to protect the interest of small scale producers. A producers Co-operative Society is organized by small scale producers to face competition and to increase production. The members of the society produce goods in their house or at common place. The raw materials, </a:t>
            </a:r>
            <a:r>
              <a:rPr lang="en-IN" sz="1200" dirty="0" err="1" smtClean="0">
                <a:latin typeface="Calibri" pitchFamily="34" charset="0"/>
                <a:cs typeface="Calibri" pitchFamily="34" charset="0"/>
              </a:rPr>
              <a:t>tools,equipments</a:t>
            </a:r>
            <a:r>
              <a:rPr lang="en-IN" sz="1200" dirty="0" smtClean="0">
                <a:latin typeface="Calibri" pitchFamily="34" charset="0"/>
                <a:cs typeface="Calibri" pitchFamily="34" charset="0"/>
              </a:rPr>
              <a:t>, money etc. are provided to them by the society. The output is collected by the society and sold in the market at the wholesale rate. The profit is distributed among the members in proportion to the goods supplied by each member. Producer’s co-operative societies help members in obtaining raw</a:t>
            </a:r>
          </a:p>
          <a:p>
            <a:r>
              <a:rPr lang="en-IN" sz="1200" dirty="0" smtClean="0">
                <a:latin typeface="Calibri" pitchFamily="34" charset="0"/>
                <a:cs typeface="Calibri" pitchFamily="34" charset="0"/>
              </a:rPr>
              <a:t>materials, in improving quality of products, and in securing the economics of large scale </a:t>
            </a:r>
            <a:r>
              <a:rPr lang="en-IN" sz="1200" dirty="0" err="1" smtClean="0">
                <a:latin typeface="Calibri" pitchFamily="34" charset="0"/>
                <a:cs typeface="Calibri" pitchFamily="34" charset="0"/>
              </a:rPr>
              <a:t>production.Eg</a:t>
            </a:r>
            <a:r>
              <a:rPr lang="en-IN" sz="1200" dirty="0" smtClean="0">
                <a:latin typeface="Calibri" pitchFamily="34" charset="0"/>
                <a:cs typeface="Calibri" pitchFamily="34" charset="0"/>
              </a:rPr>
              <a:t>. Haryana Handloom</a:t>
            </a:r>
          </a:p>
          <a:p>
            <a:r>
              <a:rPr lang="en-IN" sz="1200" b="1" dirty="0" smtClean="0">
                <a:latin typeface="Calibri" pitchFamily="34" charset="0"/>
                <a:cs typeface="Calibri" pitchFamily="34" charset="0"/>
              </a:rPr>
              <a:t>3. Marketing Co-operative Society</a:t>
            </a:r>
          </a:p>
          <a:p>
            <a:r>
              <a:rPr lang="en-IN" sz="1200" dirty="0" smtClean="0">
                <a:latin typeface="Calibri" pitchFamily="34" charset="0"/>
                <a:cs typeface="Calibri" pitchFamily="34" charset="0"/>
              </a:rPr>
              <a:t>These societies are formed by small producers and manufacturers who find it difficult to sell their products individually. The society collects the products from the individual members and takes the responsibility of selling those products in the</a:t>
            </a:r>
          </a:p>
          <a:p>
            <a:r>
              <a:rPr lang="en-IN" sz="1200" dirty="0" smtClean="0">
                <a:latin typeface="Calibri" pitchFamily="34" charset="0"/>
                <a:cs typeface="Calibri" pitchFamily="34" charset="0"/>
              </a:rPr>
              <a:t>market. It pools the output of individual members and performs marketing functions like grading, transportation, warehousing, packaging, marketing research </a:t>
            </a:r>
            <a:r>
              <a:rPr lang="en-IN" sz="1200" dirty="0" err="1" smtClean="0">
                <a:latin typeface="Calibri" pitchFamily="34" charset="0"/>
                <a:cs typeface="Calibri" pitchFamily="34" charset="0"/>
              </a:rPr>
              <a:t>etc.to</a:t>
            </a:r>
            <a:r>
              <a:rPr lang="en-IN" sz="1200" dirty="0" smtClean="0">
                <a:latin typeface="Calibri" pitchFamily="34" charset="0"/>
                <a:cs typeface="Calibri" pitchFamily="34" charset="0"/>
              </a:rPr>
              <a:t> sell the output at the best possible price. Profits are distributed according to ratio of goods</a:t>
            </a:r>
          </a:p>
          <a:p>
            <a:r>
              <a:rPr lang="en-IN" b="1" dirty="0" smtClean="0">
                <a:latin typeface="Calibri" pitchFamily="34" charset="0"/>
                <a:cs typeface="Calibri" pitchFamily="34" charset="0"/>
              </a:rPr>
              <a:t>4. Co-operative Credit Societies</a:t>
            </a:r>
          </a:p>
          <a:p>
            <a:r>
              <a:rPr lang="en-IN" dirty="0" smtClean="0">
                <a:latin typeface="Calibri" pitchFamily="34" charset="0"/>
                <a:cs typeface="Calibri" pitchFamily="34" charset="0"/>
              </a:rPr>
              <a:t>These societies are formed by poor people to provide financial help and to develop the</a:t>
            </a:r>
          </a:p>
          <a:p>
            <a:r>
              <a:rPr lang="en-IN" dirty="0" smtClean="0">
                <a:latin typeface="Calibri" pitchFamily="34" charset="0"/>
                <a:cs typeface="Calibri" pitchFamily="34" charset="0"/>
              </a:rPr>
              <a:t>habit of savings among members. They help to protect members from exploitation of</a:t>
            </a:r>
          </a:p>
          <a:p>
            <a:r>
              <a:rPr lang="en-IN" dirty="0" smtClean="0">
                <a:latin typeface="Calibri" pitchFamily="34" charset="0"/>
                <a:cs typeface="Calibri" pitchFamily="34" charset="0"/>
              </a:rPr>
              <a:t>money lenders who charge very high interest from </a:t>
            </a:r>
            <a:r>
              <a:rPr lang="en-IN" dirty="0" err="1" smtClean="0">
                <a:latin typeface="Calibri" pitchFamily="34" charset="0"/>
                <a:cs typeface="Calibri" pitchFamily="34" charset="0"/>
              </a:rPr>
              <a:t>borrowers.Credit</a:t>
            </a:r>
            <a:r>
              <a:rPr lang="en-IN" dirty="0" smtClean="0">
                <a:latin typeface="Calibri" pitchFamily="34" charset="0"/>
                <a:cs typeface="Calibri" pitchFamily="34" charset="0"/>
              </a:rPr>
              <a:t> cooperatives are</a:t>
            </a:r>
          </a:p>
          <a:p>
            <a:r>
              <a:rPr lang="en-IN" dirty="0" smtClean="0">
                <a:latin typeface="Calibri" pitchFamily="34" charset="0"/>
                <a:cs typeface="Calibri" pitchFamily="34" charset="0"/>
              </a:rPr>
              <a:t>found in both urban and rural areas. In rural areas, agricultural credit societies provide</a:t>
            </a:r>
          </a:p>
          <a:p>
            <a:r>
              <a:rPr lang="en-IN" dirty="0" smtClean="0">
                <a:latin typeface="Calibri" pitchFamily="34" charset="0"/>
                <a:cs typeface="Calibri" pitchFamily="34" charset="0"/>
              </a:rPr>
              <a:t>loans to members mainly for agricultural activities</a:t>
            </a:r>
            <a:endParaRPr lang="en-IN" dirty="0">
              <a:latin typeface="Calibri" pitchFamily="34" charset="0"/>
              <a:cs typeface="Calibri" pitchFamily="34" charset="0"/>
            </a:endParaRP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5" name="Google Shape;76;p16"/>
          <p:cNvPicPr preferRelativeResize="0"/>
          <p:nvPr/>
        </p:nvPicPr>
        <p:blipFill rotWithShape="1">
          <a:blip r:embed="rId2">
            <a:alphaModFix/>
          </a:blip>
          <a:srcRect/>
          <a:stretch/>
        </p:blipFill>
        <p:spPr>
          <a:xfrm>
            <a:off x="8001000" y="4089401"/>
            <a:ext cx="1143000" cy="10541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673100"/>
            <a:ext cx="8520600" cy="685800"/>
          </a:xfrm>
        </p:spPr>
        <p:txBody>
          <a:bodyPr/>
          <a:lstStyle/>
          <a:p>
            <a:r>
              <a:rPr lang="en-IN" b="1" dirty="0" smtClean="0"/>
              <a:t/>
            </a:r>
            <a:br>
              <a:rPr lang="en-IN" b="1" dirty="0" smtClean="0"/>
            </a:br>
            <a:r>
              <a:rPr lang="en-IN" b="1" dirty="0" smtClean="0">
                <a:solidFill>
                  <a:srgbClr val="FF0000"/>
                </a:solidFill>
              </a:rPr>
              <a:t>Types of Co-operative Societies</a:t>
            </a:r>
            <a:r>
              <a:rPr lang="en-IN" b="1" dirty="0" smtClean="0"/>
              <a:t/>
            </a:r>
            <a:br>
              <a:rPr lang="en-IN" b="1" dirty="0" smtClean="0"/>
            </a:br>
            <a:endParaRPr lang="en-IN" dirty="0"/>
          </a:p>
        </p:txBody>
      </p:sp>
      <p:sp>
        <p:nvSpPr>
          <p:cNvPr id="3" name="Rectangle 2"/>
          <p:cNvSpPr/>
          <p:nvPr/>
        </p:nvSpPr>
        <p:spPr>
          <a:xfrm>
            <a:off x="381000" y="1524000"/>
            <a:ext cx="8394700" cy="3108543"/>
          </a:xfrm>
          <a:prstGeom prst="rect">
            <a:avLst/>
          </a:prstGeom>
        </p:spPr>
        <p:txBody>
          <a:bodyPr wrap="square">
            <a:spAutoFit/>
          </a:bodyPr>
          <a:lstStyle/>
          <a:p>
            <a:r>
              <a:rPr lang="en-IN" b="1" dirty="0" smtClean="0">
                <a:latin typeface="Calibri" pitchFamily="34" charset="0"/>
                <a:cs typeface="Calibri" pitchFamily="34" charset="0"/>
              </a:rPr>
              <a:t>5.Co-operative Farming Society</a:t>
            </a:r>
          </a:p>
          <a:p>
            <a:endParaRPr lang="en-IN" b="1" dirty="0" smtClean="0">
              <a:latin typeface="Calibri" pitchFamily="34" charset="0"/>
              <a:cs typeface="Calibri" pitchFamily="34" charset="0"/>
            </a:endParaRPr>
          </a:p>
          <a:p>
            <a:r>
              <a:rPr lang="en-IN" dirty="0" smtClean="0">
                <a:latin typeface="Calibri" pitchFamily="34" charset="0"/>
                <a:cs typeface="Calibri" pitchFamily="34" charset="0"/>
              </a:rPr>
              <a:t>These are voluntary associations of small farmers who join together to obtain the economies of large scale farming. In India farmers are economically weak and their  land-holdings are </a:t>
            </a:r>
            <a:r>
              <a:rPr lang="en-IN" dirty="0" err="1" smtClean="0">
                <a:latin typeface="Calibri" pitchFamily="34" charset="0"/>
                <a:cs typeface="Calibri" pitchFamily="34" charset="0"/>
              </a:rPr>
              <a:t>small.In</a:t>
            </a:r>
            <a:r>
              <a:rPr lang="en-IN" dirty="0" smtClean="0">
                <a:latin typeface="Calibri" pitchFamily="34" charset="0"/>
                <a:cs typeface="Calibri" pitchFamily="34" charset="0"/>
              </a:rPr>
              <a:t> their individual capacity, they are unable to use modern tools, seeds, fertilizers, etc. They pool together their land and undertake cultivation collectively. It provides better quality seeds, fertilizers, large scale farming tools like tractors, harvesters etc.</a:t>
            </a:r>
          </a:p>
          <a:p>
            <a:endParaRPr lang="en-IN" dirty="0" smtClean="0">
              <a:latin typeface="Calibri" pitchFamily="34" charset="0"/>
              <a:cs typeface="Calibri" pitchFamily="34" charset="0"/>
            </a:endParaRPr>
          </a:p>
          <a:p>
            <a:r>
              <a:rPr lang="en-IN" b="1" dirty="0" smtClean="0">
                <a:latin typeface="Calibri" pitchFamily="34" charset="0"/>
                <a:cs typeface="Calibri" pitchFamily="34" charset="0"/>
              </a:rPr>
              <a:t>6. Co-operative housing societies</a:t>
            </a:r>
          </a:p>
          <a:p>
            <a:r>
              <a:rPr lang="en-US" b="1" dirty="0" smtClean="0">
                <a:latin typeface="Calibri" pitchFamily="34" charset="0"/>
                <a:cs typeface="Calibri" pitchFamily="34" charset="0"/>
              </a:rPr>
              <a:t> </a:t>
            </a:r>
            <a:endParaRPr lang="en-IN" b="1" dirty="0" smtClean="0">
              <a:latin typeface="Calibri" pitchFamily="34" charset="0"/>
              <a:cs typeface="Calibri" pitchFamily="34" charset="0"/>
            </a:endParaRPr>
          </a:p>
          <a:p>
            <a:r>
              <a:rPr lang="en-IN" dirty="0" smtClean="0">
                <a:latin typeface="Calibri" pitchFamily="34" charset="0"/>
                <a:cs typeface="Calibri" pitchFamily="34" charset="0"/>
              </a:rPr>
              <a:t>These societies are formed by low and middle income group people in urban areas to have a house of their own. Housing cooperatives are of different types. Some societies acquire land and give the plots to the members for constructing their own houses. They also arrange loans from financial institutions and Government agencies. Other societies themselves construct houses and allot them to the members who make payment in </a:t>
            </a:r>
            <a:r>
              <a:rPr lang="en-IN" dirty="0" err="1" smtClean="0">
                <a:latin typeface="Calibri" pitchFamily="34" charset="0"/>
                <a:cs typeface="Calibri" pitchFamily="34" charset="0"/>
              </a:rPr>
              <a:t>installments</a:t>
            </a:r>
            <a:r>
              <a:rPr lang="en-IN"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4" name="Google Shape;76;p16"/>
          <p:cNvPicPr preferRelativeResize="0"/>
          <p:nvPr/>
        </p:nvPicPr>
        <p:blipFill rotWithShape="1">
          <a:blip r:embed="rId2">
            <a:alphaModFix/>
          </a:blip>
          <a:srcRect/>
          <a:stretch/>
        </p:blipFill>
        <p:spPr>
          <a:xfrm>
            <a:off x="8001000" y="4089401"/>
            <a:ext cx="1143000" cy="10541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1467</Words>
  <Application>Microsoft Office PowerPoint</Application>
  <PresentationFormat>On-screen Show (16:9)</PresentationFormat>
  <Paragraphs>92</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  Advantages of cooperative societies  </vt:lpstr>
      <vt:lpstr> Disadvantages of a cooperative society </vt:lpstr>
      <vt:lpstr>Types of Co-operative Societies</vt:lpstr>
      <vt:lpstr>Types of Co-operative Societies</vt:lpstr>
      <vt:lpstr> Types of Co-operative Societies </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OM</cp:lastModifiedBy>
  <cp:revision>14</cp:revision>
  <dcterms:modified xsi:type="dcterms:W3CDTF">2020-06-25T16:00:17Z</dcterms:modified>
</cp:coreProperties>
</file>