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60" r:id="rId5"/>
    <p:sldId id="261" r:id="rId6"/>
    <p:sldId id="262" r:id="rId7"/>
    <p:sldId id="263" r:id="rId8"/>
    <p:sldId id="264" r:id="rId9"/>
    <p:sldId id="265"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1666" y="-66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smtClean="0">
                <a:solidFill>
                  <a:srgbClr val="FF0000"/>
                </a:solidFill>
                <a:latin typeface="Calibri"/>
                <a:ea typeface="Calibri"/>
                <a:cs typeface="Calibri"/>
                <a:sym typeface="Calibri"/>
              </a:rPr>
              <a:t>PARTNERSHIP</a:t>
            </a: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455576" y="2571738"/>
            <a:ext cx="5530599"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BUSINESS STUDIES</a:t>
            </a:r>
            <a:endParaRPr b="1"/>
          </a:p>
          <a:p>
            <a:pPr marL="0" lvl="0" indent="0" algn="l" rtl="0">
              <a:spcBef>
                <a:spcPts val="0"/>
              </a:spcBef>
              <a:spcAft>
                <a:spcPts val="0"/>
              </a:spcAft>
              <a:buNone/>
            </a:pPr>
            <a:r>
              <a:rPr lang="en" b="1" dirty="0"/>
              <a:t>CHAPTER NUMBER</a:t>
            </a:r>
            <a:r>
              <a:rPr lang="en" b="1" dirty="0" smtClean="0"/>
              <a:t>: 2</a:t>
            </a:r>
            <a:endParaRPr b="1"/>
          </a:p>
          <a:p>
            <a:pPr marL="0" lvl="0" indent="0" algn="l" rtl="0">
              <a:spcBef>
                <a:spcPts val="0"/>
              </a:spcBef>
              <a:spcAft>
                <a:spcPts val="0"/>
              </a:spcAft>
              <a:buNone/>
            </a:pPr>
            <a:r>
              <a:rPr lang="en" b="1" dirty="0"/>
              <a:t>CHAPTER NAME </a:t>
            </a:r>
            <a:r>
              <a:rPr lang="en" b="1" dirty="0" smtClean="0"/>
              <a:t>: FORMS OF BUSINESS ORGANISATION</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400" b="1" i="0" u="none" strike="noStrike" cap="none" dirty="0" smtClean="0">
                <a:solidFill>
                  <a:srgbClr val="FF0000"/>
                </a:solidFill>
                <a:latin typeface="Calibri" pitchFamily="34" charset="0"/>
                <a:cs typeface="Calibri" pitchFamily="34" charset="0"/>
                <a:sym typeface="Arial"/>
              </a:rPr>
              <a:t>PARTNERSHIP</a:t>
            </a:r>
            <a:endParaRPr sz="2000" b="1" i="0" u="none" strike="noStrike" cap="none" dirty="0">
              <a:solidFill>
                <a:srgbClr val="000000"/>
              </a:solidFill>
              <a:latin typeface="Calibri" pitchFamily="34" charset="0"/>
              <a:cs typeface="Calibri" pitchFamily="34" charset="0"/>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gn="just">
              <a:lnSpc>
                <a:spcPct val="150000"/>
              </a:lnSpc>
            </a:pPr>
            <a:r>
              <a:rPr lang="en-IN" dirty="0" smtClean="0">
                <a:latin typeface="Calibri" pitchFamily="34" charset="0"/>
                <a:cs typeface="Calibri" pitchFamily="34" charset="0"/>
              </a:rPr>
              <a:t>Partnership is an association of two or more persons who agreed to pool together their financial and managerial resources in some business and to share the profit there of between them. It is formed when there is a need for greater capital investment, varied skills and sharing of risk.</a:t>
            </a:r>
          </a:p>
          <a:p>
            <a:pPr algn="just">
              <a:lnSpc>
                <a:spcPct val="150000"/>
              </a:lnSpc>
            </a:pPr>
            <a:r>
              <a:rPr lang="en-IN" b="1" dirty="0" smtClean="0">
                <a:latin typeface="Calibri" pitchFamily="34" charset="0"/>
                <a:cs typeface="Calibri" pitchFamily="34" charset="0"/>
              </a:rPr>
              <a:t>Section 4 of The Indian Partnership Act, 1932 </a:t>
            </a:r>
            <a:r>
              <a:rPr lang="en-IN" dirty="0" smtClean="0">
                <a:latin typeface="Calibri" pitchFamily="34" charset="0"/>
                <a:cs typeface="Calibri" pitchFamily="34" charset="0"/>
              </a:rPr>
              <a:t>defines partnership as “the relation between two or more persons who have agreed to share the profit of a business carried on by all or any one of them acting for all”. The persons who enter into partnership are individually called 'partners' and collectively a 'firm'. In India partnerships are regulated by partnership Act 1932.</a:t>
            </a:r>
            <a:endParaRPr sz="1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lgn="ctr"/>
            <a:r>
              <a:rPr lang="en-IN" sz="2800" b="1" dirty="0" smtClean="0">
                <a:solidFill>
                  <a:srgbClr val="FF0000"/>
                </a:solidFill>
                <a:latin typeface="Calibri" pitchFamily="34" charset="0"/>
                <a:cs typeface="Calibri" pitchFamily="34" charset="0"/>
              </a:rPr>
              <a:t>Features of Partnership</a:t>
            </a:r>
          </a:p>
        </p:txBody>
      </p:sp>
      <p:sp>
        <p:nvSpPr>
          <p:cNvPr id="71" name="Google Shape;71;p15"/>
          <p:cNvSpPr txBox="1"/>
          <p:nvPr/>
        </p:nvSpPr>
        <p:spPr>
          <a:xfrm>
            <a:off x="272675" y="1087821"/>
            <a:ext cx="8688300" cy="4055679"/>
          </a:xfrm>
          <a:prstGeom prst="rect">
            <a:avLst/>
          </a:prstGeom>
          <a:noFill/>
          <a:ln>
            <a:noFill/>
          </a:ln>
        </p:spPr>
        <p:txBody>
          <a:bodyPr spcFirstLastPara="1" wrap="square" lIns="91425" tIns="91425" rIns="91425" bIns="91425" anchor="t" anchorCtr="0">
            <a:noAutofit/>
          </a:bodyPr>
          <a:lstStyle/>
          <a:p>
            <a:r>
              <a:rPr lang="en-IN" sz="1200" b="1" dirty="0" smtClean="0">
                <a:latin typeface="Calibri" pitchFamily="34" charset="0"/>
                <a:cs typeface="Calibri" pitchFamily="34" charset="0"/>
              </a:rPr>
              <a:t>1. </a:t>
            </a:r>
            <a:r>
              <a:rPr lang="en-IN" sz="1200" b="1" dirty="0" err="1" smtClean="0">
                <a:latin typeface="Calibri" pitchFamily="34" charset="0"/>
                <a:cs typeface="Calibri" pitchFamily="34" charset="0"/>
              </a:rPr>
              <a:t>Formation</a:t>
            </a:r>
            <a:r>
              <a:rPr lang="en-IN" sz="1200" dirty="0" err="1" smtClean="0">
                <a:latin typeface="Calibri" pitchFamily="34" charset="0"/>
                <a:cs typeface="Calibri" pitchFamily="34" charset="0"/>
              </a:rPr>
              <a:t>The</a:t>
            </a:r>
            <a:r>
              <a:rPr lang="en-IN" sz="1200" dirty="0" smtClean="0">
                <a:latin typeface="Calibri" pitchFamily="34" charset="0"/>
                <a:cs typeface="Calibri" pitchFamily="34" charset="0"/>
              </a:rPr>
              <a:t> partnership form of business organization is governed by the Indian Partnership</a:t>
            </a:r>
          </a:p>
          <a:p>
            <a:r>
              <a:rPr lang="en-IN" sz="1200" dirty="0" smtClean="0">
                <a:latin typeface="Calibri" pitchFamily="34" charset="0"/>
                <a:cs typeface="Calibri" pitchFamily="34" charset="0"/>
              </a:rPr>
              <a:t>Act, 1932.The partnership comes into existence with an agreement among partners.</a:t>
            </a:r>
          </a:p>
          <a:p>
            <a:r>
              <a:rPr lang="en-IN" sz="1200" b="1" dirty="0" smtClean="0">
                <a:latin typeface="Calibri" pitchFamily="34" charset="0"/>
                <a:cs typeface="Calibri" pitchFamily="34" charset="0"/>
              </a:rPr>
              <a:t>2. </a:t>
            </a:r>
            <a:r>
              <a:rPr lang="en-IN" sz="1200" b="1" dirty="0" err="1" smtClean="0">
                <a:latin typeface="Calibri" pitchFamily="34" charset="0"/>
                <a:cs typeface="Calibri" pitchFamily="34" charset="0"/>
              </a:rPr>
              <a:t>Agreement</a:t>
            </a:r>
            <a:r>
              <a:rPr lang="en-IN" sz="1200" dirty="0" err="1" smtClean="0">
                <a:latin typeface="Calibri" pitchFamily="34" charset="0"/>
                <a:cs typeface="Calibri" pitchFamily="34" charset="0"/>
              </a:rPr>
              <a:t>In</a:t>
            </a:r>
            <a:r>
              <a:rPr lang="en-IN" sz="1200" dirty="0" smtClean="0">
                <a:latin typeface="Calibri" pitchFamily="34" charset="0"/>
                <a:cs typeface="Calibri" pitchFamily="34" charset="0"/>
              </a:rPr>
              <a:t> a partnership there must be an agreement. The agreement may be oral or written.</a:t>
            </a:r>
          </a:p>
          <a:p>
            <a:r>
              <a:rPr lang="en-IN" sz="1200" dirty="0" smtClean="0">
                <a:latin typeface="Calibri" pitchFamily="34" charset="0"/>
                <a:cs typeface="Calibri" pitchFamily="34" charset="0"/>
              </a:rPr>
              <a:t>The written agreement is known as Partnership Deed.</a:t>
            </a:r>
          </a:p>
          <a:p>
            <a:r>
              <a:rPr lang="en-IN" sz="1200" b="1" dirty="0" smtClean="0">
                <a:latin typeface="Calibri" pitchFamily="34" charset="0"/>
                <a:cs typeface="Calibri" pitchFamily="34" charset="0"/>
              </a:rPr>
              <a:t>3. Number of </a:t>
            </a:r>
            <a:r>
              <a:rPr lang="en-IN" sz="1200" b="1" dirty="0" err="1" smtClean="0">
                <a:latin typeface="Calibri" pitchFamily="34" charset="0"/>
                <a:cs typeface="Calibri" pitchFamily="34" charset="0"/>
              </a:rPr>
              <a:t>partners</a:t>
            </a:r>
            <a:r>
              <a:rPr lang="en-IN" sz="1200" dirty="0" err="1" smtClean="0">
                <a:latin typeface="Calibri" pitchFamily="34" charset="0"/>
                <a:cs typeface="Calibri" pitchFamily="34" charset="0"/>
              </a:rPr>
              <a:t>There</a:t>
            </a:r>
            <a:r>
              <a:rPr lang="en-IN" sz="1200" dirty="0" smtClean="0">
                <a:latin typeface="Calibri" pitchFamily="34" charset="0"/>
                <a:cs typeface="Calibri" pitchFamily="34" charset="0"/>
              </a:rPr>
              <a:t> must be at least two persons to form a partnership. The maximum number limit</a:t>
            </a:r>
          </a:p>
          <a:p>
            <a:r>
              <a:rPr lang="en-IN" sz="1200" dirty="0" smtClean="0">
                <a:latin typeface="Calibri" pitchFamily="34" charset="0"/>
                <a:cs typeface="Calibri" pitchFamily="34" charset="0"/>
              </a:rPr>
              <a:t>is 100</a:t>
            </a:r>
          </a:p>
          <a:p>
            <a:r>
              <a:rPr lang="en-IN" sz="1200" b="1" dirty="0" smtClean="0">
                <a:latin typeface="Calibri" pitchFamily="34" charset="0"/>
                <a:cs typeface="Calibri" pitchFamily="34" charset="0"/>
              </a:rPr>
              <a:t>4. Profit </a:t>
            </a:r>
            <a:r>
              <a:rPr lang="en-IN" sz="1200" b="1" dirty="0" err="1" smtClean="0">
                <a:latin typeface="Calibri" pitchFamily="34" charset="0"/>
                <a:cs typeface="Calibri" pitchFamily="34" charset="0"/>
              </a:rPr>
              <a:t>motive</a:t>
            </a:r>
            <a:r>
              <a:rPr lang="en-IN" sz="1200" dirty="0" err="1" smtClean="0">
                <a:latin typeface="Calibri" pitchFamily="34" charset="0"/>
                <a:cs typeface="Calibri" pitchFamily="34" charset="0"/>
              </a:rPr>
              <a:t>The</a:t>
            </a:r>
            <a:r>
              <a:rPr lang="en-IN" sz="1200" dirty="0" smtClean="0">
                <a:latin typeface="Calibri" pitchFamily="34" charset="0"/>
                <a:cs typeface="Calibri" pitchFamily="34" charset="0"/>
              </a:rPr>
              <a:t> business carried on by partnership firm must have profit motive. In this </a:t>
            </a:r>
            <a:r>
              <a:rPr lang="en-IN" sz="1200" dirty="0" err="1" smtClean="0">
                <a:latin typeface="Calibri" pitchFamily="34" charset="0"/>
                <a:cs typeface="Calibri" pitchFamily="34" charset="0"/>
              </a:rPr>
              <a:t>way,orphanage</a:t>
            </a:r>
            <a:r>
              <a:rPr lang="en-IN" sz="1200" dirty="0" smtClean="0">
                <a:latin typeface="Calibri" pitchFamily="34" charset="0"/>
                <a:cs typeface="Calibri" pitchFamily="34" charset="0"/>
              </a:rPr>
              <a:t>, charitable trust etc. can't become partnership. The partners share </a:t>
            </a:r>
            <a:r>
              <a:rPr lang="en-IN" sz="1200" dirty="0" err="1" smtClean="0">
                <a:latin typeface="Calibri" pitchFamily="34" charset="0"/>
                <a:cs typeface="Calibri" pitchFamily="34" charset="0"/>
              </a:rPr>
              <a:t>theprofits</a:t>
            </a:r>
            <a:r>
              <a:rPr lang="en-IN" sz="1200" dirty="0" smtClean="0">
                <a:latin typeface="Calibri" pitchFamily="34" charset="0"/>
                <a:cs typeface="Calibri" pitchFamily="34" charset="0"/>
              </a:rPr>
              <a:t> in the ratio mentioned in the partnership deed.</a:t>
            </a:r>
          </a:p>
          <a:p>
            <a:r>
              <a:rPr lang="en-IN" sz="1200" b="1" dirty="0" smtClean="0">
                <a:latin typeface="Calibri" pitchFamily="34" charset="0"/>
                <a:cs typeface="Calibri" pitchFamily="34" charset="0"/>
              </a:rPr>
              <a:t>5. No separate legal existence </a:t>
            </a:r>
            <a:r>
              <a:rPr lang="en-IN" sz="1200" dirty="0" smtClean="0">
                <a:latin typeface="Calibri" pitchFamily="34" charset="0"/>
                <a:cs typeface="Calibri" pitchFamily="34" charset="0"/>
              </a:rPr>
              <a:t>The partnership firm has no separate legal existence apart from the partners. Firm can't own property or enter into a contract in its own name. The firm’s name is only a Symbol representing all partners.</a:t>
            </a:r>
          </a:p>
          <a:p>
            <a:r>
              <a:rPr lang="en-IN" sz="1200" b="1" dirty="0" smtClean="0">
                <a:latin typeface="Calibri" pitchFamily="34" charset="0"/>
                <a:cs typeface="Calibri" pitchFamily="34" charset="0"/>
              </a:rPr>
              <a:t>6. Restriction on transfer of Interest </a:t>
            </a:r>
            <a:r>
              <a:rPr lang="en-IN" sz="1200" dirty="0" smtClean="0">
                <a:latin typeface="Calibri" pitchFamily="34" charset="0"/>
                <a:cs typeface="Calibri" pitchFamily="34" charset="0"/>
              </a:rPr>
              <a:t>No partner can transfer his share in the partnership without the prior consent of all other partners.</a:t>
            </a:r>
          </a:p>
          <a:p>
            <a:r>
              <a:rPr lang="en-IN" sz="1200" b="1" dirty="0" smtClean="0">
                <a:latin typeface="Calibri" pitchFamily="34" charset="0"/>
                <a:cs typeface="Calibri" pitchFamily="34" charset="0"/>
              </a:rPr>
              <a:t>7. Unlimited Liability </a:t>
            </a:r>
            <a:r>
              <a:rPr lang="en-IN" sz="1200" dirty="0" smtClean="0">
                <a:latin typeface="Calibri" pitchFamily="34" charset="0"/>
                <a:cs typeface="Calibri" pitchFamily="34" charset="0"/>
              </a:rPr>
              <a:t>The partners of a firm have unlimited liability. Partners are individually and collectively responsible for the entire debts of the firm. Personal assets may be used for repaying debts in case the business assets are insufficient.</a:t>
            </a:r>
          </a:p>
          <a:p>
            <a:r>
              <a:rPr lang="en-IN" sz="1200" b="1" dirty="0" smtClean="0">
                <a:latin typeface="Calibri" pitchFamily="34" charset="0"/>
                <a:cs typeface="Calibri" pitchFamily="34" charset="0"/>
              </a:rPr>
              <a:t>Registration</a:t>
            </a:r>
          </a:p>
          <a:p>
            <a:r>
              <a:rPr lang="en-IN" sz="1200" dirty="0" smtClean="0">
                <a:latin typeface="Calibri" pitchFamily="34" charset="0"/>
                <a:cs typeface="Calibri" pitchFamily="34" charset="0"/>
              </a:rPr>
              <a:t>Registration of partnership is not compulsory. It is optional.</a:t>
            </a:r>
          </a:p>
          <a:p>
            <a:r>
              <a:rPr lang="en-IN" sz="1200" b="1" dirty="0" smtClean="0">
                <a:latin typeface="Calibri" pitchFamily="34" charset="0"/>
                <a:cs typeface="Calibri" pitchFamily="34" charset="0"/>
              </a:rPr>
              <a:t>9. Decision making and control </a:t>
            </a:r>
            <a:r>
              <a:rPr lang="en-IN" sz="1200" dirty="0" smtClean="0">
                <a:latin typeface="Calibri" pitchFamily="34" charset="0"/>
                <a:cs typeface="Calibri" pitchFamily="34" charset="0"/>
              </a:rPr>
              <a:t>The activities of a partnership firm are managed through the joint efforts of all the partners.</a:t>
            </a:r>
          </a:p>
          <a:p>
            <a:r>
              <a:rPr lang="en-IN" sz="1200" b="1" dirty="0" smtClean="0">
                <a:latin typeface="Calibri" pitchFamily="34" charset="0"/>
                <a:cs typeface="Calibri" pitchFamily="34" charset="0"/>
              </a:rPr>
              <a:t>10. Lack of continuity </a:t>
            </a:r>
            <a:r>
              <a:rPr lang="en-IN" sz="1200" dirty="0" smtClean="0">
                <a:latin typeface="Calibri" pitchFamily="34" charset="0"/>
                <a:cs typeface="Calibri" pitchFamily="34" charset="0"/>
              </a:rPr>
              <a:t>The retirement, death, insolvency etc. of any partner brings the firm to an end. However, the remaining partners may if they so desire continue the business on the basis of new agreement.</a:t>
            </a:r>
            <a:endParaRPr sz="12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15310"/>
            <a:ext cx="8520600" cy="662152"/>
          </a:xfrm>
        </p:spPr>
        <p:txBody>
          <a:bodyPr/>
          <a:lstStyle/>
          <a:p>
            <a:r>
              <a:rPr lang="en-US" sz="2800" b="1" dirty="0" smtClean="0">
                <a:solidFill>
                  <a:srgbClr val="FF0000"/>
                </a:solidFill>
                <a:latin typeface="Calibri" pitchFamily="34" charset="0"/>
                <a:cs typeface="Calibri" pitchFamily="34" charset="0"/>
              </a:rPr>
              <a:t>PARTNERSHIP DEED</a:t>
            </a:r>
            <a:endParaRPr lang="en-IN" sz="2800" b="1" dirty="0">
              <a:solidFill>
                <a:srgbClr val="FF0000"/>
              </a:solidFill>
              <a:latin typeface="Calibri" pitchFamily="34" charset="0"/>
              <a:cs typeface="Calibri" pitchFamily="34" charset="0"/>
            </a:endParaRPr>
          </a:p>
        </p:txBody>
      </p:sp>
      <p:sp>
        <p:nvSpPr>
          <p:cNvPr id="3" name="Rectangle 2"/>
          <p:cNvSpPr/>
          <p:nvPr/>
        </p:nvSpPr>
        <p:spPr>
          <a:xfrm>
            <a:off x="315310" y="1024759"/>
            <a:ext cx="8560676" cy="4185761"/>
          </a:xfrm>
          <a:prstGeom prst="rect">
            <a:avLst/>
          </a:prstGeom>
        </p:spPr>
        <p:txBody>
          <a:bodyPr wrap="square">
            <a:spAutoFit/>
          </a:bodyPr>
          <a:lstStyle/>
          <a:p>
            <a:r>
              <a:rPr lang="en-IN" b="1" dirty="0" smtClean="0">
                <a:latin typeface="Calibri" pitchFamily="34" charset="0"/>
                <a:cs typeface="Calibri" pitchFamily="34" charset="0"/>
              </a:rPr>
              <a:t>Partnership Deed</a:t>
            </a:r>
          </a:p>
          <a:p>
            <a:pPr algn="just"/>
            <a:r>
              <a:rPr lang="en-IN" dirty="0" smtClean="0">
                <a:latin typeface="Calibri" pitchFamily="34" charset="0"/>
                <a:cs typeface="Calibri" pitchFamily="34" charset="0"/>
              </a:rPr>
              <a:t>Partnership is the result of mutual agreement between partners. The agreement may be oral or written. The written agreement is known as Partnership Deed. </a:t>
            </a:r>
            <a:r>
              <a:rPr lang="en-IN" b="1" i="1" dirty="0" smtClean="0">
                <a:latin typeface="Calibri" pitchFamily="34" charset="0"/>
                <a:cs typeface="Calibri" pitchFamily="34" charset="0"/>
              </a:rPr>
              <a:t>Thus, the document containing terms of agreement in writing among partners is called partnership deed.</a:t>
            </a:r>
          </a:p>
          <a:p>
            <a:pPr algn="just"/>
            <a:r>
              <a:rPr lang="en-IN" b="1" dirty="0" smtClean="0">
                <a:latin typeface="Calibri" pitchFamily="34" charset="0"/>
                <a:cs typeface="Calibri" pitchFamily="34" charset="0"/>
              </a:rPr>
              <a:t>Contents of Partnership Deed</a:t>
            </a:r>
          </a:p>
          <a:p>
            <a:r>
              <a:rPr lang="en-IN" dirty="0" smtClean="0">
                <a:latin typeface="Calibri" pitchFamily="34" charset="0"/>
                <a:cs typeface="Calibri" pitchFamily="34" charset="0"/>
              </a:rPr>
              <a:t>1. Name of the firm</a:t>
            </a:r>
          </a:p>
          <a:p>
            <a:r>
              <a:rPr lang="en-IN" dirty="0" smtClean="0">
                <a:latin typeface="Calibri" pitchFamily="34" charset="0"/>
                <a:cs typeface="Calibri" pitchFamily="34" charset="0"/>
              </a:rPr>
              <a:t>2. Names and addresses of partners</a:t>
            </a:r>
          </a:p>
          <a:p>
            <a:r>
              <a:rPr lang="en-IN" dirty="0" smtClean="0">
                <a:latin typeface="Calibri" pitchFamily="34" charset="0"/>
                <a:cs typeface="Calibri" pitchFamily="34" charset="0"/>
              </a:rPr>
              <a:t>3. Nature of business</a:t>
            </a:r>
          </a:p>
          <a:p>
            <a:r>
              <a:rPr lang="en-IN" dirty="0" smtClean="0">
                <a:latin typeface="Calibri" pitchFamily="34" charset="0"/>
                <a:cs typeface="Calibri" pitchFamily="34" charset="0"/>
              </a:rPr>
              <a:t>4. Duration of partnership, if any</a:t>
            </a:r>
          </a:p>
          <a:p>
            <a:r>
              <a:rPr lang="en-IN" dirty="0" smtClean="0">
                <a:latin typeface="Calibri" pitchFamily="34" charset="0"/>
                <a:cs typeface="Calibri" pitchFamily="34" charset="0"/>
              </a:rPr>
              <a:t>5. Amount of capital contributed by each partner.</a:t>
            </a:r>
          </a:p>
          <a:p>
            <a:r>
              <a:rPr lang="en-IN" dirty="0" smtClean="0">
                <a:latin typeface="Calibri" pitchFamily="34" charset="0"/>
                <a:cs typeface="Calibri" pitchFamily="34" charset="0"/>
              </a:rPr>
              <a:t>6. Profit sharing ratio.</a:t>
            </a:r>
          </a:p>
          <a:p>
            <a:r>
              <a:rPr lang="en-IN" dirty="0" smtClean="0">
                <a:latin typeface="Calibri" pitchFamily="34" charset="0"/>
                <a:cs typeface="Calibri" pitchFamily="34" charset="0"/>
              </a:rPr>
              <a:t>7. Amount of salary, if any, payable to partners.</a:t>
            </a:r>
          </a:p>
          <a:p>
            <a:r>
              <a:rPr lang="en-IN" dirty="0" smtClean="0">
                <a:latin typeface="Calibri" pitchFamily="34" charset="0"/>
                <a:cs typeface="Calibri" pitchFamily="34" charset="0"/>
              </a:rPr>
              <a:t>8. Rate of interest, if any, on capital and drawings.</a:t>
            </a:r>
          </a:p>
          <a:p>
            <a:r>
              <a:rPr lang="en-IN" dirty="0" smtClean="0">
                <a:latin typeface="Calibri" pitchFamily="34" charset="0"/>
                <a:cs typeface="Calibri" pitchFamily="34" charset="0"/>
              </a:rPr>
              <a:t>9. Amount of withdrawals to be allowed to each partner.</a:t>
            </a:r>
          </a:p>
          <a:p>
            <a:r>
              <a:rPr lang="en-IN" dirty="0" smtClean="0">
                <a:latin typeface="Calibri" pitchFamily="34" charset="0"/>
                <a:cs typeface="Calibri" pitchFamily="34" charset="0"/>
              </a:rPr>
              <a:t>10. Rights, duties, powers and obligations of partners.</a:t>
            </a:r>
          </a:p>
          <a:p>
            <a:r>
              <a:rPr lang="en-IN" dirty="0" smtClean="0">
                <a:latin typeface="Calibri" pitchFamily="34" charset="0"/>
                <a:cs typeface="Calibri" pitchFamily="34" charset="0"/>
              </a:rPr>
              <a:t>11. Procedure for admission and retirement etc. of partners.</a:t>
            </a:r>
          </a:p>
          <a:p>
            <a:r>
              <a:rPr lang="en-IN" dirty="0" smtClean="0">
                <a:latin typeface="Calibri" pitchFamily="34" charset="0"/>
                <a:cs typeface="Calibri" pitchFamily="34" charset="0"/>
              </a:rPr>
              <a:t>12. Procedure for dissolution of the firm and settlement of accounts.</a:t>
            </a:r>
          </a:p>
          <a:p>
            <a:r>
              <a:rPr lang="en-IN" dirty="0" smtClean="0">
                <a:latin typeface="Calibri" pitchFamily="34" charset="0"/>
                <a:cs typeface="Calibri" pitchFamily="34" charset="0"/>
              </a:rPr>
              <a:t>13. Methods of valuation of good will and revaluation of assets and liabilities on</a:t>
            </a:r>
          </a:p>
          <a:p>
            <a:r>
              <a:rPr lang="en-IN" dirty="0" smtClean="0">
                <a:latin typeface="Calibri" pitchFamily="34" charset="0"/>
                <a:cs typeface="Calibri" pitchFamily="34" charset="0"/>
              </a:rPr>
              <a:t>admission, retirement and death of a partner.</a:t>
            </a:r>
            <a:r>
              <a:rPr lang="en-IN" b="1" i="1" dirty="0" smtClean="0">
                <a:latin typeface="Calibri" pitchFamily="34" charset="0"/>
                <a:cs typeface="Calibri" pitchFamily="34" charset="0"/>
              </a:rPr>
              <a:t> </a:t>
            </a:r>
            <a:endParaRPr lang="en-IN"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25670"/>
            <a:ext cx="8520600" cy="520262"/>
          </a:xfrm>
        </p:spPr>
        <p:txBody>
          <a:bodyPr/>
          <a:lstStyle/>
          <a:p>
            <a:r>
              <a:rPr lang="en-US" sz="2400" b="1" dirty="0" smtClean="0">
                <a:solidFill>
                  <a:srgbClr val="FF0000"/>
                </a:solidFill>
                <a:latin typeface="Calibri" pitchFamily="34" charset="0"/>
                <a:cs typeface="Calibri" pitchFamily="34" charset="0"/>
              </a:rPr>
              <a:t>TYPES OF PARTNERSHIP</a:t>
            </a:r>
            <a:endParaRPr lang="en-IN" sz="2400" b="1" dirty="0">
              <a:solidFill>
                <a:srgbClr val="FF0000"/>
              </a:solidFill>
              <a:latin typeface="Calibri" pitchFamily="34" charset="0"/>
              <a:cs typeface="Calibri" pitchFamily="34" charset="0"/>
            </a:endParaRPr>
          </a:p>
        </p:txBody>
      </p:sp>
      <p:sp>
        <p:nvSpPr>
          <p:cNvPr id="3" name="Rectangle 2"/>
          <p:cNvSpPr/>
          <p:nvPr/>
        </p:nvSpPr>
        <p:spPr>
          <a:xfrm>
            <a:off x="0" y="1072055"/>
            <a:ext cx="8860221" cy="3970318"/>
          </a:xfrm>
          <a:prstGeom prst="rect">
            <a:avLst/>
          </a:prstGeom>
        </p:spPr>
        <p:txBody>
          <a:bodyPr wrap="square">
            <a:spAutoFit/>
          </a:bodyPr>
          <a:lstStyle/>
          <a:p>
            <a:r>
              <a:rPr lang="en-IN" b="1" dirty="0" smtClean="0">
                <a:latin typeface="Calibri" pitchFamily="34" charset="0"/>
                <a:cs typeface="Calibri" pitchFamily="34" charset="0"/>
              </a:rPr>
              <a:t>Types of Partnership</a:t>
            </a:r>
          </a:p>
          <a:p>
            <a:r>
              <a:rPr lang="en-IN" dirty="0" smtClean="0">
                <a:latin typeface="Calibri" pitchFamily="34" charset="0"/>
                <a:cs typeface="Calibri" pitchFamily="34" charset="0"/>
              </a:rPr>
              <a:t>Partnerships can be classified on the basis of duration and liability. On the basis of</a:t>
            </a:r>
          </a:p>
          <a:p>
            <a:r>
              <a:rPr lang="en-IN" dirty="0" smtClean="0">
                <a:latin typeface="Calibri" pitchFamily="34" charset="0"/>
                <a:cs typeface="Calibri" pitchFamily="34" charset="0"/>
              </a:rPr>
              <a:t>duration, there are two types of partnerships i.e. particular partnership and partnership at will.</a:t>
            </a:r>
          </a:p>
          <a:p>
            <a:r>
              <a:rPr lang="en-IN" dirty="0" smtClean="0">
                <a:latin typeface="Calibri" pitchFamily="34" charset="0"/>
                <a:cs typeface="Calibri" pitchFamily="34" charset="0"/>
              </a:rPr>
              <a:t>On the basis of liability, there are two types of partnership, i.e. general partnership and</a:t>
            </a:r>
          </a:p>
          <a:p>
            <a:r>
              <a:rPr lang="en-IN" dirty="0" smtClean="0">
                <a:latin typeface="Calibri" pitchFamily="34" charset="0"/>
                <a:cs typeface="Calibri" pitchFamily="34" charset="0"/>
              </a:rPr>
              <a:t>limited partnership.</a:t>
            </a:r>
          </a:p>
          <a:p>
            <a:r>
              <a:rPr lang="en-IN" b="1" i="1" dirty="0" smtClean="0">
                <a:latin typeface="Calibri" pitchFamily="34" charset="0"/>
                <a:cs typeface="Calibri" pitchFamily="34" charset="0"/>
              </a:rPr>
              <a:t>1. Classification on the basis of duration</a:t>
            </a:r>
          </a:p>
          <a:p>
            <a:r>
              <a:rPr lang="en-IN" dirty="0" smtClean="0">
                <a:latin typeface="Calibri" pitchFamily="34" charset="0"/>
                <a:cs typeface="Calibri" pitchFamily="34" charset="0"/>
              </a:rPr>
              <a:t>a) Particular partnership</a:t>
            </a:r>
          </a:p>
          <a:p>
            <a:r>
              <a:rPr lang="en-IN" dirty="0" smtClean="0">
                <a:latin typeface="Calibri" pitchFamily="34" charset="0"/>
                <a:cs typeface="Calibri" pitchFamily="34" charset="0"/>
              </a:rPr>
              <a:t>b) Partnership at will</a:t>
            </a:r>
          </a:p>
          <a:p>
            <a:r>
              <a:rPr lang="en-IN" b="1" i="1" dirty="0" smtClean="0">
                <a:latin typeface="Calibri" pitchFamily="34" charset="0"/>
                <a:cs typeface="Calibri" pitchFamily="34" charset="0"/>
              </a:rPr>
              <a:t>a. Particular Partnership</a:t>
            </a:r>
          </a:p>
          <a:p>
            <a:r>
              <a:rPr lang="en-IN" dirty="0" smtClean="0">
                <a:latin typeface="Calibri" pitchFamily="34" charset="0"/>
                <a:cs typeface="Calibri" pitchFamily="34" charset="0"/>
              </a:rPr>
              <a:t>A particular partnership is one which is formed for a specific time period or for a</a:t>
            </a:r>
          </a:p>
          <a:p>
            <a:r>
              <a:rPr lang="en-IN" dirty="0" smtClean="0">
                <a:latin typeface="Calibri" pitchFamily="34" charset="0"/>
                <a:cs typeface="Calibri" pitchFamily="34" charset="0"/>
              </a:rPr>
              <a:t>particular purpose. It is automatically dissolved on the expiry of the specified period</a:t>
            </a:r>
          </a:p>
          <a:p>
            <a:r>
              <a:rPr lang="en-IN" dirty="0" smtClean="0">
                <a:latin typeface="Calibri" pitchFamily="34" charset="0"/>
                <a:cs typeface="Calibri" pitchFamily="34" charset="0"/>
              </a:rPr>
              <a:t>or on the completion of the specific purpose for which it was formed.</a:t>
            </a:r>
          </a:p>
          <a:p>
            <a:r>
              <a:rPr lang="en-IN" dirty="0" err="1" smtClean="0">
                <a:latin typeface="Calibri" pitchFamily="34" charset="0"/>
                <a:cs typeface="Calibri" pitchFamily="34" charset="0"/>
              </a:rPr>
              <a:t>Eg</a:t>
            </a:r>
            <a:r>
              <a:rPr lang="en-IN" dirty="0" smtClean="0">
                <a:latin typeface="Calibri" pitchFamily="34" charset="0"/>
                <a:cs typeface="Calibri" pitchFamily="34" charset="0"/>
              </a:rPr>
              <a:t>: Partnership formed to construct a bridge or building will automatically get</a:t>
            </a:r>
          </a:p>
          <a:p>
            <a:r>
              <a:rPr lang="en-IN" dirty="0" smtClean="0">
                <a:latin typeface="Calibri" pitchFamily="34" charset="0"/>
                <a:cs typeface="Calibri" pitchFamily="34" charset="0"/>
              </a:rPr>
              <a:t>dissolved after the construction of that bridge or building.</a:t>
            </a:r>
          </a:p>
          <a:p>
            <a:r>
              <a:rPr lang="en-IN" b="1" i="1" dirty="0" err="1" smtClean="0">
                <a:latin typeface="Calibri" pitchFamily="34" charset="0"/>
                <a:cs typeface="Calibri" pitchFamily="34" charset="0"/>
              </a:rPr>
              <a:t>b.Partnership</a:t>
            </a:r>
            <a:r>
              <a:rPr lang="en-IN" b="1" i="1" dirty="0" smtClean="0">
                <a:latin typeface="Calibri" pitchFamily="34" charset="0"/>
                <a:cs typeface="Calibri" pitchFamily="34" charset="0"/>
              </a:rPr>
              <a:t> at will</a:t>
            </a:r>
          </a:p>
          <a:p>
            <a:r>
              <a:rPr lang="en-IN" dirty="0" smtClean="0">
                <a:latin typeface="Calibri" pitchFamily="34" charset="0"/>
                <a:cs typeface="Calibri" pitchFamily="34" charset="0"/>
              </a:rPr>
              <a:t>If a partnership is formed without mentioning its duration, it is called partnership at</a:t>
            </a:r>
          </a:p>
          <a:p>
            <a:r>
              <a:rPr lang="en-IN" dirty="0" smtClean="0">
                <a:latin typeface="Calibri" pitchFamily="34" charset="0"/>
                <a:cs typeface="Calibri" pitchFamily="34" charset="0"/>
              </a:rPr>
              <a:t>will. It can continue as long as partners want. It can be dissolved by any partner at any</a:t>
            </a:r>
          </a:p>
          <a:p>
            <a:r>
              <a:rPr lang="en-IN" dirty="0" smtClean="0">
                <a:latin typeface="Calibri" pitchFamily="34" charset="0"/>
                <a:cs typeface="Calibri" pitchFamily="34" charset="0"/>
              </a:rPr>
              <a:t>time by giving a notice of dissolution to other partners.</a:t>
            </a:r>
            <a:endParaRPr lang="en-IN"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1434"/>
            <a:ext cx="8520600" cy="646387"/>
          </a:xfrm>
        </p:spPr>
        <p:txBody>
          <a:bodyPr/>
          <a:lstStyle/>
          <a:p>
            <a:r>
              <a:rPr lang="en-US" sz="2800" dirty="0" smtClean="0">
                <a:solidFill>
                  <a:srgbClr val="FF0000"/>
                </a:solidFill>
                <a:latin typeface="Calibri" pitchFamily="34" charset="0"/>
                <a:cs typeface="Calibri" pitchFamily="34" charset="0"/>
              </a:rPr>
              <a:t>TYPES OF PARTNERS</a:t>
            </a:r>
            <a:endParaRPr lang="en-IN" sz="2800" dirty="0">
              <a:solidFill>
                <a:srgbClr val="FF0000"/>
              </a:solidFill>
              <a:latin typeface="Calibri" pitchFamily="34" charset="0"/>
              <a:cs typeface="Calibri" pitchFamily="34" charset="0"/>
            </a:endParaRPr>
          </a:p>
        </p:txBody>
      </p:sp>
      <p:sp>
        <p:nvSpPr>
          <p:cNvPr id="3" name="Rectangle 2"/>
          <p:cNvSpPr/>
          <p:nvPr/>
        </p:nvSpPr>
        <p:spPr>
          <a:xfrm>
            <a:off x="283779" y="1308538"/>
            <a:ext cx="8576442" cy="3785652"/>
          </a:xfrm>
          <a:prstGeom prst="rect">
            <a:avLst/>
          </a:prstGeom>
        </p:spPr>
        <p:txBody>
          <a:bodyPr wrap="square">
            <a:spAutoFit/>
          </a:bodyPr>
          <a:lstStyle/>
          <a:p>
            <a:r>
              <a:rPr lang="en-IN" sz="1200" b="1" dirty="0" smtClean="0">
                <a:latin typeface="Calibri" pitchFamily="34" charset="0"/>
                <a:cs typeface="Calibri" pitchFamily="34" charset="0"/>
              </a:rPr>
              <a:t>Types of partners</a:t>
            </a:r>
          </a:p>
          <a:p>
            <a:r>
              <a:rPr lang="en-IN" sz="1200" dirty="0" smtClean="0">
                <a:latin typeface="Calibri" pitchFamily="34" charset="0"/>
                <a:cs typeface="Calibri" pitchFamily="34" charset="0"/>
              </a:rPr>
              <a:t>A partnership firm can have different types of partners with different roles and liabilities.</a:t>
            </a:r>
          </a:p>
          <a:p>
            <a:r>
              <a:rPr lang="en-IN" sz="1200" dirty="0" smtClean="0">
                <a:latin typeface="Calibri" pitchFamily="34" charset="0"/>
                <a:cs typeface="Calibri" pitchFamily="34" charset="0"/>
              </a:rPr>
              <a:t>They are:</a:t>
            </a:r>
          </a:p>
          <a:p>
            <a:r>
              <a:rPr lang="en-IN" sz="1200" b="1" dirty="0" smtClean="0">
                <a:latin typeface="Calibri" pitchFamily="34" charset="0"/>
                <a:cs typeface="Calibri" pitchFamily="34" charset="0"/>
              </a:rPr>
              <a:t>1 </a:t>
            </a:r>
            <a:r>
              <a:rPr lang="en-IN" sz="1200" b="1" i="1" dirty="0" smtClean="0">
                <a:latin typeface="Calibri" pitchFamily="34" charset="0"/>
                <a:cs typeface="Calibri" pitchFamily="34" charset="0"/>
              </a:rPr>
              <a:t>Active or working partner </a:t>
            </a:r>
            <a:r>
              <a:rPr lang="en-IN" sz="1200" dirty="0" smtClean="0">
                <a:latin typeface="Calibri" pitchFamily="34" charset="0"/>
                <a:cs typeface="Calibri" pitchFamily="34" charset="0"/>
              </a:rPr>
              <a:t>A partner who contributes capital and takes active interest in the day to day affairs of</a:t>
            </a:r>
          </a:p>
          <a:p>
            <a:r>
              <a:rPr lang="en-IN" sz="1200" dirty="0" smtClean="0">
                <a:latin typeface="Calibri" pitchFamily="34" charset="0"/>
                <a:cs typeface="Calibri" pitchFamily="34" charset="0"/>
              </a:rPr>
              <a:t>the firm is called active partner. He manages and controls the business and his liability is unlimited.</a:t>
            </a:r>
          </a:p>
          <a:p>
            <a:r>
              <a:rPr lang="en-IN" sz="1200" b="1" i="1" dirty="0" smtClean="0">
                <a:latin typeface="Calibri" pitchFamily="34" charset="0"/>
                <a:cs typeface="Calibri" pitchFamily="34" charset="0"/>
              </a:rPr>
              <a:t>2 Sleeping or dormant partner </a:t>
            </a:r>
            <a:r>
              <a:rPr lang="en-IN" sz="1200" dirty="0" smtClean="0">
                <a:latin typeface="Calibri" pitchFamily="34" charset="0"/>
                <a:cs typeface="Calibri" pitchFamily="34" charset="0"/>
              </a:rPr>
              <a:t>A partner who does not take part in the working of the concern is called a sleeping or dormant partner. He contributes to the capital of the firm. He is entitled to share the profits of the firm. His liability is unlimited. He is not known to the public as a partner.</a:t>
            </a:r>
          </a:p>
          <a:p>
            <a:r>
              <a:rPr lang="en-IN" sz="1200" b="1" i="1" dirty="0" smtClean="0">
                <a:latin typeface="Calibri" pitchFamily="34" charset="0"/>
                <a:cs typeface="Calibri" pitchFamily="34" charset="0"/>
              </a:rPr>
              <a:t>3 Secret Partner </a:t>
            </a:r>
            <a:r>
              <a:rPr lang="en-IN" sz="1200" dirty="0" smtClean="0">
                <a:latin typeface="Calibri" pitchFamily="34" charset="0"/>
                <a:cs typeface="Calibri" pitchFamily="34" charset="0"/>
              </a:rPr>
              <a:t>A secret partner is one whose association with the firm is unknown to the general public. He contribute capital to the firm, takes part in the management, shares its profit and losses and his liability is unlimited.</a:t>
            </a:r>
          </a:p>
          <a:p>
            <a:r>
              <a:rPr lang="en-IN" sz="1200" b="1" dirty="0" smtClean="0">
                <a:latin typeface="Calibri" pitchFamily="34" charset="0"/>
                <a:cs typeface="Calibri" pitchFamily="34" charset="0"/>
              </a:rPr>
              <a:t>4 </a:t>
            </a:r>
            <a:r>
              <a:rPr lang="en-IN" sz="1200" b="1" i="1" dirty="0" smtClean="0">
                <a:latin typeface="Calibri" pitchFamily="34" charset="0"/>
                <a:cs typeface="Calibri" pitchFamily="34" charset="0"/>
              </a:rPr>
              <a:t>Nominal or Ostensible Partner </a:t>
            </a:r>
            <a:r>
              <a:rPr lang="en-IN" sz="1200" dirty="0" smtClean="0">
                <a:latin typeface="Calibri" pitchFamily="34" charset="0"/>
                <a:cs typeface="Calibri" pitchFamily="34" charset="0"/>
              </a:rPr>
              <a:t>A nominal partner neither contributes capital nor takes any active part</a:t>
            </a:r>
            <a:r>
              <a:rPr lang="en-IN" sz="1200" i="1" dirty="0" smtClean="0">
                <a:latin typeface="Calibri" pitchFamily="34" charset="0"/>
                <a:cs typeface="Calibri" pitchFamily="34" charset="0"/>
              </a:rPr>
              <a:t>, in the </a:t>
            </a:r>
            <a:r>
              <a:rPr lang="en-IN" sz="1200" dirty="0" smtClean="0">
                <a:latin typeface="Calibri" pitchFamily="34" charset="0"/>
                <a:cs typeface="Calibri" pitchFamily="34" charset="0"/>
              </a:rPr>
              <a:t>management of the business. He only knowingly allows himself to be represented as a-partner. His reputation may be benefited to the firm. He is liable to third partners for all debts of the firm. He is also called a quasi-partner.</a:t>
            </a:r>
          </a:p>
          <a:p>
            <a:r>
              <a:rPr lang="en-IN" sz="1200" b="1" i="1" dirty="0" smtClean="0">
                <a:latin typeface="Calibri" pitchFamily="34" charset="0"/>
                <a:cs typeface="Calibri" pitchFamily="34" charset="0"/>
              </a:rPr>
              <a:t>5 Partner in profits only </a:t>
            </a:r>
            <a:r>
              <a:rPr lang="en-IN" sz="1200" dirty="0" smtClean="0">
                <a:latin typeface="Calibri" pitchFamily="34" charset="0"/>
                <a:cs typeface="Calibri" pitchFamily="34" charset="0"/>
              </a:rPr>
              <a:t>When a partner is admitted in a partnership by a special agreement so that he is entitled to share in the profits of the firm but not in the losses, he is known as ‘partner by profit only’. He contributes to the capital of the firm. But he has no right to take part in the activities of the business. His liability is unlimited.</a:t>
            </a:r>
          </a:p>
          <a:p>
            <a:r>
              <a:rPr lang="en-IN" sz="1200" b="1" i="1" dirty="0" smtClean="0"/>
              <a:t>Partner by </a:t>
            </a:r>
            <a:r>
              <a:rPr lang="en-IN" sz="1200" b="1" i="1" dirty="0" err="1" smtClean="0"/>
              <a:t>estoppelsIf</a:t>
            </a:r>
            <a:r>
              <a:rPr lang="en-IN" sz="1200" b="1" i="1" dirty="0" smtClean="0"/>
              <a:t> a partner by his talk or action gives an impression to third </a:t>
            </a:r>
            <a:r>
              <a:rPr lang="en-IN" sz="1200" dirty="0" smtClean="0"/>
              <a:t>parties that he is a partner, then he is known as partner by estoppels.</a:t>
            </a:r>
          </a:p>
          <a:p>
            <a:r>
              <a:rPr lang="en-IN" sz="1200" b="1" i="1" dirty="0" smtClean="0"/>
              <a:t>Partner by holding out </a:t>
            </a:r>
            <a:r>
              <a:rPr lang="en-IN" sz="1200" dirty="0" smtClean="0"/>
              <a:t>When a person is declared as a partner and he does not deny even after becoming aware of it, he is called a partner by holding out</a:t>
            </a:r>
            <a:endParaRPr lang="en-IN" sz="12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15310"/>
            <a:ext cx="8520600" cy="646387"/>
          </a:xfrm>
        </p:spPr>
        <p:txBody>
          <a:bodyPr/>
          <a:lstStyle/>
          <a:p>
            <a:r>
              <a:rPr lang="en-IN" b="1" dirty="0" smtClean="0"/>
              <a:t/>
            </a:r>
            <a:br>
              <a:rPr lang="en-IN" b="1" dirty="0" smtClean="0"/>
            </a:br>
            <a:r>
              <a:rPr lang="en-IN" sz="2800" b="1" dirty="0" smtClean="0">
                <a:solidFill>
                  <a:srgbClr val="FF0000"/>
                </a:solidFill>
                <a:latin typeface="Calibri" pitchFamily="34" charset="0"/>
                <a:cs typeface="Calibri" pitchFamily="34" charset="0"/>
              </a:rPr>
              <a:t>MINOR AS A PARTNER</a:t>
            </a:r>
            <a:r>
              <a:rPr lang="en-IN" b="1" dirty="0" smtClean="0"/>
              <a:t/>
            </a:r>
            <a:br>
              <a:rPr lang="en-IN" b="1" dirty="0" smtClean="0"/>
            </a:br>
            <a:endParaRPr lang="en-IN" dirty="0"/>
          </a:p>
        </p:txBody>
      </p:sp>
      <p:sp>
        <p:nvSpPr>
          <p:cNvPr id="3" name="Rectangle 2"/>
          <p:cNvSpPr/>
          <p:nvPr/>
        </p:nvSpPr>
        <p:spPr>
          <a:xfrm>
            <a:off x="394137" y="1308538"/>
            <a:ext cx="8513379" cy="2893100"/>
          </a:xfrm>
          <a:prstGeom prst="rect">
            <a:avLst/>
          </a:prstGeom>
        </p:spPr>
        <p:txBody>
          <a:bodyPr wrap="square">
            <a:spAutoFit/>
          </a:bodyPr>
          <a:lstStyle/>
          <a:p>
            <a:r>
              <a:rPr lang="en-IN" b="1" dirty="0" smtClean="0"/>
              <a:t>MINOR AS A PARTNER</a:t>
            </a:r>
          </a:p>
          <a:p>
            <a:r>
              <a:rPr lang="en-IN" dirty="0" smtClean="0"/>
              <a:t>Partnership is based on legal contract between two persons. A minor is a person who</a:t>
            </a:r>
          </a:p>
          <a:p>
            <a:r>
              <a:rPr lang="en-IN" dirty="0" smtClean="0"/>
              <a:t>has not attained the age of maturity i.e. not completed 18 years old. As such a minor is</a:t>
            </a:r>
          </a:p>
          <a:p>
            <a:r>
              <a:rPr lang="en-IN" dirty="0" smtClean="0"/>
              <a:t>incompetent to enter into a valid contract with others; so minors can’t start a partnership firm</a:t>
            </a:r>
          </a:p>
          <a:p>
            <a:endParaRPr lang="en-IN" dirty="0" smtClean="0"/>
          </a:p>
          <a:p>
            <a:r>
              <a:rPr lang="en-IN" b="1" dirty="0" smtClean="0"/>
              <a:t>Rights of a minor partner</a:t>
            </a:r>
          </a:p>
          <a:p>
            <a:r>
              <a:rPr lang="en-IN" dirty="0" smtClean="0"/>
              <a:t>1. A minor has the right to share profit and property of the business.</a:t>
            </a:r>
          </a:p>
          <a:p>
            <a:r>
              <a:rPr lang="en-IN" dirty="0" smtClean="0"/>
              <a:t>2. He can inspect the accounts of the firm</a:t>
            </a:r>
          </a:p>
          <a:p>
            <a:r>
              <a:rPr lang="en-IN" dirty="0" smtClean="0"/>
              <a:t>3. A minor can file a suit against the partners for </a:t>
            </a:r>
            <a:r>
              <a:rPr lang="en-IN" dirty="0" err="1" smtClean="0"/>
              <a:t>nonpayment</a:t>
            </a:r>
            <a:r>
              <a:rPr lang="en-IN" dirty="0" smtClean="0"/>
              <a:t> of his share in the</a:t>
            </a:r>
          </a:p>
          <a:p>
            <a:r>
              <a:rPr lang="en-IN" dirty="0" smtClean="0"/>
              <a:t>property.</a:t>
            </a:r>
          </a:p>
          <a:p>
            <a:r>
              <a:rPr lang="en-IN" b="1" dirty="0" smtClean="0"/>
              <a:t>Liability of Minor Partner</a:t>
            </a:r>
          </a:p>
          <a:p>
            <a:pPr marL="342900" indent="-342900">
              <a:buAutoNum type="arabicParenR"/>
            </a:pPr>
            <a:r>
              <a:rPr lang="en-IN" dirty="0" smtClean="0"/>
              <a:t>His liability is limited to his share in the business.</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83779"/>
            <a:ext cx="8520600" cy="551793"/>
          </a:xfrm>
        </p:spPr>
        <p:txBody>
          <a:bodyPr/>
          <a:lstStyle/>
          <a:p>
            <a:r>
              <a:rPr lang="en-IN" b="1" dirty="0" smtClean="0">
                <a:solidFill>
                  <a:srgbClr val="FF0000"/>
                </a:solidFill>
              </a:rPr>
              <a:t/>
            </a:r>
            <a:br>
              <a:rPr lang="en-IN" b="1" dirty="0" smtClean="0">
                <a:solidFill>
                  <a:srgbClr val="FF0000"/>
                </a:solidFill>
              </a:rPr>
            </a:br>
            <a:r>
              <a:rPr lang="en-IN" sz="2800" b="1" dirty="0" smtClean="0">
                <a:solidFill>
                  <a:srgbClr val="FF0000"/>
                </a:solidFill>
                <a:latin typeface="Calibri" pitchFamily="34" charset="0"/>
                <a:cs typeface="Calibri" pitchFamily="34" charset="0"/>
              </a:rPr>
              <a:t>Advantage of partnership</a:t>
            </a:r>
            <a:r>
              <a:rPr lang="en-IN" b="1" dirty="0" smtClean="0">
                <a:solidFill>
                  <a:srgbClr val="FF0000"/>
                </a:solidFill>
              </a:rPr>
              <a:t/>
            </a:r>
            <a:br>
              <a:rPr lang="en-IN" b="1" dirty="0" smtClean="0">
                <a:solidFill>
                  <a:srgbClr val="FF0000"/>
                </a:solidFill>
              </a:rPr>
            </a:br>
            <a:endParaRPr lang="en-IN" dirty="0"/>
          </a:p>
        </p:txBody>
      </p:sp>
      <p:sp>
        <p:nvSpPr>
          <p:cNvPr id="3" name="Rectangle 2"/>
          <p:cNvSpPr/>
          <p:nvPr/>
        </p:nvSpPr>
        <p:spPr>
          <a:xfrm>
            <a:off x="362607" y="1150884"/>
            <a:ext cx="8497614" cy="3785652"/>
          </a:xfrm>
          <a:prstGeom prst="rect">
            <a:avLst/>
          </a:prstGeom>
        </p:spPr>
        <p:txBody>
          <a:bodyPr wrap="square">
            <a:spAutoFit/>
          </a:bodyPr>
          <a:lstStyle/>
          <a:p>
            <a:r>
              <a:rPr lang="en-IN" sz="1200" dirty="0" smtClean="0">
                <a:latin typeface="Calibri" pitchFamily="34" charset="0"/>
                <a:cs typeface="Calibri" pitchFamily="34" charset="0"/>
              </a:rPr>
              <a:t>A partnership firms enjoys the following advantages:</a:t>
            </a:r>
          </a:p>
          <a:p>
            <a:r>
              <a:rPr lang="en-IN" sz="1200" b="1" dirty="0" smtClean="0">
                <a:latin typeface="Calibri" pitchFamily="34" charset="0"/>
                <a:cs typeface="Calibri" pitchFamily="34" charset="0"/>
              </a:rPr>
              <a:t>1. Easy Formation</a:t>
            </a:r>
          </a:p>
          <a:p>
            <a:r>
              <a:rPr lang="en-IN" sz="1200" dirty="0" smtClean="0">
                <a:latin typeface="Calibri" pitchFamily="34" charset="0"/>
                <a:cs typeface="Calibri" pitchFamily="34" charset="0"/>
              </a:rPr>
              <a:t>A partnership firm can be formed easily by putting an agreement between partners. Registration is not compulsory. Closure of the firm is also simple.</a:t>
            </a:r>
          </a:p>
          <a:p>
            <a:r>
              <a:rPr lang="en-IN" sz="1200" b="1" dirty="0" smtClean="0">
                <a:latin typeface="Calibri" pitchFamily="34" charset="0"/>
                <a:cs typeface="Calibri" pitchFamily="34" charset="0"/>
              </a:rPr>
              <a:t>2. More Funds</a:t>
            </a:r>
          </a:p>
          <a:p>
            <a:r>
              <a:rPr lang="en-IN" sz="1200" dirty="0" smtClean="0">
                <a:latin typeface="Calibri" pitchFamily="34" charset="0"/>
                <a:cs typeface="Calibri" pitchFamily="34" charset="0"/>
              </a:rPr>
              <a:t>In a partnership, the capital is contributed by a number of partners. This makes it</a:t>
            </a:r>
          </a:p>
          <a:p>
            <a:r>
              <a:rPr lang="en-IN" sz="1200" dirty="0" smtClean="0">
                <a:latin typeface="Calibri" pitchFamily="34" charset="0"/>
                <a:cs typeface="Calibri" pitchFamily="34" charset="0"/>
              </a:rPr>
              <a:t>possible to raise larger amount of capital as compared to sole trading concern.</a:t>
            </a:r>
          </a:p>
          <a:p>
            <a:r>
              <a:rPr lang="en-IN" sz="1200" b="1" dirty="0" smtClean="0">
                <a:latin typeface="Calibri" pitchFamily="34" charset="0"/>
                <a:cs typeface="Calibri" pitchFamily="34" charset="0"/>
              </a:rPr>
              <a:t>3. Division of </a:t>
            </a:r>
            <a:r>
              <a:rPr lang="en-IN" sz="1200" b="1" dirty="0" err="1" smtClean="0">
                <a:latin typeface="Calibri" pitchFamily="34" charset="0"/>
                <a:cs typeface="Calibri" pitchFamily="34" charset="0"/>
              </a:rPr>
              <a:t>labour</a:t>
            </a:r>
            <a:r>
              <a:rPr lang="en-IN" sz="1200" dirty="0" err="1" smtClean="0">
                <a:latin typeface="Calibri" pitchFamily="34" charset="0"/>
                <a:cs typeface="Calibri" pitchFamily="34" charset="0"/>
              </a:rPr>
              <a:t>Division</a:t>
            </a:r>
            <a:r>
              <a:rPr lang="en-IN" sz="1200" dirty="0" smtClean="0">
                <a:latin typeface="Calibri" pitchFamily="34" charset="0"/>
                <a:cs typeface="Calibri" pitchFamily="34" charset="0"/>
              </a:rPr>
              <a:t> of labour is possible in partnership. The work and responsibility can be</a:t>
            </a:r>
          </a:p>
          <a:p>
            <a:r>
              <a:rPr lang="en-IN" sz="1200" dirty="0" smtClean="0">
                <a:latin typeface="Calibri" pitchFamily="34" charset="0"/>
                <a:cs typeface="Calibri" pitchFamily="34" charset="0"/>
              </a:rPr>
              <a:t>distributed among partners according to their ability. For example </a:t>
            </a:r>
            <a:r>
              <a:rPr lang="en-IN" sz="1200" dirty="0" err="1" smtClean="0">
                <a:latin typeface="Calibri" pitchFamily="34" charset="0"/>
                <a:cs typeface="Calibri" pitchFamily="34" charset="0"/>
              </a:rPr>
              <a:t>Anil,Binil</a:t>
            </a:r>
            <a:r>
              <a:rPr lang="en-IN" sz="1200" dirty="0" smtClean="0">
                <a:latin typeface="Calibri" pitchFamily="34" charset="0"/>
                <a:cs typeface="Calibri" pitchFamily="34" charset="0"/>
              </a:rPr>
              <a:t> and </a:t>
            </a:r>
            <a:r>
              <a:rPr lang="en-IN" sz="1200" dirty="0" err="1" smtClean="0">
                <a:latin typeface="Calibri" pitchFamily="34" charset="0"/>
                <a:cs typeface="Calibri" pitchFamily="34" charset="0"/>
              </a:rPr>
              <a:t>Ciril</a:t>
            </a:r>
            <a:r>
              <a:rPr lang="en-IN" sz="1200" dirty="0" smtClean="0">
                <a:latin typeface="Calibri" pitchFamily="34" charset="0"/>
                <a:cs typeface="Calibri" pitchFamily="34" charset="0"/>
              </a:rPr>
              <a:t> started a Bakery as partnership. In a bakery there are various types of activities like purchase, production, sales, finance </a:t>
            </a:r>
            <a:r>
              <a:rPr lang="en-IN" sz="1200" dirty="0" err="1" smtClean="0">
                <a:latin typeface="Calibri" pitchFamily="34" charset="0"/>
                <a:cs typeface="Calibri" pitchFamily="34" charset="0"/>
              </a:rPr>
              <a:t>etc.In</a:t>
            </a:r>
            <a:r>
              <a:rPr lang="en-IN" sz="1200" dirty="0" smtClean="0">
                <a:latin typeface="Calibri" pitchFamily="34" charset="0"/>
                <a:cs typeface="Calibri" pitchFamily="34" charset="0"/>
              </a:rPr>
              <a:t> that firm there is three partners, so division</a:t>
            </a:r>
          </a:p>
          <a:p>
            <a:r>
              <a:rPr lang="en-IN" sz="1200" dirty="0" smtClean="0">
                <a:latin typeface="Calibri" pitchFamily="34" charset="0"/>
                <a:cs typeface="Calibri" pitchFamily="34" charset="0"/>
              </a:rPr>
              <a:t>of labour is possible. Responsibility of purchase can be assigned to Mr Anil, production charge can be assigned to Mr. </a:t>
            </a:r>
            <a:r>
              <a:rPr lang="en-IN" sz="1200" dirty="0" err="1" smtClean="0">
                <a:latin typeface="Calibri" pitchFamily="34" charset="0"/>
                <a:cs typeface="Calibri" pitchFamily="34" charset="0"/>
              </a:rPr>
              <a:t>Binil</a:t>
            </a:r>
            <a:r>
              <a:rPr lang="en-IN" sz="1200" dirty="0" smtClean="0">
                <a:latin typeface="Calibri" pitchFamily="34" charset="0"/>
                <a:cs typeface="Calibri" pitchFamily="34" charset="0"/>
              </a:rPr>
              <a:t> and sales and finance can be assigned to </a:t>
            </a:r>
            <a:r>
              <a:rPr lang="en-IN" sz="1200" dirty="0" err="1" smtClean="0">
                <a:latin typeface="Calibri" pitchFamily="34" charset="0"/>
                <a:cs typeface="Calibri" pitchFamily="34" charset="0"/>
              </a:rPr>
              <a:t>Mr,Ciril</a:t>
            </a:r>
            <a:r>
              <a:rPr lang="en-IN" sz="1200" dirty="0" smtClean="0">
                <a:latin typeface="Calibri" pitchFamily="34" charset="0"/>
                <a:cs typeface="Calibri" pitchFamily="34" charset="0"/>
              </a:rPr>
              <a:t>. Division of labour leads to specialization.</a:t>
            </a:r>
          </a:p>
          <a:p>
            <a:r>
              <a:rPr lang="en-IN" sz="1200" b="1" dirty="0" smtClean="0">
                <a:latin typeface="Calibri" pitchFamily="34" charset="0"/>
                <a:cs typeface="Calibri" pitchFamily="34" charset="0"/>
              </a:rPr>
              <a:t>4. Balanced decision making </a:t>
            </a:r>
            <a:r>
              <a:rPr lang="en-IN" sz="1200" dirty="0" smtClean="0">
                <a:latin typeface="Calibri" pitchFamily="34" charset="0"/>
                <a:cs typeface="Calibri" pitchFamily="34" charset="0"/>
              </a:rPr>
              <a:t>Collective decision making is possible in partnership. So they can take better</a:t>
            </a:r>
          </a:p>
          <a:p>
            <a:r>
              <a:rPr lang="en-IN" sz="1200" dirty="0" smtClean="0">
                <a:latin typeface="Calibri" pitchFamily="34" charset="0"/>
                <a:cs typeface="Calibri" pitchFamily="34" charset="0"/>
              </a:rPr>
              <a:t>decisions regarding their business.</a:t>
            </a:r>
          </a:p>
          <a:p>
            <a:r>
              <a:rPr lang="en-IN" sz="1200" b="1" dirty="0" smtClean="0">
                <a:latin typeface="Calibri" pitchFamily="34" charset="0"/>
                <a:cs typeface="Calibri" pitchFamily="34" charset="0"/>
              </a:rPr>
              <a:t>5. Efficient management </a:t>
            </a:r>
            <a:r>
              <a:rPr lang="en-IN" sz="1200" dirty="0" smtClean="0">
                <a:latin typeface="Calibri" pitchFamily="34" charset="0"/>
                <a:cs typeface="Calibri" pitchFamily="34" charset="0"/>
              </a:rPr>
              <a:t>In partnership the skill and experience of all partners are brought together. It can</a:t>
            </a:r>
          </a:p>
          <a:p>
            <a:r>
              <a:rPr lang="en-IN" sz="1200" dirty="0" smtClean="0">
                <a:latin typeface="Calibri" pitchFamily="34" charset="0"/>
                <a:cs typeface="Calibri" pitchFamily="34" charset="0"/>
              </a:rPr>
              <a:t>secure greater managerial ability as compared to sole trading concern.</a:t>
            </a:r>
          </a:p>
          <a:p>
            <a:r>
              <a:rPr lang="en-IN" sz="1200" b="1" dirty="0" smtClean="0">
                <a:latin typeface="Calibri" pitchFamily="34" charset="0"/>
                <a:cs typeface="Calibri" pitchFamily="34" charset="0"/>
              </a:rPr>
              <a:t>6. Sharing of risk </a:t>
            </a:r>
            <a:r>
              <a:rPr lang="en-IN" sz="1200" dirty="0" smtClean="0">
                <a:latin typeface="Calibri" pitchFamily="34" charset="0"/>
                <a:cs typeface="Calibri" pitchFamily="34" charset="0"/>
              </a:rPr>
              <a:t>The risks are shared by all the partners. This reduces the anxiety, burden and stress on</a:t>
            </a:r>
          </a:p>
          <a:p>
            <a:r>
              <a:rPr lang="en-IN" sz="1200" dirty="0" smtClean="0">
                <a:latin typeface="Calibri" pitchFamily="34" charset="0"/>
                <a:cs typeface="Calibri" pitchFamily="34" charset="0"/>
              </a:rPr>
              <a:t>individual partners.</a:t>
            </a:r>
          </a:p>
          <a:p>
            <a:r>
              <a:rPr lang="en-IN" sz="1200" b="1" dirty="0" smtClean="0">
                <a:latin typeface="Calibri" pitchFamily="34" charset="0"/>
                <a:cs typeface="Calibri" pitchFamily="34" charset="0"/>
              </a:rPr>
              <a:t>7. Secrecy </a:t>
            </a:r>
            <a:r>
              <a:rPr lang="en-IN" sz="1200" dirty="0" smtClean="0">
                <a:latin typeface="Calibri" pitchFamily="34" charset="0"/>
                <a:cs typeface="Calibri" pitchFamily="34" charset="0"/>
              </a:rPr>
              <a:t>A partnership firm is not legally required to publish its accounts and reports. Hence it</a:t>
            </a:r>
          </a:p>
          <a:p>
            <a:r>
              <a:rPr lang="en-IN" sz="1200" dirty="0" smtClean="0">
                <a:latin typeface="Calibri" pitchFamily="34" charset="0"/>
                <a:cs typeface="Calibri" pitchFamily="34" charset="0"/>
              </a:rPr>
              <a:t>can maintain confidentiality of information relating to its operations.</a:t>
            </a:r>
            <a:endParaRPr lang="en-IN" dirty="0" smtClean="0">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631180"/>
            <a:ext cx="8520600" cy="420786"/>
          </a:xfrm>
        </p:spPr>
        <p:txBody>
          <a:bodyPr/>
          <a:lstStyle/>
          <a:p>
            <a:r>
              <a:rPr lang="en-IN" sz="2800" b="1" dirty="0" smtClean="0">
                <a:solidFill>
                  <a:srgbClr val="FF0000"/>
                </a:solidFill>
                <a:latin typeface="Calibri" pitchFamily="34" charset="0"/>
                <a:cs typeface="Calibri" pitchFamily="34" charset="0"/>
              </a:rPr>
              <a:t>Disadvantages of partnership</a:t>
            </a:r>
          </a:p>
        </p:txBody>
      </p:sp>
      <p:sp>
        <p:nvSpPr>
          <p:cNvPr id="3" name="Rectangle 2"/>
          <p:cNvSpPr/>
          <p:nvPr/>
        </p:nvSpPr>
        <p:spPr>
          <a:xfrm>
            <a:off x="482600" y="1270000"/>
            <a:ext cx="8356600" cy="2677656"/>
          </a:xfrm>
          <a:prstGeom prst="rect">
            <a:avLst/>
          </a:prstGeom>
        </p:spPr>
        <p:txBody>
          <a:bodyPr wrap="square">
            <a:spAutoFit/>
          </a:bodyPr>
          <a:lstStyle/>
          <a:p>
            <a:r>
              <a:rPr lang="en-IN" b="1" dirty="0" smtClean="0">
                <a:latin typeface="Calibri" pitchFamily="34" charset="0"/>
                <a:cs typeface="Calibri" pitchFamily="34" charset="0"/>
              </a:rPr>
              <a:t>1. Unlimited liability </a:t>
            </a:r>
            <a:r>
              <a:rPr lang="en-IN" dirty="0" smtClean="0">
                <a:latin typeface="Calibri" pitchFamily="34" charset="0"/>
                <a:cs typeface="Calibri" pitchFamily="34" charset="0"/>
              </a:rPr>
              <a:t>The partners of a firm have unlimited liability. This may restrict them to take risky</a:t>
            </a:r>
          </a:p>
          <a:p>
            <a:r>
              <a:rPr lang="en-IN" dirty="0" smtClean="0">
                <a:latin typeface="Calibri" pitchFamily="34" charset="0"/>
                <a:cs typeface="Calibri" pitchFamily="34" charset="0"/>
              </a:rPr>
              <a:t>decisions. It may badly affect the growth of the business.</a:t>
            </a:r>
          </a:p>
          <a:p>
            <a:r>
              <a:rPr lang="en-IN" b="1" dirty="0" smtClean="0">
                <a:latin typeface="Calibri" pitchFamily="34" charset="0"/>
                <a:cs typeface="Calibri" pitchFamily="34" charset="0"/>
              </a:rPr>
              <a:t>2. Non transferability of interest </a:t>
            </a:r>
            <a:r>
              <a:rPr lang="en-IN" dirty="0" smtClean="0">
                <a:latin typeface="Calibri" pitchFamily="34" charset="0"/>
                <a:cs typeface="Calibri" pitchFamily="34" charset="0"/>
              </a:rPr>
              <a:t>In partnership there is restriction in case of transfer of ownership. A partner can transfer his share to a third party only with the consent of all other partners.</a:t>
            </a:r>
          </a:p>
          <a:p>
            <a:r>
              <a:rPr lang="en-IN" b="1" dirty="0" smtClean="0">
                <a:latin typeface="Calibri" pitchFamily="34" charset="0"/>
                <a:cs typeface="Calibri" pitchFamily="34" charset="0"/>
              </a:rPr>
              <a:t>3. Limited Resources </a:t>
            </a:r>
            <a:r>
              <a:rPr lang="en-IN" dirty="0" smtClean="0">
                <a:latin typeface="Calibri" pitchFamily="34" charset="0"/>
                <a:cs typeface="Calibri" pitchFamily="34" charset="0"/>
              </a:rPr>
              <a:t>There is a restriction on the number of partners in a firm. Therefore it is not possible</a:t>
            </a:r>
          </a:p>
          <a:p>
            <a:r>
              <a:rPr lang="en-IN" dirty="0" smtClean="0">
                <a:latin typeface="Calibri" pitchFamily="34" charset="0"/>
                <a:cs typeface="Calibri" pitchFamily="34" charset="0"/>
              </a:rPr>
              <a:t>to collect huge financial resources.</a:t>
            </a:r>
          </a:p>
          <a:p>
            <a:r>
              <a:rPr lang="en-IN" b="1" dirty="0" smtClean="0">
                <a:latin typeface="Calibri" pitchFamily="34" charset="0"/>
                <a:cs typeface="Calibri" pitchFamily="34" charset="0"/>
              </a:rPr>
              <a:t>4. Lack of public confidence </a:t>
            </a:r>
            <a:r>
              <a:rPr lang="en-IN" dirty="0" smtClean="0">
                <a:latin typeface="Calibri" pitchFamily="34" charset="0"/>
                <a:cs typeface="Calibri" pitchFamily="34" charset="0"/>
              </a:rPr>
              <a:t>A partnership firm is not legally required to publish its financial reports. As a result</a:t>
            </a:r>
          </a:p>
          <a:p>
            <a:r>
              <a:rPr lang="en-IN" dirty="0" smtClean="0">
                <a:latin typeface="Calibri" pitchFamily="34" charset="0"/>
                <a:cs typeface="Calibri" pitchFamily="34" charset="0"/>
              </a:rPr>
              <a:t>the confidence of the public in partnership is generally low.</a:t>
            </a:r>
          </a:p>
          <a:p>
            <a:r>
              <a:rPr lang="en-IN" b="1" dirty="0" smtClean="0">
                <a:latin typeface="Calibri" pitchFamily="34" charset="0"/>
                <a:cs typeface="Calibri" pitchFamily="34" charset="0"/>
              </a:rPr>
              <a:t>5. Possibility of conflicts </a:t>
            </a:r>
            <a:r>
              <a:rPr lang="en-IN" dirty="0" smtClean="0">
                <a:latin typeface="Calibri" pitchFamily="34" charset="0"/>
                <a:cs typeface="Calibri" pitchFamily="34" charset="0"/>
              </a:rPr>
              <a:t>Partnership is run by group of persons wherein decision making authority is shared.</a:t>
            </a:r>
          </a:p>
          <a:p>
            <a:r>
              <a:rPr lang="en-IN" dirty="0" smtClean="0">
                <a:latin typeface="Calibri" pitchFamily="34" charset="0"/>
                <a:cs typeface="Calibri" pitchFamily="34" charset="0"/>
              </a:rPr>
              <a:t>Difference in opinion on some issues may lead to disputes between partners.</a:t>
            </a:r>
          </a:p>
          <a:p>
            <a:r>
              <a:rPr lang="en-IN" b="1" dirty="0" smtClean="0">
                <a:latin typeface="Calibri" pitchFamily="34" charset="0"/>
                <a:cs typeface="Calibri" pitchFamily="34" charset="0"/>
              </a:rPr>
              <a:t>6. Lack of continuity </a:t>
            </a:r>
            <a:r>
              <a:rPr lang="en-IN" dirty="0" smtClean="0">
                <a:latin typeface="Calibri" pitchFamily="34" charset="0"/>
                <a:cs typeface="Calibri" pitchFamily="34" charset="0"/>
              </a:rPr>
              <a:t>Partnership comes to an end with the death, retirement, insolvency of any partner.</a:t>
            </a:r>
          </a:p>
          <a:p>
            <a:r>
              <a:rPr lang="en-IN" dirty="0" smtClean="0">
                <a:latin typeface="Calibri" pitchFamily="34" charset="0"/>
                <a:cs typeface="Calibri" pitchFamily="34" charset="0"/>
              </a:rPr>
              <a:t>However, the remaining partners may continue the business on the basis of a new agreement.</a:t>
            </a:r>
            <a:endParaRPr lang="en-IN" dirty="0">
              <a:latin typeface="Calibri" pitchFamily="34" charset="0"/>
              <a:cs typeface="Calibri" pitchFamily="34" charset="0"/>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1829</Words>
  <Application>Microsoft Office PowerPoint</Application>
  <PresentationFormat>On-screen Show (16:9)</PresentationFormat>
  <Paragraphs>116</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PowerPoint Presentation</vt:lpstr>
      <vt:lpstr>PowerPoint Presentation</vt:lpstr>
      <vt:lpstr>PowerPoint Presentation</vt:lpstr>
      <vt:lpstr>PARTNERSHIP DEED</vt:lpstr>
      <vt:lpstr>TYPES OF PARTNERSHIP</vt:lpstr>
      <vt:lpstr>TYPES OF PARTNERS</vt:lpstr>
      <vt:lpstr> MINOR AS A PARTNER </vt:lpstr>
      <vt:lpstr> Advantage of partnership </vt:lpstr>
      <vt:lpstr>Disadvantages of partnership</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9</cp:revision>
  <dcterms:modified xsi:type="dcterms:W3CDTF">2021-12-17T10:33:23Z</dcterms:modified>
</cp:coreProperties>
</file>