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60" r:id="rId5"/>
    <p:sldId id="261" r:id="rId6"/>
    <p:sldId id="262" r:id="rId7"/>
    <p:sldId id="27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53" autoAdjust="0"/>
    <p:restoredTop sz="94660"/>
  </p:normalViewPr>
  <p:slideViewPr>
    <p:cSldViewPr snapToGrid="0">
      <p:cViewPr varScale="1">
        <p:scale>
          <a:sx n="111" d="100"/>
          <a:sy n="111" d="100"/>
        </p:scale>
        <p:origin x="-1027"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06310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pitchFamily="34" charset="0"/>
                <a:ea typeface="Calibri"/>
                <a:cs typeface="Calibri" pitchFamily="34" charset="0"/>
                <a:sym typeface="Calibri"/>
              </a:rPr>
              <a:t>FORMS OF BUSINESS ORGANISATION</a:t>
            </a:r>
            <a:endParaRPr sz="2900" b="1" i="0" u="none" strike="noStrike" cap="none">
              <a:solidFill>
                <a:srgbClr val="FF0000"/>
              </a:solidFill>
              <a:latin typeface="Calibri" pitchFamily="34" charset="0"/>
              <a:ea typeface="Calibri"/>
              <a:cs typeface="Calibri" pitchFamily="34" charset="0"/>
              <a:sym typeface="Calibri"/>
            </a:endParaRPr>
          </a:p>
        </p:txBody>
      </p:sp>
      <p:sp>
        <p:nvSpPr>
          <p:cNvPr id="57" name="Google Shape;57;p13"/>
          <p:cNvSpPr txBox="1"/>
          <p:nvPr/>
        </p:nvSpPr>
        <p:spPr>
          <a:xfrm>
            <a:off x="2222175" y="2571738"/>
            <a:ext cx="5232984"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BUSINESS STUDIES</a:t>
            </a:r>
            <a:endParaRPr b="1"/>
          </a:p>
          <a:p>
            <a:pPr marL="0" lvl="0" indent="0" algn="l" rtl="0">
              <a:spcBef>
                <a:spcPts val="0"/>
              </a:spcBef>
              <a:spcAft>
                <a:spcPts val="0"/>
              </a:spcAft>
              <a:buNone/>
            </a:pPr>
            <a:r>
              <a:rPr lang="en" b="1" dirty="0"/>
              <a:t>CHAPTER NUMBER: 2</a:t>
            </a:r>
            <a:endParaRPr b="1"/>
          </a:p>
          <a:p>
            <a:pPr marL="0" lvl="0" indent="0" algn="l" rtl="0">
              <a:spcBef>
                <a:spcPts val="0"/>
              </a:spcBef>
              <a:spcAft>
                <a:spcPts val="0"/>
              </a:spcAft>
              <a:buNone/>
            </a:pPr>
            <a:r>
              <a:rPr lang="en" b="1" dirty="0"/>
              <a:t>CHAPTER NAME : FORMS OF BUSINESS ORGANISATION</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FF0000"/>
                </a:solidFill>
                <a:latin typeface="Arial"/>
                <a:ea typeface="Arial"/>
                <a:cs typeface="Arial"/>
                <a:sym typeface="Arial"/>
              </a:rPr>
              <a:t>FORMS OF BUSINESS ORGANISATION</a:t>
            </a:r>
            <a:endParaRPr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7800" y="768414"/>
            <a:ext cx="9051140" cy="34315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0" i="0" u="none" strike="noStrike" cap="none" dirty="0">
                <a:solidFill>
                  <a:srgbClr val="0070C0"/>
                </a:solidFill>
                <a:latin typeface="Calibri"/>
                <a:ea typeface="Calibri"/>
                <a:cs typeface="Calibri"/>
                <a:sym typeface="Calibri"/>
              </a:rPr>
              <a:t>CONTENTS:</a:t>
            </a:r>
          </a:p>
          <a:p>
            <a:pPr marL="0" marR="0" lvl="0" indent="0" algn="l" rtl="0">
              <a:lnSpc>
                <a:spcPct val="100000"/>
              </a:lnSpc>
              <a:spcBef>
                <a:spcPts val="0"/>
              </a:spcBef>
              <a:spcAft>
                <a:spcPts val="0"/>
              </a:spcAft>
              <a:buClr>
                <a:srgbClr val="000000"/>
              </a:buClr>
              <a:buSzPts val="1400"/>
              <a:buFont typeface="Arial"/>
              <a:buNone/>
            </a:pPr>
            <a:r>
              <a:rPr lang="en-IN" i="1" dirty="0">
                <a:solidFill>
                  <a:srgbClr val="00B050"/>
                </a:solidFill>
                <a:latin typeface="Calibri" pitchFamily="34" charset="0"/>
                <a:cs typeface="Calibri" pitchFamily="34" charset="0"/>
              </a:rPr>
              <a:t>1.Sole Proprietorship</a:t>
            </a:r>
          </a:p>
          <a:p>
            <a:pPr>
              <a:buSzPts val="1400"/>
            </a:pPr>
            <a:r>
              <a:rPr lang="en-IN" i="1" dirty="0">
                <a:solidFill>
                  <a:srgbClr val="00B050"/>
                </a:solidFill>
                <a:latin typeface="Calibri" pitchFamily="34" charset="0"/>
                <a:cs typeface="Calibri" pitchFamily="34" charset="0"/>
              </a:rPr>
              <a:t>2.Joint Stock Company.</a:t>
            </a:r>
          </a:p>
          <a:p>
            <a:r>
              <a:rPr lang="en" i="1" dirty="0">
                <a:solidFill>
                  <a:srgbClr val="00B050"/>
                </a:solidFill>
                <a:latin typeface="Calibri" pitchFamily="34" charset="0"/>
                <a:cs typeface="Calibri" pitchFamily="34" charset="0"/>
                <a:sym typeface="Calibri"/>
              </a:rPr>
              <a:t>3.</a:t>
            </a:r>
            <a:r>
              <a:rPr lang="en-IN" i="1" dirty="0">
                <a:solidFill>
                  <a:srgbClr val="00B050"/>
                </a:solidFill>
                <a:latin typeface="Calibri" pitchFamily="34" charset="0"/>
                <a:cs typeface="Calibri" pitchFamily="34" charset="0"/>
              </a:rPr>
              <a:t> Joint Hindu Family Business</a:t>
            </a:r>
          </a:p>
          <a:p>
            <a:r>
              <a:rPr lang="en-IN" i="1" dirty="0">
                <a:solidFill>
                  <a:srgbClr val="00B050"/>
                </a:solidFill>
                <a:latin typeface="Calibri" pitchFamily="34" charset="0"/>
                <a:cs typeface="Calibri" pitchFamily="34" charset="0"/>
              </a:rPr>
              <a:t>4.Partnership</a:t>
            </a:r>
          </a:p>
          <a:p>
            <a:r>
              <a:rPr lang="en-IN" i="1" dirty="0">
                <a:solidFill>
                  <a:srgbClr val="00B050"/>
                </a:solidFill>
                <a:latin typeface="Calibri" pitchFamily="34" charset="0"/>
                <a:cs typeface="Calibri" pitchFamily="34" charset="0"/>
              </a:rPr>
              <a:t>5.Co-operative Society</a:t>
            </a:r>
          </a:p>
          <a:p>
            <a:endParaRPr lang="en-US" sz="1200" b="0" i="0" u="none" strike="noStrike" cap="none" dirty="0">
              <a:solidFill>
                <a:srgbClr val="000000"/>
              </a:solidFill>
              <a:latin typeface="Calibri" pitchFamily="34" charset="0"/>
              <a:ea typeface="Calibri"/>
              <a:cs typeface="Calibri" pitchFamily="34" charset="0"/>
              <a:sym typeface="Calibri"/>
            </a:endParaRPr>
          </a:p>
          <a:p>
            <a:r>
              <a:rPr lang="en-US" sz="1800" dirty="0">
                <a:solidFill>
                  <a:srgbClr val="FF0000"/>
                </a:solidFill>
                <a:latin typeface="Calibri" pitchFamily="34" charset="0"/>
                <a:ea typeface="Calibri"/>
                <a:cs typeface="Calibri" pitchFamily="34" charset="0"/>
                <a:sym typeface="Calibri"/>
              </a:rPr>
              <a:t>Introduction</a:t>
            </a:r>
          </a:p>
          <a:p>
            <a:pPr algn="just"/>
            <a:r>
              <a:rPr lang="en-IN" sz="1200" dirty="0">
                <a:latin typeface="Calibri" pitchFamily="34" charset="0"/>
                <a:cs typeface="Calibri" pitchFamily="34" charset="0"/>
              </a:rPr>
              <a:t>Business activities cannot be performed in </a:t>
            </a:r>
            <a:r>
              <a:rPr lang="en-IN" sz="1200" dirty="0" smtClean="0">
                <a:latin typeface="Calibri" pitchFamily="34" charset="0"/>
                <a:cs typeface="Calibri" pitchFamily="34" charset="0"/>
              </a:rPr>
              <a:t>isolation. They </a:t>
            </a:r>
            <a:r>
              <a:rPr lang="en-IN" sz="1200" dirty="0">
                <a:latin typeface="Calibri" pitchFamily="34" charset="0"/>
                <a:cs typeface="Calibri" pitchFamily="34" charset="0"/>
              </a:rPr>
              <a:t>have to be organised in an appropriate form. “Forms of Business Organisation” are essentially the forms of ownership of </a:t>
            </a:r>
            <a:r>
              <a:rPr lang="en-IN" sz="1200" dirty="0" smtClean="0">
                <a:latin typeface="Calibri" pitchFamily="34" charset="0"/>
                <a:cs typeface="Calibri" pitchFamily="34" charset="0"/>
              </a:rPr>
              <a:t>business. A </a:t>
            </a:r>
            <a:r>
              <a:rPr lang="en-IN" sz="1200" dirty="0">
                <a:latin typeface="Calibri" pitchFamily="34" charset="0"/>
                <a:cs typeface="Calibri" pitchFamily="34" charset="0"/>
              </a:rPr>
              <a:t>business organisation or business concern is an enterprise created to achieve business objectives. It achieves its objectives by engaging in some activities like production or purchase and sale of goods or services. Business undertakings can be distinguished from one another on the basis of ownership, management and control. In India we have the following types of business enterprises.</a:t>
            </a:r>
          </a:p>
          <a:p>
            <a:pPr algn="just"/>
            <a:r>
              <a:rPr lang="en-US" sz="1200" b="0" i="0" u="none" strike="noStrike" cap="none" dirty="0">
                <a:solidFill>
                  <a:srgbClr val="FF0000"/>
                </a:solidFill>
                <a:latin typeface="Calibri" pitchFamily="34" charset="0"/>
                <a:ea typeface="Calibri"/>
                <a:cs typeface="Calibri" pitchFamily="34" charset="0"/>
                <a:sym typeface="Calibri"/>
              </a:rPr>
              <a:t>While starting </a:t>
            </a:r>
            <a:r>
              <a:rPr lang="en-US" sz="1200" dirty="0">
                <a:solidFill>
                  <a:srgbClr val="FF0000"/>
                </a:solidFill>
                <a:latin typeface="Calibri" pitchFamily="34" charset="0"/>
                <a:ea typeface="Calibri"/>
                <a:cs typeface="Calibri" pitchFamily="34" charset="0"/>
                <a:sym typeface="Calibri"/>
              </a:rPr>
              <a:t>a business or expanding an existing </a:t>
            </a:r>
            <a:r>
              <a:rPr lang="en-US" sz="1200" dirty="0" smtClean="0">
                <a:solidFill>
                  <a:srgbClr val="FF0000"/>
                </a:solidFill>
                <a:latin typeface="Calibri" pitchFamily="34" charset="0"/>
                <a:ea typeface="Calibri"/>
                <a:cs typeface="Calibri" pitchFamily="34" charset="0"/>
                <a:sym typeface="Calibri"/>
              </a:rPr>
              <a:t>one, an </a:t>
            </a:r>
            <a:r>
              <a:rPr lang="en-US" sz="1200" dirty="0">
                <a:solidFill>
                  <a:srgbClr val="FF0000"/>
                </a:solidFill>
                <a:latin typeface="Calibri" pitchFamily="34" charset="0"/>
                <a:ea typeface="Calibri"/>
                <a:cs typeface="Calibri" pitchFamily="34" charset="0"/>
                <a:sym typeface="Calibri"/>
              </a:rPr>
              <a:t>important decision relates to the choice of the form of </a:t>
            </a:r>
            <a:r>
              <a:rPr lang="en-US" sz="1200" dirty="0" err="1">
                <a:solidFill>
                  <a:srgbClr val="FF0000"/>
                </a:solidFill>
                <a:latin typeface="Calibri" pitchFamily="34" charset="0"/>
                <a:ea typeface="Calibri"/>
                <a:cs typeface="Calibri" pitchFamily="34" charset="0"/>
                <a:sym typeface="Calibri"/>
              </a:rPr>
              <a:t>organisation</a:t>
            </a:r>
            <a:r>
              <a:rPr lang="en-US" sz="1200" dirty="0">
                <a:solidFill>
                  <a:srgbClr val="FF0000"/>
                </a:solidFill>
                <a:latin typeface="Calibri" pitchFamily="34" charset="0"/>
                <a:ea typeface="Calibri"/>
                <a:cs typeface="Calibri" pitchFamily="34" charset="0"/>
                <a:sym typeface="Calibri"/>
              </a:rPr>
              <a:t>. The most appropriate form is determined by weighing the merits and limitations of each type of </a:t>
            </a:r>
            <a:r>
              <a:rPr lang="en-US" sz="1200" dirty="0" err="1">
                <a:solidFill>
                  <a:srgbClr val="FF0000"/>
                </a:solidFill>
                <a:latin typeface="Calibri" pitchFamily="34" charset="0"/>
                <a:ea typeface="Calibri"/>
                <a:cs typeface="Calibri" pitchFamily="34" charset="0"/>
                <a:sym typeface="Calibri"/>
              </a:rPr>
              <a:t>organisation</a:t>
            </a:r>
            <a:r>
              <a:rPr lang="en-US" sz="1200" dirty="0">
                <a:solidFill>
                  <a:srgbClr val="FF0000"/>
                </a:solidFill>
                <a:latin typeface="Calibri" pitchFamily="34" charset="0"/>
                <a:ea typeface="Calibri"/>
                <a:cs typeface="Calibri" pitchFamily="34" charset="0"/>
                <a:sym typeface="Calibri"/>
              </a:rPr>
              <a:t> against one’s own requirement.</a:t>
            </a:r>
            <a:endParaRPr sz="1200" b="0" i="0" u="none" strike="noStrike" cap="none" dirty="0">
              <a:solidFill>
                <a:srgbClr val="FF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517383"/>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dirty="0">
                <a:solidFill>
                  <a:srgbClr val="FF0000"/>
                </a:solidFill>
              </a:rPr>
              <a:t>SOLE PROPRIETORSHIP</a:t>
            </a:r>
            <a:endParaRPr sz="2200" b="1" i="0" u="none" strike="noStrike" cap="none" dirty="0">
              <a:solidFill>
                <a:srgbClr val="FF0000"/>
              </a:solidFill>
              <a:latin typeface="Arial"/>
              <a:ea typeface="Arial"/>
              <a:cs typeface="Arial"/>
              <a:sym typeface="Arial"/>
            </a:endParaRPr>
          </a:p>
        </p:txBody>
      </p:sp>
      <p:sp>
        <p:nvSpPr>
          <p:cNvPr id="71" name="Google Shape;71;p15"/>
          <p:cNvSpPr txBox="1"/>
          <p:nvPr/>
        </p:nvSpPr>
        <p:spPr>
          <a:xfrm>
            <a:off x="272675" y="1437700"/>
            <a:ext cx="8688300" cy="3498194"/>
          </a:xfrm>
          <a:prstGeom prst="rect">
            <a:avLst/>
          </a:prstGeom>
          <a:noFill/>
          <a:ln>
            <a:noFill/>
          </a:ln>
        </p:spPr>
        <p:txBody>
          <a:bodyPr spcFirstLastPara="1" wrap="square" lIns="91425" tIns="91425" rIns="91425" bIns="91425" anchor="t" anchorCtr="0">
            <a:noAutofit/>
          </a:bodyPr>
          <a:lstStyle/>
          <a:p>
            <a:pPr algn="just"/>
            <a:r>
              <a:rPr lang="en-IN" dirty="0">
                <a:latin typeface="Calibri" pitchFamily="34" charset="0"/>
                <a:cs typeface="Calibri" pitchFamily="34" charset="0"/>
              </a:rPr>
              <a:t>Sole proprietorship is the form of business, which is owned, managed and controlled by an individual. He is solely responsible for providing the capital, for bearing the risk and for the overall management and control of the business. If the business earns profit, the sole proprietor enjoys all the profit alone and if the business suffers loss, it has to be borne by the sole trader himself. He conducts the business with the help of his family members or employees. Sole proprietorship is also called single ownership or single proprietorship.</a:t>
            </a:r>
          </a:p>
          <a:p>
            <a:r>
              <a:rPr lang="en-IN" b="1" i="1" dirty="0">
                <a:latin typeface="Calibri" pitchFamily="34" charset="0"/>
                <a:cs typeface="Calibri" pitchFamily="34" charset="0"/>
              </a:rPr>
              <a:t>Suitability</a:t>
            </a:r>
          </a:p>
          <a:p>
            <a:r>
              <a:rPr lang="en-IN" dirty="0">
                <a:latin typeface="Calibri" pitchFamily="34" charset="0"/>
                <a:cs typeface="Calibri" pitchFamily="34" charset="0"/>
              </a:rPr>
              <a:t>Sole trading concerns require lesser amount of capital. It is best suitable for the following types of business:</a:t>
            </a:r>
          </a:p>
          <a:p>
            <a:r>
              <a:rPr lang="en-IN" dirty="0">
                <a:latin typeface="Calibri" pitchFamily="34" charset="0"/>
                <a:cs typeface="Calibri" pitchFamily="34" charset="0"/>
              </a:rPr>
              <a:t>1 Business which are carried out on small scale with modest capital and limited managerial talent, e.g., local grocery store, stationery shops, medical store, bakeries, small factories etc.</a:t>
            </a:r>
          </a:p>
          <a:p>
            <a:r>
              <a:rPr lang="en-IN" dirty="0">
                <a:latin typeface="Calibri" pitchFamily="34" charset="0"/>
                <a:cs typeface="Calibri" pitchFamily="34" charset="0"/>
              </a:rPr>
              <a:t>2 Business where customers demand personalized services such as small beauty </a:t>
            </a:r>
            <a:r>
              <a:rPr lang="en-IN" dirty="0" err="1">
                <a:latin typeface="Calibri" pitchFamily="34" charset="0"/>
                <a:cs typeface="Calibri" pitchFamily="34" charset="0"/>
              </a:rPr>
              <a:t>parlors</a:t>
            </a:r>
            <a:r>
              <a:rPr lang="en-IN" dirty="0">
                <a:latin typeface="Calibri" pitchFamily="34" charset="0"/>
                <a:cs typeface="Calibri" pitchFamily="34" charset="0"/>
              </a:rPr>
              <a:t>, hair </a:t>
            </a:r>
            <a:r>
              <a:rPr lang="fr-FR" dirty="0" err="1">
                <a:latin typeface="Calibri" pitchFamily="34" charset="0"/>
                <a:cs typeface="Calibri" pitchFamily="34" charset="0"/>
              </a:rPr>
              <a:t>cutting</a:t>
            </a:r>
            <a:r>
              <a:rPr lang="fr-FR" dirty="0">
                <a:latin typeface="Calibri" pitchFamily="34" charset="0"/>
                <a:cs typeface="Calibri" pitchFamily="34" charset="0"/>
              </a:rPr>
              <a:t> saloons </a:t>
            </a:r>
            <a:r>
              <a:rPr lang="fr-FR" dirty="0" err="1">
                <a:latin typeface="Calibri" pitchFamily="34" charset="0"/>
                <a:cs typeface="Calibri" pitchFamily="34" charset="0"/>
              </a:rPr>
              <a:t>tailoring</a:t>
            </a:r>
            <a:r>
              <a:rPr lang="fr-FR" dirty="0">
                <a:latin typeface="Calibri" pitchFamily="34" charset="0"/>
                <a:cs typeface="Calibri" pitchFamily="34" charset="0"/>
              </a:rPr>
              <a:t> </a:t>
            </a:r>
            <a:r>
              <a:rPr lang="fr-FR" dirty="0" err="1">
                <a:latin typeface="Calibri" pitchFamily="34" charset="0"/>
                <a:cs typeface="Calibri" pitchFamily="34" charset="0"/>
              </a:rPr>
              <a:t>units</a:t>
            </a:r>
            <a:r>
              <a:rPr lang="fr-FR" dirty="0">
                <a:latin typeface="Calibri" pitchFamily="34" charset="0"/>
                <a:cs typeface="Calibri" pitchFamily="34" charset="0"/>
              </a:rPr>
              <a:t>, internet café etc.</a:t>
            </a:r>
          </a:p>
          <a:p>
            <a:endParaRPr lang="fr-FR" sz="1400" b="0" i="0" u="none" strike="noStrike" cap="none" dirty="0">
              <a:solidFill>
                <a:srgbClr val="000000"/>
              </a:solidFill>
              <a:latin typeface="Calibri" pitchFamily="34" charset="0"/>
              <a:ea typeface="Calibri"/>
              <a:cs typeface="Calibri" pitchFamily="34" charset="0"/>
              <a:sym typeface="Calibri"/>
            </a:endParaRPr>
          </a:p>
          <a:p>
            <a:endParaRPr sz="1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45234"/>
            <a:ext cx="8520600" cy="569166"/>
          </a:xfrm>
        </p:spPr>
        <p:txBody>
          <a:bodyPr/>
          <a:lstStyle/>
          <a:p>
            <a:pPr algn="l"/>
            <a:r>
              <a:rPr lang="en-IN" sz="1800" b="1" dirty="0">
                <a:solidFill>
                  <a:srgbClr val="FF0000"/>
                </a:solidFill>
                <a:latin typeface="Calibri" pitchFamily="34" charset="0"/>
                <a:cs typeface="Calibri" pitchFamily="34" charset="0"/>
              </a:rPr>
              <a:t>Features of Sole trading Concern</a:t>
            </a:r>
            <a:endParaRPr lang="en-IN" sz="1800" dirty="0">
              <a:solidFill>
                <a:srgbClr val="FF0000"/>
              </a:solidFill>
              <a:latin typeface="Calibri" pitchFamily="34" charset="0"/>
              <a:cs typeface="Calibri" pitchFamily="34" charset="0"/>
            </a:endParaRPr>
          </a:p>
        </p:txBody>
      </p:sp>
      <p:sp>
        <p:nvSpPr>
          <p:cNvPr id="3" name="TextBox 2"/>
          <p:cNvSpPr txBox="1"/>
          <p:nvPr/>
        </p:nvSpPr>
        <p:spPr>
          <a:xfrm>
            <a:off x="345233" y="1240971"/>
            <a:ext cx="8537510" cy="3323987"/>
          </a:xfrm>
          <a:prstGeom prst="rect">
            <a:avLst/>
          </a:prstGeom>
          <a:noFill/>
        </p:spPr>
        <p:txBody>
          <a:bodyPr wrap="square" rtlCol="0">
            <a:spAutoFit/>
          </a:bodyPr>
          <a:lstStyle/>
          <a:p>
            <a:pPr marL="342900" indent="-342900">
              <a:buAutoNum type="arabicPeriod"/>
            </a:pPr>
            <a:r>
              <a:rPr lang="en-IN" b="1" dirty="0">
                <a:latin typeface="Calibri" pitchFamily="34" charset="0"/>
                <a:cs typeface="Calibri" pitchFamily="34" charset="0"/>
              </a:rPr>
              <a:t>Single ownership - </a:t>
            </a:r>
            <a:r>
              <a:rPr lang="en-IN" dirty="0">
                <a:latin typeface="Calibri" pitchFamily="34" charset="0"/>
                <a:cs typeface="Calibri" pitchFamily="34" charset="0"/>
              </a:rPr>
              <a:t>A sole proprietorship is wholly owned by a single person</a:t>
            </a:r>
            <a:r>
              <a:rPr lang="en-IN" b="1" dirty="0">
                <a:latin typeface="Calibri" pitchFamily="34" charset="0"/>
                <a:cs typeface="Calibri" pitchFamily="34" charset="0"/>
              </a:rPr>
              <a:t>. He supplies the entire </a:t>
            </a:r>
            <a:r>
              <a:rPr lang="en-IN" dirty="0">
                <a:latin typeface="Calibri" pitchFamily="34" charset="0"/>
                <a:cs typeface="Calibri" pitchFamily="34" charset="0"/>
              </a:rPr>
              <a:t>capital  </a:t>
            </a:r>
          </a:p>
          <a:p>
            <a:pPr marL="342900" indent="-342900"/>
            <a:r>
              <a:rPr lang="en-IN" dirty="0">
                <a:latin typeface="Calibri" pitchFamily="34" charset="0"/>
                <a:cs typeface="Calibri" pitchFamily="34" charset="0"/>
              </a:rPr>
              <a:t>                                           from his own wealth or from borrowed funds.</a:t>
            </a:r>
          </a:p>
          <a:p>
            <a:r>
              <a:rPr lang="en-US" dirty="0">
                <a:latin typeface="Calibri" pitchFamily="34" charset="0"/>
                <a:cs typeface="Calibri" pitchFamily="34" charset="0"/>
              </a:rPr>
              <a:t>2. </a:t>
            </a:r>
            <a:r>
              <a:rPr lang="en-IN" b="1" dirty="0">
                <a:latin typeface="Calibri" pitchFamily="34" charset="0"/>
                <a:cs typeface="Calibri" pitchFamily="34" charset="0"/>
              </a:rPr>
              <a:t>No legal formalities-</a:t>
            </a:r>
            <a:r>
              <a:rPr lang="en-IN" dirty="0">
                <a:latin typeface="Calibri" pitchFamily="34" charset="0"/>
                <a:cs typeface="Calibri" pitchFamily="34" charset="0"/>
              </a:rPr>
              <a:t>There is no legal formality to start as well as to close sole trading  concern. Only a license is   </a:t>
            </a:r>
          </a:p>
          <a:p>
            <a:r>
              <a:rPr lang="en-IN" dirty="0">
                <a:latin typeface="Calibri" pitchFamily="34" charset="0"/>
                <a:cs typeface="Calibri" pitchFamily="34" charset="0"/>
              </a:rPr>
              <a:t>                                           necessary in certain types of business.</a:t>
            </a:r>
          </a:p>
          <a:p>
            <a:r>
              <a:rPr lang="en-US" dirty="0">
                <a:latin typeface="Calibri" pitchFamily="34" charset="0"/>
                <a:cs typeface="Calibri" pitchFamily="34" charset="0"/>
              </a:rPr>
              <a:t>3. </a:t>
            </a:r>
            <a:r>
              <a:rPr lang="en-IN" b="1" dirty="0">
                <a:latin typeface="Calibri" pitchFamily="34" charset="0"/>
                <a:cs typeface="Calibri" pitchFamily="34" charset="0"/>
              </a:rPr>
              <a:t>Control-                       </a:t>
            </a:r>
            <a:r>
              <a:rPr lang="en-IN" dirty="0">
                <a:latin typeface="Calibri" pitchFamily="34" charset="0"/>
                <a:cs typeface="Calibri" pitchFamily="34" charset="0"/>
              </a:rPr>
              <a:t>A sole proprietor has full control over his business. He can carry out without consulting with      </a:t>
            </a:r>
          </a:p>
          <a:p>
            <a:r>
              <a:rPr lang="en-IN" dirty="0">
                <a:latin typeface="Calibri" pitchFamily="34" charset="0"/>
                <a:cs typeface="Calibri" pitchFamily="34" charset="0"/>
              </a:rPr>
              <a:t>                                            others.</a:t>
            </a:r>
          </a:p>
          <a:p>
            <a:pPr algn="just"/>
            <a:r>
              <a:rPr lang="en-IN" b="1" dirty="0">
                <a:latin typeface="Calibri" pitchFamily="34" charset="0"/>
                <a:cs typeface="Calibri" pitchFamily="34" charset="0"/>
              </a:rPr>
              <a:t>4. No legal entity-      </a:t>
            </a:r>
            <a:r>
              <a:rPr lang="en-IN" dirty="0">
                <a:latin typeface="Calibri" pitchFamily="34" charset="0"/>
                <a:cs typeface="Calibri" pitchFamily="34" charset="0"/>
              </a:rPr>
              <a:t>A sole proprietorship has no separate legal entity from its owner. In the eyes of   law there is  </a:t>
            </a:r>
          </a:p>
          <a:p>
            <a:pPr algn="just"/>
            <a:r>
              <a:rPr lang="en-IN" dirty="0">
                <a:latin typeface="Calibri" pitchFamily="34" charset="0"/>
                <a:cs typeface="Calibri" pitchFamily="34" charset="0"/>
              </a:rPr>
              <a:t>                                       no distinction between the sole trader and his business. The assets and liabilities of the  </a:t>
            </a:r>
          </a:p>
          <a:p>
            <a:pPr algn="just"/>
            <a:r>
              <a:rPr lang="en-IN" dirty="0">
                <a:latin typeface="Calibri" pitchFamily="34" charset="0"/>
                <a:cs typeface="Calibri" pitchFamily="34" charset="0"/>
              </a:rPr>
              <a:t>                                        business and its owner can’t be separated.</a:t>
            </a:r>
          </a:p>
          <a:p>
            <a:r>
              <a:rPr lang="en-IN" b="1" dirty="0">
                <a:latin typeface="Calibri" pitchFamily="34" charset="0"/>
                <a:cs typeface="Calibri" pitchFamily="34" charset="0"/>
              </a:rPr>
              <a:t>5. Unlimited liability - </a:t>
            </a:r>
            <a:r>
              <a:rPr lang="en-IN" dirty="0">
                <a:latin typeface="Calibri" pitchFamily="34" charset="0"/>
                <a:cs typeface="Calibri" pitchFamily="34" charset="0"/>
              </a:rPr>
              <a:t>The sole proprietor’s liability is unlimited. If the asset of the business is insufficient   </a:t>
            </a:r>
          </a:p>
          <a:p>
            <a:r>
              <a:rPr lang="en-IN" dirty="0">
                <a:latin typeface="Calibri" pitchFamily="34" charset="0"/>
                <a:cs typeface="Calibri" pitchFamily="34" charset="0"/>
              </a:rPr>
              <a:t>                                           to meet its debts, the proprietor is liable to pay off the debts out of his personal        </a:t>
            </a:r>
          </a:p>
          <a:p>
            <a:r>
              <a:rPr lang="en-IN" dirty="0">
                <a:latin typeface="Calibri" pitchFamily="34" charset="0"/>
                <a:cs typeface="Calibri" pitchFamily="34" charset="0"/>
              </a:rPr>
              <a:t>                                          property.</a:t>
            </a:r>
          </a:p>
          <a:p>
            <a:r>
              <a:rPr lang="en-IN" b="1" dirty="0">
                <a:latin typeface="Calibri" pitchFamily="34" charset="0"/>
                <a:cs typeface="Calibri" pitchFamily="34" charset="0"/>
              </a:rPr>
              <a:t>6. No profit sharing -   </a:t>
            </a:r>
            <a:r>
              <a:rPr lang="en-IN" dirty="0">
                <a:latin typeface="Calibri" pitchFamily="34" charset="0"/>
                <a:cs typeface="Calibri" pitchFamily="34" charset="0"/>
              </a:rPr>
              <a:t>The sole proprietor alone is entitled to all the profit and losses of the business.</a:t>
            </a:r>
          </a:p>
          <a:p>
            <a:r>
              <a:rPr lang="en-IN" b="1" dirty="0">
                <a:latin typeface="Calibri" pitchFamily="34" charset="0"/>
                <a:cs typeface="Calibri" pitchFamily="34" charset="0"/>
              </a:rPr>
              <a:t>7. Lack of business continuity- </a:t>
            </a:r>
            <a:r>
              <a:rPr lang="en-IN" dirty="0">
                <a:latin typeface="Calibri" pitchFamily="34" charset="0"/>
                <a:cs typeface="Calibri" pitchFamily="34" charset="0"/>
              </a:rPr>
              <a:t>Since the owner and the business are same, death, insanity or </a:t>
            </a:r>
          </a:p>
          <a:p>
            <a:r>
              <a:rPr lang="en-IN" dirty="0">
                <a:latin typeface="Calibri" pitchFamily="34" charset="0"/>
                <a:cs typeface="Calibri" pitchFamily="34" charset="0"/>
              </a:rPr>
              <a:t>                                                      bankruptcy of the sole trader will cause closure of the business.</a:t>
            </a:r>
          </a:p>
        </p:txBody>
      </p:sp>
      <p:pic>
        <p:nvPicPr>
          <p:cNvPr id="4" name="Google Shape;69;p15">
            <a:extLst>
              <a:ext uri="{FF2B5EF4-FFF2-40B4-BE49-F238E27FC236}">
                <a16:creationId xmlns="" xmlns:a16="http://schemas.microsoft.com/office/drawing/2014/main" id="{047319F6-1873-4A21-9B84-27032BA6636C}"/>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11015"/>
            <a:ext cx="8520600" cy="474785"/>
          </a:xfrm>
        </p:spPr>
        <p:txBody>
          <a:bodyPr/>
          <a:lstStyle/>
          <a:p>
            <a:r>
              <a:rPr lang="en-IN" sz="2800" b="1" dirty="0">
                <a:solidFill>
                  <a:srgbClr val="FF0000"/>
                </a:solidFill>
                <a:latin typeface="Calibri" pitchFamily="34" charset="0"/>
                <a:cs typeface="Calibri" pitchFamily="34" charset="0"/>
              </a:rPr>
              <a:t>Merits or Advantages of sole proprietorship</a:t>
            </a:r>
            <a:endParaRPr lang="en-IN" sz="2800" dirty="0">
              <a:solidFill>
                <a:srgbClr val="FF0000"/>
              </a:solidFill>
              <a:latin typeface="Calibri" pitchFamily="34" charset="0"/>
              <a:cs typeface="Calibri" pitchFamily="34" charset="0"/>
            </a:endParaRPr>
          </a:p>
        </p:txBody>
      </p:sp>
      <p:sp>
        <p:nvSpPr>
          <p:cNvPr id="3" name="Rectangle 2"/>
          <p:cNvSpPr/>
          <p:nvPr/>
        </p:nvSpPr>
        <p:spPr>
          <a:xfrm>
            <a:off x="281355" y="738553"/>
            <a:ext cx="8862646" cy="3170099"/>
          </a:xfrm>
          <a:prstGeom prst="rect">
            <a:avLst/>
          </a:prstGeom>
        </p:spPr>
        <p:txBody>
          <a:bodyPr wrap="square">
            <a:spAutoFit/>
          </a:bodyPr>
          <a:lstStyle/>
          <a:p>
            <a:r>
              <a:rPr lang="en-IN" b="1" dirty="0">
                <a:latin typeface="Calibri" pitchFamily="34" charset="0"/>
                <a:cs typeface="Calibri" pitchFamily="34" charset="0"/>
              </a:rPr>
              <a:t>1. Easy formation :   An important merit of sole proprietorship is the possibility of entering </a:t>
            </a:r>
            <a:r>
              <a:rPr lang="en-IN" dirty="0">
                <a:latin typeface="Calibri" pitchFamily="34" charset="0"/>
                <a:cs typeface="Calibri" pitchFamily="34" charset="0"/>
              </a:rPr>
              <a:t>into business with minimal legal formalities.</a:t>
            </a:r>
          </a:p>
          <a:p>
            <a:r>
              <a:rPr lang="en-IN" b="1" dirty="0">
                <a:latin typeface="Calibri" pitchFamily="34" charset="0"/>
                <a:cs typeface="Calibri" pitchFamily="34" charset="0"/>
              </a:rPr>
              <a:t>2. Quick decisions </a:t>
            </a:r>
            <a:r>
              <a:rPr lang="en-IN" dirty="0">
                <a:latin typeface="Calibri" pitchFamily="34" charset="0"/>
                <a:cs typeface="Calibri" pitchFamily="34" charset="0"/>
              </a:rPr>
              <a:t>The sole proprietor is completely free to take decisions without consulting with others. Quick decision and prompt actions help to improve the efficiency of the business.</a:t>
            </a:r>
          </a:p>
          <a:p>
            <a:r>
              <a:rPr lang="en-IN" b="1" dirty="0">
                <a:latin typeface="Calibri" pitchFamily="34" charset="0"/>
                <a:cs typeface="Calibri" pitchFamily="34" charset="0"/>
              </a:rPr>
              <a:t>3. Motivation to work </a:t>
            </a:r>
            <a:r>
              <a:rPr lang="en-IN" dirty="0">
                <a:latin typeface="Calibri" pitchFamily="34" charset="0"/>
                <a:cs typeface="Calibri" pitchFamily="34" charset="0"/>
              </a:rPr>
              <a:t>The proprietor alone is entitled to receive all the profit of business and he alone has to bear all the losses, there is direct relation between effort and reward.</a:t>
            </a:r>
          </a:p>
          <a:p>
            <a:r>
              <a:rPr lang="en-IN" b="1" dirty="0">
                <a:latin typeface="Calibri" pitchFamily="34" charset="0"/>
                <a:cs typeface="Calibri" pitchFamily="34" charset="0"/>
              </a:rPr>
              <a:t>4. Secrecy   </a:t>
            </a:r>
            <a:r>
              <a:rPr lang="en-IN" dirty="0">
                <a:latin typeface="Calibri" pitchFamily="34" charset="0"/>
                <a:cs typeface="Calibri" pitchFamily="34" charset="0"/>
              </a:rPr>
              <a:t>Business secrecy is an important factor in every </a:t>
            </a:r>
            <a:r>
              <a:rPr lang="en-IN" dirty="0" err="1">
                <a:latin typeface="Calibri" pitchFamily="34" charset="0"/>
                <a:cs typeface="Calibri" pitchFamily="34" charset="0"/>
              </a:rPr>
              <a:t>business.A</a:t>
            </a:r>
            <a:r>
              <a:rPr lang="en-IN" dirty="0">
                <a:latin typeface="Calibri" pitchFamily="34" charset="0"/>
                <a:cs typeface="Calibri" pitchFamily="34" charset="0"/>
              </a:rPr>
              <a:t> sole trader can keep his all business information and maintain secrecy. He is not bound by law to publish his accounts of business.</a:t>
            </a:r>
          </a:p>
          <a:p>
            <a:r>
              <a:rPr lang="en-IN" b="1" dirty="0">
                <a:latin typeface="Calibri" pitchFamily="34" charset="0"/>
                <a:cs typeface="Calibri" pitchFamily="34" charset="0"/>
              </a:rPr>
              <a:t>6. Flexibility of operations: The small size and simple management structure helps a</a:t>
            </a:r>
          </a:p>
          <a:p>
            <a:r>
              <a:rPr lang="en-IN" dirty="0">
                <a:latin typeface="Calibri" pitchFamily="34" charset="0"/>
                <a:cs typeface="Calibri" pitchFamily="34" charset="0"/>
              </a:rPr>
              <a:t>sole proprietor to adapt easily to changing conditions. He can reduce his business or increase</a:t>
            </a:r>
          </a:p>
          <a:p>
            <a:r>
              <a:rPr lang="en-IN" dirty="0">
                <a:latin typeface="Calibri" pitchFamily="34" charset="0"/>
                <a:cs typeface="Calibri" pitchFamily="34" charset="0"/>
              </a:rPr>
              <a:t>it according to the changing conditions.</a:t>
            </a:r>
          </a:p>
          <a:p>
            <a:r>
              <a:rPr lang="en-IN" b="1" dirty="0">
                <a:latin typeface="Calibri" pitchFamily="34" charset="0"/>
                <a:cs typeface="Calibri" pitchFamily="34" charset="0"/>
              </a:rPr>
              <a:t>7. </a:t>
            </a:r>
            <a:r>
              <a:rPr lang="en-IN" b="1" dirty="0" err="1">
                <a:latin typeface="Calibri" pitchFamily="34" charset="0"/>
                <a:cs typeface="Calibri" pitchFamily="34" charset="0"/>
              </a:rPr>
              <a:t>Economy</a:t>
            </a:r>
            <a:r>
              <a:rPr lang="en-IN" dirty="0" err="1">
                <a:latin typeface="Calibri" pitchFamily="34" charset="0"/>
                <a:cs typeface="Calibri" pitchFamily="34" charset="0"/>
              </a:rPr>
              <a:t>Sole</a:t>
            </a:r>
            <a:r>
              <a:rPr lang="en-IN" dirty="0">
                <a:latin typeface="Calibri" pitchFamily="34" charset="0"/>
                <a:cs typeface="Calibri" pitchFamily="34" charset="0"/>
              </a:rPr>
              <a:t> proprietorship can be formed with small capital and the least administration expenses.</a:t>
            </a:r>
          </a:p>
          <a:p>
            <a:r>
              <a:rPr lang="en-IN" dirty="0">
                <a:latin typeface="Calibri" pitchFamily="34" charset="0"/>
                <a:cs typeface="Calibri" pitchFamily="34" charset="0"/>
              </a:rPr>
              <a:t>8. </a:t>
            </a:r>
            <a:r>
              <a:rPr lang="en-IN" b="1" dirty="0">
                <a:latin typeface="Calibri" pitchFamily="34" charset="0"/>
                <a:cs typeface="Calibri" pitchFamily="34" charset="0"/>
              </a:rPr>
              <a:t>Self Employment</a:t>
            </a:r>
            <a:r>
              <a:rPr lang="en-IN" dirty="0">
                <a:latin typeface="Calibri" pitchFamily="34" charset="0"/>
                <a:cs typeface="Calibri" pitchFamily="34" charset="0"/>
              </a:rPr>
              <a:t>: It is a means for earning livelihood independently</a:t>
            </a:r>
            <a:r>
              <a:rPr lang="en-IN" dirty="0"/>
              <a:t>.</a:t>
            </a:r>
          </a:p>
          <a:p>
            <a:pPr algn="ctr"/>
            <a:endParaRPr lang="en-IN" sz="1800" b="1" dirty="0">
              <a:solidFill>
                <a:srgbClr val="FF0000"/>
              </a:solidFill>
              <a:latin typeface="Calibri" pitchFamily="34" charset="0"/>
              <a:cs typeface="Calibri" pitchFamily="34" charset="0"/>
            </a:endParaRPr>
          </a:p>
        </p:txBody>
      </p:sp>
      <p:pic>
        <p:nvPicPr>
          <p:cNvPr id="4" name="Google Shape;69;p15">
            <a:extLst>
              <a:ext uri="{FF2B5EF4-FFF2-40B4-BE49-F238E27FC236}">
                <a16:creationId xmlns="" xmlns:a16="http://schemas.microsoft.com/office/drawing/2014/main" id="{332EB153-6ED8-459C-B655-382F7CD2ED43}"/>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28600"/>
            <a:ext cx="8520600" cy="914400"/>
          </a:xfrm>
        </p:spPr>
        <p:txBody>
          <a:bodyPr/>
          <a:lstStyle/>
          <a:p>
            <a:r>
              <a:rPr lang="en-IN" b="1" dirty="0">
                <a:solidFill>
                  <a:srgbClr val="FF0000"/>
                </a:solidFill>
                <a:latin typeface="Calibri" pitchFamily="34" charset="0"/>
                <a:cs typeface="Calibri" pitchFamily="34" charset="0"/>
              </a:rPr>
              <a:t>Disadvantages of Sole Proprietorship</a:t>
            </a:r>
            <a:endParaRPr lang="en-IN" dirty="0"/>
          </a:p>
        </p:txBody>
      </p:sp>
      <p:sp>
        <p:nvSpPr>
          <p:cNvPr id="3" name="Rectangle 2"/>
          <p:cNvSpPr/>
          <p:nvPr/>
        </p:nvSpPr>
        <p:spPr>
          <a:xfrm>
            <a:off x="527537" y="1125415"/>
            <a:ext cx="8247185" cy="3754874"/>
          </a:xfrm>
          <a:prstGeom prst="rect">
            <a:avLst/>
          </a:prstGeom>
        </p:spPr>
        <p:txBody>
          <a:bodyPr wrap="square">
            <a:spAutoFit/>
          </a:bodyPr>
          <a:lstStyle/>
          <a:p>
            <a:r>
              <a:rPr lang="en-IN" b="1" dirty="0">
                <a:latin typeface="Calibri" pitchFamily="34" charset="0"/>
                <a:cs typeface="Calibri" pitchFamily="34" charset="0"/>
              </a:rPr>
              <a:t>1. Limited Capital  </a:t>
            </a:r>
            <a:r>
              <a:rPr lang="en-IN" dirty="0">
                <a:latin typeface="Calibri" pitchFamily="34" charset="0"/>
                <a:cs typeface="Calibri" pitchFamily="34" charset="0"/>
              </a:rPr>
              <a:t>Resources of a sole trader are limited to his personal savings and borrowings from others. Banks generally hesitate to give long term loans to a sole trader. It is difficult for </a:t>
            </a:r>
            <a:r>
              <a:rPr lang="en-IN" dirty="0" err="1">
                <a:latin typeface="Calibri" pitchFamily="34" charset="0"/>
                <a:cs typeface="Calibri" pitchFamily="34" charset="0"/>
              </a:rPr>
              <a:t>himto</a:t>
            </a:r>
            <a:r>
              <a:rPr lang="en-IN" dirty="0">
                <a:latin typeface="Calibri" pitchFamily="34" charset="0"/>
                <a:cs typeface="Calibri" pitchFamily="34" charset="0"/>
              </a:rPr>
              <a:t> expand his business.</a:t>
            </a:r>
          </a:p>
          <a:p>
            <a:r>
              <a:rPr lang="en-IN" b="1" dirty="0">
                <a:latin typeface="Calibri" pitchFamily="34" charset="0"/>
                <a:cs typeface="Calibri" pitchFamily="34" charset="0"/>
              </a:rPr>
              <a:t>2. Unlimited Liability   </a:t>
            </a:r>
            <a:r>
              <a:rPr lang="en-IN" dirty="0">
                <a:latin typeface="Calibri" pitchFamily="34" charset="0"/>
                <a:cs typeface="Calibri" pitchFamily="34" charset="0"/>
              </a:rPr>
              <a:t>A major disadvantage of a sole trader is that the owner has unlimited liability. In the</a:t>
            </a:r>
          </a:p>
          <a:p>
            <a:r>
              <a:rPr lang="en-IN" dirty="0">
                <a:latin typeface="Calibri" pitchFamily="34" charset="0"/>
                <a:cs typeface="Calibri" pitchFamily="34" charset="0"/>
              </a:rPr>
              <a:t>case of business losses, if the business assets are not sufficient to meet all business liabilities,</a:t>
            </a:r>
          </a:p>
          <a:p>
            <a:r>
              <a:rPr lang="en-IN" dirty="0">
                <a:latin typeface="Calibri" pitchFamily="34" charset="0"/>
                <a:cs typeface="Calibri" pitchFamily="34" charset="0"/>
              </a:rPr>
              <a:t>the proprietor may have to sell his personal property to pay off the liabilities.</a:t>
            </a:r>
          </a:p>
          <a:p>
            <a:r>
              <a:rPr lang="en-IN" b="1" dirty="0"/>
              <a:t>3. </a:t>
            </a:r>
            <a:r>
              <a:rPr lang="en-IN" b="1" dirty="0">
                <a:latin typeface="Calibri" pitchFamily="34" charset="0"/>
                <a:cs typeface="Calibri" pitchFamily="34" charset="0"/>
              </a:rPr>
              <a:t>Limited Managerial Skill</a:t>
            </a:r>
          </a:p>
          <a:p>
            <a:r>
              <a:rPr lang="en-IN" dirty="0">
                <a:latin typeface="Calibri" pitchFamily="34" charset="0"/>
                <a:cs typeface="Calibri" pitchFamily="34" charset="0"/>
              </a:rPr>
              <a:t>A sole trader business is a one man show. He wants to perform various functions like</a:t>
            </a:r>
          </a:p>
          <a:p>
            <a:r>
              <a:rPr lang="en-IN" dirty="0">
                <a:latin typeface="Calibri" pitchFamily="34" charset="0"/>
                <a:cs typeface="Calibri" pitchFamily="34" charset="0"/>
              </a:rPr>
              <a:t>purchase, sales marketing, financing etc. It is rare to find an individual who excels in all these</a:t>
            </a:r>
          </a:p>
          <a:p>
            <a:r>
              <a:rPr lang="en-IN" dirty="0">
                <a:latin typeface="Calibri" pitchFamily="34" charset="0"/>
                <a:cs typeface="Calibri" pitchFamily="34" charset="0"/>
              </a:rPr>
              <a:t>areas. </a:t>
            </a:r>
          </a:p>
          <a:p>
            <a:r>
              <a:rPr lang="en-IN" b="1" dirty="0">
                <a:latin typeface="Calibri" pitchFamily="34" charset="0"/>
                <a:cs typeface="Calibri" pitchFamily="34" charset="0"/>
              </a:rPr>
              <a:t>4. Uneconomic Size  </a:t>
            </a:r>
            <a:r>
              <a:rPr lang="en-IN" dirty="0">
                <a:latin typeface="Calibri" pitchFamily="34" charset="0"/>
                <a:cs typeface="Calibri" pitchFamily="34" charset="0"/>
              </a:rPr>
              <a:t>Due to small size, sole proprietorship can't enjoy the economics of large scale</a:t>
            </a:r>
          </a:p>
          <a:p>
            <a:r>
              <a:rPr lang="en-IN" dirty="0">
                <a:latin typeface="Calibri" pitchFamily="34" charset="0"/>
                <a:cs typeface="Calibri" pitchFamily="34" charset="0"/>
              </a:rPr>
              <a:t>operations like bulk purchase, division of labour etc.</a:t>
            </a:r>
          </a:p>
          <a:p>
            <a:r>
              <a:rPr lang="en-IN" b="1" dirty="0">
                <a:latin typeface="Calibri" pitchFamily="34" charset="0"/>
                <a:cs typeface="Calibri" pitchFamily="34" charset="0"/>
              </a:rPr>
              <a:t>5. Uncertain life  </a:t>
            </a:r>
            <a:r>
              <a:rPr lang="en-IN" dirty="0">
                <a:latin typeface="Calibri" pitchFamily="34" charset="0"/>
                <a:cs typeface="Calibri" pitchFamily="34" charset="0"/>
              </a:rPr>
              <a:t>The existence of sole proprietorship centers on an individual. Death, insolvency or</a:t>
            </a:r>
          </a:p>
          <a:p>
            <a:r>
              <a:rPr lang="en-IN" dirty="0">
                <a:latin typeface="Calibri" pitchFamily="34" charset="0"/>
                <a:cs typeface="Calibri" pitchFamily="34" charset="0"/>
              </a:rPr>
              <a:t>illness of a proprietor affects the business and can lead to its closure.</a:t>
            </a:r>
          </a:p>
          <a:p>
            <a:pPr algn="ctr"/>
            <a:r>
              <a:rPr lang="en-IN" b="1" i="1" dirty="0">
                <a:latin typeface="Calibri" pitchFamily="34" charset="0"/>
                <a:cs typeface="Calibri" pitchFamily="34" charset="0"/>
              </a:rPr>
              <a:t>Special Notes:-	</a:t>
            </a:r>
            <a:r>
              <a:rPr lang="en-IN" dirty="0">
                <a:latin typeface="Calibri" pitchFamily="34" charset="0"/>
                <a:cs typeface="Calibri" pitchFamily="34" charset="0"/>
              </a:rPr>
              <a:t>1. “Too many chefs spoil the soup”. There are several advantages in doing business</a:t>
            </a:r>
          </a:p>
          <a:p>
            <a:pPr algn="ctr"/>
            <a:r>
              <a:rPr lang="en-IN" dirty="0">
                <a:latin typeface="Calibri" pitchFamily="34" charset="0"/>
                <a:cs typeface="Calibri" pitchFamily="34" charset="0"/>
              </a:rPr>
              <a:t>		alone. For </a:t>
            </a:r>
            <a:r>
              <a:rPr lang="en-IN" dirty="0" err="1">
                <a:latin typeface="Calibri" pitchFamily="34" charset="0"/>
                <a:cs typeface="Calibri" pitchFamily="34" charset="0"/>
              </a:rPr>
              <a:t>eg</a:t>
            </a:r>
            <a:r>
              <a:rPr lang="en-IN" dirty="0">
                <a:latin typeface="Calibri" pitchFamily="34" charset="0"/>
                <a:cs typeface="Calibri" pitchFamily="34" charset="0"/>
              </a:rPr>
              <a:t>. Mr. </a:t>
            </a:r>
            <a:r>
              <a:rPr lang="en-IN" dirty="0" err="1">
                <a:latin typeface="Calibri" pitchFamily="34" charset="0"/>
                <a:cs typeface="Calibri" pitchFamily="34" charset="0"/>
              </a:rPr>
              <a:t>Salim</a:t>
            </a:r>
            <a:r>
              <a:rPr lang="en-IN" dirty="0">
                <a:latin typeface="Calibri" pitchFamily="34" charset="0"/>
                <a:cs typeface="Calibri" pitchFamily="34" charset="0"/>
              </a:rPr>
              <a:t> runs a tea shop in a market place. He is working as the</a:t>
            </a:r>
          </a:p>
          <a:p>
            <a:pPr algn="ctr"/>
            <a:r>
              <a:rPr lang="en-IN" dirty="0">
                <a:latin typeface="Calibri" pitchFamily="34" charset="0"/>
                <a:cs typeface="Calibri" pitchFamily="34" charset="0"/>
              </a:rPr>
              <a:t>		owner, manager and the labourer of his business. He knew the tastes of his 			customers and hence he can easily manage his business successfully.</a:t>
            </a:r>
          </a:p>
        </p:txBody>
      </p:sp>
      <p:pic>
        <p:nvPicPr>
          <p:cNvPr id="4" name="Google Shape;69;p15">
            <a:extLst>
              <a:ext uri="{FF2B5EF4-FFF2-40B4-BE49-F238E27FC236}">
                <a16:creationId xmlns="" xmlns:a16="http://schemas.microsoft.com/office/drawing/2014/main" id="{55400501-EBD2-4A1B-84F5-80CB237C898B}"/>
              </a:ext>
            </a:extLst>
          </p:cNvPr>
          <p:cNvPicPr preferRelativeResize="0"/>
          <p:nvPr/>
        </p:nvPicPr>
        <p:blipFill rotWithShape="1">
          <a:blip r:embed="rId2">
            <a:alphaModFix/>
          </a:blip>
          <a:srcRect/>
          <a:stretch/>
        </p:blipFill>
        <p:spPr>
          <a:xfrm>
            <a:off x="8616462" y="4593265"/>
            <a:ext cx="519737" cy="53236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70527372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1013</Words>
  <Application>Microsoft Office PowerPoint</Application>
  <PresentationFormat>On-screen Show (16:9)</PresentationFormat>
  <Paragraphs>65</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PowerPoint Presentation</vt:lpstr>
      <vt:lpstr>PowerPoint Presentation</vt:lpstr>
      <vt:lpstr>PowerPoint Presentation</vt:lpstr>
      <vt:lpstr>Features of Sole trading Concern</vt:lpstr>
      <vt:lpstr>Merits or Advantages of sole proprietorship</vt:lpstr>
      <vt:lpstr>Disadvantages of Sole Proprietorship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20</cp:revision>
  <dcterms:modified xsi:type="dcterms:W3CDTF">2021-12-17T10:34:24Z</dcterms:modified>
</cp:coreProperties>
</file>