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7" r:id="rId2"/>
    <p:sldId id="269" r:id="rId3"/>
    <p:sldId id="258" r:id="rId4"/>
    <p:sldId id="272" r:id="rId5"/>
    <p:sldId id="270" r:id="rId6"/>
    <p:sldId id="271" r:id="rId7"/>
    <p:sldId id="259" r:id="rId8"/>
    <p:sldId id="268" r:id="rId9"/>
    <p:sldId id="273" r:id="rId10"/>
    <p:sldId id="275" r:id="rId11"/>
    <p:sldId id="291" r:id="rId12"/>
    <p:sldId id="292" r:id="rId13"/>
    <p:sldId id="305" r:id="rId14"/>
    <p:sldId id="294" r:id="rId15"/>
    <p:sldId id="280" r:id="rId16"/>
    <p:sldId id="295" r:id="rId17"/>
    <p:sldId id="306" r:id="rId18"/>
    <p:sldId id="307" r:id="rId19"/>
    <p:sldId id="296" r:id="rId20"/>
    <p:sldId id="282" r:id="rId21"/>
    <p:sldId id="283" r:id="rId22"/>
    <p:sldId id="297" r:id="rId23"/>
    <p:sldId id="309" r:id="rId24"/>
    <p:sldId id="308"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17T16:35:54.682" idx="1">
    <p:pos x="6000" y="0"/>
    <p:text>@Format for content and slide heading is missing? Just like you have mentioned in DOC., We need to specify, for each slide's heading and text content, what will be the font style +amanrouniyar@odmegroup.org
_Assigned to you_
-Swoyan Satyendu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3F9FF-2364-4B9C-9778-467E66600A62}" type="datetimeFigureOut">
              <a:rPr lang="en-IN" smtClean="0"/>
              <a:t>22-12-2021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921F6-ACB6-4029-90AC-45882C1610C2}" type="slidenum">
              <a:rPr lang="en-IN" smtClean="0"/>
              <a:t>‹#›</a:t>
            </a:fld>
            <a:endParaRPr lang="en-IN"/>
          </a:p>
        </p:txBody>
      </p:sp>
    </p:spTree>
    <p:extLst>
      <p:ext uri="{BB962C8B-B14F-4D97-AF65-F5344CB8AC3E}">
        <p14:creationId xmlns:p14="http://schemas.microsoft.com/office/powerpoint/2010/main" val="1246872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0452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7309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960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569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6218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1682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6471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5110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5716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308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291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E6E2D08-C1DA-4254-A15E-41E5ED67BDA1}" type="datetimeFigureOut">
              <a:rPr lang="en-IN" smtClean="0"/>
              <a:t>22-12-2021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311274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E6E2D08-C1DA-4254-A15E-41E5ED67BDA1}" type="datetimeFigureOut">
              <a:rPr lang="en-IN" smtClean="0"/>
              <a:t>22-12-2021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84756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E6E2D08-C1DA-4254-A15E-41E5ED67BDA1}" type="datetimeFigureOut">
              <a:rPr lang="en-IN" smtClean="0"/>
              <a:t>22-12-2021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207739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050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E6E2D08-C1DA-4254-A15E-41E5ED67BDA1}" type="datetimeFigureOut">
              <a:rPr lang="en-IN" smtClean="0"/>
              <a:t>22-12-2021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271984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6E2D08-C1DA-4254-A15E-41E5ED67BDA1}" type="datetimeFigureOut">
              <a:rPr lang="en-IN" smtClean="0"/>
              <a:t>22-12-2021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420821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E6E2D08-C1DA-4254-A15E-41E5ED67BDA1}" type="datetimeFigureOut">
              <a:rPr lang="en-IN" smtClean="0"/>
              <a:t>22-12-2021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3855043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E6E2D08-C1DA-4254-A15E-41E5ED67BDA1}" type="datetimeFigureOut">
              <a:rPr lang="en-IN" smtClean="0"/>
              <a:t>22-12-2021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155517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E6E2D08-C1DA-4254-A15E-41E5ED67BDA1}" type="datetimeFigureOut">
              <a:rPr lang="en-IN" smtClean="0"/>
              <a:t>22-12-2021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267747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E2D08-C1DA-4254-A15E-41E5ED67BDA1}" type="datetimeFigureOut">
              <a:rPr lang="en-IN" smtClean="0"/>
              <a:t>22-12-2021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183049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6E2D08-C1DA-4254-A15E-41E5ED67BDA1}" type="datetimeFigureOut">
              <a:rPr lang="en-IN" smtClean="0"/>
              <a:t>22-12-2021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393365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6E2D08-C1DA-4254-A15E-41E5ED67BDA1}" type="datetimeFigureOut">
              <a:rPr lang="en-IN" smtClean="0"/>
              <a:t>22-12-2021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2877122-35E7-4079-8B42-282AD2AECE8A}" type="slidenum">
              <a:rPr lang="en-IN" smtClean="0"/>
              <a:t>‹#›</a:t>
            </a:fld>
            <a:endParaRPr lang="en-IN"/>
          </a:p>
        </p:txBody>
      </p:sp>
    </p:spTree>
    <p:extLst>
      <p:ext uri="{BB962C8B-B14F-4D97-AF65-F5344CB8AC3E}">
        <p14:creationId xmlns:p14="http://schemas.microsoft.com/office/powerpoint/2010/main" val="243347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E2D08-C1DA-4254-A15E-41E5ED67BDA1}" type="datetimeFigureOut">
              <a:rPr lang="en-IN" smtClean="0"/>
              <a:t>22-12-2021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77122-35E7-4079-8B42-282AD2AECE8A}" type="slidenum">
              <a:rPr lang="en-IN" smtClean="0"/>
              <a:t>‹#›</a:t>
            </a:fld>
            <a:endParaRPr lang="en-IN"/>
          </a:p>
        </p:txBody>
      </p:sp>
    </p:spTree>
    <p:extLst>
      <p:ext uri="{BB962C8B-B14F-4D97-AF65-F5344CB8AC3E}">
        <p14:creationId xmlns:p14="http://schemas.microsoft.com/office/powerpoint/2010/main" val="3806147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2.xml"/><Relationship Id="rId5" Type="http://schemas.openxmlformats.org/officeDocument/2006/relationships/image" Target="../media/image181.jpg"/><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82.jpeg"/><Relationship Id="rId1" Type="http://schemas.openxmlformats.org/officeDocument/2006/relationships/slideLayout" Target="../slideLayouts/slideLayout12.xml"/><Relationship Id="rId4" Type="http://schemas.openxmlformats.org/officeDocument/2006/relationships/image" Target="../media/image183.jpg"/></Relationships>
</file>

<file path=ppt/slides/_rels/slide102.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86.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90.jpg"/><Relationship Id="rId4" Type="http://schemas.openxmlformats.org/officeDocument/2006/relationships/image" Target="../media/image18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eg"/><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95.jpg"/></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96.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5lX8vXJ_qf8"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7.jpg"/><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jp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4.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03.png"/><Relationship Id="rId4" Type="http://schemas.openxmlformats.org/officeDocument/2006/relationships/image" Target="../media/image102.jpg"/></Relationships>
</file>

<file path=ppt/slides/_rels/slide6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07.jpg"/><Relationship Id="rId4" Type="http://schemas.openxmlformats.org/officeDocument/2006/relationships/image" Target="../media/image106.jpg"/></Relationships>
</file>

<file path=ppt/slides/_rels/slide6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20.jpg"/></Relationships>
</file>

<file path=ppt/slides/_rels/slide7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23.jpg"/></Relationships>
</file>

<file path=ppt/slides/_rels/slide7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26.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7.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8.jpeg"/><Relationship Id="rId1" Type="http://schemas.openxmlformats.org/officeDocument/2006/relationships/slideLayout" Target="../slideLayouts/slideLayout12.xml"/><Relationship Id="rId4" Type="http://schemas.openxmlformats.org/officeDocument/2006/relationships/image" Target="../media/image139.jpg"/></Relationships>
</file>

<file path=ppt/slides/_rels/slide8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eg"/><Relationship Id="rId1" Type="http://schemas.openxmlformats.org/officeDocument/2006/relationships/slideLayout" Target="../slideLayouts/slideLayout12.xml"/><Relationship Id="rId6" Type="http://schemas.openxmlformats.org/officeDocument/2006/relationships/image" Target="../media/image143.jpeg"/><Relationship Id="rId5" Type="http://schemas.openxmlformats.org/officeDocument/2006/relationships/image" Target="../media/image142.jp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4.jpg"/><Relationship Id="rId1" Type="http://schemas.openxmlformats.org/officeDocument/2006/relationships/slideLayout" Target="../slideLayouts/slideLayout12.xml"/><Relationship Id="rId4" Type="http://schemas.openxmlformats.org/officeDocument/2006/relationships/image" Target="../media/image145.jpg"/></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46.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52.jpg"/><Relationship Id="rId7" Type="http://schemas.openxmlformats.org/officeDocument/2006/relationships/image" Target="../media/image156.jpg"/><Relationship Id="rId2" Type="http://schemas.openxmlformats.org/officeDocument/2006/relationships/image" Target="../media/image151.jpeg"/><Relationship Id="rId1" Type="http://schemas.openxmlformats.org/officeDocument/2006/relationships/slideLayout" Target="../slideLayouts/slideLayout1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57.jp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58.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eg"/><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61.jpg"/></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66.png"/></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70.jpg"/><Relationship Id="rId4" Type="http://schemas.openxmlformats.org/officeDocument/2006/relationships/image" Target="../media/image169.gif"/></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71.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72.jp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76.jpg"/><Relationship Id="rId4" Type="http://schemas.openxmlformats.org/officeDocument/2006/relationships/image" Target="../media/image175.jpg"/></Relationships>
</file>

<file path=ppt/slides/_rels/slide99.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12.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036853"/>
            <a:ext cx="12192000" cy="1821147"/>
          </a:xfrm>
          <a:prstGeom prst="rect">
            <a:avLst/>
          </a:prstGeom>
          <a:noFill/>
          <a:ln>
            <a:noFill/>
          </a:ln>
        </p:spPr>
      </p:pic>
      <p:pic>
        <p:nvPicPr>
          <p:cNvPr id="55" name="Google Shape;55;p13"/>
          <p:cNvPicPr preferRelativeResize="0"/>
          <p:nvPr/>
        </p:nvPicPr>
        <p:blipFill rotWithShape="1">
          <a:blip r:embed="rId4">
            <a:alphaModFix/>
          </a:blip>
          <a:srcRect/>
          <a:stretch/>
        </p:blipFill>
        <p:spPr>
          <a:xfrm>
            <a:off x="9879724" y="129183"/>
            <a:ext cx="2104535" cy="1044767"/>
          </a:xfrm>
          <a:prstGeom prst="rect">
            <a:avLst/>
          </a:prstGeom>
          <a:noFill/>
          <a:ln>
            <a:noFill/>
          </a:ln>
        </p:spPr>
      </p:pic>
      <p:sp>
        <p:nvSpPr>
          <p:cNvPr id="56" name="Google Shape;56;p13"/>
          <p:cNvSpPr txBox="1"/>
          <p:nvPr/>
        </p:nvSpPr>
        <p:spPr>
          <a:xfrm>
            <a:off x="310913" y="2141800"/>
            <a:ext cx="11684000" cy="2574400"/>
          </a:xfrm>
          <a:prstGeom prst="rect">
            <a:avLst/>
          </a:prstGeom>
          <a:noFill/>
          <a:ln>
            <a:noFill/>
          </a:ln>
        </p:spPr>
        <p:txBody>
          <a:bodyPr spcFirstLastPara="1" wrap="square" lIns="121900" tIns="121900" rIns="121900" bIns="121900" anchor="t" anchorCtr="0">
            <a:noAutofit/>
          </a:bodyPr>
          <a:lstStyle/>
          <a:p>
            <a:pPr algn="ctr">
              <a:buClr>
                <a:srgbClr val="000000"/>
              </a:buClr>
              <a:buSzPts val="3100"/>
            </a:pPr>
            <a:r>
              <a:rPr lang="en" sz="4000" b="1" dirty="0">
                <a:solidFill>
                  <a:srgbClr val="FF0000"/>
                </a:solidFill>
                <a:latin typeface="Calibri"/>
                <a:ea typeface="Calibri"/>
                <a:cs typeface="Calibri"/>
                <a:sym typeface="Calibri"/>
              </a:rPr>
              <a:t>LIFELINES OF NATIONAL ECONOMY</a:t>
            </a:r>
            <a:endParaRPr sz="3867" b="1" dirty="0">
              <a:solidFill>
                <a:srgbClr val="FF0000"/>
              </a:solidFill>
              <a:latin typeface="Calibri"/>
              <a:ea typeface="Calibri"/>
              <a:cs typeface="Calibri"/>
              <a:sym typeface="Calibri"/>
            </a:endParaRPr>
          </a:p>
          <a:p>
            <a:pPr algn="ctr">
              <a:buClr>
                <a:srgbClr val="000000"/>
              </a:buClr>
              <a:buSzPts val="3100"/>
            </a:pPr>
            <a:r>
              <a:rPr lang="en" sz="3333" dirty="0">
                <a:latin typeface="Calibri"/>
                <a:ea typeface="Calibri"/>
                <a:cs typeface="Calibri"/>
                <a:sym typeface="Calibri"/>
              </a:rPr>
              <a:t>INTRODUCTION</a:t>
            </a:r>
            <a:endParaRPr sz="3333" dirty="0">
              <a:solidFill>
                <a:srgbClr val="000000"/>
              </a:solidFill>
              <a:latin typeface="Calibri"/>
              <a:ea typeface="Calibri"/>
              <a:cs typeface="Calibri"/>
              <a:sym typeface="Calibri"/>
            </a:endParaRPr>
          </a:p>
        </p:txBody>
      </p:sp>
      <p:sp>
        <p:nvSpPr>
          <p:cNvPr id="57" name="Google Shape;57;p13"/>
          <p:cNvSpPr txBox="1"/>
          <p:nvPr/>
        </p:nvSpPr>
        <p:spPr>
          <a:xfrm>
            <a:off x="7832367" y="131167"/>
            <a:ext cx="4234800" cy="1690000"/>
          </a:xfrm>
          <a:prstGeom prst="rect">
            <a:avLst/>
          </a:prstGeom>
          <a:noFill/>
          <a:ln>
            <a:noFill/>
          </a:ln>
        </p:spPr>
        <p:txBody>
          <a:bodyPr spcFirstLastPara="1" wrap="square" lIns="121900" tIns="121900" rIns="121900" bIns="121900" anchor="t" anchorCtr="0">
            <a:noAutofit/>
          </a:bodyPr>
          <a:lstStyle/>
          <a:p>
            <a:endParaRPr sz="2400" dirty="0"/>
          </a:p>
        </p:txBody>
      </p:sp>
      <p:sp>
        <p:nvSpPr>
          <p:cNvPr id="58" name="Google Shape;58;p13"/>
          <p:cNvSpPr txBox="1"/>
          <p:nvPr/>
        </p:nvSpPr>
        <p:spPr>
          <a:xfrm>
            <a:off x="2962900" y="3428984"/>
            <a:ext cx="6916824" cy="1289200"/>
          </a:xfrm>
          <a:prstGeom prst="rect">
            <a:avLst/>
          </a:prstGeom>
          <a:noFill/>
          <a:ln>
            <a:noFill/>
          </a:ln>
        </p:spPr>
        <p:txBody>
          <a:bodyPr spcFirstLastPara="1" wrap="square" lIns="121900" tIns="121900" rIns="121900" bIns="121900" anchor="t" anchorCtr="0">
            <a:noAutofit/>
          </a:bodyPr>
          <a:lstStyle/>
          <a:p>
            <a:r>
              <a:rPr lang="en" sz="2400" b="1" dirty="0"/>
              <a:t>SUBJECT : GEOGRAPHY</a:t>
            </a:r>
            <a:endParaRPr sz="2400" b="1" dirty="0"/>
          </a:p>
          <a:p>
            <a:r>
              <a:rPr lang="en" sz="2400" b="1" dirty="0"/>
              <a:t>CHAPTER NUMBER:</a:t>
            </a:r>
            <a:r>
              <a:rPr lang="en-IN" sz="2400" b="1" dirty="0"/>
              <a:t> 07</a:t>
            </a:r>
            <a:endParaRPr sz="2400" b="1" dirty="0"/>
          </a:p>
          <a:p>
            <a:r>
              <a:rPr lang="en" sz="2400" b="1" dirty="0"/>
              <a:t>CHAPTER NAME : LIFELINES OF NATIONAL ECONOMY</a:t>
            </a:r>
            <a:endParaRPr sz="2400" b="1" dirty="0"/>
          </a:p>
        </p:txBody>
      </p:sp>
    </p:spTree>
    <p:extLst>
      <p:ext uri="{BB962C8B-B14F-4D97-AF65-F5344CB8AC3E}">
        <p14:creationId xmlns:p14="http://schemas.microsoft.com/office/powerpoint/2010/main" val="3525628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62" t="25130" r="39857" b="16988"/>
          <a:stretch/>
        </p:blipFill>
        <p:spPr>
          <a:xfrm>
            <a:off x="99509" y="130628"/>
            <a:ext cx="11931382" cy="6609805"/>
          </a:xfrm>
          <a:prstGeom prst="rect">
            <a:avLst/>
          </a:prstGeom>
        </p:spPr>
      </p:pic>
      <p:pic>
        <p:nvPicPr>
          <p:cNvPr id="3" name="Google Shape;63;p14"/>
          <p:cNvPicPr preferRelativeResize="0"/>
          <p:nvPr/>
        </p:nvPicPr>
        <p:blipFill rotWithShape="1">
          <a:blip r:embed="rId3">
            <a:alphaModFix/>
          </a:blip>
          <a:srcRect/>
          <a:stretch/>
        </p:blipFill>
        <p:spPr>
          <a:xfrm>
            <a:off x="11207930" y="1"/>
            <a:ext cx="984069" cy="757646"/>
          </a:xfrm>
          <a:prstGeom prst="rect">
            <a:avLst/>
          </a:prstGeom>
          <a:noFill/>
          <a:ln>
            <a:noFill/>
          </a:ln>
        </p:spPr>
      </p:pic>
    </p:spTree>
    <p:extLst>
      <p:ext uri="{BB962C8B-B14F-4D97-AF65-F5344CB8AC3E}">
        <p14:creationId xmlns:p14="http://schemas.microsoft.com/office/powerpoint/2010/main" val="14769124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2" t="39902" r="39771" b="28083"/>
          <a:stretch/>
        </p:blipFill>
        <p:spPr>
          <a:xfrm>
            <a:off x="2978331" y="0"/>
            <a:ext cx="6061166" cy="144997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62" t="27371" r="39425" b="14976"/>
          <a:stretch/>
        </p:blipFill>
        <p:spPr>
          <a:xfrm>
            <a:off x="0" y="1449977"/>
            <a:ext cx="12192000" cy="5408023"/>
          </a:xfrm>
          <a:prstGeom prst="rect">
            <a:avLst/>
          </a:prstGeom>
        </p:spPr>
      </p:pic>
      <p:pic>
        <p:nvPicPr>
          <p:cNvPr id="6" name="Google Shape;63;p14"/>
          <p:cNvPicPr preferRelativeResize="0"/>
          <p:nvPr/>
        </p:nvPicPr>
        <p:blipFill rotWithShape="1">
          <a:blip r:embed="rId4">
            <a:alphaModFix/>
          </a:blip>
          <a:srcRect/>
          <a:stretch/>
        </p:blipFill>
        <p:spPr>
          <a:xfrm>
            <a:off x="10783189" y="165687"/>
            <a:ext cx="1234639" cy="559301"/>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26823" cy="1661634"/>
          </a:xfrm>
          <a:prstGeom prst="rect">
            <a:avLst/>
          </a:prstGeom>
        </p:spPr>
      </p:pic>
    </p:spTree>
    <p:extLst>
      <p:ext uri="{BB962C8B-B14F-4D97-AF65-F5344CB8AC3E}">
        <p14:creationId xmlns:p14="http://schemas.microsoft.com/office/powerpoint/2010/main" val="2987662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01" t="27576" r="40231" b="20040"/>
          <a:stretch/>
        </p:blipFill>
        <p:spPr>
          <a:xfrm>
            <a:off x="195944" y="1197894"/>
            <a:ext cx="11996056" cy="5509428"/>
          </a:xfrm>
          <a:prstGeom prst="rect">
            <a:avLst/>
          </a:prstGeom>
        </p:spPr>
      </p:pic>
      <p:pic>
        <p:nvPicPr>
          <p:cNvPr id="3" name="Google Shape;63;p14"/>
          <p:cNvPicPr preferRelativeResize="0"/>
          <p:nvPr/>
        </p:nvPicPr>
        <p:blipFill rotWithShape="1">
          <a:blip r:embed="rId3">
            <a:alphaModFix/>
          </a:blip>
          <a:srcRect/>
          <a:stretch/>
        </p:blipFill>
        <p:spPr>
          <a:xfrm>
            <a:off x="10763795" y="106905"/>
            <a:ext cx="1273826" cy="74218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3030583" cy="2325189"/>
          </a:xfrm>
          <a:prstGeom prst="rect">
            <a:avLst/>
          </a:prstGeom>
        </p:spPr>
      </p:pic>
    </p:spTree>
    <p:extLst>
      <p:ext uri="{BB962C8B-B14F-4D97-AF65-F5344CB8AC3E}">
        <p14:creationId xmlns:p14="http://schemas.microsoft.com/office/powerpoint/2010/main" val="34448332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17" t="26253" r="39541" b="13340"/>
          <a:stretch/>
        </p:blipFill>
        <p:spPr>
          <a:xfrm>
            <a:off x="130629" y="161365"/>
            <a:ext cx="11789427" cy="65352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566" y="653143"/>
            <a:ext cx="5094513" cy="3213463"/>
          </a:xfrm>
          <a:prstGeom prst="rect">
            <a:avLst/>
          </a:prstGeom>
        </p:spPr>
      </p:pic>
      <p:pic>
        <p:nvPicPr>
          <p:cNvPr id="7" name="Google Shape;63;p14"/>
          <p:cNvPicPr preferRelativeResize="0"/>
          <p:nvPr/>
        </p:nvPicPr>
        <p:blipFill rotWithShape="1">
          <a:blip r:embed="rId4">
            <a:alphaModFix/>
          </a:blip>
          <a:srcRect/>
          <a:stretch/>
        </p:blipFill>
        <p:spPr>
          <a:xfrm>
            <a:off x="10646230" y="161365"/>
            <a:ext cx="1273826" cy="742180"/>
          </a:xfrm>
          <a:prstGeom prst="rect">
            <a:avLst/>
          </a:prstGeom>
          <a:noFill/>
          <a:ln>
            <a:noFill/>
          </a:ln>
        </p:spPr>
      </p:pic>
    </p:spTree>
    <p:extLst>
      <p:ext uri="{BB962C8B-B14F-4D97-AF65-F5344CB8AC3E}">
        <p14:creationId xmlns:p14="http://schemas.microsoft.com/office/powerpoint/2010/main" val="31644510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2" t="26348" r="39655" b="12932"/>
          <a:stretch/>
        </p:blipFill>
        <p:spPr>
          <a:xfrm>
            <a:off x="224993" y="731520"/>
            <a:ext cx="11832024" cy="5839097"/>
          </a:xfrm>
          <a:prstGeom prst="rect">
            <a:avLst/>
          </a:prstGeom>
        </p:spPr>
      </p:pic>
      <p:pic>
        <p:nvPicPr>
          <p:cNvPr id="6" name="Google Shape;63;p14"/>
          <p:cNvPicPr preferRelativeResize="0"/>
          <p:nvPr/>
        </p:nvPicPr>
        <p:blipFill rotWithShape="1">
          <a:blip r:embed="rId3">
            <a:alphaModFix/>
          </a:blip>
          <a:srcRect/>
          <a:stretch/>
        </p:blipFill>
        <p:spPr>
          <a:xfrm>
            <a:off x="10783191" y="153790"/>
            <a:ext cx="1273826" cy="742180"/>
          </a:xfrm>
          <a:prstGeom prst="rect">
            <a:avLst/>
          </a:prstGeom>
          <a:noFill/>
          <a:ln>
            <a:noFill/>
          </a:ln>
        </p:spPr>
      </p:pic>
    </p:spTree>
    <p:extLst>
      <p:ext uri="{BB962C8B-B14F-4D97-AF65-F5344CB8AC3E}">
        <p14:creationId xmlns:p14="http://schemas.microsoft.com/office/powerpoint/2010/main" val="28598096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91" t="37114" r="39885" b="21880"/>
          <a:stretch/>
        </p:blipFill>
        <p:spPr>
          <a:xfrm>
            <a:off x="1" y="132162"/>
            <a:ext cx="2586446" cy="101737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313" t="30205" r="41873" b="18492"/>
          <a:stretch/>
        </p:blipFill>
        <p:spPr>
          <a:xfrm>
            <a:off x="3146611" y="3357154"/>
            <a:ext cx="8701399" cy="318733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2" y="1280162"/>
            <a:ext cx="2922910" cy="539495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902" y="132161"/>
            <a:ext cx="7201989" cy="3027518"/>
          </a:xfrm>
          <a:prstGeom prst="rect">
            <a:avLst/>
          </a:prstGeom>
        </p:spPr>
      </p:pic>
      <p:pic>
        <p:nvPicPr>
          <p:cNvPr id="8" name="Google Shape;63;p14"/>
          <p:cNvPicPr preferRelativeResize="0"/>
          <p:nvPr/>
        </p:nvPicPr>
        <p:blipFill rotWithShape="1">
          <a:blip r:embed="rId6">
            <a:alphaModFix/>
          </a:blip>
          <a:srcRect/>
          <a:stretch/>
        </p:blipFill>
        <p:spPr>
          <a:xfrm>
            <a:off x="10813671" y="132161"/>
            <a:ext cx="1273826" cy="742180"/>
          </a:xfrm>
          <a:prstGeom prst="rect">
            <a:avLst/>
          </a:prstGeom>
          <a:noFill/>
          <a:ln>
            <a:noFill/>
          </a:ln>
        </p:spPr>
      </p:pic>
    </p:spTree>
    <p:extLst>
      <p:ext uri="{BB962C8B-B14F-4D97-AF65-F5344CB8AC3E}">
        <p14:creationId xmlns:p14="http://schemas.microsoft.com/office/powerpoint/2010/main" val="3037094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45" t="31651" r="39195" b="19272"/>
          <a:stretch/>
        </p:blipFill>
        <p:spPr>
          <a:xfrm>
            <a:off x="5930537" y="1192562"/>
            <a:ext cx="6155870" cy="54694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6" y="182880"/>
            <a:ext cx="5760721" cy="6479177"/>
          </a:xfrm>
          <a:prstGeom prst="rect">
            <a:avLst/>
          </a:prstGeom>
        </p:spPr>
      </p:pic>
      <p:pic>
        <p:nvPicPr>
          <p:cNvPr id="6" name="Google Shape;63;p14"/>
          <p:cNvPicPr preferRelativeResize="0"/>
          <p:nvPr/>
        </p:nvPicPr>
        <p:blipFill rotWithShape="1">
          <a:blip r:embed="rId4">
            <a:alphaModFix/>
          </a:blip>
          <a:srcRect/>
          <a:stretch/>
        </p:blipFill>
        <p:spPr>
          <a:xfrm>
            <a:off x="10812582" y="182881"/>
            <a:ext cx="1273826" cy="742180"/>
          </a:xfrm>
          <a:prstGeom prst="rect">
            <a:avLst/>
          </a:prstGeom>
          <a:noFill/>
          <a:ln>
            <a:noFill/>
          </a:ln>
        </p:spPr>
      </p:pic>
    </p:spTree>
    <p:extLst>
      <p:ext uri="{BB962C8B-B14F-4D97-AF65-F5344CB8AC3E}">
        <p14:creationId xmlns:p14="http://schemas.microsoft.com/office/powerpoint/2010/main" val="29535175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18" t="28953" r="39540" b="23406"/>
          <a:stretch/>
        </p:blipFill>
        <p:spPr>
          <a:xfrm>
            <a:off x="5790805" y="1099069"/>
            <a:ext cx="6246817" cy="544841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4" y="3481251"/>
            <a:ext cx="5427420" cy="327877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98" t="17138" r="6091" b="9877"/>
          <a:stretch/>
        </p:blipFill>
        <p:spPr>
          <a:xfrm>
            <a:off x="209005" y="93843"/>
            <a:ext cx="5512527" cy="3282314"/>
          </a:xfrm>
          <a:prstGeom prst="rect">
            <a:avLst/>
          </a:prstGeom>
        </p:spPr>
      </p:pic>
      <p:pic>
        <p:nvPicPr>
          <p:cNvPr id="8" name="Google Shape;63;p14"/>
          <p:cNvPicPr preferRelativeResize="0"/>
          <p:nvPr/>
        </p:nvPicPr>
        <p:blipFill rotWithShape="1">
          <a:blip r:embed="rId5">
            <a:alphaModFix/>
          </a:blip>
          <a:srcRect/>
          <a:stretch/>
        </p:blipFill>
        <p:spPr>
          <a:xfrm>
            <a:off x="10763796" y="93843"/>
            <a:ext cx="1273826" cy="742180"/>
          </a:xfrm>
          <a:prstGeom prst="rect">
            <a:avLst/>
          </a:prstGeom>
          <a:noFill/>
          <a:ln>
            <a:noFill/>
          </a:ln>
        </p:spPr>
      </p:pic>
    </p:spTree>
    <p:extLst>
      <p:ext uri="{BB962C8B-B14F-4D97-AF65-F5344CB8AC3E}">
        <p14:creationId xmlns:p14="http://schemas.microsoft.com/office/powerpoint/2010/main" val="23457542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787" t="23691" r="43214" b="17634"/>
          <a:stretch/>
        </p:blipFill>
        <p:spPr>
          <a:xfrm>
            <a:off x="261257" y="227873"/>
            <a:ext cx="11390812" cy="6303555"/>
          </a:xfrm>
          <a:prstGeom prst="rect">
            <a:avLst/>
          </a:prstGeom>
        </p:spPr>
      </p:pic>
      <p:pic>
        <p:nvPicPr>
          <p:cNvPr id="6" name="Google Shape;63;p14"/>
          <p:cNvPicPr preferRelativeResize="0"/>
          <p:nvPr/>
        </p:nvPicPr>
        <p:blipFill rotWithShape="1">
          <a:blip r:embed="rId3">
            <a:alphaModFix/>
          </a:blip>
          <a:srcRect/>
          <a:stretch/>
        </p:blipFill>
        <p:spPr>
          <a:xfrm>
            <a:off x="10476411" y="227873"/>
            <a:ext cx="1443645" cy="742180"/>
          </a:xfrm>
          <a:prstGeom prst="rect">
            <a:avLst/>
          </a:prstGeom>
          <a:noFill/>
          <a:ln>
            <a:noFill/>
          </a:ln>
        </p:spPr>
      </p:pic>
    </p:spTree>
    <p:extLst>
      <p:ext uri="{BB962C8B-B14F-4D97-AF65-F5344CB8AC3E}">
        <p14:creationId xmlns:p14="http://schemas.microsoft.com/office/powerpoint/2010/main" val="15388249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10408483" y="175500"/>
            <a:ext cx="1643368" cy="815833"/>
          </a:xfrm>
          <a:prstGeom prst="rect">
            <a:avLst/>
          </a:prstGeom>
          <a:noFill/>
          <a:ln>
            <a:noFill/>
          </a:ln>
        </p:spPr>
      </p:pic>
      <p:sp>
        <p:nvSpPr>
          <p:cNvPr id="78" name="Google Shape;78;p16"/>
          <p:cNvSpPr txBox="1"/>
          <p:nvPr/>
        </p:nvSpPr>
        <p:spPr>
          <a:xfrm>
            <a:off x="828567" y="991333"/>
            <a:ext cx="10401600" cy="4749600"/>
          </a:xfrm>
          <a:prstGeom prst="rect">
            <a:avLst/>
          </a:prstGeom>
          <a:noFill/>
          <a:ln>
            <a:noFill/>
          </a:ln>
        </p:spPr>
        <p:txBody>
          <a:bodyPr spcFirstLastPara="1" wrap="square" lIns="121900" tIns="121900" rIns="121900" bIns="121900" anchor="ctr" anchorCtr="0">
            <a:noAutofit/>
          </a:bodyPr>
          <a:lstStyle/>
          <a:p>
            <a:pPr marL="609585" algn="ctr">
              <a:lnSpc>
                <a:spcPct val="115000"/>
              </a:lnSpc>
              <a:buClr>
                <a:srgbClr val="000000"/>
              </a:buClr>
              <a:buSzPts val="4000"/>
            </a:pPr>
            <a:r>
              <a:rPr lang="en" sz="5333" b="1">
                <a:solidFill>
                  <a:srgbClr val="000000"/>
                </a:solidFill>
                <a:latin typeface="Arial"/>
                <a:ea typeface="Arial"/>
                <a:cs typeface="Arial"/>
                <a:sym typeface="Arial"/>
              </a:rPr>
              <a:t>THANKING YOU</a:t>
            </a:r>
            <a:endParaRPr sz="5333" b="1">
              <a:solidFill>
                <a:srgbClr val="000000"/>
              </a:solidFill>
              <a:latin typeface="Arial"/>
              <a:ea typeface="Arial"/>
              <a:cs typeface="Arial"/>
              <a:sym typeface="Arial"/>
            </a:endParaRPr>
          </a:p>
          <a:p>
            <a:pPr marL="609585" algn="ctr">
              <a:lnSpc>
                <a:spcPct val="115000"/>
              </a:lnSpc>
              <a:buClr>
                <a:srgbClr val="000000"/>
              </a:buClr>
              <a:buSzPts val="4000"/>
            </a:pPr>
            <a:r>
              <a:rPr lang="en" sz="5333" b="1">
                <a:solidFill>
                  <a:srgbClr val="FF0000"/>
                </a:solidFill>
                <a:latin typeface="Arial"/>
                <a:ea typeface="Arial"/>
                <a:cs typeface="Arial"/>
                <a:sym typeface="Arial"/>
              </a:rPr>
              <a:t>ODM EDUCATIONAL GROUP</a:t>
            </a:r>
            <a:endParaRPr sz="5333" b="1">
              <a:solidFill>
                <a:srgbClr val="FF0000"/>
              </a:solidFill>
              <a:latin typeface="Arial"/>
              <a:ea typeface="Arial"/>
              <a:cs typeface="Arial"/>
              <a:sym typeface="Arial"/>
            </a:endParaRPr>
          </a:p>
          <a:p>
            <a:pP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124447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22" t="23988" r="39571" b="18270"/>
          <a:stretch/>
        </p:blipFill>
        <p:spPr>
          <a:xfrm>
            <a:off x="5775990" y="1175656"/>
            <a:ext cx="6263874" cy="523020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29" t="24750" r="39357" b="17127"/>
          <a:stretch/>
        </p:blipFill>
        <p:spPr>
          <a:xfrm>
            <a:off x="176582" y="209005"/>
            <a:ext cx="5512527" cy="316121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786" t="23606" r="39250" b="17317"/>
          <a:stretch/>
        </p:blipFill>
        <p:spPr>
          <a:xfrm>
            <a:off x="130862" y="3487782"/>
            <a:ext cx="5603966" cy="3128658"/>
          </a:xfrm>
          <a:prstGeom prst="rect">
            <a:avLst/>
          </a:prstGeom>
        </p:spPr>
      </p:pic>
      <p:pic>
        <p:nvPicPr>
          <p:cNvPr id="7" name="Google Shape;63;p14"/>
          <p:cNvPicPr preferRelativeResize="0"/>
          <p:nvPr/>
        </p:nvPicPr>
        <p:blipFill rotWithShape="1">
          <a:blip r:embed="rId5">
            <a:alphaModFix/>
          </a:blip>
          <a:srcRect/>
          <a:stretch/>
        </p:blipFill>
        <p:spPr>
          <a:xfrm>
            <a:off x="10396496" y="62346"/>
            <a:ext cx="1643368" cy="815833"/>
          </a:xfrm>
          <a:prstGeom prst="rect">
            <a:avLst/>
          </a:prstGeom>
          <a:noFill/>
          <a:ln>
            <a:noFill/>
          </a:ln>
        </p:spPr>
      </p:pic>
    </p:spTree>
    <p:extLst>
      <p:ext uri="{BB962C8B-B14F-4D97-AF65-F5344CB8AC3E}">
        <p14:creationId xmlns:p14="http://schemas.microsoft.com/office/powerpoint/2010/main" val="1328094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965" t="24559" r="39250" b="18270"/>
          <a:stretch/>
        </p:blipFill>
        <p:spPr>
          <a:xfrm>
            <a:off x="234866" y="690761"/>
            <a:ext cx="5460274" cy="541256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29" t="25893" r="39143" b="13125"/>
          <a:stretch/>
        </p:blipFill>
        <p:spPr>
          <a:xfrm>
            <a:off x="6091644" y="690761"/>
            <a:ext cx="5538653" cy="5357342"/>
          </a:xfrm>
          <a:prstGeom prst="rect">
            <a:avLst/>
          </a:prstGeom>
        </p:spPr>
      </p:pic>
      <p:pic>
        <p:nvPicPr>
          <p:cNvPr id="6" name="Google Shape;63;p14"/>
          <p:cNvPicPr preferRelativeResize="0"/>
          <p:nvPr/>
        </p:nvPicPr>
        <p:blipFill rotWithShape="1">
          <a:blip r:embed="rId4">
            <a:alphaModFix/>
          </a:blip>
          <a:srcRect/>
          <a:stretch/>
        </p:blipFill>
        <p:spPr>
          <a:xfrm>
            <a:off x="10548632" y="0"/>
            <a:ext cx="1643368" cy="815833"/>
          </a:xfrm>
          <a:prstGeom prst="rect">
            <a:avLst/>
          </a:prstGeom>
          <a:noFill/>
          <a:ln>
            <a:noFill/>
          </a:ln>
        </p:spPr>
      </p:pic>
    </p:spTree>
    <p:extLst>
      <p:ext uri="{BB962C8B-B14F-4D97-AF65-F5344CB8AC3E}">
        <p14:creationId xmlns:p14="http://schemas.microsoft.com/office/powerpoint/2010/main" val="1607168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129" t="21449" r="34827" b="18926"/>
          <a:stretch/>
        </p:blipFill>
        <p:spPr>
          <a:xfrm>
            <a:off x="0" y="800"/>
            <a:ext cx="5590134" cy="6857199"/>
          </a:xfrm>
          <a:prstGeom prst="rect">
            <a:avLst/>
          </a:prstGeom>
        </p:spPr>
      </p:pic>
      <p:pic>
        <p:nvPicPr>
          <p:cNvPr id="5" name="Google Shape;63;p14"/>
          <p:cNvPicPr preferRelativeResize="0"/>
          <p:nvPr/>
        </p:nvPicPr>
        <p:blipFill rotWithShape="1">
          <a:blip r:embed="rId3">
            <a:alphaModFix/>
          </a:blip>
          <a:srcRect/>
          <a:stretch/>
        </p:blipFill>
        <p:spPr>
          <a:xfrm>
            <a:off x="10383433" y="5838501"/>
            <a:ext cx="1643368" cy="815833"/>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643" t="23607" r="39464" b="17698"/>
          <a:stretch/>
        </p:blipFill>
        <p:spPr>
          <a:xfrm>
            <a:off x="5590134" y="0"/>
            <a:ext cx="6601866" cy="6857200"/>
          </a:xfrm>
          <a:prstGeom prst="rect">
            <a:avLst/>
          </a:prstGeom>
        </p:spPr>
      </p:pic>
      <p:pic>
        <p:nvPicPr>
          <p:cNvPr id="8" name="Google Shape;63;p14"/>
          <p:cNvPicPr preferRelativeResize="0"/>
          <p:nvPr/>
        </p:nvPicPr>
        <p:blipFill rotWithShape="1">
          <a:blip r:embed="rId3">
            <a:alphaModFix/>
          </a:blip>
          <a:srcRect/>
          <a:stretch/>
        </p:blipFill>
        <p:spPr>
          <a:xfrm>
            <a:off x="10924903" y="91440"/>
            <a:ext cx="1267097" cy="692330"/>
          </a:xfrm>
          <a:prstGeom prst="rect">
            <a:avLst/>
          </a:prstGeom>
          <a:noFill/>
          <a:ln>
            <a:noFill/>
          </a:ln>
        </p:spPr>
      </p:pic>
    </p:spTree>
    <p:extLst>
      <p:ext uri="{BB962C8B-B14F-4D97-AF65-F5344CB8AC3E}">
        <p14:creationId xmlns:p14="http://schemas.microsoft.com/office/powerpoint/2010/main" val="1863245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679" t="29869" r="43018" b="20589"/>
          <a:stretch/>
        </p:blipFill>
        <p:spPr>
          <a:xfrm>
            <a:off x="91440" y="561702"/>
            <a:ext cx="6100354" cy="489857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538" t="33681" r="40430" b="24738"/>
          <a:stretch/>
        </p:blipFill>
        <p:spPr>
          <a:xfrm>
            <a:off x="6191794" y="799206"/>
            <a:ext cx="6000206" cy="5447211"/>
          </a:xfrm>
          <a:prstGeom prst="rect">
            <a:avLst/>
          </a:prstGeom>
        </p:spPr>
      </p:pic>
      <p:pic>
        <p:nvPicPr>
          <p:cNvPr id="6" name="Google Shape;63;p14"/>
          <p:cNvPicPr preferRelativeResize="0"/>
          <p:nvPr/>
        </p:nvPicPr>
        <p:blipFill rotWithShape="1">
          <a:blip r:embed="rId4">
            <a:alphaModFix/>
          </a:blip>
          <a:srcRect/>
          <a:stretch/>
        </p:blipFill>
        <p:spPr>
          <a:xfrm>
            <a:off x="10357307" y="153785"/>
            <a:ext cx="1643368" cy="815833"/>
          </a:xfrm>
          <a:prstGeom prst="rect">
            <a:avLst/>
          </a:prstGeom>
          <a:noFill/>
          <a:ln>
            <a:noFill/>
          </a:ln>
        </p:spPr>
      </p:pic>
    </p:spTree>
    <p:extLst>
      <p:ext uri="{BB962C8B-B14F-4D97-AF65-F5344CB8AC3E}">
        <p14:creationId xmlns:p14="http://schemas.microsoft.com/office/powerpoint/2010/main" val="160139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29" t="23580" r="39250" b="17398"/>
          <a:stretch/>
        </p:blipFill>
        <p:spPr>
          <a:xfrm>
            <a:off x="222069" y="130629"/>
            <a:ext cx="11691257" cy="6609805"/>
          </a:xfrm>
          <a:prstGeom prst="rect">
            <a:avLst/>
          </a:prstGeom>
        </p:spPr>
      </p:pic>
      <p:pic>
        <p:nvPicPr>
          <p:cNvPr id="3" name="Google Shape;63;p14"/>
          <p:cNvPicPr preferRelativeResize="0"/>
          <p:nvPr/>
        </p:nvPicPr>
        <p:blipFill rotWithShape="1">
          <a:blip r:embed="rId3">
            <a:alphaModFix/>
          </a:blip>
          <a:srcRect/>
          <a:stretch/>
        </p:blipFill>
        <p:spPr>
          <a:xfrm>
            <a:off x="11312434" y="0"/>
            <a:ext cx="879566" cy="470263"/>
          </a:xfrm>
          <a:prstGeom prst="rect">
            <a:avLst/>
          </a:prstGeom>
          <a:noFill/>
          <a:ln>
            <a:noFill/>
          </a:ln>
        </p:spPr>
      </p:pic>
    </p:spTree>
    <p:extLst>
      <p:ext uri="{BB962C8B-B14F-4D97-AF65-F5344CB8AC3E}">
        <p14:creationId xmlns:p14="http://schemas.microsoft.com/office/powerpoint/2010/main" val="1510784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71" t="26084" r="39358" b="18080"/>
          <a:stretch/>
        </p:blipFill>
        <p:spPr>
          <a:xfrm>
            <a:off x="130628" y="404949"/>
            <a:ext cx="6831875" cy="62309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435" y="3833677"/>
            <a:ext cx="3138079" cy="28022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35" y="248194"/>
            <a:ext cx="5459177" cy="34287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059" y="3833677"/>
            <a:ext cx="2134553" cy="2188300"/>
          </a:xfrm>
          <a:prstGeom prst="rect">
            <a:avLst/>
          </a:prstGeom>
        </p:spPr>
      </p:pic>
      <p:pic>
        <p:nvPicPr>
          <p:cNvPr id="9" name="Google Shape;63;p14"/>
          <p:cNvPicPr preferRelativeResize="0"/>
          <p:nvPr/>
        </p:nvPicPr>
        <p:blipFill rotWithShape="1">
          <a:blip r:embed="rId6">
            <a:alphaModFix/>
          </a:blip>
          <a:srcRect/>
          <a:stretch/>
        </p:blipFill>
        <p:spPr>
          <a:xfrm>
            <a:off x="11038114" y="71188"/>
            <a:ext cx="1153886" cy="464390"/>
          </a:xfrm>
          <a:prstGeom prst="rect">
            <a:avLst/>
          </a:prstGeom>
          <a:noFill/>
          <a:ln>
            <a:noFill/>
          </a:ln>
        </p:spPr>
      </p:pic>
    </p:spTree>
    <p:extLst>
      <p:ext uri="{BB962C8B-B14F-4D97-AF65-F5344CB8AC3E}">
        <p14:creationId xmlns:p14="http://schemas.microsoft.com/office/powerpoint/2010/main" val="4050369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411" t="8013" r="12946"/>
          <a:stretch/>
        </p:blipFill>
        <p:spPr>
          <a:xfrm>
            <a:off x="130629" y="143691"/>
            <a:ext cx="2664823" cy="65997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62" t="3364" r="14779" b="-3364"/>
          <a:stretch/>
        </p:blipFill>
        <p:spPr>
          <a:xfrm>
            <a:off x="8282248" y="991373"/>
            <a:ext cx="3775164" cy="21437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248" y="3231241"/>
            <a:ext cx="3775165" cy="3447941"/>
          </a:xfrm>
          <a:prstGeom prst="rect">
            <a:avLst/>
          </a:prstGeom>
        </p:spPr>
      </p:pic>
      <p:pic>
        <p:nvPicPr>
          <p:cNvPr id="7" name="Google Shape;63;p14"/>
          <p:cNvPicPr preferRelativeResize="0"/>
          <p:nvPr/>
        </p:nvPicPr>
        <p:blipFill rotWithShape="1">
          <a:blip r:embed="rId5">
            <a:alphaModFix/>
          </a:blip>
          <a:srcRect/>
          <a:stretch/>
        </p:blipFill>
        <p:spPr>
          <a:xfrm>
            <a:off x="10548632" y="0"/>
            <a:ext cx="1643368" cy="815833"/>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4102" y="321153"/>
            <a:ext cx="5229496" cy="6422248"/>
          </a:xfrm>
          <a:prstGeom prst="rect">
            <a:avLst/>
          </a:prstGeom>
        </p:spPr>
      </p:pic>
    </p:spTree>
    <p:extLst>
      <p:ext uri="{BB962C8B-B14F-4D97-AF65-F5344CB8AC3E}">
        <p14:creationId xmlns:p14="http://schemas.microsoft.com/office/powerpoint/2010/main" val="1699373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71" y="166551"/>
            <a:ext cx="5388019" cy="65608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467" y="17961"/>
            <a:ext cx="6322219" cy="6858000"/>
          </a:xfrm>
          <a:prstGeom prst="rect">
            <a:avLst/>
          </a:prstGeom>
        </p:spPr>
      </p:pic>
      <p:pic>
        <p:nvPicPr>
          <p:cNvPr id="6" name="Google Shape;63;p14"/>
          <p:cNvPicPr preferRelativeResize="0"/>
          <p:nvPr/>
        </p:nvPicPr>
        <p:blipFill rotWithShape="1">
          <a:blip r:embed="rId4">
            <a:alphaModFix/>
          </a:blip>
          <a:srcRect/>
          <a:stretch/>
        </p:blipFill>
        <p:spPr>
          <a:xfrm>
            <a:off x="11599817" y="17962"/>
            <a:ext cx="592183" cy="295548"/>
          </a:xfrm>
          <a:prstGeom prst="rect">
            <a:avLst/>
          </a:prstGeom>
          <a:noFill/>
          <a:ln>
            <a:noFill/>
          </a:ln>
        </p:spPr>
      </p:pic>
    </p:spTree>
    <p:extLst>
      <p:ext uri="{BB962C8B-B14F-4D97-AF65-F5344CB8AC3E}">
        <p14:creationId xmlns:p14="http://schemas.microsoft.com/office/powerpoint/2010/main" val="3987102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857" t="25702" r="39893" b="14459"/>
          <a:stretch/>
        </p:blipFill>
        <p:spPr>
          <a:xfrm>
            <a:off x="167406" y="72319"/>
            <a:ext cx="6238957" cy="596984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679" t="26465" r="40107" b="14292"/>
          <a:stretch/>
        </p:blipFill>
        <p:spPr>
          <a:xfrm>
            <a:off x="6614868" y="1156660"/>
            <a:ext cx="5512525" cy="5878284"/>
          </a:xfrm>
          <a:prstGeom prst="rect">
            <a:avLst/>
          </a:prstGeom>
        </p:spPr>
      </p:pic>
      <p:pic>
        <p:nvPicPr>
          <p:cNvPr id="6" name="Google Shape;63;p14"/>
          <p:cNvPicPr preferRelativeResize="0"/>
          <p:nvPr/>
        </p:nvPicPr>
        <p:blipFill rotWithShape="1">
          <a:blip r:embed="rId4">
            <a:alphaModFix/>
          </a:blip>
          <a:srcRect/>
          <a:stretch/>
        </p:blipFill>
        <p:spPr>
          <a:xfrm>
            <a:off x="10484025" y="72319"/>
            <a:ext cx="1643368" cy="815833"/>
          </a:xfrm>
          <a:prstGeom prst="rect">
            <a:avLst/>
          </a:prstGeom>
          <a:noFill/>
          <a:ln>
            <a:noFill/>
          </a:ln>
        </p:spPr>
      </p:pic>
      <p:sp>
        <p:nvSpPr>
          <p:cNvPr id="2" name="TextBox 1"/>
          <p:cNvSpPr txBox="1"/>
          <p:nvPr/>
        </p:nvSpPr>
        <p:spPr>
          <a:xfrm>
            <a:off x="375911" y="5672835"/>
            <a:ext cx="5821945" cy="369332"/>
          </a:xfrm>
          <a:prstGeom prst="rect">
            <a:avLst/>
          </a:prstGeom>
          <a:noFill/>
        </p:spPr>
        <p:txBody>
          <a:bodyPr wrap="square" rtlCol="0">
            <a:spAutoFit/>
          </a:bodyPr>
          <a:lstStyle/>
          <a:p>
            <a:r>
              <a:rPr lang="en-IN" dirty="0"/>
              <a:t>https://www.youtube.com/watch?v=KZUrc4xAXyY</a:t>
            </a:r>
          </a:p>
        </p:txBody>
      </p:sp>
    </p:spTree>
    <p:extLst>
      <p:ext uri="{BB962C8B-B14F-4D97-AF65-F5344CB8AC3E}">
        <p14:creationId xmlns:p14="http://schemas.microsoft.com/office/powerpoint/2010/main" val="287548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CONTENT</a:t>
            </a:r>
            <a:endParaRPr lang="en-IN" b="1" dirty="0">
              <a:solidFill>
                <a:srgbClr val="FF0000"/>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456" t="24089" r="39310" b="17671"/>
          <a:stretch/>
        </p:blipFill>
        <p:spPr>
          <a:xfrm>
            <a:off x="1841863" y="1436915"/>
            <a:ext cx="8229600" cy="4846319"/>
          </a:xfrm>
        </p:spPr>
      </p:pic>
      <p:pic>
        <p:nvPicPr>
          <p:cNvPr id="5" name="Google Shape;63;p14"/>
          <p:cNvPicPr preferRelativeResize="0"/>
          <p:nvPr/>
        </p:nvPicPr>
        <p:blipFill rotWithShape="1">
          <a:blip r:embed="rId3">
            <a:alphaModFix/>
          </a:blip>
          <a:srcRect/>
          <a:stretch/>
        </p:blipFill>
        <p:spPr>
          <a:xfrm>
            <a:off x="10409559" y="172884"/>
            <a:ext cx="1643368" cy="815833"/>
          </a:xfrm>
          <a:prstGeom prst="rect">
            <a:avLst/>
          </a:prstGeom>
          <a:noFill/>
          <a:ln>
            <a:noFill/>
          </a:ln>
        </p:spPr>
      </p:pic>
    </p:spTree>
    <p:extLst>
      <p:ext uri="{BB962C8B-B14F-4D97-AF65-F5344CB8AC3E}">
        <p14:creationId xmlns:p14="http://schemas.microsoft.com/office/powerpoint/2010/main" val="2939930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22" t="23987" r="39678" b="17508"/>
          <a:stretch/>
        </p:blipFill>
        <p:spPr>
          <a:xfrm>
            <a:off x="444137" y="1175658"/>
            <a:ext cx="5225143" cy="428461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214" t="30848" r="42464" b="14839"/>
          <a:stretch/>
        </p:blipFill>
        <p:spPr>
          <a:xfrm>
            <a:off x="5669280" y="561703"/>
            <a:ext cx="5969726" cy="5375366"/>
          </a:xfrm>
          <a:prstGeom prst="rect">
            <a:avLst/>
          </a:prstGeom>
        </p:spPr>
      </p:pic>
      <p:pic>
        <p:nvPicPr>
          <p:cNvPr id="6" name="Google Shape;63;p14"/>
          <p:cNvPicPr preferRelativeResize="0"/>
          <p:nvPr/>
        </p:nvPicPr>
        <p:blipFill rotWithShape="1">
          <a:blip r:embed="rId4">
            <a:alphaModFix/>
          </a:blip>
          <a:srcRect/>
          <a:stretch/>
        </p:blipFill>
        <p:spPr>
          <a:xfrm>
            <a:off x="10331182" y="153786"/>
            <a:ext cx="1643368" cy="815833"/>
          </a:xfrm>
          <a:prstGeom prst="rect">
            <a:avLst/>
          </a:prstGeom>
          <a:noFill/>
          <a:ln>
            <a:noFill/>
          </a:ln>
        </p:spPr>
      </p:pic>
    </p:spTree>
    <p:extLst>
      <p:ext uri="{BB962C8B-B14F-4D97-AF65-F5344CB8AC3E}">
        <p14:creationId xmlns:p14="http://schemas.microsoft.com/office/powerpoint/2010/main" val="1429717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43" t="23606" r="39143" b="18080"/>
          <a:stretch/>
        </p:blipFill>
        <p:spPr>
          <a:xfrm>
            <a:off x="130629" y="130630"/>
            <a:ext cx="11887199" cy="6727370"/>
          </a:xfrm>
          <a:prstGeom prst="rect">
            <a:avLst/>
          </a:prstGeom>
        </p:spPr>
      </p:pic>
      <p:pic>
        <p:nvPicPr>
          <p:cNvPr id="3" name="Google Shape;63;p14"/>
          <p:cNvPicPr preferRelativeResize="0"/>
          <p:nvPr/>
        </p:nvPicPr>
        <p:blipFill rotWithShape="1">
          <a:blip r:embed="rId3">
            <a:alphaModFix/>
          </a:blip>
          <a:srcRect/>
          <a:stretch/>
        </p:blipFill>
        <p:spPr>
          <a:xfrm>
            <a:off x="10707188" y="130630"/>
            <a:ext cx="1310640" cy="731519"/>
          </a:xfrm>
          <a:prstGeom prst="rect">
            <a:avLst/>
          </a:prstGeom>
          <a:noFill/>
          <a:ln>
            <a:noFill/>
          </a:ln>
        </p:spPr>
      </p:pic>
    </p:spTree>
    <p:extLst>
      <p:ext uri="{BB962C8B-B14F-4D97-AF65-F5344CB8AC3E}">
        <p14:creationId xmlns:p14="http://schemas.microsoft.com/office/powerpoint/2010/main" val="3394285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596" t="29135" r="40001" b="18359"/>
          <a:stretch/>
        </p:blipFill>
        <p:spPr>
          <a:xfrm>
            <a:off x="0" y="0"/>
            <a:ext cx="6408485" cy="4356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975" y="176118"/>
            <a:ext cx="5641565" cy="33739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45" y="4356847"/>
            <a:ext cx="4041256" cy="23677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876" y="3726142"/>
            <a:ext cx="3586335" cy="299843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746" y="3726143"/>
            <a:ext cx="4026086" cy="3131858"/>
          </a:xfrm>
          <a:prstGeom prst="rect">
            <a:avLst/>
          </a:prstGeom>
        </p:spPr>
      </p:pic>
      <p:pic>
        <p:nvPicPr>
          <p:cNvPr id="11" name="Google Shape;63;p14"/>
          <p:cNvPicPr preferRelativeResize="0"/>
          <p:nvPr/>
        </p:nvPicPr>
        <p:blipFill rotWithShape="1">
          <a:blip r:embed="rId7">
            <a:alphaModFix/>
          </a:blip>
          <a:srcRect/>
          <a:stretch/>
        </p:blipFill>
        <p:spPr>
          <a:xfrm>
            <a:off x="10548632" y="176118"/>
            <a:ext cx="1643368" cy="815833"/>
          </a:xfrm>
          <a:prstGeom prst="rect">
            <a:avLst/>
          </a:prstGeom>
          <a:noFill/>
          <a:ln>
            <a:noFill/>
          </a:ln>
        </p:spPr>
      </p:pic>
    </p:spTree>
    <p:extLst>
      <p:ext uri="{BB962C8B-B14F-4D97-AF65-F5344CB8AC3E}">
        <p14:creationId xmlns:p14="http://schemas.microsoft.com/office/powerpoint/2010/main" val="2267208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166" y="3038862"/>
            <a:ext cx="11360800" cy="801618"/>
          </a:xfrm>
        </p:spPr>
        <p:txBody>
          <a:bodyPr/>
          <a:lstStyle/>
          <a:p>
            <a:r>
              <a:rPr lang="en-IN" dirty="0">
                <a:hlinkClick r:id="rId2"/>
              </a:rPr>
              <a:t>https://</a:t>
            </a:r>
            <a:r>
              <a:rPr lang="en-IN" dirty="0" smtClean="0">
                <a:hlinkClick r:id="rId2"/>
              </a:rPr>
              <a:t>www.youtube.com/watch?v=5lX8vXJ_qf8</a:t>
            </a:r>
            <a:r>
              <a:rPr lang="en-IN" dirty="0" smtClean="0"/>
              <a:t>   e-expressways</a:t>
            </a:r>
          </a:p>
          <a:p>
            <a:endParaRPr lang="en-IN" dirty="0"/>
          </a:p>
        </p:txBody>
      </p:sp>
      <p:pic>
        <p:nvPicPr>
          <p:cNvPr id="4" name="Google Shape;63;p14"/>
          <p:cNvPicPr preferRelativeResize="0"/>
          <p:nvPr/>
        </p:nvPicPr>
        <p:blipFill rotWithShape="1">
          <a:blip r:embed="rId3">
            <a:alphaModFix/>
          </a:blip>
          <a:srcRect/>
          <a:stretch/>
        </p:blipFill>
        <p:spPr>
          <a:xfrm>
            <a:off x="10133032" y="176944"/>
            <a:ext cx="1643368" cy="815833"/>
          </a:xfrm>
          <a:prstGeom prst="rect">
            <a:avLst/>
          </a:prstGeom>
          <a:noFill/>
          <a:ln>
            <a:noFill/>
          </a:ln>
        </p:spPr>
      </p:pic>
    </p:spTree>
    <p:extLst>
      <p:ext uri="{BB962C8B-B14F-4D97-AF65-F5344CB8AC3E}">
        <p14:creationId xmlns:p14="http://schemas.microsoft.com/office/powerpoint/2010/main" val="218908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10226678" y="175500"/>
            <a:ext cx="1643368" cy="815833"/>
          </a:xfrm>
          <a:prstGeom prst="rect">
            <a:avLst/>
          </a:prstGeom>
          <a:noFill/>
          <a:ln>
            <a:noFill/>
          </a:ln>
        </p:spPr>
      </p:pic>
      <p:sp>
        <p:nvSpPr>
          <p:cNvPr id="78" name="Google Shape;78;p16"/>
          <p:cNvSpPr txBox="1"/>
          <p:nvPr/>
        </p:nvSpPr>
        <p:spPr>
          <a:xfrm>
            <a:off x="828567" y="991333"/>
            <a:ext cx="10401600" cy="4749600"/>
          </a:xfrm>
          <a:prstGeom prst="rect">
            <a:avLst/>
          </a:prstGeom>
          <a:noFill/>
          <a:ln>
            <a:noFill/>
          </a:ln>
        </p:spPr>
        <p:txBody>
          <a:bodyPr spcFirstLastPara="1" wrap="square" lIns="121900" tIns="121900" rIns="121900" bIns="121900" anchor="ctr" anchorCtr="0">
            <a:noAutofit/>
          </a:bodyPr>
          <a:lstStyle/>
          <a:p>
            <a:pPr marL="609570" algn="ctr">
              <a:lnSpc>
                <a:spcPct val="115000"/>
              </a:lnSpc>
              <a:buSzPts val="4000"/>
            </a:pPr>
            <a:r>
              <a:rPr lang="en" sz="5333" b="1"/>
              <a:t>THANKING YOU</a:t>
            </a:r>
            <a:endParaRPr sz="5333" b="1" dirty="0"/>
          </a:p>
          <a:p>
            <a:pPr marL="609570" algn="ctr">
              <a:lnSpc>
                <a:spcPct val="115000"/>
              </a:lnSpc>
              <a:buSzPts val="4000"/>
            </a:pPr>
            <a:r>
              <a:rPr lang="en" sz="5333" b="1">
                <a:solidFill>
                  <a:srgbClr val="FF0000"/>
                </a:solidFill>
              </a:rPr>
              <a:t>ODM EDUCATIONAL GROUP</a:t>
            </a:r>
            <a:endParaRPr sz="5333" b="1" dirty="0">
              <a:solidFill>
                <a:srgbClr val="FF0000"/>
              </a:solidFill>
            </a:endParaRPr>
          </a:p>
          <a:p>
            <a:pPr>
              <a:buClr>
                <a:srgbClr val="000000"/>
              </a:buClr>
              <a:buSzPts val="1400"/>
            </a:pPr>
            <a:endParaRPr sz="2400" dirty="0"/>
          </a:p>
        </p:txBody>
      </p:sp>
    </p:spTree>
    <p:extLst>
      <p:ext uri="{BB962C8B-B14F-4D97-AF65-F5344CB8AC3E}">
        <p14:creationId xmlns:p14="http://schemas.microsoft.com/office/powerpoint/2010/main" val="3762660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036853"/>
            <a:ext cx="12192000" cy="1821147"/>
          </a:xfrm>
          <a:prstGeom prst="rect">
            <a:avLst/>
          </a:prstGeom>
          <a:noFill/>
          <a:ln>
            <a:noFill/>
          </a:ln>
        </p:spPr>
      </p:pic>
      <p:pic>
        <p:nvPicPr>
          <p:cNvPr id="55" name="Google Shape;55;p13"/>
          <p:cNvPicPr preferRelativeResize="0"/>
          <p:nvPr/>
        </p:nvPicPr>
        <p:blipFill rotWithShape="1">
          <a:blip r:embed="rId4">
            <a:alphaModFix/>
          </a:blip>
          <a:srcRect/>
          <a:stretch/>
        </p:blipFill>
        <p:spPr>
          <a:xfrm>
            <a:off x="9890378" y="129183"/>
            <a:ext cx="2104535" cy="1044767"/>
          </a:xfrm>
          <a:prstGeom prst="rect">
            <a:avLst/>
          </a:prstGeom>
          <a:noFill/>
          <a:ln>
            <a:noFill/>
          </a:ln>
        </p:spPr>
      </p:pic>
      <p:sp>
        <p:nvSpPr>
          <p:cNvPr id="56" name="Google Shape;56;p13"/>
          <p:cNvSpPr txBox="1"/>
          <p:nvPr/>
        </p:nvSpPr>
        <p:spPr>
          <a:xfrm>
            <a:off x="310913" y="2141800"/>
            <a:ext cx="11684000" cy="2574400"/>
          </a:xfrm>
          <a:prstGeom prst="rect">
            <a:avLst/>
          </a:prstGeom>
          <a:noFill/>
          <a:ln>
            <a:noFill/>
          </a:ln>
        </p:spPr>
        <p:txBody>
          <a:bodyPr spcFirstLastPara="1" wrap="square" lIns="121900" tIns="121900" rIns="121900" bIns="121900" anchor="t" anchorCtr="0">
            <a:noAutofit/>
          </a:bodyPr>
          <a:lstStyle/>
          <a:p>
            <a:pPr algn="ctr">
              <a:buClr>
                <a:srgbClr val="000000"/>
              </a:buClr>
              <a:buSzPts val="3100"/>
            </a:pPr>
            <a:r>
              <a:rPr lang="en" sz="4000" b="1" dirty="0">
                <a:solidFill>
                  <a:srgbClr val="FF0000"/>
                </a:solidFill>
                <a:latin typeface="Calibri"/>
                <a:ea typeface="Calibri"/>
                <a:cs typeface="Calibri"/>
                <a:sym typeface="Calibri"/>
              </a:rPr>
              <a:t>LIFELINES OF NATIONAL ECONOMY</a:t>
            </a:r>
            <a:endParaRPr sz="3867" b="1" dirty="0">
              <a:solidFill>
                <a:srgbClr val="FF0000"/>
              </a:solidFill>
              <a:latin typeface="Calibri"/>
              <a:ea typeface="Calibri"/>
              <a:cs typeface="Calibri"/>
              <a:sym typeface="Calibri"/>
            </a:endParaRPr>
          </a:p>
          <a:p>
            <a:pPr algn="ctr">
              <a:buClr>
                <a:srgbClr val="000000"/>
              </a:buClr>
              <a:buSzPts val="3100"/>
            </a:pPr>
            <a:r>
              <a:rPr lang="en" sz="3333" dirty="0">
                <a:latin typeface="Calibri"/>
                <a:ea typeface="Calibri"/>
                <a:cs typeface="Calibri"/>
                <a:sym typeface="Calibri"/>
              </a:rPr>
              <a:t>INTRODUCTION</a:t>
            </a:r>
            <a:endParaRPr sz="3333" dirty="0">
              <a:solidFill>
                <a:srgbClr val="000000"/>
              </a:solidFill>
              <a:latin typeface="Calibri"/>
              <a:ea typeface="Calibri"/>
              <a:cs typeface="Calibri"/>
              <a:sym typeface="Calibri"/>
            </a:endParaRPr>
          </a:p>
        </p:txBody>
      </p:sp>
      <p:sp>
        <p:nvSpPr>
          <p:cNvPr id="57" name="Google Shape;57;p13"/>
          <p:cNvSpPr txBox="1"/>
          <p:nvPr/>
        </p:nvSpPr>
        <p:spPr>
          <a:xfrm>
            <a:off x="7832367" y="131167"/>
            <a:ext cx="4234800" cy="1690000"/>
          </a:xfrm>
          <a:prstGeom prst="rect">
            <a:avLst/>
          </a:prstGeom>
          <a:noFill/>
          <a:ln>
            <a:noFill/>
          </a:ln>
        </p:spPr>
        <p:txBody>
          <a:bodyPr spcFirstLastPara="1" wrap="square" lIns="121900" tIns="121900" rIns="121900" bIns="121900" anchor="t" anchorCtr="0">
            <a:noAutofit/>
          </a:bodyPr>
          <a:lstStyle/>
          <a:p>
            <a:endParaRPr sz="2400" dirty="0"/>
          </a:p>
        </p:txBody>
      </p:sp>
      <p:sp>
        <p:nvSpPr>
          <p:cNvPr id="58" name="Google Shape;58;p13"/>
          <p:cNvSpPr txBox="1"/>
          <p:nvPr/>
        </p:nvSpPr>
        <p:spPr>
          <a:xfrm>
            <a:off x="2962900" y="3428984"/>
            <a:ext cx="6916824" cy="1289200"/>
          </a:xfrm>
          <a:prstGeom prst="rect">
            <a:avLst/>
          </a:prstGeom>
          <a:noFill/>
          <a:ln>
            <a:noFill/>
          </a:ln>
        </p:spPr>
        <p:txBody>
          <a:bodyPr spcFirstLastPara="1" wrap="square" lIns="121900" tIns="121900" rIns="121900" bIns="121900" anchor="t" anchorCtr="0">
            <a:noAutofit/>
          </a:bodyPr>
          <a:lstStyle/>
          <a:p>
            <a:r>
              <a:rPr lang="en" sz="2400" b="1" dirty="0"/>
              <a:t>SUBJECT : GEOGRAPHY</a:t>
            </a:r>
            <a:endParaRPr sz="2400" b="1" dirty="0"/>
          </a:p>
          <a:p>
            <a:r>
              <a:rPr lang="en" sz="2400" b="1" dirty="0"/>
              <a:t>CHAPTER NUMBER:</a:t>
            </a:r>
            <a:r>
              <a:rPr lang="en-IN" sz="2400" b="1" dirty="0"/>
              <a:t> 07</a:t>
            </a:r>
            <a:endParaRPr sz="2400" b="1" dirty="0"/>
          </a:p>
          <a:p>
            <a:r>
              <a:rPr lang="en" sz="2400" b="1" dirty="0"/>
              <a:t>CHAPTER NAME : LIFELINES OF NATIONAL ECONOMY</a:t>
            </a:r>
            <a:endParaRPr sz="2400" b="1" dirty="0"/>
          </a:p>
        </p:txBody>
      </p:sp>
    </p:spTree>
    <p:extLst>
      <p:ext uri="{BB962C8B-B14F-4D97-AF65-F5344CB8AC3E}">
        <p14:creationId xmlns:p14="http://schemas.microsoft.com/office/powerpoint/2010/main" val="2281348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CONTENT</a:t>
            </a:r>
            <a:endParaRPr lang="en-IN" b="1" dirty="0">
              <a:solidFill>
                <a:srgbClr val="FF0000"/>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456" t="24089" r="39310" b="17671"/>
          <a:stretch/>
        </p:blipFill>
        <p:spPr>
          <a:xfrm>
            <a:off x="1841863" y="1436915"/>
            <a:ext cx="8229600" cy="4846319"/>
          </a:xfrm>
        </p:spPr>
      </p:pic>
      <p:pic>
        <p:nvPicPr>
          <p:cNvPr id="5" name="Google Shape;63;p14"/>
          <p:cNvPicPr preferRelativeResize="0"/>
          <p:nvPr/>
        </p:nvPicPr>
        <p:blipFill rotWithShape="1">
          <a:blip r:embed="rId3">
            <a:alphaModFix/>
          </a:blip>
          <a:srcRect/>
          <a:stretch/>
        </p:blipFill>
        <p:spPr>
          <a:xfrm>
            <a:off x="10433244" y="94507"/>
            <a:ext cx="1643368" cy="815833"/>
          </a:xfrm>
          <a:prstGeom prst="rect">
            <a:avLst/>
          </a:prstGeom>
          <a:noFill/>
          <a:ln>
            <a:noFill/>
          </a:ln>
        </p:spPr>
      </p:pic>
    </p:spTree>
    <p:extLst>
      <p:ext uri="{BB962C8B-B14F-4D97-AF65-F5344CB8AC3E}">
        <p14:creationId xmlns:p14="http://schemas.microsoft.com/office/powerpoint/2010/main" val="450966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160" t="25357" r="39260" b="17857"/>
          <a:stretch/>
        </p:blipFill>
        <p:spPr>
          <a:xfrm>
            <a:off x="108858" y="104501"/>
            <a:ext cx="11926388" cy="6635931"/>
          </a:xfrm>
          <a:prstGeom prst="rect">
            <a:avLst/>
          </a:prstGeom>
        </p:spPr>
      </p:pic>
      <p:pic>
        <p:nvPicPr>
          <p:cNvPr id="3" name="Google Shape;63;p14"/>
          <p:cNvPicPr preferRelativeResize="0"/>
          <p:nvPr/>
        </p:nvPicPr>
        <p:blipFill rotWithShape="1">
          <a:blip r:embed="rId3">
            <a:alphaModFix/>
          </a:blip>
          <a:srcRect/>
          <a:stretch/>
        </p:blipFill>
        <p:spPr>
          <a:xfrm>
            <a:off x="10391878" y="104501"/>
            <a:ext cx="1643368" cy="815833"/>
          </a:xfrm>
          <a:prstGeom prst="rect">
            <a:avLst/>
          </a:prstGeom>
          <a:noFill/>
          <a:ln>
            <a:noFill/>
          </a:ln>
        </p:spPr>
      </p:pic>
    </p:spTree>
    <p:extLst>
      <p:ext uri="{BB962C8B-B14F-4D97-AF65-F5344CB8AC3E}">
        <p14:creationId xmlns:p14="http://schemas.microsoft.com/office/powerpoint/2010/main" val="648215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07" t="23797" r="39143" b="16936"/>
          <a:stretch/>
        </p:blipFill>
        <p:spPr>
          <a:xfrm>
            <a:off x="182880" y="130628"/>
            <a:ext cx="11782697" cy="6570617"/>
          </a:xfrm>
          <a:prstGeom prst="rect">
            <a:avLst/>
          </a:prstGeom>
        </p:spPr>
      </p:pic>
      <p:pic>
        <p:nvPicPr>
          <p:cNvPr id="3" name="Google Shape;63;p14"/>
          <p:cNvPicPr preferRelativeResize="0"/>
          <p:nvPr/>
        </p:nvPicPr>
        <p:blipFill rotWithShape="1">
          <a:blip r:embed="rId3">
            <a:alphaModFix/>
          </a:blip>
          <a:srcRect/>
          <a:stretch/>
        </p:blipFill>
        <p:spPr>
          <a:xfrm>
            <a:off x="10424160" y="130628"/>
            <a:ext cx="1643368" cy="815833"/>
          </a:xfrm>
          <a:prstGeom prst="rect">
            <a:avLst/>
          </a:prstGeom>
          <a:noFill/>
          <a:ln>
            <a:noFill/>
          </a:ln>
        </p:spPr>
      </p:pic>
    </p:spTree>
    <p:extLst>
      <p:ext uri="{BB962C8B-B14F-4D97-AF65-F5344CB8AC3E}">
        <p14:creationId xmlns:p14="http://schemas.microsoft.com/office/powerpoint/2010/main" val="3527629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735" y="117565"/>
            <a:ext cx="11911318" cy="3877985"/>
          </a:xfrm>
          <a:prstGeom prst="rect">
            <a:avLst/>
          </a:prstGeom>
          <a:noFill/>
        </p:spPr>
        <p:txBody>
          <a:bodyPr wrap="square" rtlCol="0">
            <a:spAutoFit/>
          </a:bodyPr>
          <a:lstStyle/>
          <a:p>
            <a:r>
              <a:rPr lang="en-IN" sz="2800" u="sng" dirty="0" smtClean="0">
                <a:solidFill>
                  <a:srgbClr val="FF0000"/>
                </a:solidFill>
              </a:rPr>
              <a:t>ADVANTAGES :- </a:t>
            </a:r>
          </a:p>
          <a:p>
            <a:pPr marL="342900" indent="-342900">
              <a:buFont typeface="Wingdings" panose="05000000000000000000" pitchFamily="2" charset="2"/>
              <a:buChar char="Ø"/>
            </a:pPr>
            <a:r>
              <a:rPr lang="en-IN" sz="2000" dirty="0" smtClean="0"/>
              <a:t>Principal mode of transportation for freight and passengers in India.</a:t>
            </a:r>
          </a:p>
          <a:p>
            <a:pPr marL="285750" indent="-285750">
              <a:buFont typeface="Wingdings" panose="05000000000000000000" pitchFamily="2" charset="2"/>
              <a:buChar char="Ø"/>
            </a:pPr>
            <a:r>
              <a:rPr lang="en-IN" sz="2000" dirty="0" smtClean="0"/>
              <a:t>Multifarious activities- Business, Sightseeing, Pilgrimage (Supports Tourism)</a:t>
            </a:r>
          </a:p>
          <a:p>
            <a:pPr marL="285750" indent="-285750">
              <a:buFont typeface="Wingdings" panose="05000000000000000000" pitchFamily="2" charset="2"/>
              <a:buChar char="Ø"/>
            </a:pPr>
            <a:r>
              <a:rPr lang="en-IN" sz="2000" dirty="0" smtClean="0"/>
              <a:t>Mobile services- connecting far-off places.</a:t>
            </a:r>
          </a:p>
          <a:p>
            <a:pPr marL="285750" indent="-285750">
              <a:buFont typeface="Wingdings" panose="05000000000000000000" pitchFamily="2" charset="2"/>
              <a:buChar char="Ø"/>
            </a:pPr>
            <a:r>
              <a:rPr lang="en-IN" sz="2000" dirty="0" smtClean="0"/>
              <a:t>Distance and heavy loads (Comfortable carrier)</a:t>
            </a:r>
          </a:p>
          <a:p>
            <a:pPr marL="285750" indent="-285750">
              <a:buFont typeface="Wingdings" panose="05000000000000000000" pitchFamily="2" charset="2"/>
              <a:buChar char="Ø"/>
            </a:pPr>
            <a:r>
              <a:rPr lang="en-IN" sz="2000" dirty="0" smtClean="0"/>
              <a:t>Inexpensive services.</a:t>
            </a:r>
          </a:p>
          <a:p>
            <a:pPr marL="285750" indent="-285750">
              <a:buFont typeface="Wingdings" panose="05000000000000000000" pitchFamily="2" charset="2"/>
              <a:buChar char="Ø"/>
            </a:pPr>
            <a:r>
              <a:rPr lang="en-IN" sz="2000" dirty="0" smtClean="0"/>
              <a:t>Saves Time</a:t>
            </a:r>
          </a:p>
          <a:p>
            <a:pPr marL="285750" indent="-285750">
              <a:buFont typeface="Wingdings" panose="05000000000000000000" pitchFamily="2" charset="2"/>
              <a:buChar char="Ø"/>
            </a:pPr>
            <a:r>
              <a:rPr lang="en-IN" sz="2000" dirty="0" smtClean="0"/>
              <a:t>Enhances domestic trade.</a:t>
            </a:r>
          </a:p>
          <a:p>
            <a:pPr marL="285750" indent="-285750">
              <a:buFont typeface="Wingdings" panose="05000000000000000000" pitchFamily="2" charset="2"/>
              <a:buChar char="Ø"/>
            </a:pPr>
            <a:r>
              <a:rPr lang="en-IN" sz="2000" dirty="0" smtClean="0"/>
              <a:t>Connects Industrial Production Centres and Market</a:t>
            </a:r>
          </a:p>
          <a:p>
            <a:pPr marL="285750" indent="-285750">
              <a:buFont typeface="Wingdings" panose="05000000000000000000" pitchFamily="2" charset="2"/>
              <a:buChar char="Ø"/>
            </a:pPr>
            <a:r>
              <a:rPr lang="en-IN" sz="2000" dirty="0" smtClean="0"/>
              <a:t>Generates employment (6%)</a:t>
            </a:r>
          </a:p>
          <a:p>
            <a:pPr marL="285750" indent="-285750">
              <a:buFont typeface="Wingdings" panose="05000000000000000000" pitchFamily="2" charset="2"/>
              <a:buChar char="Ø"/>
            </a:pPr>
            <a:r>
              <a:rPr lang="en-IN" sz="2000" dirty="0" smtClean="0"/>
              <a:t>Revenue- 1%</a:t>
            </a:r>
          </a:p>
          <a:p>
            <a:pPr marL="285750" indent="-285750">
              <a:buFont typeface="Wingdings" panose="05000000000000000000" pitchFamily="2" charset="2"/>
              <a:buChar char="Ø"/>
            </a:pPr>
            <a:endParaRPr lang="en-IN" dirty="0"/>
          </a:p>
        </p:txBody>
      </p:sp>
      <p:pic>
        <p:nvPicPr>
          <p:cNvPr id="6" name="Google Shape;63;p14"/>
          <p:cNvPicPr preferRelativeResize="0"/>
          <p:nvPr/>
        </p:nvPicPr>
        <p:blipFill rotWithShape="1">
          <a:blip r:embed="rId2">
            <a:alphaModFix/>
          </a:blip>
          <a:srcRect/>
          <a:stretch/>
        </p:blipFill>
        <p:spPr>
          <a:xfrm>
            <a:off x="10269957" y="211066"/>
            <a:ext cx="1643368" cy="815833"/>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 y="3909318"/>
            <a:ext cx="3837894" cy="28572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099" y="3909318"/>
            <a:ext cx="3888377" cy="28572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5287" y="3909318"/>
            <a:ext cx="4031766" cy="2857242"/>
          </a:xfrm>
          <a:prstGeom prst="rect">
            <a:avLst/>
          </a:prstGeom>
        </p:spPr>
      </p:pic>
    </p:spTree>
    <p:extLst>
      <p:ext uri="{BB962C8B-B14F-4D97-AF65-F5344CB8AC3E}">
        <p14:creationId xmlns:p14="http://schemas.microsoft.com/office/powerpoint/2010/main" val="3610774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10171500" y="203761"/>
            <a:ext cx="1643368" cy="815833"/>
          </a:xfrm>
          <a:prstGeom prst="rect">
            <a:avLst/>
          </a:prstGeom>
          <a:noFill/>
          <a:ln>
            <a:noFill/>
          </a:ln>
        </p:spPr>
      </p:pic>
      <p:sp>
        <p:nvSpPr>
          <p:cNvPr id="64" name="Google Shape;64;p14"/>
          <p:cNvSpPr txBox="1"/>
          <p:nvPr/>
        </p:nvSpPr>
        <p:spPr>
          <a:xfrm>
            <a:off x="363567" y="380067"/>
            <a:ext cx="11584400" cy="1041200"/>
          </a:xfrm>
          <a:prstGeom prst="rect">
            <a:avLst/>
          </a:prstGeom>
          <a:noFill/>
          <a:ln>
            <a:noFill/>
          </a:ln>
        </p:spPr>
        <p:txBody>
          <a:bodyPr spcFirstLastPara="1" wrap="square" lIns="121900" tIns="121900" rIns="121900" bIns="121900" anchor="t" anchorCtr="0">
            <a:noAutofit/>
          </a:bodyPr>
          <a:lstStyle/>
          <a:p>
            <a:pPr>
              <a:buClr>
                <a:srgbClr val="000000"/>
              </a:buClr>
              <a:buSzPts val="2200"/>
            </a:pPr>
            <a:r>
              <a:rPr lang="en" sz="2933" b="1" dirty="0">
                <a:solidFill>
                  <a:srgbClr val="FF0000"/>
                </a:solidFill>
              </a:rPr>
              <a:t>INTRODUCTION</a:t>
            </a:r>
            <a:endParaRPr sz="2933" b="1" dirty="0">
              <a:solidFill>
                <a:srgbClr val="FF0000"/>
              </a:solidFill>
              <a:latin typeface="Arial"/>
              <a:ea typeface="Arial"/>
              <a:cs typeface="Arial"/>
              <a:sym typeface="Arial"/>
            </a:endParaRPr>
          </a:p>
          <a:p>
            <a:pPr>
              <a:buClr>
                <a:srgbClr val="000000"/>
              </a:buClr>
              <a:buSzPts val="1800"/>
            </a:pPr>
            <a:r>
              <a:rPr lang="en" sz="2400" b="1" dirty="0"/>
              <a:t>MEANS OF TRANSPORT AND ITS ROLE</a:t>
            </a:r>
            <a:endParaRPr sz="2400" b="1" dirty="0">
              <a:solidFill>
                <a:srgbClr val="000000"/>
              </a:solidFill>
              <a:latin typeface="Arial"/>
              <a:ea typeface="Arial"/>
              <a:cs typeface="Arial"/>
              <a:sym typeface="Arial"/>
            </a:endParaRPr>
          </a:p>
        </p:txBody>
      </p:sp>
      <p:sp>
        <p:nvSpPr>
          <p:cNvPr id="65" name="Google Shape;65;p14"/>
          <p:cNvSpPr txBox="1"/>
          <p:nvPr/>
        </p:nvSpPr>
        <p:spPr>
          <a:xfrm>
            <a:off x="363567" y="1597573"/>
            <a:ext cx="11584400" cy="1989959"/>
          </a:xfrm>
          <a:prstGeom prst="rect">
            <a:avLst/>
          </a:prstGeom>
          <a:noFill/>
          <a:ln>
            <a:noFill/>
          </a:ln>
        </p:spPr>
        <p:txBody>
          <a:bodyPr spcFirstLastPara="1" wrap="square" lIns="121900" tIns="121900" rIns="121900" bIns="121900" anchor="t" anchorCtr="0">
            <a:noAutofit/>
          </a:bodyPr>
          <a:lstStyle/>
          <a:p>
            <a:pPr marL="380990" indent="-380990">
              <a:buSzPts val="1400"/>
              <a:buFont typeface="Wingdings" panose="05000000000000000000" pitchFamily="2" charset="2"/>
              <a:buChar char="v"/>
            </a:pPr>
            <a:r>
              <a:rPr lang="en-US" dirty="0"/>
              <a:t>Goods and services do not move from supply locales to demand locales on their own. The movement of these goods and services from their supply locations to demand locations necessitates the need for transport.</a:t>
            </a:r>
          </a:p>
          <a:p>
            <a:pPr marL="380990" indent="-380990">
              <a:buSzPts val="1400"/>
              <a:buFont typeface="Wingdings" panose="05000000000000000000" pitchFamily="2" charset="2"/>
              <a:buChar char="v"/>
            </a:pPr>
            <a:r>
              <a:rPr lang="en-US" dirty="0"/>
              <a:t>Efficient means of transport are pre-requisites for fast development.</a:t>
            </a:r>
          </a:p>
          <a:p>
            <a:pPr marL="380990" indent="-380990">
              <a:buSzPts val="1400"/>
              <a:buFont typeface="Wingdings" panose="05000000000000000000" pitchFamily="2" charset="2"/>
              <a:buChar char="v"/>
            </a:pPr>
            <a:r>
              <a:rPr lang="en-US" dirty="0"/>
              <a:t>Modern means of transport and communication serve as life lines of our nation and its modern </a:t>
            </a:r>
            <a:r>
              <a:rPr lang="en-IN" dirty="0"/>
              <a:t>economy</a:t>
            </a:r>
            <a:r>
              <a:rPr lang="en-IN" sz="2400" dirty="0"/>
              <a:t>.</a:t>
            </a:r>
          </a:p>
          <a:p>
            <a:pPr marL="380990" indent="-380990">
              <a:buSzPts val="1400"/>
              <a:buFont typeface="Wingdings" panose="05000000000000000000" pitchFamily="2" charset="2"/>
              <a:buChar char="v"/>
            </a:pPr>
            <a:endParaRPr sz="1867" dirty="0">
              <a:solidFill>
                <a:srgbClr val="000000"/>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025" y="3135706"/>
            <a:ext cx="8240475" cy="2702795"/>
          </a:xfrm>
          <a:prstGeom prst="rect">
            <a:avLst/>
          </a:prstGeom>
        </p:spPr>
      </p:pic>
    </p:spTree>
    <p:extLst>
      <p:ext uri="{BB962C8B-B14F-4D97-AF65-F5344CB8AC3E}">
        <p14:creationId xmlns:p14="http://schemas.microsoft.com/office/powerpoint/2010/main" val="3984590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6560"/>
          </a:xfrm>
          <a:prstGeom prst="rect">
            <a:avLst/>
          </a:prstGeom>
        </p:spPr>
      </p:pic>
      <p:pic>
        <p:nvPicPr>
          <p:cNvPr id="3" name="Google Shape;63;p14"/>
          <p:cNvPicPr preferRelativeResize="0"/>
          <p:nvPr/>
        </p:nvPicPr>
        <p:blipFill rotWithShape="1">
          <a:blip r:embed="rId3">
            <a:alphaModFix/>
          </a:blip>
          <a:srcRect/>
          <a:stretch/>
        </p:blipFill>
        <p:spPr>
          <a:xfrm>
            <a:off x="11547565" y="0"/>
            <a:ext cx="548639" cy="389825"/>
          </a:xfrm>
          <a:prstGeom prst="rect">
            <a:avLst/>
          </a:prstGeom>
          <a:noFill/>
          <a:ln>
            <a:noFill/>
          </a:ln>
        </p:spPr>
      </p:pic>
    </p:spTree>
    <p:extLst>
      <p:ext uri="{BB962C8B-B14F-4D97-AF65-F5344CB8AC3E}">
        <p14:creationId xmlns:p14="http://schemas.microsoft.com/office/powerpoint/2010/main" val="2739741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176" t="29949" r="42645" b="25098"/>
          <a:stretch/>
        </p:blipFill>
        <p:spPr>
          <a:xfrm>
            <a:off x="326572" y="288710"/>
            <a:ext cx="4898571" cy="301752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57" t="25893" r="40000" b="19817"/>
          <a:stretch/>
        </p:blipFill>
        <p:spPr>
          <a:xfrm>
            <a:off x="5834742" y="796835"/>
            <a:ext cx="6078583" cy="58297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2" y="3306230"/>
            <a:ext cx="5386253" cy="3408079"/>
          </a:xfrm>
          <a:prstGeom prst="rect">
            <a:avLst/>
          </a:prstGeom>
        </p:spPr>
      </p:pic>
      <p:pic>
        <p:nvPicPr>
          <p:cNvPr id="7" name="Google Shape;63;p14"/>
          <p:cNvPicPr preferRelativeResize="0"/>
          <p:nvPr/>
        </p:nvPicPr>
        <p:blipFill rotWithShape="1">
          <a:blip r:embed="rId5">
            <a:alphaModFix/>
          </a:blip>
          <a:srcRect/>
          <a:stretch/>
        </p:blipFill>
        <p:spPr>
          <a:xfrm>
            <a:off x="10463349" y="130629"/>
            <a:ext cx="1606730" cy="666206"/>
          </a:xfrm>
          <a:prstGeom prst="rect">
            <a:avLst/>
          </a:prstGeom>
          <a:noFill/>
          <a:ln>
            <a:noFill/>
          </a:ln>
        </p:spPr>
      </p:pic>
    </p:spTree>
    <p:extLst>
      <p:ext uri="{BB962C8B-B14F-4D97-AF65-F5344CB8AC3E}">
        <p14:creationId xmlns:p14="http://schemas.microsoft.com/office/powerpoint/2010/main" val="792737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an Railways And Cag Au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69" y="215536"/>
            <a:ext cx="11301548" cy="6459584"/>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63;p14"/>
          <p:cNvPicPr preferRelativeResize="0"/>
          <p:nvPr/>
        </p:nvPicPr>
        <p:blipFill rotWithShape="1">
          <a:blip r:embed="rId3">
            <a:alphaModFix/>
          </a:blip>
          <a:srcRect/>
          <a:stretch/>
        </p:blipFill>
        <p:spPr>
          <a:xfrm>
            <a:off x="10776857" y="215536"/>
            <a:ext cx="1227908" cy="572705"/>
          </a:xfrm>
          <a:prstGeom prst="rect">
            <a:avLst/>
          </a:prstGeom>
          <a:noFill/>
          <a:ln>
            <a:noFill/>
          </a:ln>
        </p:spPr>
      </p:pic>
    </p:spTree>
    <p:extLst>
      <p:ext uri="{BB962C8B-B14F-4D97-AF65-F5344CB8AC3E}">
        <p14:creationId xmlns:p14="http://schemas.microsoft.com/office/powerpoint/2010/main" val="2275457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26032" y="1629888"/>
            <a:ext cx="6139543" cy="3500845"/>
          </a:xfrm>
        </p:spPr>
        <p:txBody>
          <a:bodyPr/>
          <a:lstStyle/>
          <a:p>
            <a:pPr marL="152396" indent="0" algn="just">
              <a:buNone/>
            </a:pPr>
            <a:endParaRPr lang="en-US" sz="2400" dirty="0" smtClean="0"/>
          </a:p>
          <a:p>
            <a:pPr algn="just">
              <a:buFont typeface="Wingdings" panose="05000000000000000000" pitchFamily="2" charset="2"/>
              <a:buChar char="Ø"/>
            </a:pPr>
            <a:r>
              <a:rPr lang="en-US" sz="2400" dirty="0" smtClean="0"/>
              <a:t>The </a:t>
            </a:r>
            <a:r>
              <a:rPr lang="en-US" sz="2400" dirty="0"/>
              <a:t>Indian Railways is the largest public sector undertaking in the country. The first train steamed off from Mumbai to Thane in 1853, covering a distance of 34 km.</a:t>
            </a:r>
          </a:p>
          <a:p>
            <a:pPr algn="just">
              <a:buFont typeface="Wingdings" panose="05000000000000000000" pitchFamily="2" charset="2"/>
              <a:buChar char="Ø"/>
            </a:pPr>
            <a:r>
              <a:rPr lang="en-US" sz="2400" dirty="0"/>
              <a:t>The Indian Railway is now reorganized into 16 zones.</a:t>
            </a:r>
          </a:p>
          <a:p>
            <a:pPr marL="152396" indent="0" algn="just">
              <a:buNone/>
            </a:pPr>
            <a:endParaRPr lang="en-IN"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214" t="22844" r="45786" b="16745"/>
          <a:stretch/>
        </p:blipFill>
        <p:spPr>
          <a:xfrm>
            <a:off x="235129" y="127658"/>
            <a:ext cx="5590903" cy="6505303"/>
          </a:xfrm>
          <a:prstGeom prst="rect">
            <a:avLst/>
          </a:prstGeom>
        </p:spPr>
      </p:pic>
      <p:pic>
        <p:nvPicPr>
          <p:cNvPr id="5" name="Google Shape;63;p14"/>
          <p:cNvPicPr preferRelativeResize="0"/>
          <p:nvPr/>
        </p:nvPicPr>
        <p:blipFill rotWithShape="1">
          <a:blip r:embed="rId3">
            <a:alphaModFix/>
          </a:blip>
          <a:srcRect/>
          <a:stretch/>
        </p:blipFill>
        <p:spPr>
          <a:xfrm>
            <a:off x="10371909" y="88472"/>
            <a:ext cx="1643368" cy="815833"/>
          </a:xfrm>
          <a:prstGeom prst="rect">
            <a:avLst/>
          </a:prstGeom>
          <a:noFill/>
          <a:ln>
            <a:noFill/>
          </a:ln>
        </p:spPr>
      </p:pic>
    </p:spTree>
    <p:extLst>
      <p:ext uri="{BB962C8B-B14F-4D97-AF65-F5344CB8AC3E}">
        <p14:creationId xmlns:p14="http://schemas.microsoft.com/office/powerpoint/2010/main" val="592103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643" t="25704" r="39357" b="13316"/>
          <a:stretch/>
        </p:blipFill>
        <p:spPr>
          <a:xfrm>
            <a:off x="117565" y="3170328"/>
            <a:ext cx="5596230" cy="35439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984" y="100556"/>
            <a:ext cx="6225655" cy="6496187"/>
          </a:xfrm>
          <a:prstGeom prst="rect">
            <a:avLst/>
          </a:prstGeom>
        </p:spPr>
      </p:pic>
      <p:pic>
        <p:nvPicPr>
          <p:cNvPr id="3074" name="Picture 2" descr="Rail gauges &amp; rail sections Railway Engineering"/>
          <p:cNvPicPr>
            <a:picLocks noChangeAspect="1" noChangeArrowheads="1"/>
          </p:cNvPicPr>
          <p:nvPr/>
        </p:nvPicPr>
        <p:blipFill rotWithShape="1">
          <a:blip r:embed="rId4">
            <a:extLst>
              <a:ext uri="{28A0092B-C50C-407E-A947-70E740481C1C}">
                <a14:useLocalDpi xmlns:a14="http://schemas.microsoft.com/office/drawing/2010/main" val="0"/>
              </a:ext>
            </a:extLst>
          </a:blip>
          <a:srcRect l="4963" t="3247" r="4539" b="26034"/>
          <a:stretch/>
        </p:blipFill>
        <p:spPr bwMode="auto">
          <a:xfrm>
            <a:off x="117565" y="75656"/>
            <a:ext cx="5596230" cy="2988943"/>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63;p14"/>
          <p:cNvPicPr preferRelativeResize="0"/>
          <p:nvPr/>
        </p:nvPicPr>
        <p:blipFill rotWithShape="1">
          <a:blip r:embed="rId5">
            <a:alphaModFix/>
          </a:blip>
          <a:srcRect/>
          <a:stretch/>
        </p:blipFill>
        <p:spPr>
          <a:xfrm>
            <a:off x="11469189" y="26126"/>
            <a:ext cx="722811" cy="365760"/>
          </a:xfrm>
          <a:prstGeom prst="rect">
            <a:avLst/>
          </a:prstGeom>
          <a:noFill/>
          <a:ln>
            <a:noFill/>
          </a:ln>
        </p:spPr>
      </p:pic>
    </p:spTree>
    <p:extLst>
      <p:ext uri="{BB962C8B-B14F-4D97-AF65-F5344CB8AC3E}">
        <p14:creationId xmlns:p14="http://schemas.microsoft.com/office/powerpoint/2010/main" val="42341561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36" t="25570" r="39357" b="12761"/>
          <a:stretch/>
        </p:blipFill>
        <p:spPr>
          <a:xfrm>
            <a:off x="6596256" y="0"/>
            <a:ext cx="5499463"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29" t="23606" r="38928" b="17699"/>
          <a:stretch/>
        </p:blipFill>
        <p:spPr>
          <a:xfrm>
            <a:off x="-91440" y="0"/>
            <a:ext cx="6687696" cy="6857999"/>
          </a:xfrm>
          <a:prstGeom prst="rect">
            <a:avLst/>
          </a:prstGeom>
        </p:spPr>
      </p:pic>
      <p:pic>
        <p:nvPicPr>
          <p:cNvPr id="6" name="Google Shape;63;p14"/>
          <p:cNvPicPr preferRelativeResize="0"/>
          <p:nvPr/>
        </p:nvPicPr>
        <p:blipFill rotWithShape="1">
          <a:blip r:embed="rId4">
            <a:alphaModFix/>
          </a:blip>
          <a:srcRect/>
          <a:stretch/>
        </p:blipFill>
        <p:spPr>
          <a:xfrm>
            <a:off x="11717383" y="0"/>
            <a:ext cx="378336" cy="300446"/>
          </a:xfrm>
          <a:prstGeom prst="rect">
            <a:avLst/>
          </a:prstGeom>
          <a:noFill/>
          <a:ln>
            <a:noFill/>
          </a:ln>
        </p:spPr>
      </p:pic>
    </p:spTree>
    <p:extLst>
      <p:ext uri="{BB962C8B-B14F-4D97-AF65-F5344CB8AC3E}">
        <p14:creationId xmlns:p14="http://schemas.microsoft.com/office/powerpoint/2010/main" val="3066108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29" t="26465" r="40428" b="14649"/>
          <a:stretch/>
        </p:blipFill>
        <p:spPr>
          <a:xfrm>
            <a:off x="248194" y="169818"/>
            <a:ext cx="5549305" cy="63224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79" t="25893" r="39571" b="14649"/>
          <a:stretch/>
        </p:blipFill>
        <p:spPr>
          <a:xfrm>
            <a:off x="6063110" y="1160573"/>
            <a:ext cx="6128890" cy="5604246"/>
          </a:xfrm>
          <a:prstGeom prst="rect">
            <a:avLst/>
          </a:prstGeom>
        </p:spPr>
      </p:pic>
      <p:pic>
        <p:nvPicPr>
          <p:cNvPr id="6" name="Google Shape;63;p14"/>
          <p:cNvPicPr preferRelativeResize="0"/>
          <p:nvPr/>
        </p:nvPicPr>
        <p:blipFill rotWithShape="1">
          <a:blip r:embed="rId4">
            <a:alphaModFix/>
          </a:blip>
          <a:srcRect/>
          <a:stretch/>
        </p:blipFill>
        <p:spPr>
          <a:xfrm>
            <a:off x="10450285" y="169818"/>
            <a:ext cx="1449977" cy="690590"/>
          </a:xfrm>
          <a:prstGeom prst="rect">
            <a:avLst/>
          </a:prstGeom>
          <a:noFill/>
          <a:ln>
            <a:noFill/>
          </a:ln>
        </p:spPr>
      </p:pic>
    </p:spTree>
    <p:extLst>
      <p:ext uri="{BB962C8B-B14F-4D97-AF65-F5344CB8AC3E}">
        <p14:creationId xmlns:p14="http://schemas.microsoft.com/office/powerpoint/2010/main" val="198533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14" t="26274" r="39893" b="14459"/>
          <a:stretch/>
        </p:blipFill>
        <p:spPr>
          <a:xfrm>
            <a:off x="0" y="86020"/>
            <a:ext cx="5523344" cy="66472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582" y="117565"/>
            <a:ext cx="6320245" cy="239050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817" y="4770927"/>
            <a:ext cx="3067527" cy="19938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582" y="5142108"/>
            <a:ext cx="6320245" cy="16227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7582" y="2623305"/>
            <a:ext cx="6320245" cy="2403566"/>
          </a:xfrm>
          <a:prstGeom prst="rect">
            <a:avLst/>
          </a:prstGeom>
        </p:spPr>
      </p:pic>
      <p:pic>
        <p:nvPicPr>
          <p:cNvPr id="11" name="Google Shape;63;p14"/>
          <p:cNvPicPr preferRelativeResize="0"/>
          <p:nvPr/>
        </p:nvPicPr>
        <p:blipFill rotWithShape="1">
          <a:blip r:embed="rId7">
            <a:alphaModFix/>
          </a:blip>
          <a:srcRect/>
          <a:stretch/>
        </p:blipFill>
        <p:spPr>
          <a:xfrm>
            <a:off x="10776857" y="0"/>
            <a:ext cx="1415208" cy="679269"/>
          </a:xfrm>
          <a:prstGeom prst="rect">
            <a:avLst/>
          </a:prstGeom>
          <a:noFill/>
          <a:ln>
            <a:noFill/>
          </a:ln>
        </p:spPr>
      </p:pic>
    </p:spTree>
    <p:extLst>
      <p:ext uri="{BB962C8B-B14F-4D97-AF65-F5344CB8AC3E}">
        <p14:creationId xmlns:p14="http://schemas.microsoft.com/office/powerpoint/2010/main" val="2704599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108" t="26656" r="40749" b="15031"/>
          <a:stretch/>
        </p:blipFill>
        <p:spPr>
          <a:xfrm>
            <a:off x="132805" y="0"/>
            <a:ext cx="6111241" cy="67648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314" y="935155"/>
            <a:ext cx="3126377" cy="254962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983" b="9803"/>
          <a:stretch/>
        </p:blipFill>
        <p:spPr>
          <a:xfrm>
            <a:off x="5868207" y="141805"/>
            <a:ext cx="3027598" cy="33192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920" y="3563789"/>
            <a:ext cx="6329771" cy="3098269"/>
          </a:xfrm>
          <a:prstGeom prst="rect">
            <a:avLst/>
          </a:prstGeom>
        </p:spPr>
      </p:pic>
      <p:pic>
        <p:nvPicPr>
          <p:cNvPr id="9" name="Google Shape;63;p14"/>
          <p:cNvPicPr preferRelativeResize="0"/>
          <p:nvPr/>
        </p:nvPicPr>
        <p:blipFill rotWithShape="1">
          <a:blip r:embed="rId6">
            <a:alphaModFix/>
          </a:blip>
          <a:srcRect/>
          <a:stretch/>
        </p:blipFill>
        <p:spPr>
          <a:xfrm>
            <a:off x="10497502" y="141804"/>
            <a:ext cx="1449977" cy="690590"/>
          </a:xfrm>
          <a:prstGeom prst="rect">
            <a:avLst/>
          </a:prstGeom>
          <a:noFill/>
          <a:ln>
            <a:noFill/>
          </a:ln>
        </p:spPr>
      </p:pic>
    </p:spTree>
    <p:extLst>
      <p:ext uri="{BB962C8B-B14F-4D97-AF65-F5344CB8AC3E}">
        <p14:creationId xmlns:p14="http://schemas.microsoft.com/office/powerpoint/2010/main" val="628644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36" t="25702" r="39571" b="15030"/>
          <a:stretch/>
        </p:blipFill>
        <p:spPr>
          <a:xfrm>
            <a:off x="385898" y="716467"/>
            <a:ext cx="4863738" cy="58149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274" y="692331"/>
            <a:ext cx="6425292" cy="5917474"/>
          </a:xfrm>
          <a:prstGeom prst="rect">
            <a:avLst/>
          </a:prstGeom>
        </p:spPr>
      </p:pic>
      <p:pic>
        <p:nvPicPr>
          <p:cNvPr id="5" name="Google Shape;63;p14"/>
          <p:cNvPicPr preferRelativeResize="0"/>
          <p:nvPr/>
        </p:nvPicPr>
        <p:blipFill rotWithShape="1">
          <a:blip r:embed="rId4">
            <a:alphaModFix/>
          </a:blip>
          <a:srcRect/>
          <a:stretch/>
        </p:blipFill>
        <p:spPr>
          <a:xfrm>
            <a:off x="10646227" y="91441"/>
            <a:ext cx="1449977" cy="690590"/>
          </a:xfrm>
          <a:prstGeom prst="rect">
            <a:avLst/>
          </a:prstGeom>
          <a:noFill/>
          <a:ln>
            <a:noFill/>
          </a:ln>
        </p:spPr>
      </p:pic>
    </p:spTree>
    <p:extLst>
      <p:ext uri="{BB962C8B-B14F-4D97-AF65-F5344CB8AC3E}">
        <p14:creationId xmlns:p14="http://schemas.microsoft.com/office/powerpoint/2010/main" val="686745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13" t="24178" r="39251" b="17127"/>
          <a:stretch/>
        </p:blipFill>
        <p:spPr>
          <a:xfrm>
            <a:off x="91440" y="143692"/>
            <a:ext cx="12100560" cy="6727371"/>
          </a:xfrm>
          <a:prstGeom prst="rect">
            <a:avLst/>
          </a:prstGeom>
        </p:spPr>
      </p:pic>
      <p:pic>
        <p:nvPicPr>
          <p:cNvPr id="3" name="Google Shape;63;p14"/>
          <p:cNvPicPr preferRelativeResize="0"/>
          <p:nvPr/>
        </p:nvPicPr>
        <p:blipFill rotWithShape="1">
          <a:blip r:embed="rId3">
            <a:alphaModFix/>
          </a:blip>
          <a:srcRect/>
          <a:stretch/>
        </p:blipFill>
        <p:spPr>
          <a:xfrm>
            <a:off x="10435685" y="143692"/>
            <a:ext cx="1643368" cy="815833"/>
          </a:xfrm>
          <a:prstGeom prst="rect">
            <a:avLst/>
          </a:prstGeom>
          <a:noFill/>
          <a:ln>
            <a:noFill/>
          </a:ln>
        </p:spPr>
      </p:pic>
    </p:spTree>
    <p:extLst>
      <p:ext uri="{BB962C8B-B14F-4D97-AF65-F5344CB8AC3E}">
        <p14:creationId xmlns:p14="http://schemas.microsoft.com/office/powerpoint/2010/main" val="750852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10277854" y="175500"/>
            <a:ext cx="1643368" cy="815833"/>
          </a:xfrm>
          <a:prstGeom prst="rect">
            <a:avLst/>
          </a:prstGeom>
          <a:noFill/>
          <a:ln>
            <a:noFill/>
          </a:ln>
        </p:spPr>
      </p:pic>
      <p:sp>
        <p:nvSpPr>
          <p:cNvPr id="78" name="Google Shape;78;p16"/>
          <p:cNvSpPr txBox="1"/>
          <p:nvPr/>
        </p:nvSpPr>
        <p:spPr>
          <a:xfrm>
            <a:off x="828567" y="991333"/>
            <a:ext cx="10401600" cy="4749600"/>
          </a:xfrm>
          <a:prstGeom prst="rect">
            <a:avLst/>
          </a:prstGeom>
          <a:noFill/>
          <a:ln>
            <a:noFill/>
          </a:ln>
        </p:spPr>
        <p:txBody>
          <a:bodyPr spcFirstLastPara="1" wrap="square" lIns="121900" tIns="121900" rIns="121900" bIns="121900" anchor="ctr" anchorCtr="0">
            <a:noAutofit/>
          </a:bodyPr>
          <a:lstStyle/>
          <a:p>
            <a:pPr marL="609570" algn="ctr">
              <a:lnSpc>
                <a:spcPct val="115000"/>
              </a:lnSpc>
              <a:buSzPts val="4000"/>
            </a:pPr>
            <a:r>
              <a:rPr lang="en" sz="5333" b="1"/>
              <a:t>THANKING YOU</a:t>
            </a:r>
            <a:endParaRPr sz="5333" b="1" dirty="0"/>
          </a:p>
          <a:p>
            <a:pPr marL="609570" algn="ctr">
              <a:lnSpc>
                <a:spcPct val="115000"/>
              </a:lnSpc>
              <a:buSzPts val="4000"/>
            </a:pPr>
            <a:r>
              <a:rPr lang="en" sz="5333" b="1">
                <a:solidFill>
                  <a:srgbClr val="FF0000"/>
                </a:solidFill>
              </a:rPr>
              <a:t>ODM EDUCATIONAL GROUP</a:t>
            </a:r>
            <a:endParaRPr sz="5333" b="1" dirty="0">
              <a:solidFill>
                <a:srgbClr val="FF0000"/>
              </a:solidFill>
            </a:endParaRPr>
          </a:p>
          <a:p>
            <a:pPr>
              <a:buClr>
                <a:srgbClr val="000000"/>
              </a:buClr>
              <a:buSzPts val="1400"/>
            </a:pPr>
            <a:endParaRPr sz="2400" dirty="0"/>
          </a:p>
        </p:txBody>
      </p:sp>
    </p:spTree>
    <p:extLst>
      <p:ext uri="{BB962C8B-B14F-4D97-AF65-F5344CB8AC3E}">
        <p14:creationId xmlns:p14="http://schemas.microsoft.com/office/powerpoint/2010/main" val="1244352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036853"/>
            <a:ext cx="12192000" cy="1821147"/>
          </a:xfrm>
          <a:prstGeom prst="rect">
            <a:avLst/>
          </a:prstGeom>
          <a:noFill/>
          <a:ln>
            <a:noFill/>
          </a:ln>
        </p:spPr>
      </p:pic>
      <p:pic>
        <p:nvPicPr>
          <p:cNvPr id="55" name="Google Shape;55;p13"/>
          <p:cNvPicPr preferRelativeResize="0"/>
          <p:nvPr/>
        </p:nvPicPr>
        <p:blipFill rotWithShape="1">
          <a:blip r:embed="rId4">
            <a:alphaModFix/>
          </a:blip>
          <a:srcRect/>
          <a:stretch/>
        </p:blipFill>
        <p:spPr>
          <a:xfrm>
            <a:off x="9728284" y="129183"/>
            <a:ext cx="2104535" cy="1044767"/>
          </a:xfrm>
          <a:prstGeom prst="rect">
            <a:avLst/>
          </a:prstGeom>
          <a:noFill/>
          <a:ln>
            <a:noFill/>
          </a:ln>
        </p:spPr>
      </p:pic>
      <p:sp>
        <p:nvSpPr>
          <p:cNvPr id="56" name="Google Shape;56;p13"/>
          <p:cNvSpPr txBox="1"/>
          <p:nvPr/>
        </p:nvSpPr>
        <p:spPr>
          <a:xfrm>
            <a:off x="310913" y="2141800"/>
            <a:ext cx="11684000" cy="2574400"/>
          </a:xfrm>
          <a:prstGeom prst="rect">
            <a:avLst/>
          </a:prstGeom>
          <a:noFill/>
          <a:ln>
            <a:noFill/>
          </a:ln>
        </p:spPr>
        <p:txBody>
          <a:bodyPr spcFirstLastPara="1" wrap="square" lIns="121900" tIns="121900" rIns="121900" bIns="121900" anchor="t" anchorCtr="0">
            <a:noAutofit/>
          </a:bodyPr>
          <a:lstStyle/>
          <a:p>
            <a:pPr algn="ctr">
              <a:buClr>
                <a:srgbClr val="000000"/>
              </a:buClr>
              <a:buSzPts val="3100"/>
            </a:pPr>
            <a:r>
              <a:rPr lang="en" sz="4000" b="1" dirty="0">
                <a:solidFill>
                  <a:srgbClr val="FF0000"/>
                </a:solidFill>
                <a:latin typeface="Calibri"/>
                <a:ea typeface="Calibri"/>
                <a:cs typeface="Calibri"/>
                <a:sym typeface="Calibri"/>
              </a:rPr>
              <a:t>LIFELINES OF NATIONAL ECONOMY</a:t>
            </a:r>
            <a:endParaRPr sz="3867" b="1" dirty="0">
              <a:solidFill>
                <a:srgbClr val="FF0000"/>
              </a:solidFill>
              <a:latin typeface="Calibri"/>
              <a:ea typeface="Calibri"/>
              <a:cs typeface="Calibri"/>
              <a:sym typeface="Calibri"/>
            </a:endParaRPr>
          </a:p>
          <a:p>
            <a:pPr algn="ctr">
              <a:buClr>
                <a:srgbClr val="000000"/>
              </a:buClr>
              <a:buSzPts val="3100"/>
            </a:pPr>
            <a:r>
              <a:rPr lang="en" sz="3333" dirty="0">
                <a:latin typeface="Calibri"/>
                <a:ea typeface="Calibri"/>
                <a:cs typeface="Calibri"/>
                <a:sym typeface="Calibri"/>
              </a:rPr>
              <a:t>INTRODUCTION</a:t>
            </a:r>
            <a:endParaRPr sz="3333" dirty="0">
              <a:solidFill>
                <a:srgbClr val="000000"/>
              </a:solidFill>
              <a:latin typeface="Calibri"/>
              <a:ea typeface="Calibri"/>
              <a:cs typeface="Calibri"/>
              <a:sym typeface="Calibri"/>
            </a:endParaRPr>
          </a:p>
        </p:txBody>
      </p:sp>
      <p:sp>
        <p:nvSpPr>
          <p:cNvPr id="57" name="Google Shape;57;p13"/>
          <p:cNvSpPr txBox="1"/>
          <p:nvPr/>
        </p:nvSpPr>
        <p:spPr>
          <a:xfrm>
            <a:off x="7832367" y="131167"/>
            <a:ext cx="4234800" cy="1690000"/>
          </a:xfrm>
          <a:prstGeom prst="rect">
            <a:avLst/>
          </a:prstGeom>
          <a:noFill/>
          <a:ln>
            <a:noFill/>
          </a:ln>
        </p:spPr>
        <p:txBody>
          <a:bodyPr spcFirstLastPara="1" wrap="square" lIns="121900" tIns="121900" rIns="121900" bIns="121900" anchor="t" anchorCtr="0">
            <a:noAutofit/>
          </a:bodyPr>
          <a:lstStyle/>
          <a:p>
            <a:endParaRPr sz="2400" dirty="0"/>
          </a:p>
        </p:txBody>
      </p:sp>
      <p:sp>
        <p:nvSpPr>
          <p:cNvPr id="58" name="Google Shape;58;p13"/>
          <p:cNvSpPr txBox="1"/>
          <p:nvPr/>
        </p:nvSpPr>
        <p:spPr>
          <a:xfrm>
            <a:off x="2962900" y="3428984"/>
            <a:ext cx="6916824" cy="1289200"/>
          </a:xfrm>
          <a:prstGeom prst="rect">
            <a:avLst/>
          </a:prstGeom>
          <a:noFill/>
          <a:ln>
            <a:noFill/>
          </a:ln>
        </p:spPr>
        <p:txBody>
          <a:bodyPr spcFirstLastPara="1" wrap="square" lIns="121900" tIns="121900" rIns="121900" bIns="121900" anchor="t" anchorCtr="0">
            <a:noAutofit/>
          </a:bodyPr>
          <a:lstStyle/>
          <a:p>
            <a:r>
              <a:rPr lang="en" sz="2400" b="1" dirty="0"/>
              <a:t>SUBJECT : </a:t>
            </a:r>
            <a:r>
              <a:rPr lang="en" sz="2400" b="1" dirty="0"/>
              <a:t>GEOGRAPHY</a:t>
            </a:r>
            <a:endParaRPr sz="2400" b="1" dirty="0"/>
          </a:p>
          <a:p>
            <a:r>
              <a:rPr lang="en" sz="2400" b="1" dirty="0"/>
              <a:t>CHAPTER NUMBER</a:t>
            </a:r>
            <a:r>
              <a:rPr lang="en" sz="2400" b="1" dirty="0"/>
              <a:t>:</a:t>
            </a:r>
            <a:r>
              <a:rPr lang="en-IN" sz="2400" b="1" dirty="0"/>
              <a:t> 07</a:t>
            </a:r>
            <a:endParaRPr sz="2400" b="1" dirty="0"/>
          </a:p>
          <a:p>
            <a:r>
              <a:rPr lang="en" sz="2400" b="1" dirty="0"/>
              <a:t>CHAPTER NAME </a:t>
            </a:r>
            <a:r>
              <a:rPr lang="en" sz="2400" b="1" dirty="0"/>
              <a:t>: LIFELINES OF NATIONAL ECONOMY</a:t>
            </a:r>
            <a:endParaRPr sz="2400" b="1" dirty="0"/>
          </a:p>
        </p:txBody>
      </p:sp>
    </p:spTree>
    <p:extLst>
      <p:ext uri="{BB962C8B-B14F-4D97-AF65-F5344CB8AC3E}">
        <p14:creationId xmlns:p14="http://schemas.microsoft.com/office/powerpoint/2010/main" val="2286290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p15"/>
          <p:cNvSpPr txBox="1"/>
          <p:nvPr/>
        </p:nvSpPr>
        <p:spPr>
          <a:xfrm>
            <a:off x="363567" y="436123"/>
            <a:ext cx="11584400" cy="1041200"/>
          </a:xfrm>
          <a:prstGeom prst="rect">
            <a:avLst/>
          </a:prstGeom>
          <a:noFill/>
          <a:ln>
            <a:noFill/>
          </a:ln>
        </p:spPr>
        <p:txBody>
          <a:bodyPr spcFirstLastPara="1" wrap="square" lIns="121900" tIns="121900" rIns="121900" bIns="121900" anchor="t" anchorCtr="0">
            <a:noAutofit/>
          </a:bodyPr>
          <a:lstStyle/>
          <a:p>
            <a:pPr lvl="0">
              <a:buSzPts val="2200"/>
            </a:pPr>
            <a:r>
              <a:rPr lang="en-IN" sz="3200" b="1" dirty="0">
                <a:solidFill>
                  <a:srgbClr val="FF0000"/>
                </a:solidFill>
                <a:latin typeface="Calibri" panose="020F0502020204030204" pitchFamily="34" charset="0"/>
                <a:cs typeface="Calibri" panose="020F0502020204030204" pitchFamily="34" charset="0"/>
              </a:rPr>
              <a:t>TRANSPORT</a:t>
            </a:r>
            <a:endParaRPr sz="2933" b="1" dirty="0">
              <a:solidFill>
                <a:srgbClr val="FF0000"/>
              </a:solidFill>
              <a:latin typeface="Calibri" panose="020F0502020204030204" pitchFamily="34" charset="0"/>
              <a:cs typeface="Calibri" panose="020F0502020204030204" pitchFamily="34" charset="0"/>
              <a:sym typeface="Arial"/>
            </a:endParaRPr>
          </a:p>
          <a:p>
            <a:pPr lvl="0">
              <a:buSzPts val="1800"/>
            </a:pPr>
            <a:r>
              <a:rPr lang="en-US" sz="2400" b="1" u="sng" dirty="0">
                <a:latin typeface="Calibri" panose="020F0502020204030204" pitchFamily="34" charset="0"/>
                <a:cs typeface="Calibri" panose="020F0502020204030204" pitchFamily="34" charset="0"/>
              </a:rPr>
              <a:t>PIPELINES</a:t>
            </a:r>
            <a:endParaRPr lang="en-IN" sz="2400" b="1" u="sng" dirty="0">
              <a:solidFill>
                <a:srgbClr val="000000"/>
              </a:solidFill>
              <a:latin typeface="Calibri" panose="020F0502020204030204" pitchFamily="34" charset="0"/>
              <a:cs typeface="Calibri" panose="020F0502020204030204" pitchFamily="34" charset="0"/>
              <a:sym typeface="Arial"/>
            </a:endParaRPr>
          </a:p>
        </p:txBody>
      </p:sp>
      <p:sp>
        <p:nvSpPr>
          <p:cNvPr id="72" name="Google Shape;72;p15"/>
          <p:cNvSpPr txBox="1"/>
          <p:nvPr/>
        </p:nvSpPr>
        <p:spPr>
          <a:xfrm>
            <a:off x="334401" y="1477323"/>
            <a:ext cx="4588551" cy="4713216"/>
          </a:xfrm>
          <a:prstGeom prst="rect">
            <a:avLst/>
          </a:prstGeom>
          <a:noFill/>
          <a:ln>
            <a:noFill/>
          </a:ln>
        </p:spPr>
        <p:txBody>
          <a:bodyPr spcFirstLastPara="1" wrap="square" lIns="121900" tIns="121900" rIns="121900" bIns="121900" anchor="t" anchorCtr="0">
            <a:noAutofit/>
          </a:bodyPr>
          <a:lstStyle/>
          <a:p>
            <a:pPr marL="380990" indent="-380990" algn="just">
              <a:buFont typeface="Wingdings" panose="05000000000000000000" pitchFamily="2" charset="2"/>
              <a:buChar char="v"/>
            </a:pPr>
            <a:r>
              <a:rPr lang="en-US" sz="2133" dirty="0">
                <a:latin typeface="Calibri" panose="020F0502020204030204" pitchFamily="34" charset="0"/>
                <a:cs typeface="Calibri" panose="020F0502020204030204" pitchFamily="34" charset="0"/>
              </a:rPr>
              <a:t>Pipeline transport network is a new arrival on the transportation map of India. </a:t>
            </a:r>
            <a:endParaRPr lang="en-US" sz="2133" dirty="0">
              <a:latin typeface="Calibri" panose="020F0502020204030204" pitchFamily="34" charset="0"/>
              <a:cs typeface="Calibri" panose="020F0502020204030204" pitchFamily="34" charset="0"/>
            </a:endParaRPr>
          </a:p>
          <a:p>
            <a:pPr marL="380990" indent="-380990" algn="just">
              <a:buFont typeface="Wingdings" panose="05000000000000000000" pitchFamily="2" charset="2"/>
              <a:buChar char="v"/>
            </a:pPr>
            <a:r>
              <a:rPr lang="en-US" sz="2133" dirty="0">
                <a:latin typeface="Calibri" panose="020F0502020204030204" pitchFamily="34" charset="0"/>
                <a:cs typeface="Calibri" panose="020F0502020204030204" pitchFamily="34" charset="0"/>
              </a:rPr>
              <a:t>The </a:t>
            </a:r>
            <a:r>
              <a:rPr lang="en-US" sz="2133" dirty="0">
                <a:latin typeface="Calibri" panose="020F0502020204030204" pitchFamily="34" charset="0"/>
                <a:cs typeface="Calibri" panose="020F0502020204030204" pitchFamily="34" charset="0"/>
              </a:rPr>
              <a:t>far inland locations of refineries like </a:t>
            </a:r>
            <a:r>
              <a:rPr lang="en-US" sz="2133" dirty="0" err="1">
                <a:latin typeface="Calibri" panose="020F0502020204030204" pitchFamily="34" charset="0"/>
                <a:cs typeface="Calibri" panose="020F0502020204030204" pitchFamily="34" charset="0"/>
              </a:rPr>
              <a:t>Barauni</a:t>
            </a:r>
            <a:r>
              <a:rPr lang="en-US" sz="2133" dirty="0">
                <a:latin typeface="Calibri" panose="020F0502020204030204" pitchFamily="34" charset="0"/>
                <a:cs typeface="Calibri" panose="020F0502020204030204" pitchFamily="34" charset="0"/>
              </a:rPr>
              <a:t>, Mathura, </a:t>
            </a:r>
            <a:r>
              <a:rPr lang="en-US" sz="2133" dirty="0" err="1">
                <a:latin typeface="Calibri" panose="020F0502020204030204" pitchFamily="34" charset="0"/>
                <a:cs typeface="Calibri" panose="020F0502020204030204" pitchFamily="34" charset="0"/>
              </a:rPr>
              <a:t>Panipat</a:t>
            </a:r>
            <a:r>
              <a:rPr lang="en-US" sz="2133" dirty="0">
                <a:latin typeface="Calibri" panose="020F0502020204030204" pitchFamily="34" charset="0"/>
                <a:cs typeface="Calibri" panose="020F0502020204030204" pitchFamily="34" charset="0"/>
              </a:rPr>
              <a:t> and gas based fertilizer plants could be thought of only because of pipelines. </a:t>
            </a:r>
            <a:endParaRPr lang="en-US" sz="2133" dirty="0">
              <a:latin typeface="Calibri" panose="020F0502020204030204" pitchFamily="34" charset="0"/>
              <a:cs typeface="Calibri" panose="020F0502020204030204" pitchFamily="34" charset="0"/>
            </a:endParaRPr>
          </a:p>
          <a:p>
            <a:pPr marL="380990" indent="-380990" algn="just">
              <a:buFont typeface="Wingdings" panose="05000000000000000000" pitchFamily="2" charset="2"/>
              <a:buChar char="v"/>
            </a:pPr>
            <a:r>
              <a:rPr lang="en-US" sz="2133" dirty="0">
                <a:latin typeface="Calibri" panose="020F0502020204030204" pitchFamily="34" charset="0"/>
                <a:cs typeface="Calibri" panose="020F0502020204030204" pitchFamily="34" charset="0"/>
              </a:rPr>
              <a:t>Initial </a:t>
            </a:r>
            <a:r>
              <a:rPr lang="en-US" sz="2133" dirty="0">
                <a:latin typeface="Calibri" panose="020F0502020204030204" pitchFamily="34" charset="0"/>
                <a:cs typeface="Calibri" panose="020F0502020204030204" pitchFamily="34" charset="0"/>
              </a:rPr>
              <a:t>cost of laying pipelines is high but subsequent running costs are minimal. </a:t>
            </a:r>
            <a:endParaRPr lang="en-US" sz="2133" dirty="0">
              <a:latin typeface="Calibri" panose="020F0502020204030204" pitchFamily="34" charset="0"/>
              <a:cs typeface="Calibri" panose="020F0502020204030204" pitchFamily="34" charset="0"/>
            </a:endParaRPr>
          </a:p>
          <a:p>
            <a:pPr marL="380990" indent="-380990" algn="just">
              <a:buFont typeface="Wingdings" panose="05000000000000000000" pitchFamily="2" charset="2"/>
              <a:buChar char="v"/>
            </a:pPr>
            <a:r>
              <a:rPr lang="en-US" sz="2133" dirty="0">
                <a:latin typeface="Calibri" panose="020F0502020204030204" pitchFamily="34" charset="0"/>
                <a:cs typeface="Calibri" panose="020F0502020204030204" pitchFamily="34" charset="0"/>
              </a:rPr>
              <a:t>It </a:t>
            </a:r>
            <a:r>
              <a:rPr lang="en-US" sz="2133" dirty="0">
                <a:latin typeface="Calibri" panose="020F0502020204030204" pitchFamily="34" charset="0"/>
                <a:cs typeface="Calibri" panose="020F0502020204030204" pitchFamily="34" charset="0"/>
              </a:rPr>
              <a:t>rules out trans-shipment losses or delays. </a:t>
            </a:r>
            <a:endParaRPr lang="en-US" sz="2133"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47" t="26144" r="39196" b="19713"/>
          <a:stretch/>
        </p:blipFill>
        <p:spPr>
          <a:xfrm>
            <a:off x="5166429" y="841071"/>
            <a:ext cx="6810704" cy="5736077"/>
          </a:xfrm>
          <a:prstGeom prst="rect">
            <a:avLst/>
          </a:prstGeom>
        </p:spPr>
      </p:pic>
      <p:pic>
        <p:nvPicPr>
          <p:cNvPr id="7" name="Google Shape;70;p15"/>
          <p:cNvPicPr preferRelativeResize="0"/>
          <p:nvPr/>
        </p:nvPicPr>
        <p:blipFill rotWithShape="1">
          <a:blip r:embed="rId4">
            <a:alphaModFix/>
          </a:blip>
          <a:srcRect/>
          <a:stretch/>
        </p:blipFill>
        <p:spPr>
          <a:xfrm>
            <a:off x="10333765" y="50996"/>
            <a:ext cx="1643368" cy="815833"/>
          </a:xfrm>
          <a:prstGeom prst="rect">
            <a:avLst/>
          </a:prstGeom>
          <a:noFill/>
          <a:ln>
            <a:noFill/>
          </a:ln>
        </p:spPr>
      </p:pic>
    </p:spTree>
    <p:extLst>
      <p:ext uri="{BB962C8B-B14F-4D97-AF65-F5344CB8AC3E}">
        <p14:creationId xmlns:p14="http://schemas.microsoft.com/office/powerpoint/2010/main" val="583833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3;p14"/>
          <p:cNvPicPr preferRelativeResize="0"/>
          <p:nvPr/>
        </p:nvPicPr>
        <p:blipFill rotWithShape="1">
          <a:blip r:embed="rId2">
            <a:alphaModFix/>
          </a:blip>
          <a:srcRect/>
          <a:stretch/>
        </p:blipFill>
        <p:spPr>
          <a:xfrm>
            <a:off x="10692523" y="133365"/>
            <a:ext cx="1334277" cy="646823"/>
          </a:xfrm>
          <a:prstGeom prst="rect">
            <a:avLst/>
          </a:prstGeom>
          <a:noFill/>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943" t="24917" r="39081" b="13545"/>
          <a:stretch/>
        </p:blipFill>
        <p:spPr>
          <a:xfrm>
            <a:off x="126123" y="154151"/>
            <a:ext cx="6376276" cy="6500183"/>
          </a:xfrm>
          <a:prstGeom prst="rect">
            <a:avLst/>
          </a:prstGeom>
        </p:spPr>
      </p:pic>
      <p:sp>
        <p:nvSpPr>
          <p:cNvPr id="2" name="Rectangle 1"/>
          <p:cNvSpPr/>
          <p:nvPr/>
        </p:nvSpPr>
        <p:spPr>
          <a:xfrm>
            <a:off x="6502399" y="1082391"/>
            <a:ext cx="5524401" cy="5672258"/>
          </a:xfrm>
          <a:prstGeom prst="rect">
            <a:avLst/>
          </a:prstGeom>
        </p:spPr>
        <p:txBody>
          <a:bodyPr wrap="square">
            <a:spAutoFit/>
          </a:bodyPr>
          <a:lstStyle/>
          <a:p>
            <a:pPr marL="152396" algn="just"/>
            <a:r>
              <a:rPr lang="en-US" sz="2133" dirty="0">
                <a:latin typeface="Calibri" panose="020F0502020204030204" pitchFamily="34" charset="0"/>
                <a:cs typeface="Calibri" panose="020F0502020204030204" pitchFamily="34" charset="0"/>
              </a:rPr>
              <a:t>There are three </a:t>
            </a:r>
            <a:r>
              <a:rPr lang="en-US" sz="2133" u="sng" dirty="0">
                <a:latin typeface="Calibri" panose="020F0502020204030204" pitchFamily="34" charset="0"/>
                <a:cs typeface="Calibri" panose="020F0502020204030204" pitchFamily="34" charset="0"/>
              </a:rPr>
              <a:t>important networks of pipeline </a:t>
            </a:r>
            <a:r>
              <a:rPr lang="en-US" sz="2133" dirty="0">
                <a:latin typeface="Calibri" panose="020F0502020204030204" pitchFamily="34" charset="0"/>
                <a:cs typeface="Calibri" panose="020F0502020204030204" pitchFamily="34" charset="0"/>
              </a:rPr>
              <a:t>transportation in the country:-</a:t>
            </a:r>
            <a:endParaRPr lang="en-IN" sz="2133" dirty="0">
              <a:latin typeface="Calibri" panose="020F0502020204030204" pitchFamily="34" charset="0"/>
              <a:cs typeface="Calibri" panose="020F0502020204030204" pitchFamily="34" charset="0"/>
            </a:endParaRPr>
          </a:p>
          <a:p>
            <a:pPr marL="380990" indent="-380990" algn="just">
              <a:buFont typeface="Wingdings" panose="05000000000000000000" pitchFamily="2" charset="2"/>
              <a:buChar char="Ø"/>
            </a:pPr>
            <a:r>
              <a:rPr lang="en-IN" sz="2133" dirty="0">
                <a:latin typeface="Calibri" panose="020F0502020204030204" pitchFamily="34" charset="0"/>
                <a:cs typeface="Calibri" panose="020F0502020204030204" pitchFamily="34" charset="0"/>
              </a:rPr>
              <a:t>From oil field in </a:t>
            </a:r>
            <a:r>
              <a:rPr lang="en-IN" sz="2133" b="1" u="sng" dirty="0">
                <a:solidFill>
                  <a:srgbClr val="FF0000"/>
                </a:solidFill>
                <a:latin typeface="Calibri" panose="020F0502020204030204" pitchFamily="34" charset="0"/>
                <a:cs typeface="Calibri" panose="020F0502020204030204" pitchFamily="34" charset="0"/>
              </a:rPr>
              <a:t>upper Assam to Kanpur </a:t>
            </a:r>
            <a:r>
              <a:rPr lang="en-IN" sz="2133" dirty="0">
                <a:latin typeface="Calibri" panose="020F0502020204030204" pitchFamily="34" charset="0"/>
                <a:cs typeface="Calibri" panose="020F0502020204030204" pitchFamily="34" charset="0"/>
              </a:rPr>
              <a:t>(Uttar Pradesh), via Guwahati, </a:t>
            </a:r>
            <a:r>
              <a:rPr lang="en-IN" sz="2133" dirty="0" err="1">
                <a:latin typeface="Calibri" panose="020F0502020204030204" pitchFamily="34" charset="0"/>
                <a:cs typeface="Calibri" panose="020F0502020204030204" pitchFamily="34" charset="0"/>
              </a:rPr>
              <a:t>Barauni</a:t>
            </a:r>
            <a:r>
              <a:rPr lang="en-IN" sz="2133" dirty="0">
                <a:latin typeface="Calibri" panose="020F0502020204030204" pitchFamily="34" charset="0"/>
                <a:cs typeface="Calibri" panose="020F0502020204030204" pitchFamily="34" charset="0"/>
              </a:rPr>
              <a:t> and Allahabad. It has branches from </a:t>
            </a:r>
            <a:r>
              <a:rPr lang="en-IN" sz="2133" dirty="0" err="1">
                <a:latin typeface="Calibri" panose="020F0502020204030204" pitchFamily="34" charset="0"/>
                <a:cs typeface="Calibri" panose="020F0502020204030204" pitchFamily="34" charset="0"/>
              </a:rPr>
              <a:t>Barauni</a:t>
            </a:r>
            <a:r>
              <a:rPr lang="en-IN" sz="2133" dirty="0">
                <a:latin typeface="Calibri" panose="020F0502020204030204" pitchFamily="34" charset="0"/>
                <a:cs typeface="Calibri" panose="020F0502020204030204" pitchFamily="34" charset="0"/>
              </a:rPr>
              <a:t> to </a:t>
            </a:r>
            <a:r>
              <a:rPr lang="en-IN" sz="2133" dirty="0" err="1">
                <a:latin typeface="Calibri" panose="020F0502020204030204" pitchFamily="34" charset="0"/>
                <a:cs typeface="Calibri" panose="020F0502020204030204" pitchFamily="34" charset="0"/>
              </a:rPr>
              <a:t>Haldia</a:t>
            </a:r>
            <a:r>
              <a:rPr lang="en-IN" sz="2133" dirty="0">
                <a:latin typeface="Calibri" panose="020F0502020204030204" pitchFamily="34" charset="0"/>
                <a:cs typeface="Calibri" panose="020F0502020204030204" pitchFamily="34" charset="0"/>
              </a:rPr>
              <a:t>, via </a:t>
            </a:r>
            <a:r>
              <a:rPr lang="en-IN" sz="2133" dirty="0" err="1">
                <a:latin typeface="Calibri" panose="020F0502020204030204" pitchFamily="34" charset="0"/>
                <a:cs typeface="Calibri" panose="020F0502020204030204" pitchFamily="34" charset="0"/>
              </a:rPr>
              <a:t>Rajbandh</a:t>
            </a:r>
            <a:r>
              <a:rPr lang="en-IN" sz="2133" dirty="0">
                <a:latin typeface="Calibri" panose="020F0502020204030204" pitchFamily="34" charset="0"/>
                <a:cs typeface="Calibri" panose="020F0502020204030204" pitchFamily="34" charset="0"/>
              </a:rPr>
              <a:t>, </a:t>
            </a:r>
            <a:r>
              <a:rPr lang="en-IN" sz="2133" dirty="0" err="1">
                <a:latin typeface="Calibri" panose="020F0502020204030204" pitchFamily="34" charset="0"/>
                <a:cs typeface="Calibri" panose="020F0502020204030204" pitchFamily="34" charset="0"/>
              </a:rPr>
              <a:t>Rajbandh</a:t>
            </a:r>
            <a:r>
              <a:rPr lang="en-IN" sz="2133" dirty="0">
                <a:latin typeface="Calibri" panose="020F0502020204030204" pitchFamily="34" charset="0"/>
                <a:cs typeface="Calibri" panose="020F0502020204030204" pitchFamily="34" charset="0"/>
              </a:rPr>
              <a:t> to </a:t>
            </a:r>
            <a:r>
              <a:rPr lang="en-IN" sz="2133" dirty="0" err="1">
                <a:latin typeface="Calibri" panose="020F0502020204030204" pitchFamily="34" charset="0"/>
                <a:cs typeface="Calibri" panose="020F0502020204030204" pitchFamily="34" charset="0"/>
              </a:rPr>
              <a:t>Maurigram</a:t>
            </a:r>
            <a:r>
              <a:rPr lang="en-IN" sz="2133" dirty="0">
                <a:latin typeface="Calibri" panose="020F0502020204030204" pitchFamily="34" charset="0"/>
                <a:cs typeface="Calibri" panose="020F0502020204030204" pitchFamily="34" charset="0"/>
              </a:rPr>
              <a:t> and Guwahati to </a:t>
            </a:r>
            <a:r>
              <a:rPr lang="en-IN" sz="2133" dirty="0" err="1">
                <a:latin typeface="Calibri" panose="020F0502020204030204" pitchFamily="34" charset="0"/>
                <a:cs typeface="Calibri" panose="020F0502020204030204" pitchFamily="34" charset="0"/>
              </a:rPr>
              <a:t>Siliguri</a:t>
            </a:r>
            <a:r>
              <a:rPr lang="en-IN" sz="2133" dirty="0">
                <a:latin typeface="Calibri" panose="020F0502020204030204" pitchFamily="34" charset="0"/>
                <a:cs typeface="Calibri" panose="020F0502020204030204" pitchFamily="34" charset="0"/>
              </a:rPr>
              <a:t>. </a:t>
            </a:r>
          </a:p>
          <a:p>
            <a:pPr marL="380990" indent="-380990" algn="just">
              <a:buFont typeface="Wingdings" panose="05000000000000000000" pitchFamily="2" charset="2"/>
              <a:buChar char="Ø"/>
            </a:pPr>
            <a:r>
              <a:rPr lang="en-IN" sz="2133" dirty="0">
                <a:latin typeface="Calibri" panose="020F0502020204030204" pitchFamily="34" charset="0"/>
                <a:cs typeface="Calibri" panose="020F0502020204030204" pitchFamily="34" charset="0"/>
              </a:rPr>
              <a:t>From </a:t>
            </a:r>
            <a:r>
              <a:rPr lang="en-IN" sz="2133" b="1" u="sng" dirty="0" err="1">
                <a:solidFill>
                  <a:srgbClr val="FF0000"/>
                </a:solidFill>
                <a:latin typeface="Calibri" panose="020F0502020204030204" pitchFamily="34" charset="0"/>
                <a:cs typeface="Calibri" panose="020F0502020204030204" pitchFamily="34" charset="0"/>
              </a:rPr>
              <a:t>Salaya</a:t>
            </a:r>
            <a:r>
              <a:rPr lang="en-IN" sz="2133" b="1" u="sng" dirty="0">
                <a:solidFill>
                  <a:srgbClr val="FF0000"/>
                </a:solidFill>
                <a:latin typeface="Calibri" panose="020F0502020204030204" pitchFamily="34" charset="0"/>
                <a:cs typeface="Calibri" panose="020F0502020204030204" pitchFamily="34" charset="0"/>
              </a:rPr>
              <a:t> in Gujarat to Jalandhar in Punjab</a:t>
            </a:r>
            <a:r>
              <a:rPr lang="en-IN" sz="2133" dirty="0">
                <a:latin typeface="Calibri" panose="020F0502020204030204" pitchFamily="34" charset="0"/>
                <a:cs typeface="Calibri" panose="020F0502020204030204" pitchFamily="34" charset="0"/>
              </a:rPr>
              <a:t>, via </a:t>
            </a:r>
            <a:r>
              <a:rPr lang="en-IN" sz="2133" dirty="0" err="1">
                <a:latin typeface="Calibri" panose="020F0502020204030204" pitchFamily="34" charset="0"/>
                <a:cs typeface="Calibri" panose="020F0502020204030204" pitchFamily="34" charset="0"/>
              </a:rPr>
              <a:t>Viramgam</a:t>
            </a:r>
            <a:r>
              <a:rPr lang="en-IN" sz="2133" dirty="0">
                <a:latin typeface="Calibri" panose="020F0502020204030204" pitchFamily="34" charset="0"/>
                <a:cs typeface="Calibri" panose="020F0502020204030204" pitchFamily="34" charset="0"/>
              </a:rPr>
              <a:t>, Mathura, Delhi and </a:t>
            </a:r>
            <a:r>
              <a:rPr lang="en-IN" sz="2133" dirty="0" err="1">
                <a:latin typeface="Calibri" panose="020F0502020204030204" pitchFamily="34" charset="0"/>
                <a:cs typeface="Calibri" panose="020F0502020204030204" pitchFamily="34" charset="0"/>
              </a:rPr>
              <a:t>Sonipat</a:t>
            </a:r>
            <a:r>
              <a:rPr lang="en-IN" sz="2133" dirty="0">
                <a:latin typeface="Calibri" panose="020F0502020204030204" pitchFamily="34" charset="0"/>
                <a:cs typeface="Calibri" panose="020F0502020204030204" pitchFamily="34" charset="0"/>
              </a:rPr>
              <a:t>. It has branches to connect </a:t>
            </a:r>
            <a:r>
              <a:rPr lang="en-IN" sz="2133" dirty="0" err="1">
                <a:latin typeface="Calibri" panose="020F0502020204030204" pitchFamily="34" charset="0"/>
                <a:cs typeface="Calibri" panose="020F0502020204030204" pitchFamily="34" charset="0"/>
              </a:rPr>
              <a:t>Koyali</a:t>
            </a:r>
            <a:r>
              <a:rPr lang="en-IN" sz="2133" dirty="0">
                <a:latin typeface="Calibri" panose="020F0502020204030204" pitchFamily="34" charset="0"/>
                <a:cs typeface="Calibri" panose="020F0502020204030204" pitchFamily="34" charset="0"/>
              </a:rPr>
              <a:t> (near Vadodara, Gujarat) </a:t>
            </a:r>
            <a:r>
              <a:rPr lang="en-IN" sz="2133" dirty="0" err="1">
                <a:latin typeface="Calibri" panose="020F0502020204030204" pitchFamily="34" charset="0"/>
                <a:cs typeface="Calibri" panose="020F0502020204030204" pitchFamily="34" charset="0"/>
              </a:rPr>
              <a:t>Chakshu</a:t>
            </a:r>
            <a:r>
              <a:rPr lang="en-IN" sz="2133" dirty="0">
                <a:latin typeface="Calibri" panose="020F0502020204030204" pitchFamily="34" charset="0"/>
                <a:cs typeface="Calibri" panose="020F0502020204030204" pitchFamily="34" charset="0"/>
              </a:rPr>
              <a:t> and other places.</a:t>
            </a:r>
          </a:p>
          <a:p>
            <a:pPr marL="380990" indent="-380990" algn="just">
              <a:buFont typeface="Wingdings" panose="05000000000000000000" pitchFamily="2" charset="2"/>
              <a:buChar char="Ø"/>
            </a:pPr>
            <a:r>
              <a:rPr lang="en-IN" sz="2133" dirty="0">
                <a:latin typeface="Calibri" panose="020F0502020204030204" pitchFamily="34" charset="0"/>
                <a:cs typeface="Calibri" panose="020F0502020204030204" pitchFamily="34" charset="0"/>
              </a:rPr>
              <a:t> Gas pipeline from </a:t>
            </a:r>
            <a:r>
              <a:rPr lang="en-IN" sz="2133" b="1" u="sng" dirty="0" err="1">
                <a:solidFill>
                  <a:srgbClr val="FF0000"/>
                </a:solidFill>
                <a:latin typeface="Calibri" panose="020F0502020204030204" pitchFamily="34" charset="0"/>
                <a:cs typeface="Calibri" panose="020F0502020204030204" pitchFamily="34" charset="0"/>
              </a:rPr>
              <a:t>Hazira</a:t>
            </a:r>
            <a:r>
              <a:rPr lang="en-IN" sz="2133" b="1" u="sng" dirty="0">
                <a:solidFill>
                  <a:srgbClr val="FF0000"/>
                </a:solidFill>
                <a:latin typeface="Calibri" panose="020F0502020204030204" pitchFamily="34" charset="0"/>
                <a:cs typeface="Calibri" panose="020F0502020204030204" pitchFamily="34" charset="0"/>
              </a:rPr>
              <a:t> in Gujarat connects </a:t>
            </a:r>
            <a:r>
              <a:rPr lang="en-IN" sz="2133" b="1" u="sng" dirty="0" err="1">
                <a:solidFill>
                  <a:srgbClr val="FF0000"/>
                </a:solidFill>
                <a:latin typeface="Calibri" panose="020F0502020204030204" pitchFamily="34" charset="0"/>
                <a:cs typeface="Calibri" panose="020F0502020204030204" pitchFamily="34" charset="0"/>
              </a:rPr>
              <a:t>Jagdishpur</a:t>
            </a:r>
            <a:r>
              <a:rPr lang="en-IN" sz="2133" b="1" u="sng" dirty="0">
                <a:solidFill>
                  <a:srgbClr val="FF0000"/>
                </a:solidFill>
                <a:latin typeface="Calibri" panose="020F0502020204030204" pitchFamily="34" charset="0"/>
                <a:cs typeface="Calibri" panose="020F0502020204030204" pitchFamily="34" charset="0"/>
              </a:rPr>
              <a:t> in Uttar Pradesh</a:t>
            </a:r>
            <a:r>
              <a:rPr lang="en-IN" sz="2133" dirty="0">
                <a:latin typeface="Calibri" panose="020F0502020204030204" pitchFamily="34" charset="0"/>
                <a:cs typeface="Calibri" panose="020F0502020204030204" pitchFamily="34" charset="0"/>
              </a:rPr>
              <a:t>, via </a:t>
            </a:r>
            <a:r>
              <a:rPr lang="en-IN" sz="2133" dirty="0" err="1">
                <a:latin typeface="Calibri" panose="020F0502020204030204" pitchFamily="34" charset="0"/>
                <a:cs typeface="Calibri" panose="020F0502020204030204" pitchFamily="34" charset="0"/>
              </a:rPr>
              <a:t>Vijaipur</a:t>
            </a:r>
            <a:r>
              <a:rPr lang="en-IN" sz="2133" dirty="0">
                <a:latin typeface="Calibri" panose="020F0502020204030204" pitchFamily="34" charset="0"/>
                <a:cs typeface="Calibri" panose="020F0502020204030204" pitchFamily="34" charset="0"/>
              </a:rPr>
              <a:t> in Madhya Pradesh. It has branches to Kota in Rajasthan, </a:t>
            </a:r>
            <a:r>
              <a:rPr lang="en-IN" sz="2133" dirty="0" err="1">
                <a:latin typeface="Calibri" panose="020F0502020204030204" pitchFamily="34" charset="0"/>
                <a:cs typeface="Calibri" panose="020F0502020204030204" pitchFamily="34" charset="0"/>
              </a:rPr>
              <a:t>Shahajahanpur</a:t>
            </a:r>
            <a:r>
              <a:rPr lang="en-IN" sz="2133" dirty="0">
                <a:latin typeface="Calibri" panose="020F0502020204030204" pitchFamily="34" charset="0"/>
                <a:cs typeface="Calibri" panose="020F0502020204030204" pitchFamily="34" charset="0"/>
              </a:rPr>
              <a:t>, </a:t>
            </a:r>
            <a:r>
              <a:rPr lang="en-IN" sz="2133" dirty="0" err="1">
                <a:latin typeface="Calibri" panose="020F0502020204030204" pitchFamily="34" charset="0"/>
                <a:cs typeface="Calibri" panose="020F0502020204030204" pitchFamily="34" charset="0"/>
              </a:rPr>
              <a:t>Babrala</a:t>
            </a:r>
            <a:r>
              <a:rPr lang="en-IN" sz="2133" dirty="0">
                <a:latin typeface="Calibri" panose="020F0502020204030204" pitchFamily="34" charset="0"/>
                <a:cs typeface="Calibri" panose="020F0502020204030204" pitchFamily="34" charset="0"/>
              </a:rPr>
              <a:t> and other places in Uttar Pradesh.</a:t>
            </a:r>
          </a:p>
        </p:txBody>
      </p:sp>
    </p:spTree>
    <p:extLst>
      <p:ext uri="{BB962C8B-B14F-4D97-AF65-F5344CB8AC3E}">
        <p14:creationId xmlns:p14="http://schemas.microsoft.com/office/powerpoint/2010/main" val="16508908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71" t="26655" r="40214" b="15221"/>
          <a:stretch/>
        </p:blipFill>
        <p:spPr>
          <a:xfrm>
            <a:off x="6922814" y="195945"/>
            <a:ext cx="4811137" cy="588604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29" t="25512" r="39250" b="13315"/>
          <a:stretch/>
        </p:blipFill>
        <p:spPr>
          <a:xfrm>
            <a:off x="279645" y="195945"/>
            <a:ext cx="6124659" cy="6446593"/>
          </a:xfrm>
          <a:prstGeom prst="rect">
            <a:avLst/>
          </a:prstGeom>
        </p:spPr>
      </p:pic>
      <p:pic>
        <p:nvPicPr>
          <p:cNvPr id="6" name="Google Shape;63;p14"/>
          <p:cNvPicPr preferRelativeResize="0"/>
          <p:nvPr/>
        </p:nvPicPr>
        <p:blipFill rotWithShape="1">
          <a:blip r:embed="rId4">
            <a:alphaModFix/>
          </a:blip>
          <a:srcRect/>
          <a:stretch/>
        </p:blipFill>
        <p:spPr>
          <a:xfrm>
            <a:off x="10627209" y="195945"/>
            <a:ext cx="1334277" cy="798785"/>
          </a:xfrm>
          <a:prstGeom prst="rect">
            <a:avLst/>
          </a:prstGeom>
          <a:noFill/>
          <a:ln>
            <a:noFill/>
          </a:ln>
        </p:spPr>
      </p:pic>
    </p:spTree>
    <p:extLst>
      <p:ext uri="{BB962C8B-B14F-4D97-AF65-F5344CB8AC3E}">
        <p14:creationId xmlns:p14="http://schemas.microsoft.com/office/powerpoint/2010/main" val="843986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22" t="25682" r="39035" b="13685"/>
          <a:stretch/>
        </p:blipFill>
        <p:spPr>
          <a:xfrm>
            <a:off x="217713" y="235133"/>
            <a:ext cx="5777223" cy="636161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662" t="26083" r="39643" b="13887"/>
          <a:stretch/>
        </p:blipFill>
        <p:spPr>
          <a:xfrm>
            <a:off x="6112982" y="317338"/>
            <a:ext cx="5773681" cy="6197199"/>
          </a:xfrm>
          <a:prstGeom prst="rect">
            <a:avLst/>
          </a:prstGeom>
        </p:spPr>
      </p:pic>
      <p:pic>
        <p:nvPicPr>
          <p:cNvPr id="6" name="Google Shape;63;p14"/>
          <p:cNvPicPr preferRelativeResize="0"/>
          <p:nvPr/>
        </p:nvPicPr>
        <p:blipFill rotWithShape="1">
          <a:blip r:embed="rId4">
            <a:alphaModFix/>
          </a:blip>
          <a:srcRect/>
          <a:stretch/>
        </p:blipFill>
        <p:spPr>
          <a:xfrm>
            <a:off x="10552386" y="103704"/>
            <a:ext cx="1334277" cy="798785"/>
          </a:xfrm>
          <a:prstGeom prst="rect">
            <a:avLst/>
          </a:prstGeom>
          <a:noFill/>
          <a:ln>
            <a:noFill/>
          </a:ln>
        </p:spPr>
      </p:pic>
    </p:spTree>
    <p:extLst>
      <p:ext uri="{BB962C8B-B14F-4D97-AF65-F5344CB8AC3E}">
        <p14:creationId xmlns:p14="http://schemas.microsoft.com/office/powerpoint/2010/main" val="2904966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20" t="25702" r="39000" b="13506"/>
          <a:stretch/>
        </p:blipFill>
        <p:spPr>
          <a:xfrm>
            <a:off x="0" y="1"/>
            <a:ext cx="6418317" cy="68579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72" t="26068" r="39890" b="14295"/>
          <a:stretch/>
        </p:blipFill>
        <p:spPr>
          <a:xfrm>
            <a:off x="6599725" y="910896"/>
            <a:ext cx="5405719" cy="5030952"/>
          </a:xfrm>
          <a:prstGeom prst="rect">
            <a:avLst/>
          </a:prstGeom>
        </p:spPr>
      </p:pic>
      <p:pic>
        <p:nvPicPr>
          <p:cNvPr id="6" name="Google Shape;63;p14"/>
          <p:cNvPicPr preferRelativeResize="0"/>
          <p:nvPr/>
        </p:nvPicPr>
        <p:blipFill rotWithShape="1">
          <a:blip r:embed="rId4">
            <a:alphaModFix/>
          </a:blip>
          <a:srcRect/>
          <a:stretch/>
        </p:blipFill>
        <p:spPr>
          <a:xfrm>
            <a:off x="10615112" y="158557"/>
            <a:ext cx="1390332" cy="952939"/>
          </a:xfrm>
          <a:prstGeom prst="rect">
            <a:avLst/>
          </a:prstGeom>
          <a:noFill/>
          <a:ln>
            <a:noFill/>
          </a:ln>
        </p:spPr>
      </p:pic>
    </p:spTree>
    <p:extLst>
      <p:ext uri="{BB962C8B-B14F-4D97-AF65-F5344CB8AC3E}">
        <p14:creationId xmlns:p14="http://schemas.microsoft.com/office/powerpoint/2010/main" val="3069556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76" t="25939" r="39195" b="13955"/>
          <a:stretch/>
        </p:blipFill>
        <p:spPr>
          <a:xfrm>
            <a:off x="6379277" y="224221"/>
            <a:ext cx="5526440" cy="622212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57" t="26084" r="39785" b="15602"/>
          <a:stretch/>
        </p:blipFill>
        <p:spPr>
          <a:xfrm>
            <a:off x="415600" y="224220"/>
            <a:ext cx="5842593" cy="6488387"/>
          </a:xfrm>
          <a:prstGeom prst="rect">
            <a:avLst/>
          </a:prstGeom>
        </p:spPr>
      </p:pic>
      <p:pic>
        <p:nvPicPr>
          <p:cNvPr id="6" name="Google Shape;63;p14"/>
          <p:cNvPicPr preferRelativeResize="0"/>
          <p:nvPr/>
        </p:nvPicPr>
        <p:blipFill rotWithShape="1">
          <a:blip r:embed="rId4">
            <a:alphaModFix/>
          </a:blip>
          <a:srcRect/>
          <a:stretch/>
        </p:blipFill>
        <p:spPr>
          <a:xfrm>
            <a:off x="10487357" y="130629"/>
            <a:ext cx="1418360" cy="952937"/>
          </a:xfrm>
          <a:prstGeom prst="rect">
            <a:avLst/>
          </a:prstGeom>
          <a:noFill/>
          <a:ln>
            <a:noFill/>
          </a:ln>
        </p:spPr>
      </p:pic>
    </p:spTree>
    <p:extLst>
      <p:ext uri="{BB962C8B-B14F-4D97-AF65-F5344CB8AC3E}">
        <p14:creationId xmlns:p14="http://schemas.microsoft.com/office/powerpoint/2010/main" val="14472374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57036"/>
            <a:ext cx="11360800" cy="763600"/>
          </a:xfrm>
        </p:spPr>
        <p:txBody>
          <a:bodyPr/>
          <a:lstStyle/>
          <a:p>
            <a:r>
              <a:rPr lang="en-US" u="sng" dirty="0" smtClean="0">
                <a:solidFill>
                  <a:srgbClr val="FF0000"/>
                </a:solidFill>
                <a:latin typeface="Calibri" panose="020F0502020204030204" pitchFamily="34" charset="0"/>
                <a:cs typeface="Calibri" panose="020F0502020204030204" pitchFamily="34" charset="0"/>
              </a:rPr>
              <a:t>WATERWAYS</a:t>
            </a:r>
            <a:endParaRPr lang="en-IN" u="sng" dirty="0">
              <a:solidFill>
                <a:srgbClr val="FF0000"/>
              </a:solidFill>
            </a:endParaRPr>
          </a:p>
        </p:txBody>
      </p:sp>
      <p:sp>
        <p:nvSpPr>
          <p:cNvPr id="3" name="Text Placeholder 2"/>
          <p:cNvSpPr>
            <a:spLocks noGrp="1"/>
          </p:cNvSpPr>
          <p:nvPr>
            <p:ph type="body" idx="1"/>
          </p:nvPr>
        </p:nvSpPr>
        <p:spPr>
          <a:xfrm>
            <a:off x="415600" y="1020635"/>
            <a:ext cx="5750469" cy="5734012"/>
          </a:xfrm>
        </p:spPr>
        <p:txBody>
          <a:bodyPr/>
          <a:lstStyle/>
          <a:p>
            <a:pPr>
              <a:buFont typeface="Arial" panose="020B0604020202020204" pitchFamily="34" charset="0"/>
              <a:buChar char="•"/>
            </a:pPr>
            <a:r>
              <a:rPr lang="en-IN" dirty="0" smtClean="0">
                <a:latin typeface="Calibri" panose="020F0502020204030204" pitchFamily="34" charset="0"/>
                <a:cs typeface="Calibri" panose="020F0502020204030204" pitchFamily="34" charset="0"/>
              </a:rPr>
              <a:t>The </a:t>
            </a:r>
            <a:r>
              <a:rPr lang="en-IN" dirty="0">
                <a:latin typeface="Calibri" panose="020F0502020204030204" pitchFamily="34" charset="0"/>
                <a:cs typeface="Calibri" panose="020F0502020204030204" pitchFamily="34" charset="0"/>
              </a:rPr>
              <a:t>Ganga river between Allahabad and </a:t>
            </a:r>
            <a:r>
              <a:rPr lang="en-IN" dirty="0" err="1">
                <a:latin typeface="Calibri" panose="020F0502020204030204" pitchFamily="34" charset="0"/>
                <a:cs typeface="Calibri" panose="020F0502020204030204" pitchFamily="34" charset="0"/>
              </a:rPr>
              <a:t>Haldia</a:t>
            </a:r>
            <a:r>
              <a:rPr lang="en-IN" dirty="0">
                <a:latin typeface="Calibri" panose="020F0502020204030204" pitchFamily="34" charset="0"/>
                <a:cs typeface="Calibri" panose="020F0502020204030204" pitchFamily="34" charset="0"/>
              </a:rPr>
              <a:t> (1620 km)-N.W. No.1 </a:t>
            </a:r>
          </a:p>
          <a:p>
            <a:pPr>
              <a:buFont typeface="Arial" panose="020B0604020202020204" pitchFamily="34" charset="0"/>
              <a:buChar char="•"/>
            </a:pPr>
            <a:r>
              <a:rPr lang="en-IN" dirty="0" smtClean="0">
                <a:latin typeface="Calibri" panose="020F0502020204030204" pitchFamily="34" charset="0"/>
                <a:cs typeface="Calibri" panose="020F0502020204030204" pitchFamily="34" charset="0"/>
              </a:rPr>
              <a:t>The </a:t>
            </a:r>
            <a:r>
              <a:rPr lang="en-IN" dirty="0">
                <a:latin typeface="Calibri" panose="020F0502020204030204" pitchFamily="34" charset="0"/>
                <a:cs typeface="Calibri" panose="020F0502020204030204" pitchFamily="34" charset="0"/>
              </a:rPr>
              <a:t>Brahmaputra river between </a:t>
            </a:r>
            <a:r>
              <a:rPr lang="en-IN" dirty="0" err="1">
                <a:latin typeface="Calibri" panose="020F0502020204030204" pitchFamily="34" charset="0"/>
                <a:cs typeface="Calibri" panose="020F0502020204030204" pitchFamily="34" charset="0"/>
              </a:rPr>
              <a:t>Sadiya</a:t>
            </a:r>
            <a:r>
              <a:rPr lang="en-IN" dirty="0">
                <a:latin typeface="Calibri" panose="020F0502020204030204" pitchFamily="34" charset="0"/>
                <a:cs typeface="Calibri" panose="020F0502020204030204" pitchFamily="34" charset="0"/>
              </a:rPr>
              <a:t> and </a:t>
            </a:r>
            <a:r>
              <a:rPr lang="en-IN" dirty="0" err="1">
                <a:latin typeface="Calibri" panose="020F0502020204030204" pitchFamily="34" charset="0"/>
                <a:cs typeface="Calibri" panose="020F0502020204030204" pitchFamily="34" charset="0"/>
              </a:rPr>
              <a:t>Dhubri</a:t>
            </a:r>
            <a:r>
              <a:rPr lang="en-IN" dirty="0">
                <a:latin typeface="Calibri" panose="020F0502020204030204" pitchFamily="34" charset="0"/>
                <a:cs typeface="Calibri" panose="020F0502020204030204" pitchFamily="34" charset="0"/>
              </a:rPr>
              <a:t> (891 km)-N.W. No.2 </a:t>
            </a:r>
          </a:p>
          <a:p>
            <a:pPr>
              <a:buFont typeface="Arial" panose="020B0604020202020204" pitchFamily="34" charset="0"/>
              <a:buChar char="•"/>
            </a:pPr>
            <a:r>
              <a:rPr lang="en-IN" dirty="0" smtClean="0">
                <a:latin typeface="Calibri" panose="020F0502020204030204" pitchFamily="34" charset="0"/>
                <a:cs typeface="Calibri" panose="020F0502020204030204" pitchFamily="34" charset="0"/>
              </a:rPr>
              <a:t>The </a:t>
            </a:r>
            <a:r>
              <a:rPr lang="en-IN" dirty="0">
                <a:latin typeface="Calibri" panose="020F0502020204030204" pitchFamily="34" charset="0"/>
                <a:cs typeface="Calibri" panose="020F0502020204030204" pitchFamily="34" charset="0"/>
              </a:rPr>
              <a:t>West-Coast Canal in Kerala (</a:t>
            </a:r>
            <a:r>
              <a:rPr lang="en-IN" dirty="0" err="1">
                <a:latin typeface="Calibri" panose="020F0502020204030204" pitchFamily="34" charset="0"/>
                <a:cs typeface="Calibri" panose="020F0502020204030204" pitchFamily="34" charset="0"/>
              </a:rPr>
              <a:t>Kottapurma-Komman</a:t>
            </a:r>
            <a:r>
              <a:rPr lang="en-IN" dirty="0">
                <a:latin typeface="Calibri" panose="020F0502020204030204" pitchFamily="34" charset="0"/>
                <a:cs typeface="Calibri" panose="020F0502020204030204" pitchFamily="34" charset="0"/>
              </a:rPr>
              <a:t>, </a:t>
            </a:r>
            <a:r>
              <a:rPr lang="en-IN" dirty="0" err="1">
                <a:latin typeface="Calibri" panose="020F0502020204030204" pitchFamily="34" charset="0"/>
                <a:cs typeface="Calibri" panose="020F0502020204030204" pitchFamily="34" charset="0"/>
              </a:rPr>
              <a:t>Udyogamandal</a:t>
            </a:r>
            <a:r>
              <a:rPr lang="en-IN" dirty="0">
                <a:latin typeface="Calibri" panose="020F0502020204030204" pitchFamily="34" charset="0"/>
                <a:cs typeface="Calibri" panose="020F0502020204030204" pitchFamily="34" charset="0"/>
              </a:rPr>
              <a:t> and </a:t>
            </a:r>
            <a:r>
              <a:rPr lang="en-IN" dirty="0" err="1">
                <a:latin typeface="Calibri" panose="020F0502020204030204" pitchFamily="34" charset="0"/>
                <a:cs typeface="Calibri" panose="020F0502020204030204" pitchFamily="34" charset="0"/>
              </a:rPr>
              <a:t>Champakkara</a:t>
            </a:r>
            <a:r>
              <a:rPr lang="en-IN" dirty="0">
                <a:latin typeface="Calibri" panose="020F0502020204030204" pitchFamily="34" charset="0"/>
                <a:cs typeface="Calibri" panose="020F0502020204030204" pitchFamily="34" charset="0"/>
              </a:rPr>
              <a:t> canals-205 km) – N.W. </a:t>
            </a:r>
            <a:r>
              <a:rPr lang="en-IN" dirty="0" smtClean="0">
                <a:latin typeface="Calibri" panose="020F0502020204030204" pitchFamily="34" charset="0"/>
                <a:cs typeface="Calibri" panose="020F0502020204030204" pitchFamily="34" charset="0"/>
              </a:rPr>
              <a:t>No.3</a:t>
            </a:r>
          </a:p>
          <a:p>
            <a:pPr>
              <a:buFont typeface="Wingdings" panose="05000000000000000000" pitchFamily="2" charset="2"/>
              <a:buChar char="Ø"/>
            </a:pPr>
            <a:r>
              <a:rPr lang="en-IN" dirty="0" smtClean="0">
                <a:latin typeface="Calibri" panose="020F0502020204030204" pitchFamily="34" charset="0"/>
                <a:cs typeface="Calibri" panose="020F0502020204030204" pitchFamily="34" charset="0"/>
              </a:rPr>
              <a:t>Other inland waterways include </a:t>
            </a:r>
            <a:r>
              <a:rPr lang="en-IN" dirty="0" err="1" smtClean="0">
                <a:latin typeface="Calibri" panose="020F0502020204030204" pitchFamily="34" charset="0"/>
                <a:cs typeface="Calibri" panose="020F0502020204030204" pitchFamily="34" charset="0"/>
              </a:rPr>
              <a:t>Godawari</a:t>
            </a:r>
            <a:r>
              <a:rPr lang="en-IN" dirty="0" smtClean="0">
                <a:latin typeface="Calibri" panose="020F0502020204030204" pitchFamily="34" charset="0"/>
                <a:cs typeface="Calibri" panose="020F0502020204030204" pitchFamily="34" charset="0"/>
              </a:rPr>
              <a:t>, Krishna, Barak, Sunderbans, Buckingham Canal, Brahmani, East-West Canal and Damodar Valley Corporation Canal.</a:t>
            </a:r>
            <a:endParaRPr lang="en-IN"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978" t="26144" r="38965" b="13546"/>
          <a:stretch/>
        </p:blipFill>
        <p:spPr>
          <a:xfrm>
            <a:off x="6169036" y="449649"/>
            <a:ext cx="5857765" cy="6049171"/>
          </a:xfrm>
          <a:prstGeom prst="rect">
            <a:avLst/>
          </a:prstGeom>
        </p:spPr>
      </p:pic>
      <p:pic>
        <p:nvPicPr>
          <p:cNvPr id="5" name="Google Shape;63;p14"/>
          <p:cNvPicPr preferRelativeResize="0"/>
          <p:nvPr/>
        </p:nvPicPr>
        <p:blipFill rotWithShape="1">
          <a:blip r:embed="rId3">
            <a:alphaModFix/>
          </a:blip>
          <a:srcRect/>
          <a:stretch/>
        </p:blipFill>
        <p:spPr>
          <a:xfrm>
            <a:off x="10692524" y="193820"/>
            <a:ext cx="1334277" cy="826815"/>
          </a:xfrm>
          <a:prstGeom prst="rect">
            <a:avLst/>
          </a:prstGeom>
          <a:noFill/>
          <a:ln>
            <a:noFill/>
          </a:ln>
        </p:spPr>
      </p:pic>
    </p:spTree>
    <p:extLst>
      <p:ext uri="{BB962C8B-B14F-4D97-AF65-F5344CB8AC3E}">
        <p14:creationId xmlns:p14="http://schemas.microsoft.com/office/powerpoint/2010/main" val="4241746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57" t="26348" r="39541" b="15181"/>
          <a:stretch/>
        </p:blipFill>
        <p:spPr>
          <a:xfrm>
            <a:off x="98097" y="0"/>
            <a:ext cx="11967780" cy="6731876"/>
          </a:xfrm>
          <a:prstGeom prst="rect">
            <a:avLst/>
          </a:prstGeom>
        </p:spPr>
      </p:pic>
      <p:pic>
        <p:nvPicPr>
          <p:cNvPr id="3" name="Google Shape;63;p14"/>
          <p:cNvPicPr preferRelativeResize="0"/>
          <p:nvPr/>
        </p:nvPicPr>
        <p:blipFill rotWithShape="1">
          <a:blip r:embed="rId3">
            <a:alphaModFix/>
          </a:blip>
          <a:srcRect/>
          <a:stretch/>
        </p:blipFill>
        <p:spPr>
          <a:xfrm>
            <a:off x="11456013" y="126123"/>
            <a:ext cx="609864" cy="328694"/>
          </a:xfrm>
          <a:prstGeom prst="rect">
            <a:avLst/>
          </a:prstGeom>
          <a:noFill/>
          <a:ln>
            <a:noFill/>
          </a:ln>
        </p:spPr>
      </p:pic>
    </p:spTree>
    <p:extLst>
      <p:ext uri="{BB962C8B-B14F-4D97-AF65-F5344CB8AC3E}">
        <p14:creationId xmlns:p14="http://schemas.microsoft.com/office/powerpoint/2010/main" val="3659200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43" t="24003" r="39250" b="17509"/>
          <a:stretch/>
        </p:blipFill>
        <p:spPr>
          <a:xfrm>
            <a:off x="0" y="104504"/>
            <a:ext cx="12192000" cy="6753496"/>
          </a:xfrm>
          <a:prstGeom prst="rect">
            <a:avLst/>
          </a:prstGeom>
        </p:spPr>
      </p:pic>
      <p:pic>
        <p:nvPicPr>
          <p:cNvPr id="5" name="Google Shape;63;p14"/>
          <p:cNvPicPr preferRelativeResize="0"/>
          <p:nvPr/>
        </p:nvPicPr>
        <p:blipFill rotWithShape="1">
          <a:blip r:embed="rId3">
            <a:alphaModFix/>
          </a:blip>
          <a:srcRect/>
          <a:stretch/>
        </p:blipFill>
        <p:spPr>
          <a:xfrm>
            <a:off x="11194868" y="104504"/>
            <a:ext cx="997131" cy="587827"/>
          </a:xfrm>
          <a:prstGeom prst="rect">
            <a:avLst/>
          </a:prstGeom>
          <a:noFill/>
          <a:ln>
            <a:noFill/>
          </a:ln>
        </p:spPr>
      </p:pic>
    </p:spTree>
    <p:extLst>
      <p:ext uri="{BB962C8B-B14F-4D97-AF65-F5344CB8AC3E}">
        <p14:creationId xmlns:p14="http://schemas.microsoft.com/office/powerpoint/2010/main" val="301728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667" t="21033" r="28046" b="18656"/>
          <a:stretch/>
        </p:blipFill>
        <p:spPr>
          <a:xfrm>
            <a:off x="212835" y="363265"/>
            <a:ext cx="6264165" cy="6067972"/>
          </a:xfrm>
          <a:prstGeom prst="rect">
            <a:avLst/>
          </a:prstGeom>
        </p:spPr>
      </p:pic>
      <p:pic>
        <p:nvPicPr>
          <p:cNvPr id="5" name="Google Shape;63;p14"/>
          <p:cNvPicPr preferRelativeResize="0"/>
          <p:nvPr/>
        </p:nvPicPr>
        <p:blipFill rotWithShape="1">
          <a:blip r:embed="rId3">
            <a:alphaModFix/>
          </a:blip>
          <a:srcRect/>
          <a:stretch/>
        </p:blipFill>
        <p:spPr>
          <a:xfrm>
            <a:off x="10692525" y="55509"/>
            <a:ext cx="1334277" cy="646823"/>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482" t="25327" r="39081" b="13341"/>
          <a:stretch/>
        </p:blipFill>
        <p:spPr>
          <a:xfrm>
            <a:off x="6777862" y="700690"/>
            <a:ext cx="5248940" cy="5087007"/>
          </a:xfrm>
          <a:prstGeom prst="rect">
            <a:avLst/>
          </a:prstGeom>
        </p:spPr>
      </p:pic>
      <p:sp>
        <p:nvSpPr>
          <p:cNvPr id="2" name="Rectangle 1"/>
          <p:cNvSpPr/>
          <p:nvPr/>
        </p:nvSpPr>
        <p:spPr>
          <a:xfrm>
            <a:off x="4148215" y="6431237"/>
            <a:ext cx="6552050" cy="461665"/>
          </a:xfrm>
          <a:prstGeom prst="rect">
            <a:avLst/>
          </a:prstGeom>
        </p:spPr>
        <p:txBody>
          <a:bodyPr wrap="none">
            <a:spAutoFit/>
          </a:bodyPr>
          <a:lstStyle/>
          <a:p>
            <a:r>
              <a:rPr lang="en-IN" sz="2400" dirty="0"/>
              <a:t>https://www.youtube.com/watch?v=d4nqJAkpmL4</a:t>
            </a:r>
          </a:p>
        </p:txBody>
      </p:sp>
      <p:sp>
        <p:nvSpPr>
          <p:cNvPr id="3" name="Smiley Face 2"/>
          <p:cNvSpPr/>
          <p:nvPr/>
        </p:nvSpPr>
        <p:spPr>
          <a:xfrm>
            <a:off x="5878286" y="363265"/>
            <a:ext cx="598714" cy="5903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96203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943" t="25735" r="38621" b="13137"/>
          <a:stretch/>
        </p:blipFill>
        <p:spPr>
          <a:xfrm>
            <a:off x="358665" y="196193"/>
            <a:ext cx="6842236" cy="6558456"/>
          </a:xfrm>
          <a:prstGeom prst="rect">
            <a:avLst/>
          </a:prstGeom>
        </p:spPr>
      </p:pic>
      <p:pic>
        <p:nvPicPr>
          <p:cNvPr id="7" name="Google Shape;63;p14"/>
          <p:cNvPicPr preferRelativeResize="0"/>
          <p:nvPr/>
        </p:nvPicPr>
        <p:blipFill rotWithShape="1">
          <a:blip r:embed="rId3">
            <a:alphaModFix/>
          </a:blip>
          <a:srcRect/>
          <a:stretch/>
        </p:blipFill>
        <p:spPr>
          <a:xfrm>
            <a:off x="10601084" y="196193"/>
            <a:ext cx="1334277" cy="760248"/>
          </a:xfrm>
          <a:prstGeom prst="rect">
            <a:avLst/>
          </a:prstGeom>
          <a:noFill/>
          <a:ln>
            <a:noFill/>
          </a:ln>
        </p:spPr>
      </p:pic>
      <p:sp>
        <p:nvSpPr>
          <p:cNvPr id="8" name="TextBox 7"/>
          <p:cNvSpPr txBox="1"/>
          <p:nvPr/>
        </p:nvSpPr>
        <p:spPr>
          <a:xfrm>
            <a:off x="7200901" y="2005286"/>
            <a:ext cx="4826001" cy="3347455"/>
          </a:xfrm>
          <a:prstGeom prst="rect">
            <a:avLst/>
          </a:prstGeom>
          <a:noFill/>
        </p:spPr>
        <p:txBody>
          <a:bodyPr wrap="square" rtlCol="0">
            <a:spAutoFit/>
          </a:bodyPr>
          <a:lstStyle/>
          <a:p>
            <a:r>
              <a:rPr lang="en-US" sz="2133" b="1" dirty="0">
                <a:latin typeface="Calibri" panose="020F0502020204030204" pitchFamily="34" charset="0"/>
                <a:cs typeface="Calibri" panose="020F0502020204030204" pitchFamily="34" charset="0"/>
              </a:rPr>
              <a:t>National Waterway 2</a:t>
            </a:r>
            <a:r>
              <a:rPr lang="en-US" sz="2133" dirty="0">
                <a:latin typeface="Calibri" panose="020F0502020204030204" pitchFamily="34" charset="0"/>
                <a:cs typeface="Calibri" panose="020F0502020204030204" pitchFamily="34" charset="0"/>
              </a:rPr>
              <a:t> (NW-2) is a section of the Brahmaputra River having a length of 891 km between the Bangladesh border near Dhubri and Sadiya in </a:t>
            </a:r>
            <a:r>
              <a:rPr lang="en-US" sz="2133" u="sng" dirty="0">
                <a:latin typeface="Calibri" panose="020F0502020204030204" pitchFamily="34" charset="0"/>
                <a:cs typeface="Calibri" panose="020F0502020204030204" pitchFamily="34" charset="0"/>
              </a:rPr>
              <a:t>A</a:t>
            </a:r>
            <a:r>
              <a:rPr lang="en-US" sz="2133" u="sng" dirty="0">
                <a:latin typeface="Calibri" panose="020F0502020204030204" pitchFamily="34" charset="0"/>
                <a:cs typeface="Calibri" panose="020F0502020204030204" pitchFamily="34" charset="0"/>
              </a:rPr>
              <a:t>ssam</a:t>
            </a:r>
            <a:r>
              <a:rPr lang="en-US" sz="2133" dirty="0">
                <a:latin typeface="Calibri" panose="020F0502020204030204" pitchFamily="34" charset="0"/>
                <a:cs typeface="Calibri" panose="020F0502020204030204" pitchFamily="34" charset="0"/>
              </a:rPr>
              <a:t>.</a:t>
            </a:r>
          </a:p>
          <a:p>
            <a:endParaRPr lang="en-US" sz="2133" baseline="30000"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It was declared as National Waterway No. 2 on 1 September 1988</a:t>
            </a:r>
            <a:r>
              <a:rPr lang="en-US" sz="2133" dirty="0">
                <a:latin typeface="Calibri" panose="020F0502020204030204" pitchFamily="34" charset="0"/>
                <a:cs typeface="Calibri" panose="020F0502020204030204" pitchFamily="34" charset="0"/>
              </a:rPr>
              <a:t>.</a:t>
            </a:r>
          </a:p>
          <a:p>
            <a:endParaRPr lang="en-US" sz="2400" dirty="0"/>
          </a:p>
          <a:p>
            <a:endParaRPr lang="en-US" sz="2400" dirty="0"/>
          </a:p>
        </p:txBody>
      </p:sp>
    </p:spTree>
    <p:extLst>
      <p:ext uri="{BB962C8B-B14F-4D97-AF65-F5344CB8AC3E}">
        <p14:creationId xmlns:p14="http://schemas.microsoft.com/office/powerpoint/2010/main" val="29930366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977" t="25735" r="39310" b="13750"/>
          <a:stretch/>
        </p:blipFill>
        <p:spPr>
          <a:xfrm>
            <a:off x="118680" y="168557"/>
            <a:ext cx="6459921" cy="6586091"/>
          </a:xfrm>
          <a:prstGeom prst="rect">
            <a:avLst/>
          </a:prstGeom>
        </p:spPr>
      </p:pic>
      <p:sp>
        <p:nvSpPr>
          <p:cNvPr id="6" name="TextBox 5"/>
          <p:cNvSpPr txBox="1"/>
          <p:nvPr/>
        </p:nvSpPr>
        <p:spPr>
          <a:xfrm>
            <a:off x="6705600" y="953421"/>
            <a:ext cx="5321201" cy="5344027"/>
          </a:xfrm>
          <a:prstGeom prst="rect">
            <a:avLst/>
          </a:prstGeom>
          <a:noFill/>
        </p:spPr>
        <p:txBody>
          <a:bodyPr wrap="square" rtlCol="0">
            <a:spAutoFit/>
          </a:bodyPr>
          <a:lstStyle/>
          <a:p>
            <a:r>
              <a:rPr lang="en-US" sz="2133" dirty="0">
                <a:latin typeface="Calibri" panose="020F0502020204030204" pitchFamily="34" charset="0"/>
                <a:cs typeface="Calibri" panose="020F0502020204030204" pitchFamily="34" charset="0"/>
              </a:rPr>
              <a:t>The </a:t>
            </a:r>
            <a:r>
              <a:rPr lang="en-US" sz="2133" b="1" dirty="0">
                <a:latin typeface="Calibri" panose="020F0502020204030204" pitchFamily="34" charset="0"/>
                <a:cs typeface="Calibri" panose="020F0502020204030204" pitchFamily="34" charset="0"/>
              </a:rPr>
              <a:t>West Coast Canal</a:t>
            </a:r>
            <a:r>
              <a:rPr lang="en-US" sz="2133" dirty="0">
                <a:latin typeface="Calibri" panose="020F0502020204030204" pitchFamily="34" charset="0"/>
                <a:cs typeface="Calibri" panose="020F0502020204030204" pitchFamily="34" charset="0"/>
              </a:rPr>
              <a:t> or </a:t>
            </a:r>
            <a:r>
              <a:rPr lang="en-US" sz="2133" b="1" dirty="0">
                <a:latin typeface="Calibri" panose="020F0502020204030204" pitchFamily="34" charset="0"/>
                <a:cs typeface="Calibri" panose="020F0502020204030204" pitchFamily="34" charset="0"/>
              </a:rPr>
              <a:t>National Waterway No 3 </a:t>
            </a:r>
            <a:r>
              <a:rPr lang="en-US" sz="2133" dirty="0">
                <a:latin typeface="Calibri" panose="020F0502020204030204" pitchFamily="34" charset="0"/>
                <a:cs typeface="Calibri" panose="020F0502020204030204" pitchFamily="34" charset="0"/>
              </a:rPr>
              <a:t>is a 168-km stretch of this inland navigational route located in </a:t>
            </a:r>
            <a:r>
              <a:rPr lang="en-US" sz="2133" dirty="0">
                <a:latin typeface="Calibri" panose="020F0502020204030204" pitchFamily="34" charset="0"/>
                <a:cs typeface="Calibri" panose="020F0502020204030204" pitchFamily="34" charset="0"/>
              </a:rPr>
              <a:t>Kerala</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and </a:t>
            </a:r>
            <a:r>
              <a:rPr lang="en-US" sz="2133" dirty="0">
                <a:latin typeface="Calibri" panose="020F0502020204030204" pitchFamily="34" charset="0"/>
                <a:cs typeface="Calibri" panose="020F0502020204030204" pitchFamily="34" charset="0"/>
              </a:rPr>
              <a:t>runs from Kollam to Kottapuram and was declared a National Waterway in 1993</a:t>
            </a:r>
            <a:r>
              <a:rPr lang="en-US"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In </a:t>
            </a:r>
            <a:r>
              <a:rPr lang="en-US" sz="2133" dirty="0">
                <a:latin typeface="Calibri" panose="020F0502020204030204" pitchFamily="34" charset="0"/>
                <a:cs typeface="Calibri" panose="020F0502020204030204" pitchFamily="34" charset="0"/>
              </a:rPr>
              <a:t>addition to the main stretch, </a:t>
            </a:r>
            <a:r>
              <a:rPr lang="en-US" sz="2133" dirty="0" err="1">
                <a:latin typeface="Calibri" panose="020F0502020204030204" pitchFamily="34" charset="0"/>
                <a:cs typeface="Calibri" panose="020F0502020204030204" pitchFamily="34" charset="0"/>
              </a:rPr>
              <a:t>Champakara</a:t>
            </a:r>
            <a:r>
              <a:rPr lang="en-US" sz="2133" dirty="0">
                <a:latin typeface="Calibri" panose="020F0502020204030204" pitchFamily="34" charset="0"/>
                <a:cs typeface="Calibri" panose="020F0502020204030204" pitchFamily="34" charset="0"/>
              </a:rPr>
              <a:t> and </a:t>
            </a:r>
            <a:r>
              <a:rPr lang="en-US" sz="2133" dirty="0" err="1">
                <a:latin typeface="Calibri" panose="020F0502020204030204" pitchFamily="34" charset="0"/>
                <a:cs typeface="Calibri" panose="020F0502020204030204" pitchFamily="34" charset="0"/>
              </a:rPr>
              <a:t>Udyogmandal</a:t>
            </a:r>
            <a:r>
              <a:rPr lang="en-US" sz="2133" dirty="0">
                <a:latin typeface="Calibri" panose="020F0502020204030204" pitchFamily="34" charset="0"/>
                <a:cs typeface="Calibri" panose="020F0502020204030204" pitchFamily="34" charset="0"/>
              </a:rPr>
              <a:t> canals are navigable and connect the industrial centers of Kochi to Kochi port Inland Waterways Authority of India (IWAI) under the Ministry of Shipping is coordinating the task for developing, monitoring and administering national waterways. </a:t>
            </a:r>
            <a:endParaRPr lang="en-US" sz="2133" dirty="0">
              <a:latin typeface="Calibri" panose="020F0502020204030204" pitchFamily="34" charset="0"/>
              <a:cs typeface="Calibri" panose="020F0502020204030204" pitchFamily="34" charset="0"/>
            </a:endParaRPr>
          </a:p>
          <a:p>
            <a:r>
              <a:rPr lang="en-US" sz="2133" b="1" dirty="0">
                <a:solidFill>
                  <a:srgbClr val="FF0000"/>
                </a:solidFill>
                <a:latin typeface="Calibri" panose="020F0502020204030204" pitchFamily="34" charset="0"/>
                <a:cs typeface="Calibri" panose="020F0502020204030204" pitchFamily="34" charset="0"/>
              </a:rPr>
              <a:t>It </a:t>
            </a:r>
            <a:r>
              <a:rPr lang="en-US" sz="2133" b="1" dirty="0">
                <a:solidFill>
                  <a:srgbClr val="FF0000"/>
                </a:solidFill>
                <a:latin typeface="Calibri" panose="020F0502020204030204" pitchFamily="34" charset="0"/>
                <a:cs typeface="Calibri" panose="020F0502020204030204" pitchFamily="34" charset="0"/>
              </a:rPr>
              <a:t>is the first National Waterway in the country with 24-hour navigation facilities </a:t>
            </a:r>
            <a:r>
              <a:rPr lang="en-US" sz="2133" dirty="0">
                <a:latin typeface="Calibri" panose="020F0502020204030204" pitchFamily="34" charset="0"/>
                <a:cs typeface="Calibri" panose="020F0502020204030204" pitchFamily="34" charset="0"/>
              </a:rPr>
              <a:t>along the entire stretch. </a:t>
            </a:r>
            <a:endParaRPr lang="en-IN" sz="2133" dirty="0">
              <a:latin typeface="Calibri" panose="020F0502020204030204" pitchFamily="34" charset="0"/>
              <a:cs typeface="Calibri" panose="020F0502020204030204" pitchFamily="34" charset="0"/>
            </a:endParaRPr>
          </a:p>
        </p:txBody>
      </p:sp>
      <p:pic>
        <p:nvPicPr>
          <p:cNvPr id="7" name="Google Shape;63;p14"/>
          <p:cNvPicPr preferRelativeResize="0"/>
          <p:nvPr/>
        </p:nvPicPr>
        <p:blipFill rotWithShape="1">
          <a:blip r:embed="rId3">
            <a:alphaModFix/>
          </a:blip>
          <a:srcRect/>
          <a:stretch/>
        </p:blipFill>
        <p:spPr>
          <a:xfrm>
            <a:off x="10692524" y="168557"/>
            <a:ext cx="1334277" cy="646823"/>
          </a:xfrm>
          <a:prstGeom prst="rect">
            <a:avLst/>
          </a:prstGeom>
          <a:noFill/>
          <a:ln>
            <a:noFill/>
          </a:ln>
        </p:spPr>
      </p:pic>
    </p:spTree>
    <p:extLst>
      <p:ext uri="{BB962C8B-B14F-4D97-AF65-F5344CB8AC3E}">
        <p14:creationId xmlns:p14="http://schemas.microsoft.com/office/powerpoint/2010/main" val="284872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p14"/>
          <p:cNvPicPr preferRelativeResize="0"/>
          <p:nvPr/>
        </p:nvPicPr>
        <p:blipFill rotWithShape="1">
          <a:blip r:embed="rId2">
            <a:alphaModFix/>
          </a:blip>
          <a:srcRect/>
          <a:stretch/>
        </p:blipFill>
        <p:spPr>
          <a:xfrm>
            <a:off x="10692524" y="127000"/>
            <a:ext cx="1334277" cy="784772"/>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27000"/>
            <a:ext cx="6299201" cy="6627648"/>
          </a:xfrm>
          <a:prstGeom prst="rect">
            <a:avLst/>
          </a:prstGeom>
        </p:spPr>
      </p:pic>
      <p:sp>
        <p:nvSpPr>
          <p:cNvPr id="3" name="TextBox 2"/>
          <p:cNvSpPr txBox="1"/>
          <p:nvPr/>
        </p:nvSpPr>
        <p:spPr>
          <a:xfrm>
            <a:off x="6832699" y="1373479"/>
            <a:ext cx="5359301" cy="4687565"/>
          </a:xfrm>
          <a:prstGeom prst="rect">
            <a:avLst/>
          </a:prstGeom>
          <a:noFill/>
        </p:spPr>
        <p:txBody>
          <a:bodyPr wrap="square" rtlCol="0">
            <a:spAutoFit/>
          </a:bodyPr>
          <a:lstStyle/>
          <a:p>
            <a:r>
              <a:rPr lang="en-US" sz="2133" b="1" dirty="0">
                <a:latin typeface="Calibri" panose="020F0502020204030204" pitchFamily="34" charset="0"/>
                <a:cs typeface="Calibri" panose="020F0502020204030204" pitchFamily="34" charset="0"/>
              </a:rPr>
              <a:t>National Waterway 4 (NW-4)</a:t>
            </a:r>
            <a:r>
              <a:rPr lang="en-US" sz="2133" dirty="0">
                <a:latin typeface="Calibri" panose="020F0502020204030204" pitchFamily="34" charset="0"/>
                <a:cs typeface="Calibri" panose="020F0502020204030204" pitchFamily="34" charset="0"/>
              </a:rPr>
              <a:t> is a 1,095 </a:t>
            </a:r>
            <a:r>
              <a:rPr lang="en-US" sz="2133" dirty="0">
                <a:latin typeface="Calibri" panose="020F0502020204030204" pitchFamily="34" charset="0"/>
                <a:cs typeface="Calibri" panose="020F0502020204030204" pitchFamily="34" charset="0"/>
              </a:rPr>
              <a:t>kilometers </a:t>
            </a:r>
            <a:r>
              <a:rPr lang="en-US" sz="2133" dirty="0">
                <a:latin typeface="Calibri" panose="020F0502020204030204" pitchFamily="34" charset="0"/>
                <a:cs typeface="Calibri" panose="020F0502020204030204" pitchFamily="34" charset="0"/>
              </a:rPr>
              <a:t>(680 mi) </a:t>
            </a:r>
            <a:r>
              <a:rPr lang="en-US" sz="2133" dirty="0">
                <a:latin typeface="Calibri" panose="020F0502020204030204" pitchFamily="34" charset="0"/>
                <a:cs typeface="Calibri" panose="020F0502020204030204" pitchFamily="34" charset="0"/>
              </a:rPr>
              <a:t>long.</a:t>
            </a:r>
          </a:p>
          <a:p>
            <a:r>
              <a:rPr lang="en-US" sz="2133" dirty="0">
                <a:latin typeface="Calibri" panose="020F0502020204030204" pitchFamily="34" charset="0"/>
                <a:cs typeface="Calibri" panose="020F0502020204030204" pitchFamily="34" charset="0"/>
              </a:rPr>
              <a:t>It </a:t>
            </a:r>
            <a:r>
              <a:rPr lang="en-US" sz="2133" dirty="0">
                <a:latin typeface="Calibri" panose="020F0502020204030204" pitchFamily="34" charset="0"/>
                <a:cs typeface="Calibri" panose="020F0502020204030204" pitchFamily="34" charset="0"/>
              </a:rPr>
              <a:t>connects the Indian states of </a:t>
            </a:r>
            <a:r>
              <a:rPr lang="en-US" sz="2133" dirty="0">
                <a:latin typeface="Calibri" panose="020F0502020204030204" pitchFamily="34" charset="0"/>
                <a:cs typeface="Calibri" panose="020F0502020204030204" pitchFamily="34" charset="0"/>
              </a:rPr>
              <a:t>Telangana,</a:t>
            </a:r>
            <a:r>
              <a:rPr lang="en-US" sz="2133" baseline="30000"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Andhra </a:t>
            </a:r>
            <a:r>
              <a:rPr lang="en-US" sz="2133" dirty="0">
                <a:latin typeface="Calibri" panose="020F0502020204030204" pitchFamily="34" charset="0"/>
                <a:cs typeface="Calibri" panose="020F0502020204030204" pitchFamily="34" charset="0"/>
              </a:rPr>
              <a:t>Pradesh, Tamil Nadu, and the union territory of Puducherry. </a:t>
            </a:r>
            <a:endParaRPr lang="en-US" sz="2133"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The </a:t>
            </a:r>
            <a:r>
              <a:rPr lang="en-US" sz="2133" dirty="0">
                <a:latin typeface="Calibri" panose="020F0502020204030204" pitchFamily="34" charset="0"/>
                <a:cs typeface="Calibri" panose="020F0502020204030204" pitchFamily="34" charset="0"/>
              </a:rPr>
              <a:t>NW-4 runs along the Coromandal Coast through Kakinada, Eluru, Commanur, Buckingham Canals and also through part of Krishna and Godavari rivers in South India</a:t>
            </a:r>
            <a:r>
              <a:rPr lang="en-US"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The </a:t>
            </a:r>
            <a:r>
              <a:rPr lang="en-US" sz="2133" dirty="0">
                <a:latin typeface="Calibri" panose="020F0502020204030204" pitchFamily="34" charset="0"/>
                <a:cs typeface="Calibri" panose="020F0502020204030204" pitchFamily="34" charset="0"/>
              </a:rPr>
              <a:t>National Waterways Act, 2016 has extended the length of NW-4 from 1,078 km (670 mi) to 2,890 km (1,800 mi) by connecting the Krishna and Godavari Rivers</a:t>
            </a:r>
            <a:r>
              <a:rPr lang="en-US" sz="2133" dirty="0">
                <a:latin typeface="Calibri" panose="020F0502020204030204" pitchFamily="34" charset="0"/>
                <a:cs typeface="Calibri" panose="020F0502020204030204" pitchFamily="34" charset="0"/>
              </a:rPr>
              <a:t>.</a:t>
            </a:r>
            <a:endParaRPr lang="en-I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97694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320040"/>
            <a:ext cx="11733349" cy="6451600"/>
          </a:xfrm>
          <a:prstGeom prst="rect">
            <a:avLst/>
          </a:prstGeom>
        </p:spPr>
      </p:pic>
      <p:pic>
        <p:nvPicPr>
          <p:cNvPr id="5" name="Google Shape;63;p14"/>
          <p:cNvPicPr preferRelativeResize="0"/>
          <p:nvPr/>
        </p:nvPicPr>
        <p:blipFill rotWithShape="1">
          <a:blip r:embed="rId3">
            <a:alphaModFix/>
          </a:blip>
          <a:srcRect/>
          <a:stretch/>
        </p:blipFill>
        <p:spPr>
          <a:xfrm>
            <a:off x="11064240" y="0"/>
            <a:ext cx="999935" cy="640080"/>
          </a:xfrm>
          <a:prstGeom prst="rect">
            <a:avLst/>
          </a:prstGeom>
          <a:noFill/>
          <a:ln>
            <a:noFill/>
          </a:ln>
        </p:spPr>
      </p:pic>
    </p:spTree>
    <p:extLst>
      <p:ext uri="{BB962C8B-B14F-4D97-AF65-F5344CB8AC3E}">
        <p14:creationId xmlns:p14="http://schemas.microsoft.com/office/powerpoint/2010/main" val="3829199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5600" y="798787"/>
            <a:ext cx="11360800" cy="4442372"/>
          </a:xfrm>
        </p:spPr>
        <p:txBody>
          <a:bodyPr/>
          <a:lstStyle/>
          <a:p>
            <a:r>
              <a:rPr lang="en-US" sz="2133" b="1" dirty="0">
                <a:latin typeface="Calibri" panose="020F0502020204030204" pitchFamily="34" charset="0"/>
                <a:cs typeface="Calibri" panose="020F0502020204030204" pitchFamily="34" charset="0"/>
              </a:rPr>
              <a:t>National Waterway 5</a:t>
            </a:r>
            <a:r>
              <a:rPr lang="en-US" sz="2133" dirty="0">
                <a:latin typeface="Calibri" panose="020F0502020204030204" pitchFamily="34" charset="0"/>
                <a:cs typeface="Calibri" panose="020F0502020204030204" pitchFamily="34" charset="0"/>
              </a:rPr>
              <a:t> (NW-5) is one of six National Waterways in India and it covers the state of Odisha and a part of West Bengal</a:t>
            </a:r>
            <a:r>
              <a:rPr lang="en-US"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It runs a total length of 623 km of which 91 km is within West Bengal and the remaining 532 km is in Odisha</a:t>
            </a:r>
            <a:r>
              <a:rPr lang="en-US"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It was declared a National Waterway in November 2008</a:t>
            </a:r>
            <a:r>
              <a:rPr lang="en-US"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The NW-5 consists of the stretches from Talcher to Dhamra on the Brahmani River a distance of 265 km including the Kharsua and Dhamra river systems, the Geonkhali–Charbatia stretch of the East Coast Canal of 217 km, the Charbatia–Dhamra stretch of Matai River of 40 km and the Mangalgadi–</a:t>
            </a:r>
            <a:r>
              <a:rPr lang="en-US" sz="2133" dirty="0" err="1">
                <a:latin typeface="Calibri" panose="020F0502020204030204" pitchFamily="34" charset="0"/>
                <a:cs typeface="Calibri" panose="020F0502020204030204" pitchFamily="34" charset="0"/>
              </a:rPr>
              <a:t>Paradip</a:t>
            </a:r>
            <a:r>
              <a:rPr lang="en-US" sz="2133" dirty="0">
                <a:latin typeface="Calibri" panose="020F0502020204030204" pitchFamily="34" charset="0"/>
                <a:cs typeface="Calibri" panose="020F0502020204030204" pitchFamily="34" charset="0"/>
              </a:rPr>
              <a:t> stretch of the Mahanadi River Delta running for 101 km. </a:t>
            </a:r>
            <a:endParaRPr lang="en-US" sz="2133"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The </a:t>
            </a:r>
            <a:r>
              <a:rPr lang="en-US" sz="2133" dirty="0">
                <a:latin typeface="Calibri" panose="020F0502020204030204" pitchFamily="34" charset="0"/>
                <a:cs typeface="Calibri" panose="020F0502020204030204" pitchFamily="34" charset="0"/>
              </a:rPr>
              <a:t>waterway also includes a 91 km stretch in Bengal between Geonkhali and Nasirabad, West Bengal</a:t>
            </a:r>
            <a:r>
              <a:rPr lang="en-US" sz="2133" dirty="0">
                <a:latin typeface="Calibri" panose="020F0502020204030204" pitchFamily="34" charset="0"/>
                <a:cs typeface="Calibri" panose="020F0502020204030204" pitchFamily="34" charset="0"/>
              </a:rPr>
              <a:t>.</a:t>
            </a:r>
            <a:endParaRPr lang="en-IN" sz="2133"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017170" y="158652"/>
            <a:ext cx="999831" cy="640135"/>
          </a:xfrm>
          <a:prstGeom prst="rect">
            <a:avLst/>
          </a:prstGeom>
        </p:spPr>
      </p:pic>
    </p:spTree>
    <p:extLst>
      <p:ext uri="{BB962C8B-B14F-4D97-AF65-F5344CB8AC3E}">
        <p14:creationId xmlns:p14="http://schemas.microsoft.com/office/powerpoint/2010/main" val="2207914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p14"/>
          <p:cNvPicPr preferRelativeResize="0"/>
          <p:nvPr/>
        </p:nvPicPr>
        <p:blipFill rotWithShape="1">
          <a:blip r:embed="rId2">
            <a:alphaModFix/>
          </a:blip>
          <a:srcRect/>
          <a:stretch/>
        </p:blipFill>
        <p:spPr>
          <a:xfrm>
            <a:off x="10705586" y="143843"/>
            <a:ext cx="1334277" cy="784772"/>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1" y="252249"/>
            <a:ext cx="6388100" cy="6204988"/>
          </a:xfrm>
          <a:prstGeom prst="rect">
            <a:avLst/>
          </a:prstGeom>
        </p:spPr>
      </p:pic>
      <p:sp>
        <p:nvSpPr>
          <p:cNvPr id="3" name="TextBox 2"/>
          <p:cNvSpPr txBox="1"/>
          <p:nvPr/>
        </p:nvSpPr>
        <p:spPr>
          <a:xfrm>
            <a:off x="6642101" y="1578931"/>
            <a:ext cx="5232399" cy="3046411"/>
          </a:xfrm>
          <a:prstGeom prst="rect">
            <a:avLst/>
          </a:prstGeom>
          <a:noFill/>
        </p:spPr>
        <p:txBody>
          <a:bodyPr wrap="square" rtlCol="0">
            <a:spAutoFit/>
          </a:bodyPr>
          <a:lstStyle/>
          <a:p>
            <a:r>
              <a:rPr lang="en-US" sz="2133" b="1" dirty="0">
                <a:latin typeface="Calibri" panose="020F0502020204030204" pitchFamily="34" charset="0"/>
                <a:cs typeface="Calibri" panose="020F0502020204030204" pitchFamily="34" charset="0"/>
              </a:rPr>
              <a:t>National Waterways 6</a:t>
            </a:r>
            <a:r>
              <a:rPr lang="en-US" sz="2133" dirty="0">
                <a:latin typeface="Calibri" panose="020F0502020204030204" pitchFamily="34" charset="0"/>
                <a:cs typeface="Calibri" panose="020F0502020204030204" pitchFamily="34" charset="0"/>
              </a:rPr>
              <a:t> is a waterway between </a:t>
            </a:r>
            <a:r>
              <a:rPr lang="en-US" sz="2133" dirty="0">
                <a:solidFill>
                  <a:srgbClr val="FF0000"/>
                </a:solidFill>
                <a:latin typeface="Calibri" panose="020F0502020204030204" pitchFamily="34" charset="0"/>
                <a:cs typeface="Calibri" panose="020F0502020204030204" pitchFamily="34" charset="0"/>
              </a:rPr>
              <a:t>Lakhipur </a:t>
            </a:r>
            <a:r>
              <a:rPr lang="en-US" sz="2133" dirty="0">
                <a:latin typeface="Calibri" panose="020F0502020204030204" pitchFamily="34" charset="0"/>
                <a:cs typeface="Calibri" panose="020F0502020204030204" pitchFamily="34" charset="0"/>
              </a:rPr>
              <a:t>and </a:t>
            </a:r>
            <a:r>
              <a:rPr lang="en-US" sz="2133" dirty="0">
                <a:solidFill>
                  <a:srgbClr val="FF0000"/>
                </a:solidFill>
                <a:latin typeface="Calibri" panose="020F0502020204030204" pitchFamily="34" charset="0"/>
                <a:cs typeface="Calibri" panose="020F0502020204030204" pitchFamily="34" charset="0"/>
              </a:rPr>
              <a:t>Bhanga</a:t>
            </a:r>
            <a:r>
              <a:rPr lang="en-US" sz="2133" dirty="0">
                <a:latin typeface="Calibri" panose="020F0502020204030204" pitchFamily="34" charset="0"/>
                <a:cs typeface="Calibri" panose="020F0502020204030204" pitchFamily="34" charset="0"/>
              </a:rPr>
              <a:t> of the </a:t>
            </a:r>
            <a:r>
              <a:rPr lang="en-US" sz="2133" dirty="0">
                <a:solidFill>
                  <a:srgbClr val="FF0000"/>
                </a:solidFill>
                <a:latin typeface="Calibri" panose="020F0502020204030204" pitchFamily="34" charset="0"/>
                <a:cs typeface="Calibri" panose="020F0502020204030204" pitchFamily="34" charset="0"/>
              </a:rPr>
              <a:t>Barak River</a:t>
            </a:r>
            <a:r>
              <a:rPr lang="en-US" sz="2133" dirty="0">
                <a:latin typeface="Calibri" panose="020F0502020204030204" pitchFamily="34" charset="0"/>
                <a:cs typeface="Calibri" panose="020F0502020204030204" pitchFamily="34" charset="0"/>
              </a:rPr>
              <a:t>.</a:t>
            </a:r>
            <a:endParaRPr lang="en-US" sz="2133"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This was announced in the Budget 2013–14. </a:t>
            </a:r>
            <a:endParaRPr lang="en-US" sz="2133"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The </a:t>
            </a:r>
            <a:r>
              <a:rPr lang="en-US" sz="2133" dirty="0">
                <a:latin typeface="Calibri" panose="020F0502020204030204" pitchFamily="34" charset="0"/>
                <a:cs typeface="Calibri" panose="020F0502020204030204" pitchFamily="34" charset="0"/>
              </a:rPr>
              <a:t>Inland Waterways Authority of India will </a:t>
            </a:r>
            <a:r>
              <a:rPr lang="en-US" sz="2133" dirty="0">
                <a:latin typeface="Calibri" panose="020F0502020204030204" pitchFamily="34" charset="0"/>
                <a:cs typeface="Calibri" panose="020F0502020204030204" pitchFamily="34" charset="0"/>
              </a:rPr>
              <a:t>be integrating </a:t>
            </a:r>
            <a:r>
              <a:rPr lang="en-US" sz="2133" dirty="0">
                <a:latin typeface="Calibri" panose="020F0502020204030204" pitchFamily="34" charset="0"/>
                <a:cs typeface="Calibri" panose="020F0502020204030204" pitchFamily="34" charset="0"/>
              </a:rPr>
              <a:t>the waterways in the northeast and </a:t>
            </a:r>
            <a:r>
              <a:rPr lang="en-US" sz="2133" dirty="0">
                <a:latin typeface="Calibri" panose="020F0502020204030204" pitchFamily="34" charset="0"/>
                <a:cs typeface="Calibri" panose="020F0502020204030204" pitchFamily="34" charset="0"/>
              </a:rPr>
              <a:t>helping cargo transport through</a:t>
            </a:r>
            <a:r>
              <a:rPr lang="en-US" sz="2133" dirty="0">
                <a:solidFill>
                  <a:srgbClr val="FF0000"/>
                </a:solidFill>
                <a:latin typeface="Calibri" panose="020F0502020204030204" pitchFamily="34" charset="0"/>
                <a:cs typeface="Calibri" panose="020F0502020204030204" pitchFamily="34" charset="0"/>
              </a:rPr>
              <a:t> </a:t>
            </a:r>
            <a:r>
              <a:rPr lang="en-US" sz="2133" dirty="0">
                <a:solidFill>
                  <a:srgbClr val="FF0000"/>
                </a:solidFill>
                <a:latin typeface="Calibri" panose="020F0502020204030204" pitchFamily="34" charset="0"/>
                <a:cs typeface="Calibri" panose="020F0502020204030204" pitchFamily="34" charset="0"/>
              </a:rPr>
              <a:t>Assam, Nagaland,</a:t>
            </a:r>
            <a:r>
              <a:rPr lang="en-US" sz="2133" dirty="0">
                <a:solidFill>
                  <a:srgbClr val="FF0000"/>
                </a:solidFill>
                <a:latin typeface="Calibri" panose="020F0502020204030204" pitchFamily="34" charset="0"/>
                <a:cs typeface="Calibri" panose="020F0502020204030204" pitchFamily="34" charset="0"/>
              </a:rPr>
              <a:t> </a:t>
            </a:r>
            <a:r>
              <a:rPr lang="en-US" sz="2133" dirty="0">
                <a:solidFill>
                  <a:srgbClr val="FF0000"/>
                </a:solidFill>
                <a:latin typeface="Calibri" panose="020F0502020204030204" pitchFamily="34" charset="0"/>
                <a:cs typeface="Calibri" panose="020F0502020204030204" pitchFamily="34" charset="0"/>
              </a:rPr>
              <a:t>Mizoram, Manipur, Tripura</a:t>
            </a:r>
            <a:r>
              <a:rPr lang="en-US" sz="2133" dirty="0">
                <a:solidFill>
                  <a:srgbClr val="FF0000"/>
                </a:solidFill>
                <a:latin typeface="Calibri" panose="020F0502020204030204" pitchFamily="34" charset="0"/>
                <a:cs typeface="Calibri" panose="020F0502020204030204" pitchFamily="34" charset="0"/>
              </a:rPr>
              <a:t> and Arunachal Pradesh.</a:t>
            </a:r>
          </a:p>
        </p:txBody>
      </p:sp>
    </p:spTree>
    <p:extLst>
      <p:ext uri="{BB962C8B-B14F-4D97-AF65-F5344CB8AC3E}">
        <p14:creationId xmlns:p14="http://schemas.microsoft.com/office/powerpoint/2010/main" val="37154416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3;p14"/>
          <p:cNvPicPr preferRelativeResize="0"/>
          <p:nvPr/>
        </p:nvPicPr>
        <p:blipFill rotWithShape="1">
          <a:blip r:embed="rId2">
            <a:alphaModFix/>
          </a:blip>
          <a:srcRect/>
          <a:stretch/>
        </p:blipFill>
        <p:spPr>
          <a:xfrm>
            <a:off x="10666399" y="143843"/>
            <a:ext cx="1334277" cy="784772"/>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0"/>
            <a:ext cx="8648699" cy="6858000"/>
          </a:xfrm>
          <a:prstGeom prst="rect">
            <a:avLst/>
          </a:prstGeom>
        </p:spPr>
      </p:pic>
    </p:spTree>
    <p:extLst>
      <p:ext uri="{BB962C8B-B14F-4D97-AF65-F5344CB8AC3E}">
        <p14:creationId xmlns:p14="http://schemas.microsoft.com/office/powerpoint/2010/main" val="2835371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52" y="98098"/>
            <a:ext cx="11869683" cy="6572469"/>
          </a:xfrm>
          <a:prstGeom prst="rect">
            <a:avLst/>
          </a:prstGeom>
        </p:spPr>
      </p:pic>
      <p:pic>
        <p:nvPicPr>
          <p:cNvPr id="6" name="Google Shape;63;p14"/>
          <p:cNvPicPr preferRelativeResize="0"/>
          <p:nvPr/>
        </p:nvPicPr>
        <p:blipFill rotWithShape="1">
          <a:blip r:embed="rId3">
            <a:alphaModFix/>
          </a:blip>
          <a:srcRect/>
          <a:stretch/>
        </p:blipFill>
        <p:spPr>
          <a:xfrm>
            <a:off x="10745612" y="151963"/>
            <a:ext cx="1334277" cy="646823"/>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51" y="98097"/>
            <a:ext cx="2584831" cy="1709681"/>
          </a:xfrm>
          <a:prstGeom prst="rect">
            <a:avLst/>
          </a:prstGeom>
        </p:spPr>
      </p:pic>
    </p:spTree>
    <p:extLst>
      <p:ext uri="{BB962C8B-B14F-4D97-AF65-F5344CB8AC3E}">
        <p14:creationId xmlns:p14="http://schemas.microsoft.com/office/powerpoint/2010/main" val="21809723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368" t="25531" r="38276" b="13341"/>
          <a:stretch/>
        </p:blipFill>
        <p:spPr>
          <a:xfrm>
            <a:off x="5521434" y="322319"/>
            <a:ext cx="6376276" cy="6292191"/>
          </a:xfrm>
          <a:prstGeom prst="rect">
            <a:avLst/>
          </a:prstGeom>
        </p:spPr>
      </p:pic>
      <p:pic>
        <p:nvPicPr>
          <p:cNvPr id="7" name="Google Shape;63;p14"/>
          <p:cNvPicPr preferRelativeResize="0"/>
          <p:nvPr/>
        </p:nvPicPr>
        <p:blipFill rotWithShape="1">
          <a:blip r:embed="rId3">
            <a:alphaModFix/>
          </a:blip>
          <a:srcRect/>
          <a:stretch/>
        </p:blipFill>
        <p:spPr>
          <a:xfrm>
            <a:off x="10745612" y="151963"/>
            <a:ext cx="1334277" cy="64682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88" y="322318"/>
            <a:ext cx="5350045" cy="6292191"/>
          </a:xfrm>
          <a:prstGeom prst="rect">
            <a:avLst/>
          </a:prstGeom>
        </p:spPr>
      </p:pic>
    </p:spTree>
    <p:extLst>
      <p:ext uri="{BB962C8B-B14F-4D97-AF65-F5344CB8AC3E}">
        <p14:creationId xmlns:p14="http://schemas.microsoft.com/office/powerpoint/2010/main" val="1908239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0" t="24368" r="39678" b="17127"/>
          <a:stretch/>
        </p:blipFill>
        <p:spPr>
          <a:xfrm>
            <a:off x="0" y="0"/>
            <a:ext cx="12192000" cy="6858000"/>
          </a:xfrm>
          <a:prstGeom prst="rect">
            <a:avLst/>
          </a:prstGeom>
        </p:spPr>
      </p:pic>
      <p:pic>
        <p:nvPicPr>
          <p:cNvPr id="3" name="Google Shape;63;p14"/>
          <p:cNvPicPr preferRelativeResize="0"/>
          <p:nvPr/>
        </p:nvPicPr>
        <p:blipFill rotWithShape="1">
          <a:blip r:embed="rId3">
            <a:alphaModFix/>
          </a:blip>
          <a:srcRect/>
          <a:stretch/>
        </p:blipFill>
        <p:spPr>
          <a:xfrm>
            <a:off x="11364686" y="92037"/>
            <a:ext cx="827314" cy="273724"/>
          </a:xfrm>
          <a:prstGeom prst="rect">
            <a:avLst/>
          </a:prstGeom>
          <a:noFill/>
          <a:ln>
            <a:noFill/>
          </a:ln>
        </p:spPr>
      </p:pic>
    </p:spTree>
    <p:extLst>
      <p:ext uri="{BB962C8B-B14F-4D97-AF65-F5344CB8AC3E}">
        <p14:creationId xmlns:p14="http://schemas.microsoft.com/office/powerpoint/2010/main" val="34703419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87" t="25530" r="39081" b="12729"/>
          <a:stretch/>
        </p:blipFill>
        <p:spPr>
          <a:xfrm>
            <a:off x="196193" y="182179"/>
            <a:ext cx="6502400" cy="632022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1343"/>
          <a:stretch/>
        </p:blipFill>
        <p:spPr>
          <a:xfrm>
            <a:off x="6931303" y="182179"/>
            <a:ext cx="4428360" cy="6320221"/>
          </a:xfrm>
          <a:prstGeom prst="rect">
            <a:avLst/>
          </a:prstGeom>
        </p:spPr>
      </p:pic>
      <p:pic>
        <p:nvPicPr>
          <p:cNvPr id="6" name="Google Shape;63;p14"/>
          <p:cNvPicPr preferRelativeResize="0"/>
          <p:nvPr/>
        </p:nvPicPr>
        <p:blipFill rotWithShape="1">
          <a:blip r:embed="rId4">
            <a:alphaModFix/>
          </a:blip>
          <a:srcRect/>
          <a:stretch/>
        </p:blipFill>
        <p:spPr>
          <a:xfrm>
            <a:off x="10692524" y="182179"/>
            <a:ext cx="1334277" cy="646823"/>
          </a:xfrm>
          <a:prstGeom prst="rect">
            <a:avLst/>
          </a:prstGeom>
          <a:noFill/>
          <a:ln>
            <a:noFill/>
          </a:ln>
        </p:spPr>
      </p:pic>
    </p:spTree>
    <p:extLst>
      <p:ext uri="{BB962C8B-B14F-4D97-AF65-F5344CB8AC3E}">
        <p14:creationId xmlns:p14="http://schemas.microsoft.com/office/powerpoint/2010/main" val="31910440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3" t="28190" r="39884" b="13341"/>
          <a:stretch/>
        </p:blipFill>
        <p:spPr>
          <a:xfrm>
            <a:off x="-1" y="210206"/>
            <a:ext cx="6642537" cy="632022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747" t="25940" r="39310" b="12523"/>
          <a:stretch/>
        </p:blipFill>
        <p:spPr>
          <a:xfrm>
            <a:off x="6642536" y="210206"/>
            <a:ext cx="5384265" cy="6320223"/>
          </a:xfrm>
          <a:prstGeom prst="rect">
            <a:avLst/>
          </a:prstGeom>
        </p:spPr>
      </p:pic>
      <p:pic>
        <p:nvPicPr>
          <p:cNvPr id="7" name="Google Shape;63;p14"/>
          <p:cNvPicPr preferRelativeResize="0"/>
          <p:nvPr/>
        </p:nvPicPr>
        <p:blipFill rotWithShape="1">
          <a:blip r:embed="rId4">
            <a:alphaModFix/>
          </a:blip>
          <a:srcRect/>
          <a:stretch/>
        </p:blipFill>
        <p:spPr>
          <a:xfrm>
            <a:off x="11039903" y="0"/>
            <a:ext cx="1152097" cy="518511"/>
          </a:xfrm>
          <a:prstGeom prst="rect">
            <a:avLst/>
          </a:prstGeom>
          <a:noFill/>
          <a:ln>
            <a:noFill/>
          </a:ln>
        </p:spPr>
      </p:pic>
    </p:spTree>
    <p:extLst>
      <p:ext uri="{BB962C8B-B14F-4D97-AF65-F5344CB8AC3E}">
        <p14:creationId xmlns:p14="http://schemas.microsoft.com/office/powerpoint/2010/main" val="724320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290" y="966954"/>
            <a:ext cx="5521433" cy="4582509"/>
          </a:xfrm>
        </p:spPr>
        <p:txBody>
          <a:bodyPr/>
          <a:lstStyle/>
          <a:p>
            <a:r>
              <a:rPr lang="en-IN" sz="2133" dirty="0">
                <a:latin typeface="Calibri" panose="020F0502020204030204" pitchFamily="34" charset="0"/>
                <a:cs typeface="Calibri" panose="020F0502020204030204" pitchFamily="34" charset="0"/>
              </a:rPr>
              <a:t>The other viable inland waterways include the Godavari, Krishna, Barak, Sunderbans, Buckingham Canal, Brahmani, East-west Canal and Damodar Valley Corporation Canal</a:t>
            </a:r>
            <a:r>
              <a:rPr lang="en-IN" sz="2133" dirty="0">
                <a:latin typeface="Calibri" panose="020F0502020204030204" pitchFamily="34" charset="0"/>
                <a:cs typeface="Calibri" panose="020F0502020204030204" pitchFamily="34" charset="0"/>
              </a:rPr>
              <a:t>.</a:t>
            </a:r>
          </a:p>
          <a:p>
            <a:r>
              <a:rPr lang="en-US" sz="2133" dirty="0">
                <a:latin typeface="Calibri" panose="020F0502020204030204" pitchFamily="34" charset="0"/>
                <a:cs typeface="Calibri" panose="020F0502020204030204" pitchFamily="34" charset="0"/>
              </a:rPr>
              <a:t>India’s </a:t>
            </a:r>
            <a:r>
              <a:rPr lang="en-US" sz="2133" dirty="0">
                <a:latin typeface="Calibri" panose="020F0502020204030204" pitchFamily="34" charset="0"/>
                <a:cs typeface="Calibri" panose="020F0502020204030204" pitchFamily="34" charset="0"/>
              </a:rPr>
              <a:t>trade with foreign countries is carried from the ports located along the coast. </a:t>
            </a:r>
            <a:endParaRPr lang="en-US" sz="2133" dirty="0">
              <a:latin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95 </a:t>
            </a:r>
            <a:r>
              <a:rPr lang="en-US" sz="2133" dirty="0">
                <a:latin typeface="Calibri" panose="020F0502020204030204" pitchFamily="34" charset="0"/>
                <a:cs typeface="Calibri" panose="020F0502020204030204" pitchFamily="34" charset="0"/>
              </a:rPr>
              <a:t>per cent of the country’s trade volume (68 per cent in terms of value) is moved by sea.</a:t>
            </a:r>
            <a:endParaRPr lang="en-IN" sz="2133" dirty="0">
              <a:latin typeface="Calibri" panose="020F0502020204030204" pitchFamily="34" charset="0"/>
              <a:cs typeface="Calibri" panose="020F0502020204030204" pitchFamily="34" charset="0"/>
            </a:endParaRPr>
          </a:p>
        </p:txBody>
      </p:sp>
      <p:pic>
        <p:nvPicPr>
          <p:cNvPr id="4" name="Google Shape;63;p14"/>
          <p:cNvPicPr preferRelativeResize="0"/>
          <p:nvPr/>
        </p:nvPicPr>
        <p:blipFill rotWithShape="1">
          <a:blip r:embed="rId2">
            <a:alphaModFix/>
          </a:blip>
          <a:srcRect/>
          <a:stretch/>
        </p:blipFill>
        <p:spPr>
          <a:xfrm>
            <a:off x="10705587" y="98096"/>
            <a:ext cx="1334277" cy="798785"/>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7" y="98096"/>
            <a:ext cx="6110644" cy="6628525"/>
          </a:xfrm>
          <a:prstGeom prst="rect">
            <a:avLst/>
          </a:prstGeom>
        </p:spPr>
      </p:pic>
    </p:spTree>
    <p:extLst>
      <p:ext uri="{BB962C8B-B14F-4D97-AF65-F5344CB8AC3E}">
        <p14:creationId xmlns:p14="http://schemas.microsoft.com/office/powerpoint/2010/main" val="28336084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0680" y="210208"/>
            <a:ext cx="11505720" cy="1541517"/>
          </a:xfrm>
        </p:spPr>
        <p:txBody>
          <a:bodyPr/>
          <a:lstStyle/>
          <a:p>
            <a:pPr marL="152396" indent="0">
              <a:buNone/>
            </a:pPr>
            <a:r>
              <a:rPr lang="en-US" sz="1867" b="1" dirty="0">
                <a:solidFill>
                  <a:srgbClr val="FF0000"/>
                </a:solidFill>
                <a:latin typeface="Calibri" panose="020F0502020204030204" pitchFamily="34" charset="0"/>
                <a:cs typeface="Calibri" panose="020F0502020204030204" pitchFamily="34" charset="0"/>
              </a:rPr>
              <a:t>Kandla</a:t>
            </a:r>
            <a:r>
              <a:rPr lang="en-US" sz="1867" dirty="0">
                <a:latin typeface="Calibri" panose="020F0502020204030204" pitchFamily="34" charset="0"/>
                <a:cs typeface="Calibri" panose="020F0502020204030204" pitchFamily="34" charset="0"/>
              </a:rPr>
              <a:t> </a:t>
            </a:r>
            <a:r>
              <a:rPr lang="en-US" sz="1867" dirty="0">
                <a:latin typeface="Calibri" panose="020F0502020204030204" pitchFamily="34" charset="0"/>
                <a:cs typeface="Calibri" panose="020F0502020204030204" pitchFamily="34" charset="0"/>
              </a:rPr>
              <a:t>in Kuchchh was the first port developed soon after Independence to ease the volume of trade on the Mumbai port, in the wake of loss of Karachi port to Pakistan after the Partition. Kandla is a tidal port. It caters to the convenient handling of exports and imports of highly productive granary and industrial belt stretching across the states of Jammu and Kashmir, Himachal Pradesh, Punjab, Haryana, Rajasthan and Gujarat. </a:t>
            </a:r>
            <a:endParaRPr lang="en-US" sz="1867"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80" y="1751726"/>
            <a:ext cx="4156675" cy="4890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356" y="1751725"/>
            <a:ext cx="3708601" cy="4932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16" y="4465802"/>
            <a:ext cx="3776717" cy="22186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616" y="1751726"/>
            <a:ext cx="3776717" cy="2714076"/>
          </a:xfrm>
          <a:prstGeom prst="rect">
            <a:avLst/>
          </a:prstGeom>
        </p:spPr>
      </p:pic>
      <p:pic>
        <p:nvPicPr>
          <p:cNvPr id="8" name="Google Shape;63;p14"/>
          <p:cNvPicPr preferRelativeResize="0"/>
          <p:nvPr/>
        </p:nvPicPr>
        <p:blipFill rotWithShape="1">
          <a:blip r:embed="rId6">
            <a:alphaModFix/>
          </a:blip>
          <a:srcRect/>
          <a:stretch/>
        </p:blipFill>
        <p:spPr>
          <a:xfrm>
            <a:off x="11234057" y="162912"/>
            <a:ext cx="831368" cy="398792"/>
          </a:xfrm>
          <a:prstGeom prst="rect">
            <a:avLst/>
          </a:prstGeom>
          <a:noFill/>
          <a:ln>
            <a:noFill/>
          </a:ln>
        </p:spPr>
      </p:pic>
    </p:spTree>
    <p:extLst>
      <p:ext uri="{BB962C8B-B14F-4D97-AF65-F5344CB8AC3E}">
        <p14:creationId xmlns:p14="http://schemas.microsoft.com/office/powerpoint/2010/main" val="2950854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8290" y="121621"/>
            <a:ext cx="11360800" cy="1249980"/>
          </a:xfrm>
        </p:spPr>
        <p:txBody>
          <a:bodyPr/>
          <a:lstStyle/>
          <a:p>
            <a:r>
              <a:rPr lang="en-US" b="1" dirty="0">
                <a:solidFill>
                  <a:srgbClr val="FF0000"/>
                </a:solidFill>
                <a:latin typeface="Calibri" panose="020F0502020204030204" pitchFamily="34" charset="0"/>
                <a:cs typeface="Calibri" panose="020F0502020204030204" pitchFamily="34" charset="0"/>
              </a:rPr>
              <a:t>Mumbai</a:t>
            </a:r>
            <a:r>
              <a:rPr lang="en-US" dirty="0">
                <a:latin typeface="Calibri" panose="020F0502020204030204" pitchFamily="34" charset="0"/>
                <a:cs typeface="Calibri" panose="020F0502020204030204" pitchFamily="34" charset="0"/>
              </a:rPr>
              <a:t> is the biggest port with a spacious natural and well-sheltered harbour. </a:t>
            </a:r>
          </a:p>
          <a:p>
            <a:r>
              <a:rPr lang="en-US" dirty="0">
                <a:latin typeface="Calibri" panose="020F0502020204030204" pitchFamily="34" charset="0"/>
                <a:cs typeface="Calibri" panose="020F0502020204030204" pitchFamily="34" charset="0"/>
              </a:rPr>
              <a:t>The </a:t>
            </a:r>
            <a:r>
              <a:rPr lang="en-US" b="1" dirty="0">
                <a:solidFill>
                  <a:srgbClr val="FF0000"/>
                </a:solidFill>
                <a:latin typeface="Calibri" panose="020F0502020204030204" pitchFamily="34" charset="0"/>
                <a:cs typeface="Calibri" panose="020F0502020204030204" pitchFamily="34" charset="0"/>
              </a:rPr>
              <a:t>Jawaharlal Nehru port </a:t>
            </a:r>
            <a:r>
              <a:rPr lang="en-US" dirty="0">
                <a:latin typeface="Calibri" panose="020F0502020204030204" pitchFamily="34" charset="0"/>
                <a:cs typeface="Calibri" panose="020F0502020204030204" pitchFamily="34" charset="0"/>
              </a:rPr>
              <a:t>was planned with a view to decongest the Mumbai port and serve as a hub port for this region.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90" y="1751723"/>
            <a:ext cx="4098487" cy="235431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000"/>
          <a:stretch/>
        </p:blipFill>
        <p:spPr>
          <a:xfrm>
            <a:off x="4305307" y="1751723"/>
            <a:ext cx="3264611" cy="503095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230" r="20345"/>
          <a:stretch/>
        </p:blipFill>
        <p:spPr>
          <a:xfrm>
            <a:off x="7622526" y="1751723"/>
            <a:ext cx="4401185" cy="50309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90" y="4106041"/>
            <a:ext cx="4106041" cy="2611489"/>
          </a:xfrm>
          <a:prstGeom prst="rect">
            <a:avLst/>
          </a:prstGeom>
        </p:spPr>
      </p:pic>
      <p:pic>
        <p:nvPicPr>
          <p:cNvPr id="8" name="Google Shape;63;p14"/>
          <p:cNvPicPr preferRelativeResize="0"/>
          <p:nvPr/>
        </p:nvPicPr>
        <p:blipFill rotWithShape="1">
          <a:blip r:embed="rId6">
            <a:alphaModFix/>
          </a:blip>
          <a:srcRect/>
          <a:stretch/>
        </p:blipFill>
        <p:spPr>
          <a:xfrm>
            <a:off x="11155679" y="121622"/>
            <a:ext cx="868031" cy="596836"/>
          </a:xfrm>
          <a:prstGeom prst="rect">
            <a:avLst/>
          </a:prstGeom>
          <a:noFill/>
          <a:ln>
            <a:noFill/>
          </a:ln>
        </p:spPr>
      </p:pic>
    </p:spTree>
    <p:extLst>
      <p:ext uri="{BB962C8B-B14F-4D97-AF65-F5344CB8AC3E}">
        <p14:creationId xmlns:p14="http://schemas.microsoft.com/office/powerpoint/2010/main" val="13241315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4428" y="302014"/>
            <a:ext cx="11575393" cy="830997"/>
          </a:xfrm>
          <a:prstGeom prst="rect">
            <a:avLst/>
          </a:prstGeom>
        </p:spPr>
        <p:txBody>
          <a:bodyPr wrap="square">
            <a:spAutoFit/>
          </a:bodyPr>
          <a:lstStyle/>
          <a:p>
            <a:r>
              <a:rPr lang="en-US" sz="2400" b="1" dirty="0">
                <a:solidFill>
                  <a:srgbClr val="FF0000"/>
                </a:solidFill>
                <a:latin typeface="Calibri" panose="020F0502020204030204" pitchFamily="34" charset="0"/>
                <a:cs typeface="Calibri" panose="020F0502020204030204" pitchFamily="34" charset="0"/>
              </a:rPr>
              <a:t>Marmagao port </a:t>
            </a:r>
            <a:r>
              <a:rPr lang="en-US" sz="2400" dirty="0">
                <a:latin typeface="Calibri" panose="020F0502020204030204" pitchFamily="34" charset="0"/>
                <a:cs typeface="Calibri" panose="020F0502020204030204" pitchFamily="34" charset="0"/>
              </a:rPr>
              <a:t>(Goa) is the premier iron ore exporting port of the country. This port accounts for about fifty per cent of India’s iron ore export.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15" y="1177158"/>
            <a:ext cx="4763968" cy="54934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993" y="1177157"/>
            <a:ext cx="6936828" cy="5493408"/>
          </a:xfrm>
          <a:prstGeom prst="rect">
            <a:avLst/>
          </a:prstGeom>
        </p:spPr>
      </p:pic>
      <p:pic>
        <p:nvPicPr>
          <p:cNvPr id="9" name="Google Shape;63;p14"/>
          <p:cNvPicPr preferRelativeResize="0"/>
          <p:nvPr/>
        </p:nvPicPr>
        <p:blipFill rotWithShape="1">
          <a:blip r:embed="rId4">
            <a:alphaModFix/>
          </a:blip>
          <a:srcRect/>
          <a:stretch/>
        </p:blipFill>
        <p:spPr>
          <a:xfrm>
            <a:off x="11351622" y="1"/>
            <a:ext cx="840377" cy="522514"/>
          </a:xfrm>
          <a:prstGeom prst="rect">
            <a:avLst/>
          </a:prstGeom>
          <a:noFill/>
          <a:ln>
            <a:noFill/>
          </a:ln>
        </p:spPr>
      </p:pic>
    </p:spTree>
    <p:extLst>
      <p:ext uri="{BB962C8B-B14F-4D97-AF65-F5344CB8AC3E}">
        <p14:creationId xmlns:p14="http://schemas.microsoft.com/office/powerpoint/2010/main" val="27113684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7571" y="247365"/>
            <a:ext cx="11496124" cy="1055919"/>
          </a:xfrm>
        </p:spPr>
        <p:txBody>
          <a:bodyPr/>
          <a:lstStyle/>
          <a:p>
            <a:pPr marL="152396" indent="0">
              <a:buNone/>
            </a:pPr>
            <a:r>
              <a:rPr lang="en-US" sz="2133" b="1" dirty="0">
                <a:solidFill>
                  <a:srgbClr val="FF0000"/>
                </a:solidFill>
                <a:latin typeface="Calibri" panose="020F0502020204030204" pitchFamily="34" charset="0"/>
                <a:cs typeface="Calibri" panose="020F0502020204030204" pitchFamily="34" charset="0"/>
              </a:rPr>
              <a:t>New Mangalore port</a:t>
            </a:r>
            <a:r>
              <a:rPr lang="en-US" sz="2133" dirty="0">
                <a:latin typeface="Calibri" panose="020F0502020204030204" pitchFamily="34" charset="0"/>
                <a:cs typeface="Calibri" panose="020F0502020204030204" pitchFamily="34" charset="0"/>
              </a:rPr>
              <a:t>, located in Karnataka caters to the export of iron ore concentrates from </a:t>
            </a:r>
            <a:r>
              <a:rPr lang="en-US" sz="2133" dirty="0" err="1">
                <a:latin typeface="Calibri" panose="020F0502020204030204" pitchFamily="34" charset="0"/>
                <a:cs typeface="Calibri" panose="020F0502020204030204" pitchFamily="34" charset="0"/>
              </a:rPr>
              <a:t>Kudremukh</a:t>
            </a:r>
            <a:r>
              <a:rPr lang="en-US" sz="2133" dirty="0">
                <a:latin typeface="Calibri" panose="020F0502020204030204" pitchFamily="34" charset="0"/>
                <a:cs typeface="Calibri" panose="020F0502020204030204" pitchFamily="34" charset="0"/>
              </a:rPr>
              <a:t> mines.</a:t>
            </a:r>
          </a:p>
          <a:p>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943" y="1149131"/>
            <a:ext cx="7053751" cy="55967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367" r="44206"/>
          <a:stretch/>
        </p:blipFill>
        <p:spPr>
          <a:xfrm>
            <a:off x="292756" y="1303282"/>
            <a:ext cx="4442373" cy="5442607"/>
          </a:xfrm>
          <a:prstGeom prst="rect">
            <a:avLst/>
          </a:prstGeom>
        </p:spPr>
      </p:pic>
      <p:pic>
        <p:nvPicPr>
          <p:cNvPr id="7" name="Google Shape;63;p14"/>
          <p:cNvPicPr preferRelativeResize="0"/>
          <p:nvPr/>
        </p:nvPicPr>
        <p:blipFill rotWithShape="1">
          <a:blip r:embed="rId4">
            <a:alphaModFix/>
          </a:blip>
          <a:srcRect/>
          <a:stretch/>
        </p:blipFill>
        <p:spPr>
          <a:xfrm>
            <a:off x="11142616" y="127928"/>
            <a:ext cx="931817" cy="551342"/>
          </a:xfrm>
          <a:prstGeom prst="rect">
            <a:avLst/>
          </a:prstGeom>
          <a:noFill/>
          <a:ln>
            <a:noFill/>
          </a:ln>
        </p:spPr>
      </p:pic>
    </p:spTree>
    <p:extLst>
      <p:ext uri="{BB962C8B-B14F-4D97-AF65-F5344CB8AC3E}">
        <p14:creationId xmlns:p14="http://schemas.microsoft.com/office/powerpoint/2010/main" val="23490214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227" y="225972"/>
            <a:ext cx="11888511" cy="966952"/>
          </a:xfrm>
        </p:spPr>
        <p:txBody>
          <a:bodyPr/>
          <a:lstStyle/>
          <a:p>
            <a:pPr marL="152396" indent="0">
              <a:buNone/>
            </a:pPr>
            <a:r>
              <a:rPr lang="en-US" sz="2133" b="1" dirty="0">
                <a:solidFill>
                  <a:srgbClr val="FF0000"/>
                </a:solidFill>
                <a:latin typeface="Calibri" panose="020F0502020204030204" pitchFamily="34" charset="0"/>
                <a:cs typeface="Calibri" panose="020F0502020204030204" pitchFamily="34" charset="0"/>
              </a:rPr>
              <a:t>Kochi</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is the extreme south-western port, located at the entrance of a lagoon with a natural </a:t>
            </a:r>
            <a:r>
              <a:rPr lang="en-US" sz="2133" dirty="0" err="1">
                <a:latin typeface="Calibri" panose="020F0502020204030204" pitchFamily="34" charset="0"/>
                <a:cs typeface="Calibri" panose="020F0502020204030204" pitchFamily="34" charset="0"/>
              </a:rPr>
              <a:t>harbour</a:t>
            </a:r>
            <a:r>
              <a:rPr lang="en-US" sz="2133" dirty="0">
                <a:latin typeface="Calibri" panose="020F0502020204030204" pitchFamily="34" charset="0"/>
                <a:cs typeface="Calibri" panose="020F0502020204030204" pitchFamily="34" charset="0"/>
              </a:rPr>
              <a:t>.</a:t>
            </a:r>
            <a:endParaRPr lang="en-IN" sz="2133" dirty="0">
              <a:latin typeface="Calibri" panose="020F0502020204030204" pitchFamily="34" charset="0"/>
              <a:cs typeface="Calibri" panose="020F0502020204030204" pitchFamily="34" charset="0"/>
            </a:endParaRP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987" y="910897"/>
            <a:ext cx="6712751" cy="56335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579"/>
          <a:stretch/>
        </p:blipFill>
        <p:spPr>
          <a:xfrm>
            <a:off x="196193" y="910897"/>
            <a:ext cx="4909499" cy="5633544"/>
          </a:xfrm>
          <a:prstGeom prst="rect">
            <a:avLst/>
          </a:prstGeom>
        </p:spPr>
      </p:pic>
      <p:pic>
        <p:nvPicPr>
          <p:cNvPr id="7" name="Google Shape;63;p14"/>
          <p:cNvPicPr preferRelativeResize="0"/>
          <p:nvPr/>
        </p:nvPicPr>
        <p:blipFill rotWithShape="1">
          <a:blip r:embed="rId4">
            <a:alphaModFix/>
          </a:blip>
          <a:srcRect/>
          <a:stretch/>
        </p:blipFill>
        <p:spPr>
          <a:xfrm>
            <a:off x="11403874" y="0"/>
            <a:ext cx="788126" cy="470263"/>
          </a:xfrm>
          <a:prstGeom prst="rect">
            <a:avLst/>
          </a:prstGeom>
          <a:noFill/>
          <a:ln>
            <a:noFill/>
          </a:ln>
        </p:spPr>
      </p:pic>
    </p:spTree>
    <p:extLst>
      <p:ext uri="{BB962C8B-B14F-4D97-AF65-F5344CB8AC3E}">
        <p14:creationId xmlns:p14="http://schemas.microsoft.com/office/powerpoint/2010/main" val="42297857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Google Shape;63;p14"/>
          <p:cNvPicPr preferRelativeResize="0"/>
          <p:nvPr/>
        </p:nvPicPr>
        <p:blipFill rotWithShape="1">
          <a:blip r:embed="rId3">
            <a:alphaModFix/>
          </a:blip>
          <a:srcRect/>
          <a:stretch/>
        </p:blipFill>
        <p:spPr>
          <a:xfrm>
            <a:off x="11116492" y="0"/>
            <a:ext cx="1075508" cy="679269"/>
          </a:xfrm>
          <a:prstGeom prst="rect">
            <a:avLst/>
          </a:prstGeom>
          <a:noFill/>
          <a:ln>
            <a:noFill/>
          </a:ln>
        </p:spPr>
      </p:pic>
    </p:spTree>
    <p:extLst>
      <p:ext uri="{BB962C8B-B14F-4D97-AF65-F5344CB8AC3E}">
        <p14:creationId xmlns:p14="http://schemas.microsoft.com/office/powerpoint/2010/main" val="2340980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4153" y="210206"/>
            <a:ext cx="8520385" cy="6362263"/>
          </a:xfrm>
        </p:spPr>
        <p:txBody>
          <a:bodyPr/>
          <a:lstStyle/>
          <a:p>
            <a:r>
              <a:rPr lang="en-US" sz="2133" dirty="0">
                <a:latin typeface="Calibri" panose="020F0502020204030204" pitchFamily="34" charset="0"/>
                <a:cs typeface="Calibri" panose="020F0502020204030204" pitchFamily="34" charset="0"/>
              </a:rPr>
              <a:t>T</a:t>
            </a:r>
            <a:r>
              <a:rPr lang="en-US" sz="2133" dirty="0">
                <a:latin typeface="Calibri" panose="020F0502020204030204" pitchFamily="34" charset="0"/>
                <a:cs typeface="Calibri" panose="020F0502020204030204" pitchFamily="34" charset="0"/>
              </a:rPr>
              <a:t>he </a:t>
            </a:r>
            <a:r>
              <a:rPr lang="en-US" sz="2133" dirty="0">
                <a:latin typeface="Calibri" panose="020F0502020204030204" pitchFamily="34" charset="0"/>
                <a:cs typeface="Calibri" panose="020F0502020204030204" pitchFamily="34" charset="0"/>
              </a:rPr>
              <a:t>extreme south-eastern port of </a:t>
            </a:r>
            <a:r>
              <a:rPr lang="en-US" sz="2133" dirty="0">
                <a:latin typeface="Calibri" panose="020F0502020204030204" pitchFamily="34" charset="0"/>
                <a:cs typeface="Calibri" panose="020F0502020204030204" pitchFamily="34" charset="0"/>
              </a:rPr>
              <a:t>India, </a:t>
            </a:r>
            <a:r>
              <a:rPr lang="en-US" sz="2133" b="1" dirty="0">
                <a:solidFill>
                  <a:srgbClr val="FF0000"/>
                </a:solidFill>
                <a:latin typeface="Calibri" panose="020F0502020204030204" pitchFamily="34" charset="0"/>
                <a:cs typeface="Calibri" panose="020F0502020204030204" pitchFamily="34" charset="0"/>
              </a:rPr>
              <a:t>Tuticorin</a:t>
            </a:r>
            <a:r>
              <a:rPr lang="en-US" sz="2133" dirty="0">
                <a:latin typeface="Calibri" panose="020F0502020204030204" pitchFamily="34" charset="0"/>
                <a:cs typeface="Calibri" panose="020F0502020204030204" pitchFamily="34" charset="0"/>
              </a:rPr>
              <a:t>(Tamil Nadu). </a:t>
            </a:r>
            <a:r>
              <a:rPr lang="en-US" sz="2133" dirty="0">
                <a:latin typeface="Calibri" panose="020F0502020204030204" pitchFamily="34" charset="0"/>
                <a:cs typeface="Calibri" panose="020F0502020204030204" pitchFamily="34" charset="0"/>
              </a:rPr>
              <a:t>This port has a natural harbour and rich hinterland. Thus, it has a flourishing trade handling of a large variety of cargoes to even our </a:t>
            </a:r>
            <a:r>
              <a:rPr lang="en-US" sz="2133" dirty="0">
                <a:latin typeface="Calibri" panose="020F0502020204030204" pitchFamily="34" charset="0"/>
                <a:cs typeface="Calibri" panose="020F0502020204030204" pitchFamily="34" charset="0"/>
              </a:rPr>
              <a:t>neighboring </a:t>
            </a:r>
            <a:r>
              <a:rPr lang="en-US" sz="2133" dirty="0">
                <a:latin typeface="Calibri" panose="020F0502020204030204" pitchFamily="34" charset="0"/>
                <a:cs typeface="Calibri" panose="020F0502020204030204" pitchFamily="34" charset="0"/>
              </a:rPr>
              <a:t>countries like Sri Lanka, Maldives, etc. and the coastal regions of India. </a:t>
            </a:r>
            <a:endParaRPr lang="en-US" sz="2133" dirty="0">
              <a:latin typeface="Calibri" panose="020F0502020204030204" pitchFamily="34" charset="0"/>
              <a:cs typeface="Calibri" panose="020F0502020204030204" pitchFamily="34" charset="0"/>
            </a:endParaRPr>
          </a:p>
          <a:p>
            <a:r>
              <a:rPr lang="en-US" sz="2133" b="1" dirty="0">
                <a:solidFill>
                  <a:srgbClr val="FF0000"/>
                </a:solidFill>
                <a:latin typeface="Calibri" panose="020F0502020204030204" pitchFamily="34" charset="0"/>
                <a:cs typeface="Calibri" panose="020F0502020204030204" pitchFamily="34" charset="0"/>
              </a:rPr>
              <a:t>Chennai </a:t>
            </a:r>
            <a:r>
              <a:rPr lang="en-US" sz="2133" dirty="0">
                <a:latin typeface="Calibri" panose="020F0502020204030204" pitchFamily="34" charset="0"/>
                <a:cs typeface="Calibri" panose="020F0502020204030204" pitchFamily="34" charset="0"/>
              </a:rPr>
              <a:t>is one of the oldest artificial ports of the country. It is ranked next to Mumbai in terms of the volume of trade and cargo. </a:t>
            </a:r>
            <a:endParaRPr lang="en-US" sz="2133" dirty="0">
              <a:latin typeface="Calibri" panose="020F0502020204030204" pitchFamily="34" charset="0"/>
              <a:cs typeface="Calibri" panose="020F0502020204030204" pitchFamily="34" charset="0"/>
            </a:endParaRPr>
          </a:p>
          <a:p>
            <a:r>
              <a:rPr lang="en-US" sz="2133" b="1" dirty="0">
                <a:solidFill>
                  <a:srgbClr val="FF0000"/>
                </a:solidFill>
                <a:latin typeface="Calibri" panose="020F0502020204030204" pitchFamily="34" charset="0"/>
                <a:cs typeface="Calibri" panose="020F0502020204030204" pitchFamily="34" charset="0"/>
              </a:rPr>
              <a:t>Vishakhapatnam</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is the deepest landlocked and well-protected port. This port was, originally, conceived as an outlet for iron ore exports. </a:t>
            </a:r>
            <a:endParaRPr lang="en-US" sz="2133" dirty="0">
              <a:latin typeface="Calibri" panose="020F0502020204030204" pitchFamily="34" charset="0"/>
              <a:cs typeface="Calibri" panose="020F0502020204030204" pitchFamily="34" charset="0"/>
            </a:endParaRPr>
          </a:p>
          <a:p>
            <a:r>
              <a:rPr lang="en-US" sz="2133" b="1" dirty="0" err="1">
                <a:solidFill>
                  <a:srgbClr val="FF0000"/>
                </a:solidFill>
                <a:latin typeface="Calibri" panose="020F0502020204030204" pitchFamily="34" charset="0"/>
                <a:cs typeface="Calibri" panose="020F0502020204030204" pitchFamily="34" charset="0"/>
              </a:rPr>
              <a:t>Paradip</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port located in Orissa, </a:t>
            </a:r>
            <a:r>
              <a:rPr lang="en-US" sz="2133" dirty="0">
                <a:latin typeface="Calibri" panose="020F0502020204030204" pitchFamily="34" charset="0"/>
                <a:cs typeface="Calibri" panose="020F0502020204030204" pitchFamily="34" charset="0"/>
              </a:rPr>
              <a:t>specializes </a:t>
            </a:r>
            <a:r>
              <a:rPr lang="en-US" sz="2133" dirty="0">
                <a:latin typeface="Calibri" panose="020F0502020204030204" pitchFamily="34" charset="0"/>
                <a:cs typeface="Calibri" panose="020F0502020204030204" pitchFamily="34" charset="0"/>
              </a:rPr>
              <a:t>in the export of iron ore. </a:t>
            </a:r>
            <a:endParaRPr lang="en-US" sz="2133" dirty="0">
              <a:latin typeface="Calibri" panose="020F0502020204030204" pitchFamily="34" charset="0"/>
              <a:cs typeface="Calibri" panose="020F0502020204030204" pitchFamily="34" charset="0"/>
            </a:endParaRPr>
          </a:p>
          <a:p>
            <a:r>
              <a:rPr lang="en-US" sz="2133" b="1" dirty="0">
                <a:solidFill>
                  <a:srgbClr val="FF0000"/>
                </a:solidFill>
                <a:latin typeface="Calibri" panose="020F0502020204030204" pitchFamily="34" charset="0"/>
                <a:cs typeface="Calibri" panose="020F0502020204030204" pitchFamily="34" charset="0"/>
              </a:rPr>
              <a:t>Kolkata</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is an inland riverine port. This port serves a very large and rich hinterland of Ganga- Brahmaputra basin. Being a tidal port, it requires constant dredging of </a:t>
            </a:r>
            <a:r>
              <a:rPr lang="en-US" sz="2133" dirty="0" err="1">
                <a:latin typeface="Calibri" panose="020F0502020204030204" pitchFamily="34" charset="0"/>
                <a:cs typeface="Calibri" panose="020F0502020204030204" pitchFamily="34" charset="0"/>
              </a:rPr>
              <a:t>Hoogly</a:t>
            </a:r>
            <a:r>
              <a:rPr lang="en-US" sz="2133" dirty="0">
                <a:latin typeface="Calibri" panose="020F0502020204030204" pitchFamily="34" charset="0"/>
                <a:cs typeface="Calibri" panose="020F0502020204030204" pitchFamily="34" charset="0"/>
              </a:rPr>
              <a:t>. </a:t>
            </a:r>
            <a:endParaRPr lang="en-US" sz="2133" dirty="0">
              <a:latin typeface="Calibri" panose="020F0502020204030204" pitchFamily="34" charset="0"/>
              <a:cs typeface="Calibri" panose="020F0502020204030204" pitchFamily="34" charset="0"/>
            </a:endParaRPr>
          </a:p>
          <a:p>
            <a:r>
              <a:rPr lang="en-US" sz="2133" b="1" dirty="0" err="1">
                <a:solidFill>
                  <a:srgbClr val="FF0000"/>
                </a:solidFill>
                <a:latin typeface="Calibri" panose="020F0502020204030204" pitchFamily="34" charset="0"/>
                <a:cs typeface="Calibri" panose="020F0502020204030204" pitchFamily="34" charset="0"/>
              </a:rPr>
              <a:t>Haldia</a:t>
            </a:r>
            <a:r>
              <a:rPr lang="en-US" sz="2133" dirty="0">
                <a:latin typeface="Calibri" panose="020F0502020204030204" pitchFamily="34" charset="0"/>
                <a:cs typeface="Calibri" panose="020F0502020204030204" pitchFamily="34" charset="0"/>
              </a:rPr>
              <a:t> </a:t>
            </a:r>
            <a:r>
              <a:rPr lang="en-US" sz="2133" dirty="0">
                <a:latin typeface="Calibri" panose="020F0502020204030204" pitchFamily="34" charset="0"/>
                <a:cs typeface="Calibri" panose="020F0502020204030204" pitchFamily="34" charset="0"/>
              </a:rPr>
              <a:t>port was developed as a subsidiary port, in order to relieve growing pressure on the Kolkata port.</a:t>
            </a:r>
            <a:endParaRPr lang="en-IN" sz="2133" dirty="0">
              <a:latin typeface="Calibri" panose="020F0502020204030204" pitchFamily="34" charset="0"/>
              <a:cs typeface="Calibri" panose="020F0502020204030204" pitchFamily="34" charset="0"/>
            </a:endParaRPr>
          </a:p>
        </p:txBody>
      </p:sp>
      <p:pic>
        <p:nvPicPr>
          <p:cNvPr id="4" name="Google Shape;63;p14"/>
          <p:cNvPicPr preferRelativeResize="0"/>
          <p:nvPr/>
        </p:nvPicPr>
        <p:blipFill rotWithShape="1">
          <a:blip r:embed="rId2">
            <a:alphaModFix/>
          </a:blip>
          <a:srcRect/>
          <a:stretch/>
        </p:blipFill>
        <p:spPr>
          <a:xfrm>
            <a:off x="11011989" y="102695"/>
            <a:ext cx="1014812" cy="539311"/>
          </a:xfrm>
          <a:prstGeom prst="rect">
            <a:avLst/>
          </a:prstGeom>
          <a:noFill/>
          <a:ln>
            <a:no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3613" r="9957"/>
          <a:stretch/>
        </p:blipFill>
        <p:spPr>
          <a:xfrm>
            <a:off x="8674537" y="642006"/>
            <a:ext cx="3352264" cy="5117663"/>
          </a:xfrm>
          <a:prstGeom prst="rect">
            <a:avLst/>
          </a:prstGeom>
        </p:spPr>
      </p:pic>
    </p:spTree>
    <p:extLst>
      <p:ext uri="{BB962C8B-B14F-4D97-AF65-F5344CB8AC3E}">
        <p14:creationId xmlns:p14="http://schemas.microsoft.com/office/powerpoint/2010/main" val="481445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a:stretch/>
        </p:blipFill>
        <p:spPr>
          <a:xfrm>
            <a:off x="10304599" y="140890"/>
            <a:ext cx="1643368" cy="815833"/>
          </a:xfrm>
          <a:prstGeom prst="rect">
            <a:avLst/>
          </a:prstGeom>
          <a:noFill/>
          <a:ln>
            <a:noFill/>
          </a:ln>
        </p:spPr>
      </p:pic>
      <p:sp>
        <p:nvSpPr>
          <p:cNvPr id="71" name="Google Shape;71;p15"/>
          <p:cNvSpPr txBox="1"/>
          <p:nvPr/>
        </p:nvSpPr>
        <p:spPr>
          <a:xfrm>
            <a:off x="363567" y="436123"/>
            <a:ext cx="11584400" cy="1041200"/>
          </a:xfrm>
          <a:prstGeom prst="rect">
            <a:avLst/>
          </a:prstGeom>
          <a:noFill/>
          <a:ln>
            <a:noFill/>
          </a:ln>
        </p:spPr>
        <p:txBody>
          <a:bodyPr spcFirstLastPara="1" wrap="square" lIns="121900" tIns="121900" rIns="121900" bIns="121900" anchor="t" anchorCtr="0">
            <a:noAutofit/>
          </a:bodyPr>
          <a:lstStyle/>
          <a:p>
            <a:pPr lvl="0">
              <a:buSzPts val="2200"/>
            </a:pPr>
            <a:r>
              <a:rPr lang="en-IN" sz="3200" b="1" dirty="0">
                <a:solidFill>
                  <a:srgbClr val="FF0000"/>
                </a:solidFill>
              </a:rPr>
              <a:t>TRANSPORT</a:t>
            </a:r>
            <a:endParaRPr sz="2933" b="1" dirty="0">
              <a:solidFill>
                <a:srgbClr val="FF0000"/>
              </a:solidFill>
              <a:sym typeface="Arial"/>
            </a:endParaRPr>
          </a:p>
          <a:p>
            <a:pPr lvl="0">
              <a:buSzPts val="1800"/>
            </a:pPr>
            <a:r>
              <a:rPr lang="en-IN" sz="2400" u="sng" dirty="0"/>
              <a:t>ROADWAYS</a:t>
            </a:r>
            <a:endParaRPr lang="en-IN" sz="2400" b="1" u="sng" dirty="0">
              <a:solidFill>
                <a:srgbClr val="000000"/>
              </a:solidFill>
              <a:sym typeface="Arial"/>
            </a:endParaRPr>
          </a:p>
        </p:txBody>
      </p:sp>
      <p:sp>
        <p:nvSpPr>
          <p:cNvPr id="72" name="Google Shape;72;p15"/>
          <p:cNvSpPr txBox="1"/>
          <p:nvPr/>
        </p:nvSpPr>
        <p:spPr>
          <a:xfrm>
            <a:off x="363567" y="1629258"/>
            <a:ext cx="11584400" cy="4079212"/>
          </a:xfrm>
          <a:prstGeom prst="rect">
            <a:avLst/>
          </a:prstGeom>
          <a:noFill/>
          <a:ln>
            <a:noFill/>
          </a:ln>
        </p:spPr>
        <p:txBody>
          <a:bodyPr spcFirstLastPara="1" wrap="square" lIns="121900" tIns="121900" rIns="121900" bIns="121900" anchor="t" anchorCtr="0">
            <a:noAutofit/>
          </a:bodyPr>
          <a:lstStyle/>
          <a:p>
            <a:pPr lvl="0">
              <a:buSzPts val="1400"/>
            </a:pPr>
            <a:r>
              <a:rPr lang="en-US" sz="2000" dirty="0">
                <a:latin typeface="Calibri" panose="020F0502020204030204" pitchFamily="34" charset="0"/>
                <a:cs typeface="Calibri" panose="020F0502020204030204" pitchFamily="34" charset="0"/>
              </a:rPr>
              <a:t>India has one of the largest road networks in the world, aggregating to about 2.3 million km at present. In India, roadways have preceded railways. They still have an edge over railways in view of the ease with which they can be built and maintained. </a:t>
            </a:r>
          </a:p>
          <a:p>
            <a:pPr lvl="0">
              <a:buSzPts val="1400"/>
            </a:pPr>
            <a:r>
              <a:rPr lang="en-US" sz="2000" dirty="0">
                <a:latin typeface="Calibri" panose="020F0502020204030204" pitchFamily="34" charset="0"/>
                <a:cs typeface="Calibri" panose="020F0502020204030204" pitchFamily="34" charset="0"/>
              </a:rPr>
              <a:t>The growing importance of road transport vis-à-vis rail transport is rooted in the following reasons; </a:t>
            </a:r>
          </a:p>
          <a:p>
            <a:pPr marL="457189" indent="-457189">
              <a:buSzPts val="1400"/>
              <a:buAutoNum type="alphaLcParenBoth"/>
            </a:pPr>
            <a:r>
              <a:rPr lang="en-US" sz="2000" dirty="0">
                <a:latin typeface="Calibri" panose="020F0502020204030204" pitchFamily="34" charset="0"/>
                <a:cs typeface="Calibri" panose="020F0502020204030204" pitchFamily="34" charset="0"/>
              </a:rPr>
              <a:t>construction cost of roads is much lower than that of railway lines, </a:t>
            </a:r>
          </a:p>
          <a:p>
            <a:pPr marL="457189" indent="-457189">
              <a:buSzPts val="1400"/>
              <a:buAutoNum type="alphaLcParenBoth"/>
            </a:pPr>
            <a:r>
              <a:rPr lang="en-US" sz="2000" dirty="0">
                <a:latin typeface="Calibri" panose="020F0502020204030204" pitchFamily="34" charset="0"/>
                <a:cs typeface="Calibri" panose="020F0502020204030204" pitchFamily="34" charset="0"/>
              </a:rPr>
              <a:t>roads can traverse comparatively more dissected and undulating topography, </a:t>
            </a:r>
          </a:p>
          <a:p>
            <a:pPr marL="457189" indent="-457189">
              <a:buSzPts val="1400"/>
              <a:buAutoNum type="alphaLcParenBoth"/>
            </a:pPr>
            <a:r>
              <a:rPr lang="en-US" sz="2000" dirty="0">
                <a:latin typeface="Calibri" panose="020F0502020204030204" pitchFamily="34" charset="0"/>
                <a:cs typeface="Calibri" panose="020F0502020204030204" pitchFamily="34" charset="0"/>
              </a:rPr>
              <a:t>roads can negotiate higher gradients of slopes and as such can traverse mountains such as the Himalayas, </a:t>
            </a:r>
          </a:p>
          <a:p>
            <a:pPr marL="457189" indent="-457189">
              <a:buSzPts val="1400"/>
              <a:buAutoNum type="alphaLcParenBoth"/>
            </a:pPr>
            <a:r>
              <a:rPr lang="en-US" sz="2000" dirty="0">
                <a:latin typeface="Calibri" panose="020F0502020204030204" pitchFamily="34" charset="0"/>
                <a:cs typeface="Calibri" panose="020F0502020204030204" pitchFamily="34" charset="0"/>
              </a:rPr>
              <a:t>road transport is economical in transportation of few persons and relatively smaller amount of goods over short distances, </a:t>
            </a:r>
          </a:p>
          <a:p>
            <a:pPr marL="457189" indent="-457189">
              <a:buSzPts val="1400"/>
              <a:buAutoNum type="alphaLcParenBoth"/>
            </a:pPr>
            <a:r>
              <a:rPr lang="en-US" sz="2000" dirty="0">
                <a:latin typeface="Calibri" panose="020F0502020204030204" pitchFamily="34" charset="0"/>
                <a:cs typeface="Calibri" panose="020F0502020204030204" pitchFamily="34" charset="0"/>
              </a:rPr>
              <a:t>It also provides door-to-door service, thus the cost of loading and unloading is much lower, </a:t>
            </a:r>
          </a:p>
          <a:p>
            <a:pPr marL="457189" indent="-457189">
              <a:buSzPts val="1400"/>
              <a:buAutoNum type="alphaLcParenBoth"/>
            </a:pPr>
            <a:r>
              <a:rPr lang="en-US" sz="2000" dirty="0">
                <a:latin typeface="Calibri" panose="020F0502020204030204" pitchFamily="34" charset="0"/>
                <a:cs typeface="Calibri" panose="020F0502020204030204" pitchFamily="34" charset="0"/>
              </a:rPr>
              <a:t>road transport is also used as a feeder to other modes of transport such as they provide a link between railway stations, air and sea ports. </a:t>
            </a:r>
          </a:p>
          <a:p>
            <a:pPr lvl="0">
              <a:buSzPts val="1400"/>
            </a:pPr>
            <a:r>
              <a:rPr lang="en-US" sz="2000" dirty="0">
                <a:latin typeface="Calibri" panose="020F0502020204030204" pitchFamily="34" charset="0"/>
                <a:cs typeface="Calibri" panose="020F0502020204030204" pitchFamily="34" charset="0"/>
              </a:rPr>
              <a:t>In India, roads are classified in the following six classes according to their capacity. Look at the map of the National Highways and find out about the significant role played by these roads. </a:t>
            </a:r>
            <a:endParaRPr dirty="0">
              <a:solidFill>
                <a:srgbClr val="000000"/>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65828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625" y="1"/>
            <a:ext cx="6250152" cy="674282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79" y="154154"/>
            <a:ext cx="5535447" cy="6588669"/>
          </a:xfrm>
          <a:prstGeom prst="rect">
            <a:avLst/>
          </a:prstGeom>
        </p:spPr>
      </p:pic>
      <p:pic>
        <p:nvPicPr>
          <p:cNvPr id="7" name="Google Shape;63;p14"/>
          <p:cNvPicPr preferRelativeResize="0"/>
          <p:nvPr/>
        </p:nvPicPr>
        <p:blipFill rotWithShape="1">
          <a:blip r:embed="rId4">
            <a:alphaModFix/>
          </a:blip>
          <a:srcRect/>
          <a:stretch/>
        </p:blipFill>
        <p:spPr>
          <a:xfrm>
            <a:off x="10705588" y="1"/>
            <a:ext cx="1373353" cy="744917"/>
          </a:xfrm>
          <a:prstGeom prst="rect">
            <a:avLst/>
          </a:prstGeom>
          <a:noFill/>
          <a:ln>
            <a:noFill/>
          </a:ln>
        </p:spPr>
      </p:pic>
    </p:spTree>
    <p:extLst>
      <p:ext uri="{BB962C8B-B14F-4D97-AF65-F5344CB8AC3E}">
        <p14:creationId xmlns:p14="http://schemas.microsoft.com/office/powerpoint/2010/main" val="23437059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15600" y="593367"/>
            <a:ext cx="11360800" cy="763600"/>
          </a:xfrm>
        </p:spPr>
        <p:txBody>
          <a:bodyPr/>
          <a:lstStyle/>
          <a:p>
            <a:endParaRPr lang="en-IN" dirty="0"/>
          </a:p>
        </p:txBody>
      </p:sp>
      <p:pic>
        <p:nvPicPr>
          <p:cNvPr id="6" name="Picture 5"/>
          <p:cNvPicPr>
            <a:picLocks noChangeAspect="1"/>
          </p:cNvPicPr>
          <p:nvPr/>
        </p:nvPicPr>
        <p:blipFill>
          <a:blip r:embed="rId2"/>
          <a:stretch>
            <a:fillRect/>
          </a:stretch>
        </p:blipFill>
        <p:spPr>
          <a:xfrm>
            <a:off x="196194" y="252250"/>
            <a:ext cx="11830609" cy="6502399"/>
          </a:xfrm>
          <a:prstGeom prst="rect">
            <a:avLst/>
          </a:prstGeom>
        </p:spPr>
      </p:pic>
      <p:pic>
        <p:nvPicPr>
          <p:cNvPr id="7" name="Google Shape;63;p14"/>
          <p:cNvPicPr preferRelativeResize="0"/>
          <p:nvPr/>
        </p:nvPicPr>
        <p:blipFill rotWithShape="1">
          <a:blip r:embed="rId3">
            <a:alphaModFix/>
          </a:blip>
          <a:srcRect/>
          <a:stretch/>
        </p:blipFill>
        <p:spPr>
          <a:xfrm>
            <a:off x="10817727" y="99397"/>
            <a:ext cx="1334277" cy="646823"/>
          </a:xfrm>
          <a:prstGeom prst="rect">
            <a:avLst/>
          </a:prstGeom>
          <a:noFill/>
          <a:ln>
            <a:noFill/>
          </a:ln>
        </p:spPr>
      </p:pic>
    </p:spTree>
    <p:extLst>
      <p:ext uri="{BB962C8B-B14F-4D97-AF65-F5344CB8AC3E}">
        <p14:creationId xmlns:p14="http://schemas.microsoft.com/office/powerpoint/2010/main" val="36354905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09" t="20434" r="21954" b="4981"/>
          <a:stretch/>
        </p:blipFill>
        <p:spPr>
          <a:xfrm>
            <a:off x="98097" y="70069"/>
            <a:ext cx="5269187" cy="667056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47"/>
          <a:stretch/>
        </p:blipFill>
        <p:spPr>
          <a:xfrm>
            <a:off x="5479392" y="70067"/>
            <a:ext cx="6614512" cy="32792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392" y="3349296"/>
            <a:ext cx="6614512" cy="3391339"/>
          </a:xfrm>
          <a:prstGeom prst="rect">
            <a:avLst/>
          </a:prstGeom>
        </p:spPr>
      </p:pic>
      <p:pic>
        <p:nvPicPr>
          <p:cNvPr id="7" name="Google Shape;63;p14"/>
          <p:cNvPicPr preferRelativeResize="0"/>
          <p:nvPr/>
        </p:nvPicPr>
        <p:blipFill rotWithShape="1">
          <a:blip r:embed="rId5">
            <a:alphaModFix/>
          </a:blip>
          <a:srcRect/>
          <a:stretch/>
        </p:blipFill>
        <p:spPr>
          <a:xfrm>
            <a:off x="11403874" y="0"/>
            <a:ext cx="802138" cy="444137"/>
          </a:xfrm>
          <a:prstGeom prst="rect">
            <a:avLst/>
          </a:prstGeom>
          <a:noFill/>
          <a:ln>
            <a:noFill/>
          </a:ln>
        </p:spPr>
      </p:pic>
    </p:spTree>
    <p:extLst>
      <p:ext uri="{BB962C8B-B14F-4D97-AF65-F5344CB8AC3E}">
        <p14:creationId xmlns:p14="http://schemas.microsoft.com/office/powerpoint/2010/main" val="3725463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1862"/>
          <a:stretch/>
        </p:blipFill>
        <p:spPr>
          <a:xfrm>
            <a:off x="105104" y="147730"/>
            <a:ext cx="5584496" cy="65648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763" y="147730"/>
            <a:ext cx="6247085" cy="308945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784"/>
          <a:stretch/>
        </p:blipFill>
        <p:spPr>
          <a:xfrm>
            <a:off x="5790763" y="3363312"/>
            <a:ext cx="6247085" cy="3349296"/>
          </a:xfrm>
          <a:prstGeom prst="rect">
            <a:avLst/>
          </a:prstGeom>
        </p:spPr>
      </p:pic>
      <p:pic>
        <p:nvPicPr>
          <p:cNvPr id="7" name="Google Shape;63;p14"/>
          <p:cNvPicPr preferRelativeResize="0"/>
          <p:nvPr/>
        </p:nvPicPr>
        <p:blipFill rotWithShape="1">
          <a:blip r:embed="rId5">
            <a:alphaModFix/>
          </a:blip>
          <a:srcRect/>
          <a:stretch/>
        </p:blipFill>
        <p:spPr>
          <a:xfrm>
            <a:off x="10804734" y="21605"/>
            <a:ext cx="1334277" cy="646823"/>
          </a:xfrm>
          <a:prstGeom prst="rect">
            <a:avLst/>
          </a:prstGeom>
          <a:noFill/>
          <a:ln>
            <a:noFill/>
          </a:ln>
        </p:spPr>
      </p:pic>
    </p:spTree>
    <p:extLst>
      <p:ext uri="{BB962C8B-B14F-4D97-AF65-F5344CB8AC3E}">
        <p14:creationId xmlns:p14="http://schemas.microsoft.com/office/powerpoint/2010/main" val="5926407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895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0" y="62624"/>
            <a:ext cx="7092293" cy="33663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500" y="3491624"/>
            <a:ext cx="7092293" cy="3245289"/>
          </a:xfrm>
          <a:prstGeom prst="rect">
            <a:avLst/>
          </a:prstGeom>
        </p:spPr>
      </p:pic>
      <p:pic>
        <p:nvPicPr>
          <p:cNvPr id="8" name="Google Shape;63;p14"/>
          <p:cNvPicPr preferRelativeResize="0"/>
          <p:nvPr/>
        </p:nvPicPr>
        <p:blipFill rotWithShape="1">
          <a:blip r:embed="rId5">
            <a:alphaModFix/>
          </a:blip>
          <a:srcRect/>
          <a:stretch/>
        </p:blipFill>
        <p:spPr>
          <a:xfrm>
            <a:off x="11432288" y="62624"/>
            <a:ext cx="759712" cy="350344"/>
          </a:xfrm>
          <a:prstGeom prst="rect">
            <a:avLst/>
          </a:prstGeom>
          <a:noFill/>
          <a:ln>
            <a:noFill/>
          </a:ln>
        </p:spPr>
      </p:pic>
    </p:spTree>
    <p:extLst>
      <p:ext uri="{BB962C8B-B14F-4D97-AF65-F5344CB8AC3E}">
        <p14:creationId xmlns:p14="http://schemas.microsoft.com/office/powerpoint/2010/main" val="1419837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9" y="98096"/>
            <a:ext cx="9298151" cy="6656553"/>
          </a:xfrm>
          <a:prstGeom prst="rect">
            <a:avLst/>
          </a:prstGeom>
        </p:spPr>
      </p:pic>
      <p:pic>
        <p:nvPicPr>
          <p:cNvPr id="8" name="Google Shape;63;p14"/>
          <p:cNvPicPr preferRelativeResize="0"/>
          <p:nvPr/>
        </p:nvPicPr>
        <p:blipFill rotWithShape="1">
          <a:blip r:embed="rId3">
            <a:alphaModFix/>
          </a:blip>
          <a:srcRect/>
          <a:stretch/>
        </p:blipFill>
        <p:spPr>
          <a:xfrm>
            <a:off x="10705587" y="98096"/>
            <a:ext cx="1334277" cy="646823"/>
          </a:xfrm>
          <a:prstGeom prst="rect">
            <a:avLst/>
          </a:prstGeom>
          <a:noFill/>
          <a:ln>
            <a:noFill/>
          </a:ln>
        </p:spPr>
      </p:pic>
    </p:spTree>
    <p:extLst>
      <p:ext uri="{BB962C8B-B14F-4D97-AF65-F5344CB8AC3E}">
        <p14:creationId xmlns:p14="http://schemas.microsoft.com/office/powerpoint/2010/main" val="19382220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10408483" y="175500"/>
            <a:ext cx="1643368" cy="815833"/>
          </a:xfrm>
          <a:prstGeom prst="rect">
            <a:avLst/>
          </a:prstGeom>
          <a:noFill/>
          <a:ln>
            <a:noFill/>
          </a:ln>
        </p:spPr>
      </p:pic>
      <p:sp>
        <p:nvSpPr>
          <p:cNvPr id="78" name="Google Shape;78;p16"/>
          <p:cNvSpPr txBox="1"/>
          <p:nvPr/>
        </p:nvSpPr>
        <p:spPr>
          <a:xfrm>
            <a:off x="828567" y="991333"/>
            <a:ext cx="10401600" cy="4749600"/>
          </a:xfrm>
          <a:prstGeom prst="rect">
            <a:avLst/>
          </a:prstGeom>
          <a:noFill/>
          <a:ln>
            <a:noFill/>
          </a:ln>
        </p:spPr>
        <p:txBody>
          <a:bodyPr spcFirstLastPara="1" wrap="square" lIns="121900" tIns="121900" rIns="121900" bIns="121900" anchor="ctr" anchorCtr="0">
            <a:noAutofit/>
          </a:bodyPr>
          <a:lstStyle/>
          <a:p>
            <a:pPr marL="609585" algn="ctr">
              <a:lnSpc>
                <a:spcPct val="115000"/>
              </a:lnSpc>
              <a:buClr>
                <a:srgbClr val="000000"/>
              </a:buClr>
              <a:buSzPts val="4000"/>
            </a:pPr>
            <a:r>
              <a:rPr lang="en" sz="5333" b="1">
                <a:solidFill>
                  <a:srgbClr val="000000"/>
                </a:solidFill>
                <a:latin typeface="Arial"/>
                <a:ea typeface="Arial"/>
                <a:cs typeface="Arial"/>
                <a:sym typeface="Arial"/>
              </a:rPr>
              <a:t>THANKING YOU</a:t>
            </a:r>
            <a:endParaRPr sz="5333" b="1">
              <a:solidFill>
                <a:srgbClr val="000000"/>
              </a:solidFill>
              <a:latin typeface="Arial"/>
              <a:ea typeface="Arial"/>
              <a:cs typeface="Arial"/>
              <a:sym typeface="Arial"/>
            </a:endParaRPr>
          </a:p>
          <a:p>
            <a:pPr marL="609585" algn="ctr">
              <a:lnSpc>
                <a:spcPct val="115000"/>
              </a:lnSpc>
              <a:buClr>
                <a:srgbClr val="000000"/>
              </a:buClr>
              <a:buSzPts val="4000"/>
            </a:pPr>
            <a:r>
              <a:rPr lang="en" sz="5333" b="1">
                <a:solidFill>
                  <a:srgbClr val="FF0000"/>
                </a:solidFill>
                <a:latin typeface="Arial"/>
                <a:ea typeface="Arial"/>
                <a:cs typeface="Arial"/>
                <a:sym typeface="Arial"/>
              </a:rPr>
              <a:t>ODM EDUCATIONAL GROUP</a:t>
            </a:r>
            <a:endParaRPr sz="5333" b="1">
              <a:solidFill>
                <a:srgbClr val="FF0000"/>
              </a:solidFill>
              <a:latin typeface="Arial"/>
              <a:ea typeface="Arial"/>
              <a:cs typeface="Arial"/>
              <a:sym typeface="Arial"/>
            </a:endParaRPr>
          </a:p>
          <a:p>
            <a:pP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41915915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5036853"/>
            <a:ext cx="12192000" cy="1821147"/>
          </a:xfrm>
          <a:prstGeom prst="rect">
            <a:avLst/>
          </a:prstGeom>
          <a:noFill/>
          <a:ln>
            <a:noFill/>
          </a:ln>
        </p:spPr>
      </p:pic>
      <p:pic>
        <p:nvPicPr>
          <p:cNvPr id="55" name="Google Shape;55;p13"/>
          <p:cNvPicPr preferRelativeResize="0"/>
          <p:nvPr/>
        </p:nvPicPr>
        <p:blipFill rotWithShape="1">
          <a:blip r:embed="rId4">
            <a:alphaModFix/>
          </a:blip>
          <a:srcRect/>
          <a:stretch/>
        </p:blipFill>
        <p:spPr>
          <a:xfrm>
            <a:off x="9890378" y="129183"/>
            <a:ext cx="2104535" cy="1044767"/>
          </a:xfrm>
          <a:prstGeom prst="rect">
            <a:avLst/>
          </a:prstGeom>
          <a:noFill/>
          <a:ln>
            <a:noFill/>
          </a:ln>
        </p:spPr>
      </p:pic>
      <p:sp>
        <p:nvSpPr>
          <p:cNvPr id="56" name="Google Shape;56;p13"/>
          <p:cNvSpPr txBox="1"/>
          <p:nvPr/>
        </p:nvSpPr>
        <p:spPr>
          <a:xfrm>
            <a:off x="310913" y="2141800"/>
            <a:ext cx="11684000" cy="2574400"/>
          </a:xfrm>
          <a:prstGeom prst="rect">
            <a:avLst/>
          </a:prstGeom>
          <a:noFill/>
          <a:ln>
            <a:noFill/>
          </a:ln>
        </p:spPr>
        <p:txBody>
          <a:bodyPr spcFirstLastPara="1" wrap="square" lIns="121900" tIns="121900" rIns="121900" bIns="121900" anchor="t" anchorCtr="0">
            <a:noAutofit/>
          </a:bodyPr>
          <a:lstStyle/>
          <a:p>
            <a:pPr algn="ctr">
              <a:buClr>
                <a:srgbClr val="000000"/>
              </a:buClr>
              <a:buSzPts val="3100"/>
            </a:pPr>
            <a:r>
              <a:rPr lang="en" sz="4000" b="1" dirty="0">
                <a:solidFill>
                  <a:srgbClr val="FF0000"/>
                </a:solidFill>
                <a:latin typeface="Calibri"/>
                <a:ea typeface="Calibri"/>
                <a:cs typeface="Calibri"/>
                <a:sym typeface="Calibri"/>
              </a:rPr>
              <a:t>LIFELINES OF NATIONAL ECONOMY</a:t>
            </a:r>
            <a:endParaRPr sz="3867" b="1" dirty="0">
              <a:solidFill>
                <a:srgbClr val="FF0000"/>
              </a:solidFill>
              <a:latin typeface="Calibri"/>
              <a:ea typeface="Calibri"/>
              <a:cs typeface="Calibri"/>
              <a:sym typeface="Calibri"/>
            </a:endParaRPr>
          </a:p>
          <a:p>
            <a:pPr algn="ctr">
              <a:buClr>
                <a:srgbClr val="000000"/>
              </a:buClr>
              <a:buSzPts val="3100"/>
            </a:pPr>
            <a:r>
              <a:rPr lang="en" sz="3333" dirty="0">
                <a:latin typeface="Calibri"/>
                <a:ea typeface="Calibri"/>
                <a:cs typeface="Calibri"/>
                <a:sym typeface="Calibri"/>
              </a:rPr>
              <a:t>INTRODUCTION</a:t>
            </a:r>
            <a:endParaRPr sz="3333" dirty="0">
              <a:solidFill>
                <a:srgbClr val="000000"/>
              </a:solidFill>
              <a:latin typeface="Calibri"/>
              <a:ea typeface="Calibri"/>
              <a:cs typeface="Calibri"/>
              <a:sym typeface="Calibri"/>
            </a:endParaRPr>
          </a:p>
        </p:txBody>
      </p:sp>
      <p:sp>
        <p:nvSpPr>
          <p:cNvPr id="57" name="Google Shape;57;p13"/>
          <p:cNvSpPr txBox="1"/>
          <p:nvPr/>
        </p:nvSpPr>
        <p:spPr>
          <a:xfrm>
            <a:off x="7832367" y="131167"/>
            <a:ext cx="4234800" cy="1690000"/>
          </a:xfrm>
          <a:prstGeom prst="rect">
            <a:avLst/>
          </a:prstGeom>
          <a:noFill/>
          <a:ln>
            <a:noFill/>
          </a:ln>
        </p:spPr>
        <p:txBody>
          <a:bodyPr spcFirstLastPara="1" wrap="square" lIns="121900" tIns="121900" rIns="121900" bIns="121900" anchor="t" anchorCtr="0">
            <a:noAutofit/>
          </a:bodyPr>
          <a:lstStyle/>
          <a:p>
            <a:endParaRPr sz="2400"/>
          </a:p>
        </p:txBody>
      </p:sp>
      <p:sp>
        <p:nvSpPr>
          <p:cNvPr id="58" name="Google Shape;58;p13"/>
          <p:cNvSpPr txBox="1"/>
          <p:nvPr/>
        </p:nvSpPr>
        <p:spPr>
          <a:xfrm>
            <a:off x="2962900" y="3428984"/>
            <a:ext cx="6916824" cy="1289200"/>
          </a:xfrm>
          <a:prstGeom prst="rect">
            <a:avLst/>
          </a:prstGeom>
          <a:noFill/>
          <a:ln>
            <a:noFill/>
          </a:ln>
        </p:spPr>
        <p:txBody>
          <a:bodyPr spcFirstLastPara="1" wrap="square" lIns="121900" tIns="121900" rIns="121900" bIns="121900" anchor="t" anchorCtr="0">
            <a:noAutofit/>
          </a:bodyPr>
          <a:lstStyle/>
          <a:p>
            <a:r>
              <a:rPr lang="en" sz="2400" b="1" dirty="0"/>
              <a:t>SUBJECT : GEOGRAPHY</a:t>
            </a:r>
            <a:endParaRPr sz="2400" b="1" dirty="0"/>
          </a:p>
          <a:p>
            <a:r>
              <a:rPr lang="en" sz="2400" b="1" dirty="0"/>
              <a:t>CHAPTER NUMBER:</a:t>
            </a:r>
            <a:r>
              <a:rPr lang="en-IN" sz="2400" b="1" dirty="0"/>
              <a:t> 07</a:t>
            </a:r>
            <a:endParaRPr sz="2400" b="1" dirty="0"/>
          </a:p>
          <a:p>
            <a:r>
              <a:rPr lang="en" sz="2400" b="1" dirty="0"/>
              <a:t>CHAPTER NAME : LIFELINES OF NATIONAL ECONOMY</a:t>
            </a:r>
            <a:endParaRPr sz="2400" b="1" dirty="0"/>
          </a:p>
        </p:txBody>
      </p:sp>
    </p:spTree>
    <p:extLst>
      <p:ext uri="{BB962C8B-B14F-4D97-AF65-F5344CB8AC3E}">
        <p14:creationId xmlns:p14="http://schemas.microsoft.com/office/powerpoint/2010/main" val="1866714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747" t="26553" r="38851" b="12728"/>
          <a:stretch/>
        </p:blipFill>
        <p:spPr>
          <a:xfrm>
            <a:off x="126126" y="164362"/>
            <a:ext cx="11897709" cy="6600496"/>
          </a:xfrm>
          <a:prstGeom prst="rect">
            <a:avLst/>
          </a:prstGeom>
        </p:spPr>
      </p:pic>
      <p:pic>
        <p:nvPicPr>
          <p:cNvPr id="3" name="Google Shape;63;p14"/>
          <p:cNvPicPr preferRelativeResize="0"/>
          <p:nvPr/>
        </p:nvPicPr>
        <p:blipFill rotWithShape="1">
          <a:blip r:embed="rId3">
            <a:alphaModFix/>
          </a:blip>
          <a:srcRect/>
          <a:stretch/>
        </p:blipFill>
        <p:spPr>
          <a:xfrm>
            <a:off x="11038231" y="0"/>
            <a:ext cx="1153769" cy="599089"/>
          </a:xfrm>
          <a:prstGeom prst="rect">
            <a:avLst/>
          </a:prstGeom>
          <a:noFill/>
          <a:ln>
            <a:noFill/>
          </a:ln>
        </p:spPr>
      </p:pic>
    </p:spTree>
    <p:extLst>
      <p:ext uri="{BB962C8B-B14F-4D97-AF65-F5344CB8AC3E}">
        <p14:creationId xmlns:p14="http://schemas.microsoft.com/office/powerpoint/2010/main" val="2093091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862" t="26552" r="39540" b="13546"/>
          <a:stretch/>
        </p:blipFill>
        <p:spPr>
          <a:xfrm>
            <a:off x="98096" y="1"/>
            <a:ext cx="12093904" cy="6858000"/>
          </a:xfrm>
          <a:prstGeom prst="rect">
            <a:avLst/>
          </a:prstGeom>
        </p:spPr>
      </p:pic>
      <p:pic>
        <p:nvPicPr>
          <p:cNvPr id="3" name="Google Shape;63;p14"/>
          <p:cNvPicPr preferRelativeResize="0"/>
          <p:nvPr/>
        </p:nvPicPr>
        <p:blipFill rotWithShape="1">
          <a:blip r:embed="rId3">
            <a:alphaModFix/>
          </a:blip>
          <a:srcRect/>
          <a:stretch/>
        </p:blipFill>
        <p:spPr>
          <a:xfrm>
            <a:off x="11036913" y="130029"/>
            <a:ext cx="1000708" cy="599089"/>
          </a:xfrm>
          <a:prstGeom prst="rect">
            <a:avLst/>
          </a:prstGeom>
          <a:noFill/>
          <a:ln>
            <a:noFill/>
          </a:ln>
        </p:spPr>
      </p:pic>
    </p:spTree>
    <p:extLst>
      <p:ext uri="{BB962C8B-B14F-4D97-AF65-F5344CB8AC3E}">
        <p14:creationId xmlns:p14="http://schemas.microsoft.com/office/powerpoint/2010/main" val="363751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14" t="23690" r="39465" b="17649"/>
          <a:stretch/>
        </p:blipFill>
        <p:spPr>
          <a:xfrm>
            <a:off x="0" y="0"/>
            <a:ext cx="12192000" cy="6858000"/>
          </a:xfrm>
          <a:prstGeom prst="rect">
            <a:avLst/>
          </a:prstGeom>
        </p:spPr>
      </p:pic>
      <p:pic>
        <p:nvPicPr>
          <p:cNvPr id="3" name="Google Shape;63;p14"/>
          <p:cNvPicPr preferRelativeResize="0"/>
          <p:nvPr/>
        </p:nvPicPr>
        <p:blipFill rotWithShape="1">
          <a:blip r:embed="rId3">
            <a:alphaModFix/>
          </a:blip>
          <a:srcRect/>
          <a:stretch/>
        </p:blipFill>
        <p:spPr>
          <a:xfrm>
            <a:off x="10972800" y="116969"/>
            <a:ext cx="1219200" cy="366357"/>
          </a:xfrm>
          <a:prstGeom prst="rect">
            <a:avLst/>
          </a:prstGeom>
          <a:noFill/>
          <a:ln>
            <a:noFill/>
          </a:ln>
        </p:spPr>
      </p:pic>
    </p:spTree>
    <p:extLst>
      <p:ext uri="{BB962C8B-B14F-4D97-AF65-F5344CB8AC3E}">
        <p14:creationId xmlns:p14="http://schemas.microsoft.com/office/powerpoint/2010/main" val="2750086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2" t="26145" r="39196" b="20733"/>
          <a:stretch/>
        </p:blipFill>
        <p:spPr>
          <a:xfrm>
            <a:off x="5829739" y="248195"/>
            <a:ext cx="6266467" cy="632741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172" t="25735" r="39540" b="13137"/>
          <a:stretch/>
        </p:blipFill>
        <p:spPr>
          <a:xfrm>
            <a:off x="126124" y="365761"/>
            <a:ext cx="5521435" cy="6108614"/>
          </a:xfrm>
          <a:prstGeom prst="rect">
            <a:avLst/>
          </a:prstGeom>
        </p:spPr>
      </p:pic>
      <p:pic>
        <p:nvPicPr>
          <p:cNvPr id="6" name="Google Shape;63;p14"/>
          <p:cNvPicPr preferRelativeResize="0"/>
          <p:nvPr/>
        </p:nvPicPr>
        <p:blipFill rotWithShape="1">
          <a:blip r:embed="rId4">
            <a:alphaModFix/>
          </a:blip>
          <a:srcRect/>
          <a:stretch/>
        </p:blipFill>
        <p:spPr>
          <a:xfrm>
            <a:off x="11095498" y="66216"/>
            <a:ext cx="1000708" cy="599089"/>
          </a:xfrm>
          <a:prstGeom prst="rect">
            <a:avLst/>
          </a:prstGeom>
          <a:noFill/>
          <a:ln>
            <a:noFill/>
          </a:ln>
        </p:spPr>
      </p:pic>
    </p:spTree>
    <p:extLst>
      <p:ext uri="{BB962C8B-B14F-4D97-AF65-F5344CB8AC3E}">
        <p14:creationId xmlns:p14="http://schemas.microsoft.com/office/powerpoint/2010/main" val="2631165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83" t="25940" r="40000" b="20319"/>
          <a:stretch/>
        </p:blipFill>
        <p:spPr>
          <a:xfrm>
            <a:off x="5795553" y="37873"/>
            <a:ext cx="6163691" cy="655887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436" t="26143" r="39425" b="18248"/>
          <a:stretch/>
        </p:blipFill>
        <p:spPr>
          <a:xfrm>
            <a:off x="206593" y="206038"/>
            <a:ext cx="5588959" cy="6651961"/>
          </a:xfrm>
          <a:prstGeom prst="rect">
            <a:avLst/>
          </a:prstGeom>
        </p:spPr>
      </p:pic>
      <p:pic>
        <p:nvPicPr>
          <p:cNvPr id="6" name="Google Shape;63;p14"/>
          <p:cNvPicPr preferRelativeResize="0"/>
          <p:nvPr/>
        </p:nvPicPr>
        <p:blipFill rotWithShape="1">
          <a:blip r:embed="rId4">
            <a:alphaModFix/>
          </a:blip>
          <a:srcRect/>
          <a:stretch/>
        </p:blipFill>
        <p:spPr>
          <a:xfrm>
            <a:off x="10958536" y="127661"/>
            <a:ext cx="1000708" cy="599089"/>
          </a:xfrm>
          <a:prstGeom prst="rect">
            <a:avLst/>
          </a:prstGeom>
          <a:noFill/>
          <a:ln>
            <a:noFill/>
          </a:ln>
        </p:spPr>
      </p:pic>
    </p:spTree>
    <p:extLst>
      <p:ext uri="{BB962C8B-B14F-4D97-AF65-F5344CB8AC3E}">
        <p14:creationId xmlns:p14="http://schemas.microsoft.com/office/powerpoint/2010/main" val="3725046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02" t="25940" r="39310" b="22943"/>
          <a:stretch/>
        </p:blipFill>
        <p:spPr>
          <a:xfrm>
            <a:off x="300447" y="199864"/>
            <a:ext cx="5695406" cy="649105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02" t="25940" r="39196" b="17839"/>
          <a:stretch/>
        </p:blipFill>
        <p:spPr>
          <a:xfrm>
            <a:off x="6135189" y="687111"/>
            <a:ext cx="5535448" cy="5125860"/>
          </a:xfrm>
          <a:prstGeom prst="rect">
            <a:avLst/>
          </a:prstGeom>
        </p:spPr>
      </p:pic>
      <p:pic>
        <p:nvPicPr>
          <p:cNvPr id="6" name="Google Shape;63;p14"/>
          <p:cNvPicPr preferRelativeResize="0"/>
          <p:nvPr/>
        </p:nvPicPr>
        <p:blipFill rotWithShape="1">
          <a:blip r:embed="rId4">
            <a:alphaModFix/>
          </a:blip>
          <a:srcRect/>
          <a:stretch/>
        </p:blipFill>
        <p:spPr>
          <a:xfrm>
            <a:off x="10984662" y="88022"/>
            <a:ext cx="1000708" cy="599089"/>
          </a:xfrm>
          <a:prstGeom prst="rect">
            <a:avLst/>
          </a:prstGeom>
          <a:noFill/>
          <a:ln>
            <a:noFill/>
          </a:ln>
        </p:spPr>
      </p:pic>
    </p:spTree>
    <p:extLst>
      <p:ext uri="{BB962C8B-B14F-4D97-AF65-F5344CB8AC3E}">
        <p14:creationId xmlns:p14="http://schemas.microsoft.com/office/powerpoint/2010/main" val="39207853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87" t="25326" r="39310" b="13545"/>
          <a:stretch/>
        </p:blipFill>
        <p:spPr>
          <a:xfrm>
            <a:off x="6662058" y="169817"/>
            <a:ext cx="5388626" cy="6505303"/>
          </a:xfrm>
          <a:prstGeom prst="rect">
            <a:avLst/>
          </a:prstGeom>
        </p:spPr>
      </p:pic>
      <p:pic>
        <p:nvPicPr>
          <p:cNvPr id="5" name="Google Shape;63;p14"/>
          <p:cNvPicPr preferRelativeResize="0"/>
          <p:nvPr/>
        </p:nvPicPr>
        <p:blipFill rotWithShape="1">
          <a:blip r:embed="rId3">
            <a:alphaModFix/>
          </a:blip>
          <a:srcRect/>
          <a:stretch/>
        </p:blipFill>
        <p:spPr>
          <a:xfrm>
            <a:off x="11154480" y="0"/>
            <a:ext cx="1000708" cy="599089"/>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2" y="169817"/>
            <a:ext cx="6524882" cy="6505304"/>
          </a:xfrm>
          <a:prstGeom prst="rect">
            <a:avLst/>
          </a:prstGeom>
        </p:spPr>
      </p:pic>
    </p:spTree>
    <p:extLst>
      <p:ext uri="{BB962C8B-B14F-4D97-AF65-F5344CB8AC3E}">
        <p14:creationId xmlns:p14="http://schemas.microsoft.com/office/powerpoint/2010/main" val="924949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25073"/>
            <a:ext cx="7254436" cy="31742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0" y="3299347"/>
            <a:ext cx="6006736" cy="3441087"/>
          </a:xfrm>
          <a:prstGeom prst="rect">
            <a:avLst/>
          </a:prstGeom>
        </p:spPr>
      </p:pic>
      <p:pic>
        <p:nvPicPr>
          <p:cNvPr id="8" name="Google Shape;63;p14"/>
          <p:cNvPicPr preferRelativeResize="0"/>
          <p:nvPr/>
        </p:nvPicPr>
        <p:blipFill rotWithShape="1">
          <a:blip r:embed="rId4">
            <a:alphaModFix/>
          </a:blip>
          <a:srcRect/>
          <a:stretch/>
        </p:blipFill>
        <p:spPr>
          <a:xfrm>
            <a:off x="10804888" y="54203"/>
            <a:ext cx="1247701" cy="768306"/>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366" y="3299346"/>
            <a:ext cx="5915223" cy="34410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9080" y="125074"/>
            <a:ext cx="3171793" cy="3174272"/>
          </a:xfrm>
          <a:prstGeom prst="rect">
            <a:avLst/>
          </a:prstGeom>
        </p:spPr>
      </p:pic>
    </p:spTree>
    <p:extLst>
      <p:ext uri="{BB962C8B-B14F-4D97-AF65-F5344CB8AC3E}">
        <p14:creationId xmlns:p14="http://schemas.microsoft.com/office/powerpoint/2010/main" val="572258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407047"/>
          </a:xfrm>
          <a:prstGeom prst="rect">
            <a:avLst/>
          </a:prstGeom>
        </p:spPr>
      </p:pic>
      <p:pic>
        <p:nvPicPr>
          <p:cNvPr id="6" name="Google Shape;63;p14"/>
          <p:cNvPicPr preferRelativeResize="0"/>
          <p:nvPr/>
        </p:nvPicPr>
        <p:blipFill rotWithShape="1">
          <a:blip r:embed="rId3">
            <a:alphaModFix/>
          </a:blip>
          <a:srcRect/>
          <a:stretch/>
        </p:blipFill>
        <p:spPr>
          <a:xfrm>
            <a:off x="10837919" y="25550"/>
            <a:ext cx="1319348" cy="65074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12972"/>
            <a:ext cx="3230778" cy="1594075"/>
          </a:xfrm>
          <a:prstGeom prst="rect">
            <a:avLst/>
          </a:prstGeom>
        </p:spPr>
      </p:pic>
      <p:sp>
        <p:nvSpPr>
          <p:cNvPr id="2" name="Rectangle 1"/>
          <p:cNvSpPr/>
          <p:nvPr/>
        </p:nvSpPr>
        <p:spPr>
          <a:xfrm>
            <a:off x="1746171" y="25550"/>
            <a:ext cx="9091748" cy="461665"/>
          </a:xfrm>
          <a:prstGeom prst="rect">
            <a:avLst/>
          </a:prstGeom>
        </p:spPr>
        <p:txBody>
          <a:bodyPr wrap="square">
            <a:spAutoFit/>
          </a:bodyPr>
          <a:lstStyle/>
          <a:p>
            <a:pPr marL="152396" indent="0">
              <a:buNone/>
            </a:pPr>
            <a:r>
              <a:rPr lang="en-US" sz="2400" b="1" u="sng" dirty="0">
                <a:solidFill>
                  <a:srgbClr val="FF0000"/>
                </a:solidFill>
              </a:rPr>
              <a:t>Find out the names of the countries connected by Indian Airlines</a:t>
            </a:r>
            <a:r>
              <a:rPr lang="en-US" sz="2000" b="1" dirty="0">
                <a:solidFill>
                  <a:srgbClr val="FF0000"/>
                </a:solidFill>
              </a:rPr>
              <a:t>.</a:t>
            </a:r>
            <a:endParaRPr lang="en-IN" sz="2000" b="1" dirty="0">
              <a:solidFill>
                <a:srgbClr val="FF0000"/>
              </a:solidFill>
            </a:endParaRPr>
          </a:p>
        </p:txBody>
      </p:sp>
    </p:spTree>
    <p:extLst>
      <p:ext uri="{BB962C8B-B14F-4D97-AF65-F5344CB8AC3E}">
        <p14:creationId xmlns:p14="http://schemas.microsoft.com/office/powerpoint/2010/main" val="234296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6" y="151631"/>
            <a:ext cx="11715826" cy="6494961"/>
          </a:xfrm>
          <a:prstGeom prst="rect">
            <a:avLst/>
          </a:prstGeom>
        </p:spPr>
      </p:pic>
      <p:pic>
        <p:nvPicPr>
          <p:cNvPr id="9" name="Google Shape;63;p14"/>
          <p:cNvPicPr preferRelativeResize="0"/>
          <p:nvPr/>
        </p:nvPicPr>
        <p:blipFill rotWithShape="1">
          <a:blip r:embed="rId3">
            <a:alphaModFix/>
          </a:blip>
          <a:srcRect/>
          <a:stretch/>
        </p:blipFill>
        <p:spPr>
          <a:xfrm>
            <a:off x="10794274" y="0"/>
            <a:ext cx="1397726" cy="822959"/>
          </a:xfrm>
          <a:prstGeom prst="rect">
            <a:avLst/>
          </a:prstGeom>
          <a:noFill/>
          <a:ln>
            <a:noFill/>
          </a:ln>
        </p:spPr>
      </p:pic>
    </p:spTree>
    <p:extLst>
      <p:ext uri="{BB962C8B-B14F-4D97-AF65-F5344CB8AC3E}">
        <p14:creationId xmlns:p14="http://schemas.microsoft.com/office/powerpoint/2010/main" val="2224456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47" t="34433" r="40000" b="12932"/>
          <a:stretch/>
        </p:blipFill>
        <p:spPr>
          <a:xfrm>
            <a:off x="182882" y="836024"/>
            <a:ext cx="5264329" cy="468956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092" t="25734" r="40805" b="13137"/>
          <a:stretch/>
        </p:blipFill>
        <p:spPr>
          <a:xfrm>
            <a:off x="5447211" y="96193"/>
            <a:ext cx="6654551" cy="6761807"/>
          </a:xfrm>
          <a:prstGeom prst="rect">
            <a:avLst/>
          </a:prstGeom>
        </p:spPr>
      </p:pic>
      <p:pic>
        <p:nvPicPr>
          <p:cNvPr id="5" name="Google Shape;63;p14"/>
          <p:cNvPicPr preferRelativeResize="0"/>
          <p:nvPr/>
        </p:nvPicPr>
        <p:blipFill rotWithShape="1">
          <a:blip r:embed="rId4">
            <a:alphaModFix/>
          </a:blip>
          <a:srcRect/>
          <a:stretch/>
        </p:blipFill>
        <p:spPr>
          <a:xfrm>
            <a:off x="11260182" y="0"/>
            <a:ext cx="841579" cy="587829"/>
          </a:xfrm>
          <a:prstGeom prst="rect">
            <a:avLst/>
          </a:prstGeom>
          <a:noFill/>
          <a:ln>
            <a:noFill/>
          </a:ln>
        </p:spPr>
      </p:pic>
    </p:spTree>
    <p:extLst>
      <p:ext uri="{BB962C8B-B14F-4D97-AF65-F5344CB8AC3E}">
        <p14:creationId xmlns:p14="http://schemas.microsoft.com/office/powerpoint/2010/main" val="2609673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207" t="26348" r="40460" b="33251"/>
          <a:stretch/>
        </p:blipFill>
        <p:spPr>
          <a:xfrm>
            <a:off x="57304" y="640080"/>
            <a:ext cx="6108365" cy="446509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632" t="26963" r="40000" b="14567"/>
          <a:stretch/>
        </p:blipFill>
        <p:spPr>
          <a:xfrm>
            <a:off x="5826035" y="169818"/>
            <a:ext cx="6152606" cy="6466112"/>
          </a:xfrm>
          <a:prstGeom prst="rect">
            <a:avLst/>
          </a:prstGeom>
        </p:spPr>
      </p:pic>
      <p:pic>
        <p:nvPicPr>
          <p:cNvPr id="7" name="Google Shape;63;p14"/>
          <p:cNvPicPr preferRelativeResize="0"/>
          <p:nvPr/>
        </p:nvPicPr>
        <p:blipFill rotWithShape="1">
          <a:blip r:embed="rId4">
            <a:alphaModFix/>
          </a:blip>
          <a:srcRect/>
          <a:stretch/>
        </p:blipFill>
        <p:spPr>
          <a:xfrm>
            <a:off x="10802984" y="91439"/>
            <a:ext cx="1273826" cy="742180"/>
          </a:xfrm>
          <a:prstGeom prst="rect">
            <a:avLst/>
          </a:prstGeom>
          <a:noFill/>
          <a:ln>
            <a:noFill/>
          </a:ln>
        </p:spPr>
      </p:pic>
    </p:spTree>
    <p:extLst>
      <p:ext uri="{BB962C8B-B14F-4D97-AF65-F5344CB8AC3E}">
        <p14:creationId xmlns:p14="http://schemas.microsoft.com/office/powerpoint/2010/main" val="740087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2" t="26758" r="39311" b="15794"/>
          <a:stretch/>
        </p:blipFill>
        <p:spPr>
          <a:xfrm>
            <a:off x="0" y="0"/>
            <a:ext cx="8020594" cy="51728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776" y="2272937"/>
            <a:ext cx="4341224" cy="244928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0776" y="108857"/>
            <a:ext cx="1632858" cy="21292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3108960" cy="96665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4757056"/>
            <a:ext cx="12192002" cy="210094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b="8238"/>
          <a:stretch/>
        </p:blipFill>
        <p:spPr>
          <a:xfrm>
            <a:off x="9575075" y="117566"/>
            <a:ext cx="2503850" cy="2120537"/>
          </a:xfrm>
          <a:prstGeom prst="rect">
            <a:avLst/>
          </a:prstGeom>
        </p:spPr>
      </p:pic>
      <p:pic>
        <p:nvPicPr>
          <p:cNvPr id="9" name="Google Shape;63;p14"/>
          <p:cNvPicPr preferRelativeResize="0"/>
          <p:nvPr/>
        </p:nvPicPr>
        <p:blipFill rotWithShape="1">
          <a:blip r:embed="rId8">
            <a:alphaModFix/>
          </a:blip>
          <a:srcRect/>
          <a:stretch/>
        </p:blipFill>
        <p:spPr>
          <a:xfrm>
            <a:off x="5860799" y="108857"/>
            <a:ext cx="1053874" cy="454798"/>
          </a:xfrm>
          <a:prstGeom prst="rect">
            <a:avLst/>
          </a:prstGeom>
          <a:noFill/>
          <a:ln>
            <a:noFill/>
          </a:ln>
        </p:spPr>
      </p:pic>
    </p:spTree>
    <p:extLst>
      <p:ext uri="{BB962C8B-B14F-4D97-AF65-F5344CB8AC3E}">
        <p14:creationId xmlns:p14="http://schemas.microsoft.com/office/powerpoint/2010/main" val="173040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892" t="23795" r="39465" b="16937"/>
          <a:stretch/>
        </p:blipFill>
        <p:spPr>
          <a:xfrm>
            <a:off x="0" y="0"/>
            <a:ext cx="12192000" cy="6858000"/>
          </a:xfrm>
          <a:prstGeom prst="rect">
            <a:avLst/>
          </a:prstGeom>
        </p:spPr>
      </p:pic>
      <p:pic>
        <p:nvPicPr>
          <p:cNvPr id="3" name="Google Shape;63;p14"/>
          <p:cNvPicPr preferRelativeResize="0"/>
          <p:nvPr/>
        </p:nvPicPr>
        <p:blipFill rotWithShape="1">
          <a:blip r:embed="rId3">
            <a:alphaModFix/>
          </a:blip>
          <a:srcRect/>
          <a:stretch/>
        </p:blipFill>
        <p:spPr>
          <a:xfrm>
            <a:off x="11299370" y="0"/>
            <a:ext cx="892629" cy="444137"/>
          </a:xfrm>
          <a:prstGeom prst="rect">
            <a:avLst/>
          </a:prstGeom>
          <a:noFill/>
          <a:ln>
            <a:noFill/>
          </a:ln>
        </p:spPr>
      </p:pic>
    </p:spTree>
    <p:extLst>
      <p:ext uri="{BB962C8B-B14F-4D97-AF65-F5344CB8AC3E}">
        <p14:creationId xmlns:p14="http://schemas.microsoft.com/office/powerpoint/2010/main" val="27538673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4" y="104503"/>
            <a:ext cx="5439405" cy="6583680"/>
          </a:xfrm>
          <a:prstGeom prst="rect">
            <a:avLst/>
          </a:prstGeom>
        </p:spPr>
      </p:pic>
      <p:pic>
        <p:nvPicPr>
          <p:cNvPr id="7" name="Google Shape;63;p14"/>
          <p:cNvPicPr preferRelativeResize="0"/>
          <p:nvPr/>
        </p:nvPicPr>
        <p:blipFill rotWithShape="1">
          <a:blip r:embed="rId3">
            <a:alphaModFix/>
          </a:blip>
          <a:srcRect/>
          <a:stretch/>
        </p:blipFill>
        <p:spPr>
          <a:xfrm>
            <a:off x="10737669" y="104503"/>
            <a:ext cx="1273826" cy="742180"/>
          </a:xfrm>
          <a:prstGeom prst="rect">
            <a:avLst/>
          </a:prstGeom>
          <a:noFill/>
          <a:ln>
            <a:noFill/>
          </a:ln>
        </p:spPr>
      </p:pic>
      <p:sp>
        <p:nvSpPr>
          <p:cNvPr id="9" name="Rectangle 8"/>
          <p:cNvSpPr/>
          <p:nvPr/>
        </p:nvSpPr>
        <p:spPr>
          <a:xfrm>
            <a:off x="5758344" y="965988"/>
            <a:ext cx="6433656" cy="5539978"/>
          </a:xfrm>
          <a:prstGeom prst="rect">
            <a:avLst/>
          </a:prstGeom>
        </p:spPr>
        <p:txBody>
          <a:bodyPr wrap="square">
            <a:spAutoFit/>
          </a:bodyPr>
          <a:lstStyle/>
          <a:p>
            <a:pPr marL="285750" indent="-285750">
              <a:buFont typeface="Wingdings" panose="05000000000000000000" pitchFamily="2" charset="2"/>
              <a:buChar char="Ø"/>
            </a:pPr>
            <a:r>
              <a:rPr lang="en-US" sz="2400" dirty="0" smtClean="0">
                <a:solidFill>
                  <a:srgbClr val="000000"/>
                </a:solidFill>
              </a:rPr>
              <a:t>The </a:t>
            </a:r>
            <a:r>
              <a:rPr lang="en-US" sz="2400" dirty="0">
                <a:solidFill>
                  <a:srgbClr val="000000"/>
                </a:solidFill>
              </a:rPr>
              <a:t>posts put in the </a:t>
            </a:r>
            <a:r>
              <a:rPr lang="en-US" sz="2400" dirty="0" smtClean="0"/>
              <a:t>YELLOW</a:t>
            </a:r>
            <a:r>
              <a:rPr lang="en-US" sz="2400" dirty="0" smtClean="0">
                <a:solidFill>
                  <a:srgbClr val="000000"/>
                </a:solidFill>
              </a:rPr>
              <a:t> </a:t>
            </a:r>
            <a:r>
              <a:rPr lang="en-US" sz="2400" dirty="0">
                <a:solidFill>
                  <a:srgbClr val="000000"/>
                </a:solidFill>
              </a:rPr>
              <a:t>postal boxes are meant for the Capital of India to metropolitan cities and vice versa</a:t>
            </a:r>
            <a:r>
              <a:rPr lang="en-US" sz="2400" dirty="0" smtClean="0">
                <a:solidFill>
                  <a:srgbClr val="000000"/>
                </a:solidFill>
              </a:rPr>
              <a:t>. (</a:t>
            </a:r>
            <a:r>
              <a:rPr lang="en-US" sz="2400" u="sng" dirty="0" smtClean="0">
                <a:solidFill>
                  <a:srgbClr val="000000"/>
                </a:solidFill>
              </a:rPr>
              <a:t>CAPITAL CITIES</a:t>
            </a:r>
            <a:r>
              <a:rPr lang="en-US" sz="2400" dirty="0" smtClean="0">
                <a:solidFill>
                  <a:srgbClr val="000000"/>
                </a:solidFill>
              </a:rPr>
              <a:t>)</a:t>
            </a:r>
          </a:p>
          <a:p>
            <a:pPr marL="285750" indent="-285750">
              <a:buFont typeface="Wingdings" panose="05000000000000000000" pitchFamily="2" charset="2"/>
              <a:buChar char="Ø"/>
            </a:pPr>
            <a:r>
              <a:rPr lang="en-US" sz="2400" dirty="0">
                <a:solidFill>
                  <a:srgbClr val="000000"/>
                </a:solidFill>
              </a:rPr>
              <a:t>There are GREEN colored postal boxes installed at the post offices in big towns and metropolitan cities. </a:t>
            </a:r>
            <a:r>
              <a:rPr lang="en-US" sz="2400" dirty="0" smtClean="0">
                <a:solidFill>
                  <a:srgbClr val="000000"/>
                </a:solidFill>
              </a:rPr>
              <a:t>The </a:t>
            </a:r>
            <a:r>
              <a:rPr lang="en-US" sz="2400" dirty="0">
                <a:solidFill>
                  <a:srgbClr val="000000"/>
                </a:solidFill>
              </a:rPr>
              <a:t>letters posted in them are meant for local delivery in the same city or nearby area.  They are delivered the next day. (</a:t>
            </a:r>
            <a:r>
              <a:rPr lang="en-US" sz="2400" u="sng" dirty="0">
                <a:solidFill>
                  <a:srgbClr val="000000"/>
                </a:solidFill>
              </a:rPr>
              <a:t>LOCAL MAILS</a:t>
            </a:r>
            <a:r>
              <a:rPr lang="en-US" sz="2400" dirty="0" smtClean="0">
                <a:solidFill>
                  <a:srgbClr val="000000"/>
                </a:solidFill>
              </a:rPr>
              <a:t>)</a:t>
            </a:r>
            <a:endParaRPr lang="en-US" sz="2400" dirty="0">
              <a:solidFill>
                <a:srgbClr val="000000"/>
              </a:solidFill>
            </a:endParaRPr>
          </a:p>
          <a:p>
            <a:pPr marL="285750" indent="-285750">
              <a:buFont typeface="Wingdings" panose="05000000000000000000" pitchFamily="2" charset="2"/>
              <a:buChar char="Ø"/>
            </a:pPr>
            <a:r>
              <a:rPr lang="en-US" sz="2400" dirty="0" smtClean="0">
                <a:solidFill>
                  <a:srgbClr val="000000"/>
                </a:solidFill>
              </a:rPr>
              <a:t>The </a:t>
            </a:r>
            <a:r>
              <a:rPr lang="en-US" sz="2400" dirty="0">
                <a:solidFill>
                  <a:srgbClr val="000000"/>
                </a:solidFill>
              </a:rPr>
              <a:t>posts put in the </a:t>
            </a:r>
            <a:r>
              <a:rPr lang="en-US" sz="2400" dirty="0" smtClean="0">
                <a:solidFill>
                  <a:srgbClr val="000000"/>
                </a:solidFill>
              </a:rPr>
              <a:t>BLUE </a:t>
            </a:r>
            <a:r>
              <a:rPr lang="en-US" sz="2400" dirty="0">
                <a:solidFill>
                  <a:srgbClr val="000000"/>
                </a:solidFill>
              </a:rPr>
              <a:t>boxes are meant for metro to metro communication of posts by people</a:t>
            </a:r>
            <a:r>
              <a:rPr lang="en-US" sz="2400" dirty="0" smtClean="0">
                <a:solidFill>
                  <a:srgbClr val="000000"/>
                </a:solidFill>
              </a:rPr>
              <a:t>. (</a:t>
            </a:r>
            <a:r>
              <a:rPr lang="en-US" sz="2400" u="sng" dirty="0" smtClean="0">
                <a:solidFill>
                  <a:srgbClr val="000000"/>
                </a:solidFill>
              </a:rPr>
              <a:t>METRO CITIES)</a:t>
            </a:r>
          </a:p>
          <a:p>
            <a:pPr marL="285750" indent="-285750">
              <a:buFont typeface="Wingdings" panose="05000000000000000000" pitchFamily="2" charset="2"/>
              <a:buChar char="Ø"/>
            </a:pPr>
            <a:r>
              <a:rPr lang="en-US" sz="2400" dirty="0" smtClean="0"/>
              <a:t>Red </a:t>
            </a:r>
            <a:r>
              <a:rPr lang="en-US" sz="2400" dirty="0"/>
              <a:t>boxes are meant for collection of mails, which are not local</a:t>
            </a:r>
            <a:r>
              <a:rPr lang="en-US" sz="2400" dirty="0" smtClean="0"/>
              <a:t>. (</a:t>
            </a:r>
            <a:r>
              <a:rPr lang="en-US" sz="2400" u="sng" dirty="0" smtClean="0"/>
              <a:t>OUT OF STATION</a:t>
            </a:r>
            <a:r>
              <a:rPr lang="en-US" sz="2400" dirty="0" smtClean="0"/>
              <a:t>)</a:t>
            </a:r>
            <a:endParaRPr lang="en-US" sz="2400" dirty="0"/>
          </a:p>
          <a:p>
            <a:pPr marL="285750" indent="-285750">
              <a:buFont typeface="Wingdings" panose="05000000000000000000" pitchFamily="2" charset="2"/>
              <a:buChar char="Ø"/>
            </a:pPr>
            <a:endParaRPr lang="en-IN" dirty="0"/>
          </a:p>
        </p:txBody>
      </p:sp>
    </p:spTree>
    <p:extLst>
      <p:ext uri="{BB962C8B-B14F-4D97-AF65-F5344CB8AC3E}">
        <p14:creationId xmlns:p14="http://schemas.microsoft.com/office/powerpoint/2010/main" val="451776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18857" y="966650"/>
            <a:ext cx="8001199" cy="4532813"/>
          </a:xfrm>
        </p:spPr>
        <p:txBody>
          <a:bodyPr/>
          <a:lstStyle/>
          <a:p>
            <a:r>
              <a:rPr lang="en-US" sz="2400" b="1" dirty="0">
                <a:solidFill>
                  <a:srgbClr val="202124"/>
                </a:solidFill>
              </a:rPr>
              <a:t>Bulk mail</a:t>
            </a:r>
            <a:r>
              <a:rPr lang="en-US" sz="2400" dirty="0">
                <a:solidFill>
                  <a:srgbClr val="202124"/>
                </a:solidFill>
              </a:rPr>
              <a:t> broadly refers to </a:t>
            </a:r>
            <a:r>
              <a:rPr lang="en-US" sz="2400" b="1" dirty="0">
                <a:solidFill>
                  <a:srgbClr val="202124"/>
                </a:solidFill>
              </a:rPr>
              <a:t>mail</a:t>
            </a:r>
            <a:r>
              <a:rPr lang="en-US" sz="2400" dirty="0">
                <a:solidFill>
                  <a:srgbClr val="202124"/>
                </a:solidFill>
              </a:rPr>
              <a:t> that is mailed and processed in </a:t>
            </a:r>
            <a:r>
              <a:rPr lang="en-US" sz="2400" b="1" dirty="0">
                <a:solidFill>
                  <a:srgbClr val="202124"/>
                </a:solidFill>
              </a:rPr>
              <a:t>bulk</a:t>
            </a:r>
            <a:r>
              <a:rPr lang="en-US" sz="2400" dirty="0">
                <a:solidFill>
                  <a:srgbClr val="202124"/>
                </a:solidFill>
              </a:rPr>
              <a:t> at reduced rates. The term is sometimes used as a synonym for advertising </a:t>
            </a:r>
            <a:r>
              <a:rPr lang="en-US" sz="2400" b="1" dirty="0">
                <a:solidFill>
                  <a:srgbClr val="202124"/>
                </a:solidFill>
              </a:rPr>
              <a:t>mail</a:t>
            </a:r>
            <a:r>
              <a:rPr lang="en-US" sz="2400" dirty="0">
                <a:solidFill>
                  <a:srgbClr val="202124"/>
                </a:solidFill>
              </a:rPr>
              <a:t>. ... The presorting and the use of containers allow highly automated </a:t>
            </a:r>
            <a:r>
              <a:rPr lang="en-US" sz="2400" b="1" dirty="0">
                <a:solidFill>
                  <a:srgbClr val="202124"/>
                </a:solidFill>
              </a:rPr>
              <a:t>mail</a:t>
            </a:r>
            <a:r>
              <a:rPr lang="en-US" sz="2400" dirty="0">
                <a:solidFill>
                  <a:srgbClr val="202124"/>
                </a:solidFill>
              </a:rPr>
              <a:t> processing, both in </a:t>
            </a:r>
            <a:r>
              <a:rPr lang="en-US" sz="2400" b="1" dirty="0">
                <a:solidFill>
                  <a:srgbClr val="202124"/>
                </a:solidFill>
              </a:rPr>
              <a:t>bulk</a:t>
            </a:r>
            <a:r>
              <a:rPr lang="en-US" sz="2400" dirty="0">
                <a:solidFill>
                  <a:srgbClr val="202124"/>
                </a:solidFill>
              </a:rPr>
              <a:t> and piecewise, in processing facilities called </a:t>
            </a:r>
            <a:r>
              <a:rPr lang="en-US" sz="2400" b="1" dirty="0">
                <a:solidFill>
                  <a:srgbClr val="202124"/>
                </a:solidFill>
              </a:rPr>
              <a:t>bulk mail</a:t>
            </a:r>
            <a:r>
              <a:rPr lang="en-US" sz="2400" dirty="0">
                <a:solidFill>
                  <a:srgbClr val="202124"/>
                </a:solidFill>
              </a:rPr>
              <a:t> centers (BMCs</a:t>
            </a:r>
            <a:r>
              <a:rPr lang="en-US" sz="2400" dirty="0" smtClean="0">
                <a:solidFill>
                  <a:srgbClr val="202124"/>
                </a:solidFill>
              </a:rPr>
              <a:t>).</a:t>
            </a:r>
            <a:endParaRPr lang="en-IN" sz="2400" dirty="0"/>
          </a:p>
          <a:p>
            <a:r>
              <a:rPr lang="en-US" sz="2400" dirty="0"/>
              <a:t>The </a:t>
            </a:r>
            <a:r>
              <a:rPr lang="en-US" sz="2400" b="1" dirty="0"/>
              <a:t>Periodicals</a:t>
            </a:r>
            <a:r>
              <a:rPr lang="en-US" sz="2400" dirty="0"/>
              <a:t> class of </a:t>
            </a:r>
            <a:r>
              <a:rPr lang="en-US" sz="2400" b="1" dirty="0"/>
              <a:t>mail</a:t>
            </a:r>
            <a:r>
              <a:rPr lang="en-US" sz="2400" dirty="0"/>
              <a:t> is designed for newspapers, magazines, and other </a:t>
            </a:r>
            <a:r>
              <a:rPr lang="en-US" sz="2400" b="1" dirty="0"/>
              <a:t>periodical</a:t>
            </a:r>
            <a:r>
              <a:rPr lang="en-US" sz="2400" dirty="0"/>
              <a:t> publications whose primary purpose is transmitting information to an established list of subscribers or requesters</a:t>
            </a:r>
            <a:r>
              <a:rPr lang="en-US" sz="2400" dirty="0" smtClean="0"/>
              <a:t>.</a:t>
            </a:r>
          </a:p>
          <a:p>
            <a:endParaRPr lang="en-IN" sz="1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99" t="36459" r="57675" b="23974"/>
          <a:stretch/>
        </p:blipFill>
        <p:spPr>
          <a:xfrm>
            <a:off x="195942" y="169816"/>
            <a:ext cx="3853543" cy="6505304"/>
          </a:xfrm>
          <a:prstGeom prst="rect">
            <a:avLst/>
          </a:prstGeom>
        </p:spPr>
      </p:pic>
      <p:pic>
        <p:nvPicPr>
          <p:cNvPr id="5" name="Google Shape;63;p14"/>
          <p:cNvPicPr preferRelativeResize="0"/>
          <p:nvPr/>
        </p:nvPicPr>
        <p:blipFill rotWithShape="1">
          <a:blip r:embed="rId3">
            <a:alphaModFix/>
          </a:blip>
          <a:srcRect/>
          <a:stretch/>
        </p:blipFill>
        <p:spPr>
          <a:xfrm>
            <a:off x="10646230" y="169816"/>
            <a:ext cx="1273826" cy="742180"/>
          </a:xfrm>
          <a:prstGeom prst="rect">
            <a:avLst/>
          </a:prstGeom>
          <a:noFill/>
          <a:ln>
            <a:noFill/>
          </a:ln>
        </p:spPr>
      </p:pic>
    </p:spTree>
    <p:extLst>
      <p:ext uri="{BB962C8B-B14F-4D97-AF65-F5344CB8AC3E}">
        <p14:creationId xmlns:p14="http://schemas.microsoft.com/office/powerpoint/2010/main" val="565601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72" t="25735" r="39425" b="13749"/>
          <a:stretch/>
        </p:blipFill>
        <p:spPr>
          <a:xfrm>
            <a:off x="99849" y="0"/>
            <a:ext cx="7241477"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01" t="9333" b="3619"/>
          <a:stretch/>
        </p:blipFill>
        <p:spPr>
          <a:xfrm>
            <a:off x="6756525" y="3348718"/>
            <a:ext cx="5287429" cy="33847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524" y="204787"/>
            <a:ext cx="5287429" cy="3019427"/>
          </a:xfrm>
          <a:prstGeom prst="rect">
            <a:avLst/>
          </a:prstGeom>
        </p:spPr>
      </p:pic>
      <p:pic>
        <p:nvPicPr>
          <p:cNvPr id="5" name="Google Shape;63;p14"/>
          <p:cNvPicPr preferRelativeResize="0"/>
          <p:nvPr/>
        </p:nvPicPr>
        <p:blipFill rotWithShape="1">
          <a:blip r:embed="rId5">
            <a:alphaModFix/>
          </a:blip>
          <a:srcRect/>
          <a:stretch/>
        </p:blipFill>
        <p:spPr>
          <a:xfrm>
            <a:off x="11155680" y="80283"/>
            <a:ext cx="1036320" cy="564765"/>
          </a:xfrm>
          <a:prstGeom prst="rect">
            <a:avLst/>
          </a:prstGeom>
          <a:noFill/>
          <a:ln>
            <a:noFill/>
          </a:ln>
        </p:spPr>
      </p:pic>
    </p:spTree>
    <p:extLst>
      <p:ext uri="{BB962C8B-B14F-4D97-AF65-F5344CB8AC3E}">
        <p14:creationId xmlns:p14="http://schemas.microsoft.com/office/powerpoint/2010/main" val="29973303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33" t="26553" r="39195" b="14567"/>
          <a:stretch/>
        </p:blipFill>
        <p:spPr>
          <a:xfrm>
            <a:off x="0" y="0"/>
            <a:ext cx="5773681"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62" t="26757" r="40000" b="13546"/>
          <a:stretch/>
        </p:blipFill>
        <p:spPr>
          <a:xfrm>
            <a:off x="5956663" y="112960"/>
            <a:ext cx="6013269" cy="6745040"/>
          </a:xfrm>
          <a:prstGeom prst="rect">
            <a:avLst/>
          </a:prstGeom>
        </p:spPr>
      </p:pic>
      <p:pic>
        <p:nvPicPr>
          <p:cNvPr id="6" name="Google Shape;63;p14"/>
          <p:cNvPicPr preferRelativeResize="0"/>
          <p:nvPr/>
        </p:nvPicPr>
        <p:blipFill rotWithShape="1">
          <a:blip r:embed="rId4">
            <a:alphaModFix/>
          </a:blip>
          <a:srcRect/>
          <a:stretch/>
        </p:blipFill>
        <p:spPr>
          <a:xfrm>
            <a:off x="10946572" y="112960"/>
            <a:ext cx="1023360" cy="627017"/>
          </a:xfrm>
          <a:prstGeom prst="rect">
            <a:avLst/>
          </a:prstGeom>
          <a:noFill/>
          <a:ln>
            <a:noFill/>
          </a:ln>
        </p:spPr>
      </p:pic>
    </p:spTree>
    <p:extLst>
      <p:ext uri="{BB962C8B-B14F-4D97-AF65-F5344CB8AC3E}">
        <p14:creationId xmlns:p14="http://schemas.microsoft.com/office/powerpoint/2010/main" val="35425567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287" t="26322" r="38850" b="14532"/>
          <a:stretch/>
        </p:blipFill>
        <p:spPr>
          <a:xfrm>
            <a:off x="0" y="91441"/>
            <a:ext cx="12191999" cy="67396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14" y="0"/>
            <a:ext cx="1434739" cy="111034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7190" y="5185409"/>
            <a:ext cx="1284512" cy="1645698"/>
          </a:xfrm>
          <a:prstGeom prst="rect">
            <a:avLst/>
          </a:prstGeom>
        </p:spPr>
      </p:pic>
      <p:pic>
        <p:nvPicPr>
          <p:cNvPr id="5" name="Google Shape;63;p14"/>
          <p:cNvPicPr preferRelativeResize="0"/>
          <p:nvPr/>
        </p:nvPicPr>
        <p:blipFill rotWithShape="1">
          <a:blip r:embed="rId5">
            <a:alphaModFix/>
          </a:blip>
          <a:srcRect/>
          <a:stretch/>
        </p:blipFill>
        <p:spPr>
          <a:xfrm>
            <a:off x="11038113" y="59985"/>
            <a:ext cx="1045027" cy="580095"/>
          </a:xfrm>
          <a:prstGeom prst="rect">
            <a:avLst/>
          </a:prstGeom>
          <a:noFill/>
          <a:ln>
            <a:noFill/>
          </a:ln>
        </p:spPr>
      </p:pic>
    </p:spTree>
    <p:extLst>
      <p:ext uri="{BB962C8B-B14F-4D97-AF65-F5344CB8AC3E}">
        <p14:creationId xmlns:p14="http://schemas.microsoft.com/office/powerpoint/2010/main" val="542745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107" t="29137" r="41445" b="21387"/>
          <a:stretch/>
        </p:blipFill>
        <p:spPr>
          <a:xfrm>
            <a:off x="112185" y="0"/>
            <a:ext cx="6831107" cy="6662057"/>
          </a:xfrm>
          <a:prstGeom prst="rect">
            <a:avLst/>
          </a:prstGeom>
        </p:spPr>
      </p:pic>
      <p:pic>
        <p:nvPicPr>
          <p:cNvPr id="2" name="Picture 1"/>
          <p:cNvPicPr>
            <a:picLocks noChangeAspect="1"/>
          </p:cNvPicPr>
          <p:nvPr/>
        </p:nvPicPr>
        <p:blipFill rotWithShape="1">
          <a:blip r:embed="rId3"/>
          <a:srcRect l="953" t="6842" r="-953" b="14737"/>
          <a:stretch/>
        </p:blipFill>
        <p:spPr>
          <a:xfrm>
            <a:off x="7645743" y="1907177"/>
            <a:ext cx="4411274" cy="220762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8306" b="7126"/>
          <a:stretch/>
        </p:blipFill>
        <p:spPr>
          <a:xfrm>
            <a:off x="7537269" y="104503"/>
            <a:ext cx="4219302" cy="205086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524"/>
          <a:stretch/>
        </p:blipFill>
        <p:spPr>
          <a:xfrm>
            <a:off x="8424549" y="4114799"/>
            <a:ext cx="2911031" cy="2743201"/>
          </a:xfrm>
          <a:prstGeom prst="rect">
            <a:avLst/>
          </a:prstGeom>
        </p:spPr>
      </p:pic>
      <p:pic>
        <p:nvPicPr>
          <p:cNvPr id="6" name="Google Shape;63;p14"/>
          <p:cNvPicPr preferRelativeResize="0"/>
          <p:nvPr/>
        </p:nvPicPr>
        <p:blipFill rotWithShape="1">
          <a:blip r:embed="rId6">
            <a:alphaModFix/>
          </a:blip>
          <a:srcRect/>
          <a:stretch/>
        </p:blipFill>
        <p:spPr>
          <a:xfrm>
            <a:off x="10957600" y="104503"/>
            <a:ext cx="1099417" cy="666206"/>
          </a:xfrm>
          <a:prstGeom prst="rect">
            <a:avLst/>
          </a:prstGeom>
          <a:noFill/>
          <a:ln>
            <a:noFill/>
          </a:ln>
        </p:spPr>
      </p:pic>
    </p:spTree>
    <p:extLst>
      <p:ext uri="{BB962C8B-B14F-4D97-AF65-F5344CB8AC3E}">
        <p14:creationId xmlns:p14="http://schemas.microsoft.com/office/powerpoint/2010/main" val="115982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0080" cy="6858000"/>
          </a:xfrm>
          <a:prstGeom prst="rect">
            <a:avLst/>
          </a:prstGeom>
        </p:spPr>
      </p:pic>
      <p:pic>
        <p:nvPicPr>
          <p:cNvPr id="7" name="Google Shape;63;p14"/>
          <p:cNvPicPr preferRelativeResize="0"/>
          <p:nvPr/>
        </p:nvPicPr>
        <p:blipFill rotWithShape="1">
          <a:blip r:embed="rId3">
            <a:alphaModFix/>
          </a:blip>
          <a:srcRect/>
          <a:stretch/>
        </p:blipFill>
        <p:spPr>
          <a:xfrm>
            <a:off x="10650583" y="0"/>
            <a:ext cx="1541417" cy="888274"/>
          </a:xfrm>
          <a:prstGeom prst="rect">
            <a:avLst/>
          </a:prstGeom>
          <a:noFill/>
          <a:ln>
            <a:noFill/>
          </a:ln>
        </p:spPr>
      </p:pic>
    </p:spTree>
    <p:extLst>
      <p:ext uri="{BB962C8B-B14F-4D97-AF65-F5344CB8AC3E}">
        <p14:creationId xmlns:p14="http://schemas.microsoft.com/office/powerpoint/2010/main" val="1664888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oogle Shape;63;p14"/>
          <p:cNvPicPr preferRelativeResize="0"/>
          <p:nvPr/>
        </p:nvPicPr>
        <p:blipFill rotWithShape="1">
          <a:blip r:embed="rId3">
            <a:alphaModFix/>
          </a:blip>
          <a:srcRect/>
          <a:stretch/>
        </p:blipFill>
        <p:spPr>
          <a:xfrm>
            <a:off x="11612880" y="0"/>
            <a:ext cx="579120" cy="418011"/>
          </a:xfrm>
          <a:prstGeom prst="rect">
            <a:avLst/>
          </a:prstGeom>
          <a:noFill/>
          <a:ln>
            <a:noFill/>
          </a:ln>
        </p:spPr>
      </p:pic>
    </p:spTree>
    <p:extLst>
      <p:ext uri="{BB962C8B-B14F-4D97-AF65-F5344CB8AC3E}">
        <p14:creationId xmlns:p14="http://schemas.microsoft.com/office/powerpoint/2010/main" val="10041071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6663" cy="335715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905"/>
          <a:stretch/>
        </p:blipFill>
        <p:spPr>
          <a:xfrm>
            <a:off x="6100354" y="0"/>
            <a:ext cx="6091646" cy="33571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1656"/>
            <a:ext cx="5956663" cy="33963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354" y="3461656"/>
            <a:ext cx="6091646" cy="3396343"/>
          </a:xfrm>
          <a:prstGeom prst="rect">
            <a:avLst/>
          </a:prstGeom>
        </p:spPr>
      </p:pic>
      <p:pic>
        <p:nvPicPr>
          <p:cNvPr id="8" name="Google Shape;63;p14"/>
          <p:cNvPicPr preferRelativeResize="0"/>
          <p:nvPr/>
        </p:nvPicPr>
        <p:blipFill rotWithShape="1">
          <a:blip r:embed="rId6">
            <a:alphaModFix/>
          </a:blip>
          <a:srcRect/>
          <a:stretch/>
        </p:blipFill>
        <p:spPr>
          <a:xfrm>
            <a:off x="11351623" y="0"/>
            <a:ext cx="840377" cy="574766"/>
          </a:xfrm>
          <a:prstGeom prst="rect">
            <a:avLst/>
          </a:prstGeom>
          <a:noFill/>
          <a:ln>
            <a:noFill/>
          </a:ln>
        </p:spPr>
      </p:pic>
    </p:spTree>
    <p:extLst>
      <p:ext uri="{BB962C8B-B14F-4D97-AF65-F5344CB8AC3E}">
        <p14:creationId xmlns:p14="http://schemas.microsoft.com/office/powerpoint/2010/main" val="2909361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2918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93" y="3383280"/>
            <a:ext cx="11603355" cy="3474719"/>
          </a:xfrm>
          <a:prstGeom prst="rect">
            <a:avLst/>
          </a:prstGeom>
        </p:spPr>
      </p:pic>
      <p:pic>
        <p:nvPicPr>
          <p:cNvPr id="6" name="Google Shape;63;p14"/>
          <p:cNvPicPr preferRelativeResize="0"/>
          <p:nvPr/>
        </p:nvPicPr>
        <p:blipFill rotWithShape="1">
          <a:blip r:embed="rId4">
            <a:alphaModFix/>
          </a:blip>
          <a:srcRect/>
          <a:stretch/>
        </p:blipFill>
        <p:spPr>
          <a:xfrm>
            <a:off x="11730446" y="0"/>
            <a:ext cx="461554" cy="404949"/>
          </a:xfrm>
          <a:prstGeom prst="rect">
            <a:avLst/>
          </a:prstGeom>
          <a:noFill/>
          <a:ln>
            <a:noFill/>
          </a:ln>
        </p:spPr>
      </p:pic>
    </p:spTree>
    <p:extLst>
      <p:ext uri="{BB962C8B-B14F-4D97-AF65-F5344CB8AC3E}">
        <p14:creationId xmlns:p14="http://schemas.microsoft.com/office/powerpoint/2010/main" val="194212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1206</Words>
  <Application>Microsoft Office PowerPoint</Application>
  <PresentationFormat>Widescreen</PresentationFormat>
  <Paragraphs>118</Paragraphs>
  <Slides>108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Arial</vt:lpstr>
      <vt:lpstr>Calibri</vt:lpstr>
      <vt:lpstr>Calibri Light</vt:lpstr>
      <vt:lpstr>Wingdings</vt:lpstr>
      <vt:lpstr>Office Theme</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30</cp:revision>
  <dcterms:created xsi:type="dcterms:W3CDTF">2020-11-15T18:39:07Z</dcterms:created>
  <dcterms:modified xsi:type="dcterms:W3CDTF">2021-12-22T09:15:07Z</dcterms:modified>
</cp:coreProperties>
</file>