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2"/>
  </p:notesMasterIdLst>
  <p:sldIdLst>
    <p:sldId id="256" r:id="rId2"/>
    <p:sldId id="286" r:id="rId3"/>
    <p:sldId id="257" r:id="rId4"/>
    <p:sldId id="288" r:id="rId5"/>
    <p:sldId id="287" r:id="rId6"/>
    <p:sldId id="285" r:id="rId7"/>
    <p:sldId id="265" r:id="rId8"/>
    <p:sldId id="266" r:id="rId9"/>
    <p:sldId id="267" r:id="rId10"/>
    <p:sldId id="268" r:id="rId11"/>
    <p:sldId id="283" r:id="rId12"/>
    <p:sldId id="270" r:id="rId13"/>
    <p:sldId id="271" r:id="rId14"/>
    <p:sldId id="272" r:id="rId15"/>
    <p:sldId id="278" r:id="rId16"/>
    <p:sldId id="277" r:id="rId17"/>
    <p:sldId id="279" r:id="rId18"/>
    <p:sldId id="289" r:id="rId19"/>
    <p:sldId id="284" r:id="rId20"/>
    <p:sldId id="25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3248" autoAdjust="0"/>
  </p:normalViewPr>
  <p:slideViewPr>
    <p:cSldViewPr snapToGrid="0">
      <p:cViewPr varScale="1">
        <p:scale>
          <a:sx n="90" d="100"/>
          <a:sy n="90" d="100"/>
        </p:scale>
        <p:origin x="78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17T16:35:54.682" idx="1">
    <p:pos x="6000" y="0"/>
    <p:text>@Format for content and slide heading is missing? Just like you have mentioned in DOC., We need to specify, for each slide's heading and text content, what will be the font style +amanrouniyar@odmegroup.org
_Assigned to you_
-Swoyan Satyendu</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6-17T16:35:54.682" idx="1">
    <p:pos x="6000" y="0"/>
    <p:text>@Format for content and slide heading is missing? Just like you have mentioned in DOC., We need to specify, for each slide's heading and text content, what will be the font style +amanrouniyar@odmegroup.org
_Assigned to you_
-Swoyan Satyendu</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6-17T16:35:54.682" idx="1">
    <p:pos x="6000" y="0"/>
    <p:text>@Format for content and slide heading is missing? Just like you have mentioned in DOC., We need to specify, for each slide's heading and text content, what will be the font style +amanrouniyar@odmegroup.org
_Assigned to you_
-Swoyan Satyendu</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0-06-17T16:35:54.682" idx="1">
    <p:pos x="6000" y="0"/>
    <p:text>@Format for content and slide heading is missing? Just like you have mentioned in DOC., We need to specify, for each slide's heading and text content, what will be the font style +amanrouniyar@odmegroup.org
_Assigned to you_
-Swoyan Satyendu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7095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814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137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3334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44169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9183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8913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240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955067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35727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02685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2668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379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1953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9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879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5856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76673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6291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2186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2936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51C712A-7E62-4136-AA13-CB73124970E3}" type="datetimeFigureOut">
              <a:rPr lang="en-IN" smtClean="0"/>
              <a:t>19-12-2021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DE3C859-C67C-45A3-AB1A-2C8CBBA33E44}" type="slidenum">
              <a:rPr lang="en-IN" smtClean="0"/>
              <a:t>‹#›</a:t>
            </a:fld>
            <a:endParaRPr lang="en-IN"/>
          </a:p>
        </p:txBody>
      </p:sp>
    </p:spTree>
    <p:extLst>
      <p:ext uri="{BB962C8B-B14F-4D97-AF65-F5344CB8AC3E}">
        <p14:creationId xmlns:p14="http://schemas.microsoft.com/office/powerpoint/2010/main" val="303268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X_Geog_CH-6_Manufacturing%20Industry_Ppt5@.pptx" TargetMode="External"/><Relationship Id="rId2" Type="http://schemas.openxmlformats.org/officeDocument/2006/relationships/image" Target="../media/image11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7.jpg"/><Relationship Id="rId5" Type="http://schemas.openxmlformats.org/officeDocument/2006/relationships/image" Target="../media/image116.png"/><Relationship Id="rId4" Type="http://schemas.openxmlformats.org/officeDocument/2006/relationships/image" Target="../media/image115.jpg"/></Relationships>
</file>

<file path=ppt/slides/_rels/slide117.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https://www.youtube.com/embed/6pvdOF0pZq8" TargetMode="External"/><Relationship Id="rId4"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22.gif"/></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2.xml"/><Relationship Id="rId1" Type="http://schemas.openxmlformats.org/officeDocument/2006/relationships/video" Target="https://www.youtube.com/embed/Gk9dcfR7Oec" TargetMode="Externa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12.xml"/><Relationship Id="rId1" Type="http://schemas.openxmlformats.org/officeDocument/2006/relationships/video" Target="https://www.youtube.com/embed/vEPd7O26Bm0" TargetMode="External"/><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12.xml"/><Relationship Id="rId1" Type="http://schemas.openxmlformats.org/officeDocument/2006/relationships/video" Target="https://www.youtube.com/embed/izqCLU_y6VQ" TargetMode="External"/><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gi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4.gif"/><Relationship Id="rId1" Type="http://schemas.openxmlformats.org/officeDocument/2006/relationships/slideLayout" Target="../slideLayouts/slideLayout12.xml"/><Relationship Id="rId4" Type="http://schemas.openxmlformats.org/officeDocument/2006/relationships/image" Target="../media/image135.gif"/></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video" Target="https://www.youtube.com/embed/rpLYJVtlubg" TargetMode="External"/><Relationship Id="rId5" Type="http://schemas.openxmlformats.org/officeDocument/2006/relationships/image" Target="../media/image2.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3.gi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png"/><Relationship Id="rId7"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HgNoSYlhYs" TargetMode="External"/><Relationship Id="rId2" Type="http://schemas.openxmlformats.org/officeDocument/2006/relationships/hyperlink" Target="https://www.youtube.com/watch?v=J9NyrbzULw8"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s6LUwesvpyw" TargetMode="External"/><Relationship Id="rId2" Type="http://schemas.openxmlformats.org/officeDocument/2006/relationships/slideLayout" Target="../slideLayouts/slideLayout12.xml"/><Relationship Id="rId1" Type="http://schemas.openxmlformats.org/officeDocument/2006/relationships/video" Target="https://www.youtube.com/embed/s6LUwesvpyw" TargetMode="External"/><Relationship Id="rId5" Type="http://schemas.openxmlformats.org/officeDocument/2006/relationships/image" Target="../media/image2.pn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4.gif"/></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2.xml"/><Relationship Id="rId1" Type="http://schemas.openxmlformats.org/officeDocument/2006/relationships/video" Target="https://www.youtube.com/embed/c8RwcE4917Y" TargetMode="Externa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8.gif"/></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2.xml"/><Relationship Id="rId1" Type="http://schemas.openxmlformats.org/officeDocument/2006/relationships/video" Target="https://www.youtube.com/embed/0bFIxS2z8H8" TargetMode="Externa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0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62325" y="98375"/>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100"/>
              <a:buFont typeface="Arial"/>
              <a:buNone/>
            </a:pPr>
            <a:r>
              <a:rPr lang="en" sz="3000" b="1" dirty="0">
                <a:solidFill>
                  <a:srgbClr val="FF0000"/>
                </a:solidFill>
                <a:latin typeface="Calibri"/>
                <a:ea typeface="Calibri"/>
                <a:cs typeface="Calibri"/>
                <a:sym typeface="Calibri"/>
              </a:rPr>
              <a:t>MANJUFACTURING INDUSTRIES</a:t>
            </a:r>
            <a:endParaRPr sz="2900" b="1" i="0" u="none" strike="noStrike" cap="none" dirty="0">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00"/>
              <a:buFont typeface="Arial"/>
              <a:buNone/>
            </a:pPr>
            <a:r>
              <a:rPr lang="en" sz="2500" dirty="0">
                <a:latin typeface="Calibri"/>
                <a:ea typeface="Calibri"/>
                <a:cs typeface="Calibri"/>
                <a:sym typeface="Calibri"/>
              </a:rPr>
              <a:t>INTRODUCTION</a:t>
            </a:r>
            <a:endParaRPr sz="2500" b="0" i="0" u="none" strike="noStrike" cap="none" dirty="0">
              <a:solidFill>
                <a:srgbClr val="000000"/>
              </a:solidFill>
              <a:latin typeface="Calibri"/>
              <a:ea typeface="Calibri"/>
              <a:cs typeface="Calibri"/>
              <a:sym typeface="Calibri"/>
            </a:endParaRPr>
          </a:p>
        </p:txBody>
      </p:sp>
      <p:sp>
        <p:nvSpPr>
          <p:cNvPr id="58" name="Google Shape;58;p13"/>
          <p:cNvSpPr txBox="1"/>
          <p:nvPr/>
        </p:nvSpPr>
        <p:spPr>
          <a:xfrm>
            <a:off x="2190000" y="2411013"/>
            <a:ext cx="4764000" cy="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SUBJECT : GEOGRAPHY</a:t>
            </a:r>
            <a:endParaRPr b="1" dirty="0"/>
          </a:p>
          <a:p>
            <a:pPr marL="0" lvl="0" indent="0" algn="l" rtl="0">
              <a:spcBef>
                <a:spcPts val="0"/>
              </a:spcBef>
              <a:spcAft>
                <a:spcPts val="0"/>
              </a:spcAft>
              <a:buNone/>
            </a:pPr>
            <a:r>
              <a:rPr lang="en" b="1" dirty="0"/>
              <a:t>CHAPTER NUMBER: </a:t>
            </a:r>
            <a:r>
              <a:rPr lang="en" b="1" dirty="0" smtClean="0"/>
              <a:t>06 (Session-1)</a:t>
            </a:r>
            <a:endParaRPr b="1" dirty="0"/>
          </a:p>
          <a:p>
            <a:pPr marL="0" lvl="0" indent="0" algn="l" rtl="0">
              <a:spcBef>
                <a:spcPts val="0"/>
              </a:spcBef>
              <a:spcAft>
                <a:spcPts val="0"/>
              </a:spcAft>
              <a:buNone/>
            </a:pPr>
            <a:r>
              <a:rPr lang="en" b="1" dirty="0"/>
              <a:t>CHAPTER NAME : MANUFACTURING INDUSTRIES</a:t>
            </a:r>
            <a:endParaRP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9774" y="107769"/>
            <a:ext cx="6328954" cy="4947557"/>
          </a:xfrm>
        </p:spPr>
      </p:pic>
      <p:pic>
        <p:nvPicPr>
          <p:cNvPr id="3"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34445083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6957" y="215537"/>
            <a:ext cx="8827226" cy="4839788"/>
          </a:xfrm>
          <a:prstGeom prst="rect">
            <a:avLst/>
          </a:prstGeom>
        </p:spPr>
      </p:pic>
      <p:pic>
        <p:nvPicPr>
          <p:cNvPr id="3" name="Google Shape;77;p16"/>
          <p:cNvPicPr preferRelativeResize="0"/>
          <p:nvPr/>
        </p:nvPicPr>
        <p:blipFill rotWithShape="1">
          <a:blip r:embed="rId3">
            <a:alphaModFix/>
          </a:blip>
          <a:srcRect/>
          <a:stretch/>
        </p:blipFill>
        <p:spPr>
          <a:xfrm>
            <a:off x="7902831" y="0"/>
            <a:ext cx="1241169" cy="656408"/>
          </a:xfrm>
          <a:prstGeom prst="rect">
            <a:avLst/>
          </a:prstGeom>
          <a:noFill/>
          <a:ln>
            <a:noFill/>
          </a:ln>
        </p:spPr>
      </p:pic>
    </p:spTree>
    <p:extLst>
      <p:ext uri="{BB962C8B-B14F-4D97-AF65-F5344CB8AC3E}">
        <p14:creationId xmlns:p14="http://schemas.microsoft.com/office/powerpoint/2010/main" val="38302606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86" y="142059"/>
            <a:ext cx="4413389" cy="4839788"/>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7477" y="142059"/>
            <a:ext cx="4356098" cy="4839788"/>
          </a:xfrm>
        </p:spPr>
      </p:pic>
      <p:pic>
        <p:nvPicPr>
          <p:cNvPr id="4" name="Google Shape;77;p16"/>
          <p:cNvPicPr preferRelativeResize="0"/>
          <p:nvPr/>
        </p:nvPicPr>
        <p:blipFill rotWithShape="1">
          <a:blip r:embed="rId4">
            <a:alphaModFix/>
          </a:blip>
          <a:srcRect/>
          <a:stretch/>
        </p:blipFill>
        <p:spPr>
          <a:xfrm>
            <a:off x="8255527" y="0"/>
            <a:ext cx="888473" cy="352697"/>
          </a:xfrm>
          <a:prstGeom prst="rect">
            <a:avLst/>
          </a:prstGeom>
          <a:noFill/>
          <a:ln>
            <a:noFill/>
          </a:ln>
        </p:spPr>
      </p:pic>
    </p:spTree>
    <p:extLst>
      <p:ext uri="{BB962C8B-B14F-4D97-AF65-F5344CB8AC3E}">
        <p14:creationId xmlns:p14="http://schemas.microsoft.com/office/powerpoint/2010/main" val="23367184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939" y="173968"/>
            <a:ext cx="4936127" cy="4812778"/>
          </a:xfrm>
        </p:spPr>
        <p:txBody>
          <a:bodyPr>
            <a:normAutofit fontScale="92500" lnSpcReduction="10000"/>
          </a:bodyPr>
          <a:lstStyle/>
          <a:p>
            <a:pPr marL="0" indent="0">
              <a:buNone/>
            </a:pPr>
            <a:r>
              <a:rPr lang="en-US" b="1" dirty="0" smtClean="0">
                <a:solidFill>
                  <a:srgbClr val="FF0000"/>
                </a:solidFill>
              </a:rPr>
              <a:t>CEMENT INDUSTRY:</a:t>
            </a:r>
            <a:r>
              <a:rPr lang="en-US" b="1" dirty="0"/>
              <a:t> </a:t>
            </a:r>
            <a:endParaRPr lang="en-US" b="1" dirty="0" smtClean="0"/>
          </a:p>
          <a:p>
            <a:pPr algn="just"/>
            <a:r>
              <a:rPr lang="en-US" dirty="0"/>
              <a:t>The </a:t>
            </a:r>
            <a:r>
              <a:rPr lang="en-US" dirty="0"/>
              <a:t>production of cement was started in 1904 at the </a:t>
            </a:r>
            <a:r>
              <a:rPr lang="en-US" dirty="0"/>
              <a:t>Madras (Chennai).</a:t>
            </a:r>
          </a:p>
          <a:p>
            <a:pPr algn="just"/>
            <a:r>
              <a:rPr lang="en-US" dirty="0"/>
              <a:t>Indian Cement Company </a:t>
            </a:r>
            <a:r>
              <a:rPr lang="en-US" dirty="0"/>
              <a:t>was laid in </a:t>
            </a:r>
            <a:r>
              <a:rPr lang="en-US" dirty="0"/>
              <a:t>1914, Gujarat </a:t>
            </a:r>
          </a:p>
          <a:p>
            <a:pPr algn="just"/>
            <a:r>
              <a:rPr lang="en-US" dirty="0"/>
              <a:t>Decontrol </a:t>
            </a:r>
            <a:r>
              <a:rPr lang="en-US" dirty="0"/>
              <a:t>of price and distribution since 1989 </a:t>
            </a:r>
            <a:r>
              <a:rPr lang="en-US" dirty="0"/>
              <a:t>(policy reforms) </a:t>
            </a:r>
          </a:p>
          <a:p>
            <a:pPr algn="just"/>
            <a:r>
              <a:rPr lang="en-US" dirty="0"/>
              <a:t>Cement </a:t>
            </a:r>
            <a:r>
              <a:rPr lang="en-US" dirty="0"/>
              <a:t>is essential for construction activity such as building houses, factories, bridges, roads, airports, dams and for other commercial establishments. </a:t>
            </a:r>
            <a:endParaRPr lang="en-US" dirty="0"/>
          </a:p>
          <a:p>
            <a:pPr algn="just"/>
            <a:r>
              <a:rPr lang="en-US" dirty="0"/>
              <a:t>This </a:t>
            </a:r>
            <a:r>
              <a:rPr lang="en-US" dirty="0"/>
              <a:t>industry requires bulky and heavy raw materials like limestone, silica, alumina and gypsum. </a:t>
            </a:r>
            <a:r>
              <a:rPr lang="en-US" u="sng" dirty="0"/>
              <a:t>Coal </a:t>
            </a:r>
            <a:r>
              <a:rPr lang="en-US" dirty="0"/>
              <a:t>and </a:t>
            </a:r>
            <a:r>
              <a:rPr lang="en-US" u="sng" dirty="0"/>
              <a:t>electric power </a:t>
            </a:r>
            <a:r>
              <a:rPr lang="en-US" dirty="0"/>
              <a:t>are needed apart from </a:t>
            </a:r>
            <a:r>
              <a:rPr lang="en-US" u="sng" dirty="0"/>
              <a:t>rail transportation</a:t>
            </a:r>
            <a:r>
              <a:rPr lang="en-US" dirty="0"/>
              <a:t>.</a:t>
            </a:r>
          </a:p>
          <a:p>
            <a:pPr algn="just"/>
            <a:r>
              <a:rPr lang="en-US" dirty="0"/>
              <a:t>Market</a:t>
            </a:r>
            <a:r>
              <a:rPr lang="en-US" dirty="0"/>
              <a:t>:- East Asia, Middle East, Africa and South Asia</a:t>
            </a:r>
          </a:p>
          <a:p>
            <a:endParaRPr lang="en-US" dirty="0" smtClean="0"/>
          </a:p>
        </p:txBody>
      </p:sp>
      <p:pic>
        <p:nvPicPr>
          <p:cNvPr id="4" name="Google Shape;77;p16"/>
          <p:cNvPicPr preferRelativeResize="0"/>
          <p:nvPr/>
        </p:nvPicPr>
        <p:blipFill rotWithShape="1">
          <a:blip r:embed="rId2">
            <a:alphaModFix/>
          </a:blip>
          <a:srcRect/>
          <a:stretch/>
        </p:blipFill>
        <p:spPr>
          <a:xfrm>
            <a:off x="7738975" y="99540"/>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435" y="879362"/>
            <a:ext cx="3394709" cy="4107384"/>
          </a:xfrm>
          <a:prstGeom prst="rect">
            <a:avLst/>
          </a:prstGeom>
        </p:spPr>
      </p:pic>
    </p:spTree>
    <p:extLst>
      <p:ext uri="{BB962C8B-B14F-4D97-AF65-F5344CB8AC3E}">
        <p14:creationId xmlns:p14="http://schemas.microsoft.com/office/powerpoint/2010/main" val="13724364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562" y="194310"/>
            <a:ext cx="3618106" cy="474834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186" y="194310"/>
            <a:ext cx="4585063" cy="4866788"/>
          </a:xfrm>
          <a:prstGeom prst="rect">
            <a:avLst/>
          </a:prstGeom>
        </p:spPr>
      </p:pic>
      <p:pic>
        <p:nvPicPr>
          <p:cNvPr id="6" name="Google Shape;77;p16"/>
          <p:cNvPicPr preferRelativeResize="0"/>
          <p:nvPr/>
        </p:nvPicPr>
        <p:blipFill rotWithShape="1">
          <a:blip r:embed="rId4">
            <a:alphaModFix/>
          </a:blip>
          <a:srcRect/>
          <a:stretch/>
        </p:blipFill>
        <p:spPr>
          <a:xfrm>
            <a:off x="8229708" y="101238"/>
            <a:ext cx="859082" cy="470263"/>
          </a:xfrm>
          <a:prstGeom prst="rect">
            <a:avLst/>
          </a:prstGeom>
          <a:noFill/>
          <a:ln>
            <a:noFill/>
          </a:ln>
        </p:spPr>
      </p:pic>
    </p:spTree>
    <p:extLst>
      <p:ext uri="{BB962C8B-B14F-4D97-AF65-F5344CB8AC3E}">
        <p14:creationId xmlns:p14="http://schemas.microsoft.com/office/powerpoint/2010/main" val="42686138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2698" y="244929"/>
            <a:ext cx="8494123" cy="4663439"/>
          </a:xfrm>
          <a:prstGeom prst="rect">
            <a:avLst/>
          </a:prstGeom>
        </p:spPr>
      </p:pic>
      <p:pic>
        <p:nvPicPr>
          <p:cNvPr id="3" name="Google Shape;77;p16"/>
          <p:cNvPicPr preferRelativeResize="0"/>
          <p:nvPr/>
        </p:nvPicPr>
        <p:blipFill rotWithShape="1">
          <a:blip r:embed="rId3">
            <a:alphaModFix/>
          </a:blip>
          <a:srcRect/>
          <a:stretch/>
        </p:blipFill>
        <p:spPr>
          <a:xfrm>
            <a:off x="7721593" y="85212"/>
            <a:ext cx="1241169" cy="656408"/>
          </a:xfrm>
          <a:prstGeom prst="rect">
            <a:avLst/>
          </a:prstGeom>
          <a:noFill/>
          <a:ln>
            <a:noFill/>
          </a:ln>
        </p:spPr>
      </p:pic>
    </p:spTree>
    <p:extLst>
      <p:ext uri="{BB962C8B-B14F-4D97-AF65-F5344CB8AC3E}">
        <p14:creationId xmlns:p14="http://schemas.microsoft.com/office/powerpoint/2010/main" val="9910201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87" y="77902"/>
            <a:ext cx="7886700" cy="994172"/>
          </a:xfrm>
        </p:spPr>
        <p:txBody>
          <a:bodyPr/>
          <a:lstStyle/>
          <a:p>
            <a:r>
              <a:rPr lang="en-IN" b="1" dirty="0">
                <a:solidFill>
                  <a:srgbClr val="FF0000"/>
                </a:solidFill>
              </a:rPr>
              <a:t>Automobile Industry</a:t>
            </a:r>
          </a:p>
        </p:txBody>
      </p:sp>
      <p:sp>
        <p:nvSpPr>
          <p:cNvPr id="3" name="Content Placeholder 2"/>
          <p:cNvSpPr>
            <a:spLocks noGrp="1"/>
          </p:cNvSpPr>
          <p:nvPr>
            <p:ph idx="1"/>
          </p:nvPr>
        </p:nvSpPr>
        <p:spPr>
          <a:xfrm>
            <a:off x="628650" y="871946"/>
            <a:ext cx="7886700" cy="3760777"/>
          </a:xfrm>
        </p:spPr>
        <p:txBody>
          <a:bodyPr>
            <a:normAutofit fontScale="92500"/>
          </a:bodyPr>
          <a:lstStyle/>
          <a:p>
            <a:r>
              <a:rPr lang="en-US" dirty="0"/>
              <a:t>Automobiles provide vehicle for quick transport of good services and passengers. </a:t>
            </a:r>
            <a:endParaRPr lang="en-US" dirty="0" smtClean="0"/>
          </a:p>
          <a:p>
            <a:r>
              <a:rPr lang="en-US" dirty="0" smtClean="0"/>
              <a:t>Trucks</a:t>
            </a:r>
            <a:r>
              <a:rPr lang="en-US" dirty="0"/>
              <a:t>, buses, cars, motor cycles, scooters, three-wheelers and multi-utility vehicles are manufactured in India at various </a:t>
            </a:r>
            <a:r>
              <a:rPr lang="en-US" dirty="0" smtClean="0"/>
              <a:t>centers.</a:t>
            </a:r>
          </a:p>
          <a:p>
            <a:r>
              <a:rPr lang="en-US" dirty="0" smtClean="0"/>
              <a:t> The </a:t>
            </a:r>
            <a:r>
              <a:rPr lang="en-US" u="sng" dirty="0" smtClean="0"/>
              <a:t>liberalization</a:t>
            </a:r>
            <a:r>
              <a:rPr lang="en-US" dirty="0" smtClean="0"/>
              <a:t>, </a:t>
            </a:r>
            <a:r>
              <a:rPr lang="en-US" dirty="0"/>
              <a:t>the coming in of new and contemporary models stimulated the demand for vehicles in the </a:t>
            </a:r>
            <a:r>
              <a:rPr lang="en-US" dirty="0" smtClean="0"/>
              <a:t>market. </a:t>
            </a:r>
            <a:r>
              <a:rPr lang="en-US" u="sng" dirty="0" smtClean="0"/>
              <a:t>Foreign </a:t>
            </a:r>
            <a:r>
              <a:rPr lang="en-US" u="sng" dirty="0"/>
              <a:t>Direct Investment</a:t>
            </a:r>
            <a:r>
              <a:rPr lang="en-US" dirty="0"/>
              <a:t> brought in new technology and aligned the industry with global developments. </a:t>
            </a:r>
            <a:endParaRPr lang="en-US" dirty="0" smtClean="0"/>
          </a:p>
          <a:p>
            <a:r>
              <a:rPr lang="en-US" dirty="0"/>
              <a:t>T</a:t>
            </a:r>
            <a:r>
              <a:rPr lang="en-US" dirty="0" smtClean="0"/>
              <a:t>here </a:t>
            </a:r>
            <a:r>
              <a:rPr lang="en-US" dirty="0"/>
              <a:t>are 15 manufacturers of passenger cars and </a:t>
            </a:r>
            <a:r>
              <a:rPr lang="en-US" dirty="0" smtClean="0"/>
              <a:t>multi-utility </a:t>
            </a:r>
            <a:r>
              <a:rPr lang="en-US" dirty="0"/>
              <a:t>vehicles, 9 of commercial vehicles, 14 of the two and three-wheelers. </a:t>
            </a:r>
            <a:endParaRPr lang="en-US" dirty="0" smtClean="0"/>
          </a:p>
          <a:p>
            <a:r>
              <a:rPr lang="en-US" dirty="0" smtClean="0"/>
              <a:t>The </a:t>
            </a:r>
            <a:r>
              <a:rPr lang="en-US" dirty="0"/>
              <a:t>industry is located around </a:t>
            </a:r>
            <a:r>
              <a:rPr lang="en-US" u="sng" dirty="0"/>
              <a:t>Delhi, Gurgaon, Mumbai, Pune, Chennai, Kolkata, Lucknow, Indore, Hyderabad, Jamshedpur and Bangalore</a:t>
            </a:r>
            <a:r>
              <a:rPr lang="en-US" dirty="0"/>
              <a:t>.</a:t>
            </a:r>
            <a:endParaRPr lang="en-IN" dirty="0"/>
          </a:p>
        </p:txBody>
      </p:sp>
      <p:pic>
        <p:nvPicPr>
          <p:cNvPr id="4" name="Google Shape;77;p16"/>
          <p:cNvPicPr preferRelativeResize="0"/>
          <p:nvPr/>
        </p:nvPicPr>
        <p:blipFill rotWithShape="1">
          <a:blip r:embed="rId2">
            <a:alphaModFix/>
          </a:blip>
          <a:srcRect/>
          <a:stretch/>
        </p:blipFill>
        <p:spPr>
          <a:xfrm>
            <a:off x="8045087" y="219535"/>
            <a:ext cx="927662" cy="510778"/>
          </a:xfrm>
          <a:prstGeom prst="rect">
            <a:avLst/>
          </a:prstGeom>
          <a:noFill/>
          <a:ln>
            <a:noFill/>
          </a:ln>
        </p:spPr>
      </p:pic>
    </p:spTree>
    <p:extLst>
      <p:ext uri="{BB962C8B-B14F-4D97-AF65-F5344CB8AC3E}">
        <p14:creationId xmlns:p14="http://schemas.microsoft.com/office/powerpoint/2010/main" val="24226162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992" y="85793"/>
            <a:ext cx="4556043" cy="48813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509" y="85793"/>
            <a:ext cx="4250827" cy="4959735"/>
          </a:xfrm>
          <a:prstGeom prst="rect">
            <a:avLst/>
          </a:prstGeom>
        </p:spPr>
      </p:pic>
      <p:pic>
        <p:nvPicPr>
          <p:cNvPr id="6" name="Google Shape;77;p16"/>
          <p:cNvPicPr preferRelativeResize="0"/>
          <p:nvPr/>
        </p:nvPicPr>
        <p:blipFill rotWithShape="1">
          <a:blip r:embed="rId4">
            <a:alphaModFix/>
          </a:blip>
          <a:srcRect/>
          <a:stretch/>
        </p:blipFill>
        <p:spPr>
          <a:xfrm>
            <a:off x="8140660" y="0"/>
            <a:ext cx="878676" cy="450668"/>
          </a:xfrm>
          <a:prstGeom prst="rect">
            <a:avLst/>
          </a:prstGeom>
          <a:noFill/>
          <a:ln>
            <a:noFill/>
          </a:ln>
        </p:spPr>
      </p:pic>
    </p:spTree>
    <p:extLst>
      <p:ext uri="{BB962C8B-B14F-4D97-AF65-F5344CB8AC3E}">
        <p14:creationId xmlns:p14="http://schemas.microsoft.com/office/powerpoint/2010/main" val="84336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480536"/>
          </a:xfrm>
        </p:spPr>
        <p:txBody>
          <a:bodyPr>
            <a:normAutofit fontScale="90000"/>
          </a:bodyPr>
          <a:lstStyle/>
          <a:p>
            <a:r>
              <a:rPr lang="en-US" sz="3000" b="1" dirty="0">
                <a:solidFill>
                  <a:srgbClr val="FF0000"/>
                </a:solidFill>
              </a:rPr>
              <a:t>Information Technology and Electronics Industry</a:t>
            </a:r>
            <a:endParaRPr lang="en-IN" sz="3000" b="1" dirty="0">
              <a:solidFill>
                <a:srgbClr val="FF0000"/>
              </a:solidFill>
            </a:endParaRPr>
          </a:p>
        </p:txBody>
      </p:sp>
      <p:sp>
        <p:nvSpPr>
          <p:cNvPr id="3" name="Content Placeholder 2"/>
          <p:cNvSpPr>
            <a:spLocks noGrp="1"/>
          </p:cNvSpPr>
          <p:nvPr>
            <p:ph idx="1"/>
          </p:nvPr>
        </p:nvSpPr>
        <p:spPr>
          <a:xfrm>
            <a:off x="628650" y="881743"/>
            <a:ext cx="7886700" cy="3750980"/>
          </a:xfrm>
        </p:spPr>
        <p:txBody>
          <a:bodyPr>
            <a:normAutofit fontScale="92500" lnSpcReduction="10000"/>
          </a:bodyPr>
          <a:lstStyle/>
          <a:p>
            <a:r>
              <a:rPr lang="en-US" u="sng" dirty="0" smtClean="0"/>
              <a:t>Bangalore</a:t>
            </a:r>
            <a:r>
              <a:rPr lang="en-US" dirty="0" smtClean="0"/>
              <a:t>-the </a:t>
            </a:r>
            <a:r>
              <a:rPr lang="en-US" dirty="0"/>
              <a:t>electronic capital of India. </a:t>
            </a:r>
          </a:p>
          <a:p>
            <a:r>
              <a:rPr lang="en-US" dirty="0" smtClean="0"/>
              <a:t>Important centers </a:t>
            </a:r>
            <a:r>
              <a:rPr lang="en-US" dirty="0"/>
              <a:t>for electronic goods are </a:t>
            </a:r>
            <a:r>
              <a:rPr lang="en-US" u="sng" dirty="0"/>
              <a:t>Mumbai, Delhi, Hyderabad, Pune, </a:t>
            </a:r>
            <a:r>
              <a:rPr lang="en-US" u="sng" dirty="0" smtClean="0"/>
              <a:t>Chennai</a:t>
            </a:r>
            <a:r>
              <a:rPr lang="en-US" u="sng" dirty="0"/>
              <a:t>, Kolkata, Lucknow and Coimbatore</a:t>
            </a:r>
            <a:r>
              <a:rPr lang="en-US" dirty="0" smtClean="0"/>
              <a:t>.</a:t>
            </a:r>
          </a:p>
          <a:p>
            <a:r>
              <a:rPr lang="en-US" dirty="0"/>
              <a:t> 18 </a:t>
            </a:r>
            <a:r>
              <a:rPr lang="en-US" u="sng" dirty="0"/>
              <a:t>software technology parks </a:t>
            </a:r>
            <a:r>
              <a:rPr lang="en-US" dirty="0"/>
              <a:t>provide single window service and high data communication facility to software experts</a:t>
            </a:r>
            <a:r>
              <a:rPr lang="en-US" dirty="0" smtClean="0"/>
              <a:t>.</a:t>
            </a:r>
          </a:p>
          <a:p>
            <a:r>
              <a:rPr lang="en-US" dirty="0"/>
              <a:t>A major impact of this </a:t>
            </a:r>
            <a:r>
              <a:rPr lang="en-US" dirty="0" smtClean="0"/>
              <a:t>industry-</a:t>
            </a:r>
            <a:r>
              <a:rPr lang="en-US" u="sng" dirty="0" smtClean="0"/>
              <a:t>Employment </a:t>
            </a:r>
            <a:r>
              <a:rPr lang="en-US" u="sng" dirty="0"/>
              <a:t>generation</a:t>
            </a:r>
            <a:r>
              <a:rPr lang="en-US" dirty="0"/>
              <a:t>. </a:t>
            </a:r>
            <a:r>
              <a:rPr lang="en-US" dirty="0" smtClean="0"/>
              <a:t>It </a:t>
            </a:r>
            <a:r>
              <a:rPr lang="en-US" dirty="0"/>
              <a:t>is encouraging to know that </a:t>
            </a:r>
            <a:r>
              <a:rPr lang="en-US" u="sng" dirty="0"/>
              <a:t>30 per cent </a:t>
            </a:r>
            <a:r>
              <a:rPr lang="en-US" dirty="0"/>
              <a:t>of the people </a:t>
            </a:r>
            <a:r>
              <a:rPr lang="en-US" u="sng" dirty="0"/>
              <a:t>employed</a:t>
            </a:r>
            <a:r>
              <a:rPr lang="en-US" dirty="0"/>
              <a:t> in this sector are </a:t>
            </a:r>
            <a:r>
              <a:rPr lang="en-US" u="sng" dirty="0"/>
              <a:t>women</a:t>
            </a:r>
            <a:r>
              <a:rPr lang="en-US" dirty="0"/>
              <a:t>. </a:t>
            </a:r>
            <a:endParaRPr lang="en-US" dirty="0" smtClean="0"/>
          </a:p>
          <a:p>
            <a:r>
              <a:rPr lang="en-US" dirty="0" smtClean="0"/>
              <a:t>This </a:t>
            </a:r>
            <a:r>
              <a:rPr lang="en-US" dirty="0"/>
              <a:t>industry has been a </a:t>
            </a:r>
            <a:r>
              <a:rPr lang="en-US" u="sng" dirty="0"/>
              <a:t>major foreign exchange earner </a:t>
            </a:r>
            <a:r>
              <a:rPr lang="en-US" dirty="0"/>
              <a:t>in the last two or three years because of its fast growing </a:t>
            </a:r>
            <a:r>
              <a:rPr lang="en-US" u="sng" dirty="0"/>
              <a:t>Business Processes Outsourcing (BPO) sector</a:t>
            </a:r>
            <a:r>
              <a:rPr lang="en-US" dirty="0"/>
              <a:t>. </a:t>
            </a:r>
            <a:endParaRPr lang="en-US" dirty="0" smtClean="0"/>
          </a:p>
          <a:p>
            <a:r>
              <a:rPr lang="en-US" dirty="0" smtClean="0"/>
              <a:t>The </a:t>
            </a:r>
            <a:r>
              <a:rPr lang="en-US" dirty="0"/>
              <a:t>continuing growth in the </a:t>
            </a:r>
            <a:r>
              <a:rPr lang="en-US" u="sng" dirty="0"/>
              <a:t>hardware and software </a:t>
            </a:r>
            <a:r>
              <a:rPr lang="en-US" dirty="0"/>
              <a:t>is the key to the success of </a:t>
            </a:r>
            <a:r>
              <a:rPr lang="en-US" u="sng" dirty="0"/>
              <a:t>IT industry </a:t>
            </a:r>
            <a:r>
              <a:rPr lang="en-US" dirty="0"/>
              <a:t>in India</a:t>
            </a:r>
            <a:endParaRPr lang="en-IN" dirty="0"/>
          </a:p>
        </p:txBody>
      </p:sp>
      <p:pic>
        <p:nvPicPr>
          <p:cNvPr id="4" name="Google Shape;77;p16"/>
          <p:cNvPicPr preferRelativeResize="0"/>
          <p:nvPr/>
        </p:nvPicPr>
        <p:blipFill rotWithShape="1">
          <a:blip r:embed="rId2">
            <a:alphaModFix/>
          </a:blip>
          <a:srcRect/>
          <a:stretch/>
        </p:blipFill>
        <p:spPr>
          <a:xfrm>
            <a:off x="7806653" y="97972"/>
            <a:ext cx="1241169" cy="656408"/>
          </a:xfrm>
          <a:prstGeom prst="rect">
            <a:avLst/>
          </a:prstGeom>
          <a:noFill/>
          <a:ln>
            <a:noFill/>
          </a:ln>
        </p:spPr>
      </p:pic>
    </p:spTree>
    <p:extLst>
      <p:ext uri="{BB962C8B-B14F-4D97-AF65-F5344CB8AC3E}">
        <p14:creationId xmlns:p14="http://schemas.microsoft.com/office/powerpoint/2010/main" val="21605984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66" y="97972"/>
            <a:ext cx="4536077" cy="4947557"/>
          </a:xfrm>
        </p:spPr>
      </p:pic>
      <p:sp>
        <p:nvSpPr>
          <p:cNvPr id="5" name="Rectangle 4"/>
          <p:cNvSpPr/>
          <p:nvPr/>
        </p:nvSpPr>
        <p:spPr>
          <a:xfrm>
            <a:off x="4965077" y="2031568"/>
            <a:ext cx="3126177" cy="253916"/>
          </a:xfrm>
          <a:prstGeom prst="rect">
            <a:avLst/>
          </a:prstGeom>
        </p:spPr>
        <p:txBody>
          <a:bodyPr wrap="none">
            <a:spAutoFit/>
          </a:bodyPr>
          <a:lstStyle/>
          <a:p>
            <a:r>
              <a:rPr lang="en-IN" sz="1050" dirty="0">
                <a:hlinkClick r:id="rId3" action="ppaction://hlinkpres?slideindex=1&amp;slidetitle="/>
              </a:rPr>
              <a:t>https://www.youtube.com/watch?v=0qach-F3Xvw</a:t>
            </a:r>
            <a:endParaRPr lang="en-IN" sz="1050" dirty="0"/>
          </a:p>
        </p:txBody>
      </p:sp>
      <p:pic>
        <p:nvPicPr>
          <p:cNvPr id="6" name="Google Shape;77;p16"/>
          <p:cNvPicPr preferRelativeResize="0"/>
          <p:nvPr/>
        </p:nvPicPr>
        <p:blipFill rotWithShape="1">
          <a:blip r:embed="rId4">
            <a:alphaModFix/>
          </a:blip>
          <a:srcRect/>
          <a:stretch/>
        </p:blipFill>
        <p:spPr>
          <a:xfrm>
            <a:off x="7710961" y="97972"/>
            <a:ext cx="1241169" cy="656408"/>
          </a:xfrm>
          <a:prstGeom prst="rect">
            <a:avLst/>
          </a:prstGeom>
          <a:noFill/>
          <a:ln>
            <a:noFill/>
          </a:ln>
        </p:spPr>
      </p:pic>
    </p:spTree>
    <p:extLst>
      <p:ext uri="{BB962C8B-B14F-4D97-AF65-F5344CB8AC3E}">
        <p14:creationId xmlns:p14="http://schemas.microsoft.com/office/powerpoint/2010/main" val="1666951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891592"/>
            <a:ext cx="8520600" cy="572700"/>
          </a:xfrm>
        </p:spPr>
        <p:txBody>
          <a:bodyPr/>
          <a:lstStyle/>
          <a:p>
            <a:r>
              <a:rPr lang="en-IN" b="1" dirty="0" smtClean="0">
                <a:solidFill>
                  <a:srgbClr val="FF0000"/>
                </a:solidFill>
              </a:rPr>
              <a:t>RECAPITULATION</a:t>
            </a:r>
            <a:endParaRPr lang="en-IN" b="1" dirty="0">
              <a:solidFill>
                <a:srgbClr val="FF0000"/>
              </a:solidFill>
            </a:endParaRPr>
          </a:p>
        </p:txBody>
      </p:sp>
      <p:sp>
        <p:nvSpPr>
          <p:cNvPr id="3" name="Text Placeholder 2"/>
          <p:cNvSpPr>
            <a:spLocks noGrp="1"/>
          </p:cNvSpPr>
          <p:nvPr>
            <p:ph type="body" idx="1"/>
          </p:nvPr>
        </p:nvSpPr>
        <p:spPr>
          <a:xfrm>
            <a:off x="3010473" y="1548006"/>
            <a:ext cx="3876919" cy="2539429"/>
          </a:xfrm>
        </p:spPr>
        <p:txBody>
          <a:bodyPr/>
          <a:lstStyle/>
          <a:p>
            <a:r>
              <a:rPr lang="en-US" dirty="0"/>
              <a:t>Mineral Based Industries</a:t>
            </a:r>
          </a:p>
          <a:p>
            <a:pPr>
              <a:buFont typeface="Wingdings" panose="05000000000000000000" pitchFamily="2" charset="2"/>
              <a:buChar char="Ø"/>
            </a:pPr>
            <a:r>
              <a:rPr lang="en-US" dirty="0"/>
              <a:t> Iron – Steel Industry</a:t>
            </a:r>
          </a:p>
          <a:p>
            <a:pPr>
              <a:buFont typeface="Wingdings" panose="05000000000000000000" pitchFamily="2" charset="2"/>
              <a:buChar char="Ø"/>
            </a:pPr>
            <a:r>
              <a:rPr lang="en-US" dirty="0"/>
              <a:t>Aluminium Industry</a:t>
            </a:r>
          </a:p>
          <a:p>
            <a:pPr>
              <a:buFont typeface="Wingdings" panose="05000000000000000000" pitchFamily="2" charset="2"/>
              <a:buChar char="Ø"/>
            </a:pPr>
            <a:r>
              <a:rPr lang="en-IN" dirty="0"/>
              <a:t>Chemical Industry</a:t>
            </a:r>
          </a:p>
          <a:p>
            <a:pPr>
              <a:buFont typeface="Wingdings" panose="05000000000000000000" pitchFamily="2" charset="2"/>
              <a:buChar char="Ø"/>
            </a:pPr>
            <a:r>
              <a:rPr lang="en-IN" dirty="0"/>
              <a:t>Fertilizer</a:t>
            </a:r>
            <a:r>
              <a:rPr lang="en-US" dirty="0"/>
              <a:t> Industry</a:t>
            </a:r>
          </a:p>
          <a:p>
            <a:pPr>
              <a:buFont typeface="Wingdings" panose="05000000000000000000" pitchFamily="2" charset="2"/>
              <a:buChar char="Ø"/>
            </a:pPr>
            <a:r>
              <a:rPr lang="en-IN" dirty="0"/>
              <a:t>Cement Industry</a:t>
            </a:r>
            <a:endParaRPr lang="en-US" dirty="0"/>
          </a:p>
          <a:p>
            <a:pPr lvl="0"/>
            <a:endParaRPr lang="en-IN" dirty="0">
              <a:latin typeface="Calibri" panose="020F0502020204030204" pitchFamily="34" charset="0"/>
              <a:cs typeface="Calibri" panose="020F0502020204030204" pitchFamily="34" charset="0"/>
            </a:endParaRPr>
          </a:p>
        </p:txBody>
      </p:sp>
      <p:pic>
        <p:nvPicPr>
          <p:cNvPr id="4" name="Google Shape;70;p15"/>
          <p:cNvPicPr preferRelativeResize="0"/>
          <p:nvPr/>
        </p:nvPicPr>
        <p:blipFill rotWithShape="1">
          <a:blip r:embed="rId2">
            <a:alphaModFix/>
          </a:blip>
          <a:srcRect/>
          <a:stretch/>
        </p:blipFill>
        <p:spPr>
          <a:xfrm>
            <a:off x="7674202" y="279717"/>
            <a:ext cx="1232526" cy="611875"/>
          </a:xfrm>
          <a:prstGeom prst="rect">
            <a:avLst/>
          </a:prstGeom>
          <a:noFill/>
          <a:ln>
            <a:noFill/>
          </a:ln>
        </p:spPr>
      </p:pic>
    </p:spTree>
    <p:extLst>
      <p:ext uri="{BB962C8B-B14F-4D97-AF65-F5344CB8AC3E}">
        <p14:creationId xmlns:p14="http://schemas.microsoft.com/office/powerpoint/2010/main" val="2333330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578" t="19483" r="23753" b="18582"/>
          <a:stretch/>
        </p:blipFill>
        <p:spPr>
          <a:xfrm>
            <a:off x="180753" y="138223"/>
            <a:ext cx="8846289" cy="4837814"/>
          </a:xfrm>
        </p:spPr>
      </p:pic>
      <p:pic>
        <p:nvPicPr>
          <p:cNvPr id="5" name="Google Shape;77;p16"/>
          <p:cNvPicPr preferRelativeResize="0"/>
          <p:nvPr/>
        </p:nvPicPr>
        <p:blipFill rotWithShape="1">
          <a:blip r:embed="rId3">
            <a:alphaModFix/>
          </a:blip>
          <a:srcRect/>
          <a:stretch/>
        </p:blipFill>
        <p:spPr>
          <a:xfrm>
            <a:off x="7794516" y="138223"/>
            <a:ext cx="1232526" cy="611875"/>
          </a:xfrm>
          <a:prstGeom prst="rect">
            <a:avLst/>
          </a:prstGeom>
          <a:noFill/>
          <a:ln>
            <a:noFill/>
          </a:ln>
        </p:spPr>
      </p:pic>
    </p:spTree>
    <p:extLst>
      <p:ext uri="{BB962C8B-B14F-4D97-AF65-F5344CB8AC3E}">
        <p14:creationId xmlns:p14="http://schemas.microsoft.com/office/powerpoint/2010/main" val="13565987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392810"/>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graphicFrame>
        <p:nvGraphicFramePr>
          <p:cNvPr id="6" name="Table 5"/>
          <p:cNvGraphicFramePr>
            <a:graphicFrameLocks noGrp="1"/>
          </p:cNvGraphicFramePr>
          <p:nvPr>
            <p:extLst/>
          </p:nvPr>
        </p:nvGraphicFramePr>
        <p:xfrm>
          <a:off x="744583" y="1058092"/>
          <a:ext cx="7749539" cy="3943350"/>
        </p:xfrm>
        <a:graphic>
          <a:graphicData uri="http://schemas.openxmlformats.org/drawingml/2006/table">
            <a:tbl>
              <a:tblPr>
                <a:tableStyleId>{5C22544A-7EE6-4342-B048-85BDC9FD1C3A}</a:tableStyleId>
              </a:tblPr>
              <a:tblGrid>
                <a:gridCol w="7749539">
                  <a:extLst>
                    <a:ext uri="{9D8B030D-6E8A-4147-A177-3AD203B41FA5}">
                      <a16:colId xmlns:a16="http://schemas.microsoft.com/office/drawing/2014/main" val="130827403"/>
                    </a:ext>
                  </a:extLst>
                </a:gridCol>
              </a:tblGrid>
              <a:tr h="3943350">
                <a:tc>
                  <a:txBody>
                    <a:bodyPr/>
                    <a:lstStyle/>
                    <a:p>
                      <a:pPr marL="342900" lvl="0" indent="-342900">
                        <a:lnSpc>
                          <a:spcPct val="150000"/>
                        </a:lnSpc>
                        <a:spcAft>
                          <a:spcPts val="1950"/>
                        </a:spcAft>
                        <a:buFont typeface="+mj-lt"/>
                        <a:buAutoNum type="arabicPeriod"/>
                      </a:pPr>
                      <a:r>
                        <a:rPr lang="en-IN" sz="1400" dirty="0">
                          <a:effectLst/>
                        </a:rPr>
                        <a:t> To which one of the following countries does India export jute goods? (1)</a:t>
                      </a:r>
                      <a:br>
                        <a:rPr lang="en-IN" sz="1400" dirty="0">
                          <a:effectLst/>
                        </a:rPr>
                      </a:br>
                      <a:r>
                        <a:rPr lang="en-IN" sz="1400" dirty="0">
                          <a:effectLst/>
                        </a:rPr>
                        <a:t>(a) Japan</a:t>
                      </a:r>
                      <a:br>
                        <a:rPr lang="en-IN" sz="1400" dirty="0">
                          <a:effectLst/>
                        </a:rPr>
                      </a:br>
                      <a:r>
                        <a:rPr lang="en-IN" sz="1400" dirty="0">
                          <a:effectLst/>
                        </a:rPr>
                        <a:t>(b) China</a:t>
                      </a:r>
                      <a:br>
                        <a:rPr lang="en-IN" sz="1400" dirty="0">
                          <a:effectLst/>
                        </a:rPr>
                      </a:br>
                      <a:r>
                        <a:rPr lang="en-IN" sz="1400" dirty="0">
                          <a:effectLst/>
                        </a:rPr>
                        <a:t>(c) USA</a:t>
                      </a:r>
                      <a:br>
                        <a:rPr lang="en-IN" sz="1400" dirty="0">
                          <a:effectLst/>
                        </a:rPr>
                      </a:br>
                      <a:r>
                        <a:rPr lang="en-IN" sz="1400" dirty="0">
                          <a:effectLst/>
                        </a:rPr>
                        <a:t>(d) France</a:t>
                      </a:r>
                      <a:endParaRPr lang="en-IN" sz="1200" dirty="0">
                        <a:effectLst/>
                      </a:endParaRPr>
                    </a:p>
                    <a:p>
                      <a:pPr marL="342900" lvl="0" indent="-342900">
                        <a:lnSpc>
                          <a:spcPct val="150000"/>
                        </a:lnSpc>
                        <a:spcAft>
                          <a:spcPts val="1950"/>
                        </a:spcAft>
                        <a:buFont typeface="+mj-lt"/>
                        <a:buAutoNum type="arabicPeriod"/>
                      </a:pPr>
                      <a:r>
                        <a:rPr lang="en-IN" sz="1400" dirty="0">
                          <a:effectLst/>
                        </a:rPr>
                        <a:t>Why did Mahatma Gandhi lay emphasis on spinning yarn and weaving </a:t>
                      </a:r>
                      <a:r>
                        <a:rPr lang="en-IN" sz="1400" dirty="0" err="1">
                          <a:effectLst/>
                        </a:rPr>
                        <a:t>khadi</a:t>
                      </a:r>
                      <a:r>
                        <a:rPr lang="en-IN" sz="1400" dirty="0">
                          <a:effectLst/>
                        </a:rPr>
                        <a:t>? (3)</a:t>
                      </a:r>
                      <a:endParaRPr lang="en-IN" sz="1200" dirty="0">
                        <a:effectLst/>
                      </a:endParaRPr>
                    </a:p>
                    <a:p>
                      <a:pPr marL="342900" lvl="0" indent="-342900">
                        <a:lnSpc>
                          <a:spcPct val="150000"/>
                        </a:lnSpc>
                        <a:spcAft>
                          <a:spcPts val="1950"/>
                        </a:spcAft>
                        <a:buFont typeface="+mj-lt"/>
                        <a:buAutoNum type="arabicPeriod"/>
                      </a:pPr>
                      <a:r>
                        <a:rPr lang="en-IN" sz="1400" dirty="0">
                          <a:effectLst/>
                        </a:rPr>
                        <a:t>State three conditions that resulted in expansion of sugar industry in the Southern States. (3)</a:t>
                      </a:r>
                      <a:endParaRPr lang="en-IN" sz="1200" dirty="0">
                        <a:effectLst/>
                      </a:endParaRPr>
                    </a:p>
                    <a:p>
                      <a:pPr marL="342900" lvl="0" indent="-342900">
                        <a:lnSpc>
                          <a:spcPct val="150000"/>
                        </a:lnSpc>
                        <a:spcAft>
                          <a:spcPts val="1950"/>
                        </a:spcAft>
                        <a:buFont typeface="+mj-lt"/>
                        <a:buAutoNum type="arabicPeriod"/>
                      </a:pPr>
                      <a:r>
                        <a:rPr lang="en-IN" sz="1400" dirty="0">
                          <a:effectLst/>
                        </a:rPr>
                        <a:t>Suggest five ways by which agriculture in India has been modernized with the development and expansion of industry. (5) </a:t>
                      </a:r>
                      <a:endParaRPr lang="en-IN" sz="1200" dirty="0">
                        <a:effectLst/>
                      </a:endParaRPr>
                    </a:p>
                    <a:p>
                      <a:pPr algn="just">
                        <a:lnSpc>
                          <a:spcPct val="150000"/>
                        </a:lnSpc>
                        <a:spcAft>
                          <a:spcPts val="0"/>
                        </a:spcAft>
                      </a:pPr>
                      <a:r>
                        <a:rPr lang="en-IN" sz="1400" dirty="0">
                          <a:effectLst/>
                        </a:rPr>
                        <a:t>(WS Q.NO.- 4,7,9,10)</a:t>
                      </a:r>
                      <a:endParaRPr lang="en-IN" sz="1200" dirty="0">
                        <a:effectLst/>
                        <a:latin typeface="Arial" panose="020B0604020202020204" pitchFamily="34" charset="0"/>
                        <a:ea typeface="Arial" panose="020B060402020202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785070793"/>
                  </a:ext>
                </a:extLst>
              </a:tr>
            </a:tbl>
          </a:graphicData>
        </a:graphic>
      </p:graphicFrame>
      <p:pic>
        <p:nvPicPr>
          <p:cNvPr id="7" name="Google Shape;70;p15"/>
          <p:cNvPicPr preferRelativeResize="0"/>
          <p:nvPr/>
        </p:nvPicPr>
        <p:blipFill rotWithShape="1">
          <a:blip r:embed="rId2">
            <a:alphaModFix/>
          </a:blip>
          <a:srcRect/>
          <a:stretch/>
        </p:blipFill>
        <p:spPr>
          <a:xfrm>
            <a:off x="7787575" y="4381912"/>
            <a:ext cx="1232526" cy="611875"/>
          </a:xfrm>
          <a:prstGeom prst="rect">
            <a:avLst/>
          </a:prstGeom>
          <a:noFill/>
          <a:ln>
            <a:noFill/>
          </a:ln>
        </p:spPr>
      </p:pic>
    </p:spTree>
    <p:extLst>
      <p:ext uri="{BB962C8B-B14F-4D97-AF65-F5344CB8AC3E}">
        <p14:creationId xmlns:p14="http://schemas.microsoft.com/office/powerpoint/2010/main" val="14183590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806362" y="0"/>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178" algn="ctr">
              <a:lnSpc>
                <a:spcPct val="115000"/>
              </a:lnSpc>
              <a:buSzPts val="4000"/>
            </a:pPr>
            <a:r>
              <a:rPr lang="en" sz="4000" b="1"/>
              <a:t>THANKING YOU</a:t>
            </a:r>
            <a:endParaRPr sz="4000" b="1"/>
          </a:p>
          <a:p>
            <a:pPr marL="457178" algn="ctr">
              <a:lnSpc>
                <a:spcPct val="115000"/>
              </a:lnSpc>
              <a:buSzPts val="4000"/>
            </a:pPr>
            <a:r>
              <a:rPr lang="en" sz="4000" b="1">
                <a:solidFill>
                  <a:srgbClr val="FF0000"/>
                </a:solidFill>
              </a:rPr>
              <a:t>ODM EDUCATIONAL GROUP</a:t>
            </a:r>
            <a:endParaRPr sz="4000" b="1">
              <a:solidFill>
                <a:srgbClr val="FF0000"/>
              </a:solidFill>
            </a:endParaRPr>
          </a:p>
          <a:p>
            <a:pPr>
              <a:buClr>
                <a:srgbClr val="000000"/>
              </a:buClr>
              <a:buSzPts val="1400"/>
            </a:pPr>
            <a:endParaRPr sz="1800"/>
          </a:p>
        </p:txBody>
      </p:sp>
    </p:spTree>
    <p:extLst>
      <p:ext uri="{BB962C8B-B14F-4D97-AF65-F5344CB8AC3E}">
        <p14:creationId xmlns:p14="http://schemas.microsoft.com/office/powerpoint/2010/main" val="3029311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62325" y="98375"/>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algn="ctr">
              <a:buClr>
                <a:srgbClr val="000000"/>
              </a:buClr>
              <a:buSzPts val="3100"/>
            </a:pPr>
            <a:r>
              <a:rPr lang="en" sz="3000" b="1" dirty="0">
                <a:solidFill>
                  <a:srgbClr val="FF0000"/>
                </a:solidFill>
                <a:latin typeface="Calibri"/>
                <a:ea typeface="Calibri"/>
                <a:cs typeface="Calibri"/>
                <a:sym typeface="Calibri"/>
              </a:rPr>
              <a:t>MANUFACTURING </a:t>
            </a:r>
            <a:r>
              <a:rPr lang="en" sz="3000" b="1" dirty="0">
                <a:solidFill>
                  <a:srgbClr val="FF0000"/>
                </a:solidFill>
                <a:latin typeface="Calibri"/>
                <a:ea typeface="Calibri"/>
                <a:cs typeface="Calibri"/>
                <a:sym typeface="Calibri"/>
              </a:rPr>
              <a:t>INDUSTRIES</a:t>
            </a:r>
            <a:endParaRPr sz="2900" b="1" dirty="0">
              <a:solidFill>
                <a:srgbClr val="FF0000"/>
              </a:solidFill>
              <a:latin typeface="Calibri"/>
              <a:ea typeface="Calibri"/>
              <a:cs typeface="Calibri"/>
              <a:sym typeface="Calibri"/>
            </a:endParaRPr>
          </a:p>
          <a:p>
            <a:pPr algn="ctr">
              <a:buClr>
                <a:srgbClr val="000000"/>
              </a:buClr>
              <a:buSzPts val="3100"/>
            </a:pPr>
            <a:r>
              <a:rPr lang="en" sz="2500" dirty="0">
                <a:latin typeface="Calibri"/>
                <a:ea typeface="Calibri"/>
                <a:cs typeface="Calibri"/>
                <a:sym typeface="Calibri"/>
              </a:rPr>
              <a:t>INTRODUCTION</a:t>
            </a:r>
            <a:endParaRPr sz="2500" dirty="0">
              <a:latin typeface="Calibri"/>
              <a:ea typeface="Calibri"/>
              <a:cs typeface="Calibri"/>
              <a:sym typeface="Calibri"/>
            </a:endParaRPr>
          </a:p>
        </p:txBody>
      </p:sp>
      <p:sp>
        <p:nvSpPr>
          <p:cNvPr id="57" name="Google Shape;57;p13"/>
          <p:cNvSpPr txBox="1"/>
          <p:nvPr/>
        </p:nvSpPr>
        <p:spPr>
          <a:xfrm>
            <a:off x="5874275" y="98375"/>
            <a:ext cx="3176100" cy="1267500"/>
          </a:xfrm>
          <a:prstGeom prst="rect">
            <a:avLst/>
          </a:prstGeom>
          <a:noFill/>
          <a:ln>
            <a:noFill/>
          </a:ln>
        </p:spPr>
        <p:txBody>
          <a:bodyPr spcFirstLastPara="1" wrap="square" lIns="91425" tIns="91425" rIns="91425" bIns="91425" anchor="t" anchorCtr="0">
            <a:noAutofit/>
          </a:bodyPr>
          <a:lstStyle/>
          <a:p>
            <a:endParaRPr sz="1800"/>
          </a:p>
        </p:txBody>
      </p:sp>
      <p:sp>
        <p:nvSpPr>
          <p:cNvPr id="58" name="Google Shape;58;p13"/>
          <p:cNvSpPr txBox="1"/>
          <p:nvPr/>
        </p:nvSpPr>
        <p:spPr>
          <a:xfrm>
            <a:off x="2190000" y="2411013"/>
            <a:ext cx="5187248" cy="966900"/>
          </a:xfrm>
          <a:prstGeom prst="rect">
            <a:avLst/>
          </a:prstGeom>
          <a:noFill/>
          <a:ln>
            <a:noFill/>
          </a:ln>
        </p:spPr>
        <p:txBody>
          <a:bodyPr spcFirstLastPara="1" wrap="square" lIns="91425" tIns="91425" rIns="91425" bIns="91425" anchor="t" anchorCtr="0">
            <a:noAutofit/>
          </a:bodyPr>
          <a:lstStyle/>
          <a:p>
            <a:r>
              <a:rPr lang="en" sz="1800" b="1" dirty="0"/>
              <a:t>SUBJECT : GEOGRAPHY</a:t>
            </a:r>
            <a:endParaRPr sz="1800" b="1" dirty="0"/>
          </a:p>
          <a:p>
            <a:r>
              <a:rPr lang="en" sz="1800" b="1" dirty="0"/>
              <a:t>CHAPTER NUMBER: </a:t>
            </a:r>
            <a:r>
              <a:rPr lang="en" sz="1800" b="1" dirty="0"/>
              <a:t>06 (Session-6)</a:t>
            </a:r>
            <a:endParaRPr sz="1800" b="1" dirty="0"/>
          </a:p>
          <a:p>
            <a:r>
              <a:rPr lang="en" sz="1800" b="1" dirty="0"/>
              <a:t>CHAPTER NAME : MANUFACTURING INDUSTRIES</a:t>
            </a:r>
            <a:endParaRPr sz="1800" b="1" dirty="0"/>
          </a:p>
        </p:txBody>
      </p:sp>
    </p:spTree>
    <p:extLst>
      <p:ext uri="{BB962C8B-B14F-4D97-AF65-F5344CB8AC3E}">
        <p14:creationId xmlns:p14="http://schemas.microsoft.com/office/powerpoint/2010/main" val="18841933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 y="127363"/>
            <a:ext cx="8814361" cy="4882982"/>
          </a:xfrm>
          <a:prstGeom prst="rect">
            <a:avLst/>
          </a:prstGeom>
        </p:spPr>
      </p:pic>
      <p:pic>
        <p:nvPicPr>
          <p:cNvPr id="6"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3918954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Learning Outcomes</a:t>
            </a:r>
            <a:endParaRPr lang="en-IN" b="1" dirty="0">
              <a:solidFill>
                <a:srgbClr val="FF0000"/>
              </a:solidFill>
            </a:endParaRPr>
          </a:p>
        </p:txBody>
      </p:sp>
      <p:sp>
        <p:nvSpPr>
          <p:cNvPr id="3" name="Content Placeholder 2"/>
          <p:cNvSpPr>
            <a:spLocks noGrp="1"/>
          </p:cNvSpPr>
          <p:nvPr>
            <p:ph idx="1"/>
          </p:nvPr>
        </p:nvSpPr>
        <p:spPr>
          <a:xfrm>
            <a:off x="628650" y="1369219"/>
            <a:ext cx="7886700" cy="2794567"/>
          </a:xfrm>
        </p:spPr>
        <p:txBody>
          <a:bodyPr/>
          <a:lstStyle/>
          <a:p>
            <a:pPr lvl="0"/>
            <a:r>
              <a:rPr lang="en-IN" dirty="0"/>
              <a:t>Students will be able to understand Automobile Industry, Information Technology and Electronics Industry.</a:t>
            </a:r>
          </a:p>
          <a:p>
            <a:pPr lvl="0"/>
            <a:r>
              <a:rPr lang="en-IN" dirty="0"/>
              <a:t>They will be able to know the importance of mineral based industry.</a:t>
            </a:r>
          </a:p>
          <a:p>
            <a:pPr lvl="0"/>
            <a:r>
              <a:rPr lang="en-IN" dirty="0"/>
              <a:t>This will build their conscious about country and its resources.</a:t>
            </a:r>
          </a:p>
          <a:p>
            <a:pPr lvl="0"/>
            <a:r>
              <a:rPr lang="en-IN" dirty="0"/>
              <a:t>They will understand importance of resources and its planned utilization.</a:t>
            </a:r>
          </a:p>
          <a:p>
            <a:r>
              <a:rPr lang="en-IN" dirty="0"/>
              <a:t>They will be constructive towards conservation of resources.</a:t>
            </a:r>
          </a:p>
        </p:txBody>
      </p:sp>
      <p:pic>
        <p:nvPicPr>
          <p:cNvPr id="4" name="Google Shape;77;p16"/>
          <p:cNvPicPr preferRelativeResize="0"/>
          <p:nvPr/>
        </p:nvPicPr>
        <p:blipFill rotWithShape="1">
          <a:blip r:embed="rId2">
            <a:alphaModFix/>
          </a:blip>
          <a:srcRect/>
          <a:stretch/>
        </p:blipFill>
        <p:spPr>
          <a:xfrm>
            <a:off x="7781956" y="139087"/>
            <a:ext cx="1232526" cy="611875"/>
          </a:xfrm>
          <a:prstGeom prst="rect">
            <a:avLst/>
          </a:prstGeom>
          <a:noFill/>
          <a:ln>
            <a:noFill/>
          </a:ln>
        </p:spPr>
      </p:pic>
    </p:spTree>
    <p:extLst>
      <p:ext uri="{BB962C8B-B14F-4D97-AF65-F5344CB8AC3E}">
        <p14:creationId xmlns:p14="http://schemas.microsoft.com/office/powerpoint/2010/main" val="1987599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580" y="675527"/>
            <a:ext cx="2467247" cy="994172"/>
          </a:xfrm>
        </p:spPr>
        <p:txBody>
          <a:bodyPr/>
          <a:lstStyle/>
          <a:p>
            <a:r>
              <a:rPr lang="en-IN" b="1" dirty="0" smtClean="0">
                <a:solidFill>
                  <a:srgbClr val="FF0000"/>
                </a:solidFill>
              </a:rPr>
              <a:t>CONTENT</a:t>
            </a:r>
            <a:endParaRPr lang="en-IN" b="1" dirty="0">
              <a:solidFill>
                <a:srgbClr val="FF0000"/>
              </a:solidFill>
            </a:endParaRPr>
          </a:p>
        </p:txBody>
      </p:sp>
      <p:sp>
        <p:nvSpPr>
          <p:cNvPr id="3" name="Content Placeholder 2"/>
          <p:cNvSpPr>
            <a:spLocks noGrp="1"/>
          </p:cNvSpPr>
          <p:nvPr>
            <p:ph idx="1"/>
          </p:nvPr>
        </p:nvSpPr>
        <p:spPr>
          <a:xfrm>
            <a:off x="5380264" y="1879861"/>
            <a:ext cx="3231425" cy="1383779"/>
          </a:xfrm>
        </p:spPr>
        <p:txBody>
          <a:bodyPr/>
          <a:lstStyle/>
          <a:p>
            <a:pPr>
              <a:buFont typeface="Wingdings" panose="05000000000000000000" pitchFamily="2" charset="2"/>
              <a:buChar char="Ø"/>
            </a:pPr>
            <a:r>
              <a:rPr lang="en-US" dirty="0"/>
              <a:t> </a:t>
            </a:r>
            <a:r>
              <a:rPr lang="en-IN" dirty="0" smtClean="0"/>
              <a:t>Automobile Industry</a:t>
            </a:r>
          </a:p>
          <a:p>
            <a:pPr>
              <a:buFont typeface="Wingdings" panose="05000000000000000000" pitchFamily="2" charset="2"/>
              <a:buChar char="Ø"/>
            </a:pPr>
            <a:r>
              <a:rPr lang="en-IN" dirty="0" smtClean="0"/>
              <a:t>Information Technology</a:t>
            </a:r>
          </a:p>
          <a:p>
            <a:pPr>
              <a:buFont typeface="Wingdings" panose="05000000000000000000" pitchFamily="2" charset="2"/>
              <a:buChar char="Ø"/>
            </a:pPr>
            <a:r>
              <a:rPr lang="en-IN" dirty="0" smtClean="0"/>
              <a:t>Electronic Industry</a:t>
            </a:r>
          </a:p>
        </p:txBody>
      </p:sp>
      <p:pic>
        <p:nvPicPr>
          <p:cNvPr id="4" name="Google Shape;77;p16"/>
          <p:cNvPicPr preferRelativeResize="0"/>
          <p:nvPr/>
        </p:nvPicPr>
        <p:blipFill rotWithShape="1">
          <a:blip r:embed="rId2">
            <a:alphaModFix/>
          </a:blip>
          <a:srcRect/>
          <a:stretch/>
        </p:blipFill>
        <p:spPr>
          <a:xfrm>
            <a:off x="7816679" y="137161"/>
            <a:ext cx="1241169" cy="656408"/>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13071" cy="5143500"/>
          </a:xfrm>
          <a:prstGeom prst="rect">
            <a:avLst/>
          </a:prstGeom>
        </p:spPr>
      </p:pic>
    </p:spTree>
    <p:extLst>
      <p:ext uri="{BB962C8B-B14F-4D97-AF65-F5344CB8AC3E}">
        <p14:creationId xmlns:p14="http://schemas.microsoft.com/office/powerpoint/2010/main" val="3872669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65" y="175874"/>
            <a:ext cx="7886700" cy="647088"/>
          </a:xfrm>
        </p:spPr>
        <p:txBody>
          <a:bodyPr/>
          <a:lstStyle/>
          <a:p>
            <a:r>
              <a:rPr lang="en-IN" b="1" dirty="0" smtClean="0">
                <a:solidFill>
                  <a:srgbClr val="FF0000"/>
                </a:solidFill>
              </a:rPr>
              <a:t>Let’s Identify</a:t>
            </a:r>
            <a:endParaRPr lang="en-IN"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7832" y="175874"/>
            <a:ext cx="2868974" cy="278286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189" y="656408"/>
            <a:ext cx="3580811" cy="43499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70" y="3164477"/>
            <a:ext cx="2459061" cy="192348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4489" r="17980"/>
          <a:stretch/>
        </p:blipFill>
        <p:spPr>
          <a:xfrm>
            <a:off x="138771" y="782599"/>
            <a:ext cx="2557055" cy="22939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215" y="3168481"/>
            <a:ext cx="2772591" cy="1919486"/>
          </a:xfrm>
          <a:prstGeom prst="rect">
            <a:avLst/>
          </a:prstGeom>
        </p:spPr>
      </p:pic>
      <p:pic>
        <p:nvPicPr>
          <p:cNvPr id="10" name="Google Shape;77;p16"/>
          <p:cNvPicPr preferRelativeResize="0"/>
          <p:nvPr/>
        </p:nvPicPr>
        <p:blipFill rotWithShape="1">
          <a:blip r:embed="rId7">
            <a:alphaModFix/>
          </a:blip>
          <a:srcRect/>
          <a:stretch/>
        </p:blipFill>
        <p:spPr>
          <a:xfrm>
            <a:off x="7811579" y="0"/>
            <a:ext cx="1241169" cy="656408"/>
          </a:xfrm>
          <a:prstGeom prst="rect">
            <a:avLst/>
          </a:prstGeom>
          <a:noFill/>
          <a:ln>
            <a:noFill/>
          </a:ln>
        </p:spPr>
      </p:pic>
    </p:spTree>
    <p:extLst>
      <p:ext uri="{BB962C8B-B14F-4D97-AF65-F5344CB8AC3E}">
        <p14:creationId xmlns:p14="http://schemas.microsoft.com/office/powerpoint/2010/main" val="405738069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58" y="201531"/>
            <a:ext cx="7886700" cy="460942"/>
          </a:xfrm>
        </p:spPr>
        <p:txBody>
          <a:bodyPr>
            <a:normAutofit fontScale="90000"/>
          </a:bodyPr>
          <a:lstStyle/>
          <a:p>
            <a:r>
              <a:rPr lang="en-IN" b="1" dirty="0" smtClean="0">
                <a:solidFill>
                  <a:srgbClr val="FF0000"/>
                </a:solidFill>
              </a:rPr>
              <a:t>AUTOMOBILE INDUSTRY</a:t>
            </a:r>
            <a:endParaRPr lang="en-IN" b="1" dirty="0">
              <a:solidFill>
                <a:srgbClr val="FF0000"/>
              </a:solidFill>
            </a:endParaRPr>
          </a:p>
        </p:txBody>
      </p:sp>
      <p:sp>
        <p:nvSpPr>
          <p:cNvPr id="3" name="Content Placeholder 2"/>
          <p:cNvSpPr>
            <a:spLocks noGrp="1"/>
          </p:cNvSpPr>
          <p:nvPr>
            <p:ph idx="1"/>
          </p:nvPr>
        </p:nvSpPr>
        <p:spPr>
          <a:xfrm>
            <a:off x="256359" y="783177"/>
            <a:ext cx="4113167" cy="4174178"/>
          </a:xfrm>
        </p:spPr>
        <p:txBody>
          <a:bodyPr>
            <a:normAutofit fontScale="85000" lnSpcReduction="20000"/>
          </a:bodyPr>
          <a:lstStyle/>
          <a:p>
            <a:pPr algn="just"/>
            <a:r>
              <a:rPr lang="en-US" dirty="0"/>
              <a:t>Automobiles :Trucks</a:t>
            </a:r>
            <a:r>
              <a:rPr lang="en-US" dirty="0"/>
              <a:t>, buses, cars, motor cycles, scooters, three-wheelers and multi-utility </a:t>
            </a:r>
            <a:r>
              <a:rPr lang="en-US" dirty="0"/>
              <a:t>vehicles.</a:t>
            </a:r>
          </a:p>
          <a:p>
            <a:pPr algn="just"/>
            <a:r>
              <a:rPr lang="en-US" dirty="0"/>
              <a:t>L</a:t>
            </a:r>
            <a:r>
              <a:rPr lang="en-US" dirty="0"/>
              <a:t>iberalization, </a:t>
            </a:r>
            <a:r>
              <a:rPr lang="en-US" dirty="0"/>
              <a:t>the coming in of new and contemporary models stimulated the demand for vehicles in the </a:t>
            </a:r>
            <a:r>
              <a:rPr lang="en-US" dirty="0"/>
              <a:t>market. </a:t>
            </a:r>
          </a:p>
          <a:p>
            <a:pPr algn="just"/>
            <a:r>
              <a:rPr lang="en-US" dirty="0"/>
              <a:t>Foreign </a:t>
            </a:r>
            <a:r>
              <a:rPr lang="en-US" dirty="0"/>
              <a:t>Direct Investment brought in new technology and aligned the industry with global </a:t>
            </a:r>
            <a:r>
              <a:rPr lang="en-US" dirty="0"/>
              <a:t>developments. </a:t>
            </a:r>
          </a:p>
          <a:p>
            <a:pPr algn="just"/>
            <a:r>
              <a:rPr lang="en-US" dirty="0"/>
              <a:t>The </a:t>
            </a:r>
            <a:r>
              <a:rPr lang="en-US" dirty="0"/>
              <a:t>industry is located around Delhi, Gurgaon, Mumbai, Pune, Chennai, Kolkata, Lucknow, Indore, Hyderabad, Jamshedpur and Bangalore</a:t>
            </a:r>
            <a:r>
              <a:rPr lang="en-US" dirty="0"/>
              <a:t>.</a:t>
            </a:r>
          </a:p>
          <a:p>
            <a:pPr algn="just"/>
            <a:r>
              <a:rPr lang="en-US" dirty="0"/>
              <a:t>Automobile </a:t>
            </a:r>
            <a:r>
              <a:rPr lang="en-US" dirty="0"/>
              <a:t>industry </a:t>
            </a:r>
            <a:r>
              <a:rPr lang="en-US" dirty="0"/>
              <a:t>has given </a:t>
            </a:r>
            <a:r>
              <a:rPr lang="en-US" dirty="0"/>
              <a:t>employment to 13 million peoples roughly and gives 6% to the GDP of India.</a:t>
            </a:r>
            <a:endParaRPr lang="en-IN" dirty="0"/>
          </a:p>
          <a:p>
            <a:pPr algn="just"/>
            <a:endParaRPr lang="en-US" dirty="0" smtClean="0"/>
          </a:p>
          <a:p>
            <a:pPr algn="just"/>
            <a:endParaRPr lang="en-US" dirty="0" smtClean="0"/>
          </a:p>
          <a:p>
            <a:pPr marL="0" indent="0" algn="just">
              <a:buNone/>
            </a:pPr>
            <a:endParaRPr lang="en-IN" dirty="0"/>
          </a:p>
        </p:txBody>
      </p:sp>
      <p:pic>
        <p:nvPicPr>
          <p:cNvPr id="4" name="Google Shape;77;p16"/>
          <p:cNvPicPr preferRelativeResize="0"/>
          <p:nvPr/>
        </p:nvPicPr>
        <p:blipFill rotWithShape="1">
          <a:blip r:embed="rId2">
            <a:alphaModFix/>
          </a:blip>
          <a:srcRect/>
          <a:stretch/>
        </p:blipFill>
        <p:spPr>
          <a:xfrm>
            <a:off x="7749541" y="103798"/>
            <a:ext cx="1241169" cy="656408"/>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888" y="1217295"/>
            <a:ext cx="4493822" cy="3407868"/>
          </a:xfrm>
          <a:prstGeom prst="rect">
            <a:avLst/>
          </a:prstGeom>
        </p:spPr>
      </p:pic>
    </p:spTree>
    <p:extLst>
      <p:ext uri="{BB962C8B-B14F-4D97-AF65-F5344CB8AC3E}">
        <p14:creationId xmlns:p14="http://schemas.microsoft.com/office/powerpoint/2010/main" val="5156295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38" y="54123"/>
            <a:ext cx="7886700" cy="994172"/>
          </a:xfrm>
        </p:spPr>
        <p:txBody>
          <a:bodyPr/>
          <a:lstStyle/>
          <a:p>
            <a:r>
              <a:rPr lang="en-IN" b="1" dirty="0" smtClean="0">
                <a:solidFill>
                  <a:srgbClr val="FF0000"/>
                </a:solidFill>
              </a:rPr>
              <a:t>Have a glance :-</a:t>
            </a:r>
            <a:endParaRPr lang="en-IN" b="1" dirty="0">
              <a:solidFill>
                <a:srgbClr val="FF0000"/>
              </a:solidFill>
            </a:endParaRPr>
          </a:p>
        </p:txBody>
      </p:sp>
      <p:pic>
        <p:nvPicPr>
          <p:cNvPr id="4" name="Google Shape;77;p16"/>
          <p:cNvPicPr preferRelativeResize="0"/>
          <p:nvPr/>
        </p:nvPicPr>
        <p:blipFill rotWithShape="1">
          <a:blip r:embed="rId3">
            <a:alphaModFix/>
          </a:blip>
          <a:srcRect/>
          <a:stretch/>
        </p:blipFill>
        <p:spPr>
          <a:xfrm>
            <a:off x="7816679" y="54123"/>
            <a:ext cx="1241169" cy="656408"/>
          </a:xfrm>
          <a:prstGeom prst="rect">
            <a:avLst/>
          </a:prstGeom>
          <a:noFill/>
          <a:ln>
            <a:noFill/>
          </a:ln>
        </p:spPr>
      </p:pic>
      <p:pic>
        <p:nvPicPr>
          <p:cNvPr id="7" name="6pvdOF0pZq8"/>
          <p:cNvPicPr>
            <a:picLocks noGrp="1" noRot="1" noChangeAspect="1"/>
          </p:cNvPicPr>
          <p:nvPr>
            <p:ph idx="1"/>
            <a:videoFile r:link="rId1"/>
          </p:nvPr>
        </p:nvPicPr>
        <p:blipFill>
          <a:blip r:embed="rId4"/>
          <a:stretch>
            <a:fillRect/>
          </a:stretch>
        </p:blipFill>
        <p:spPr>
          <a:xfrm>
            <a:off x="489857" y="891540"/>
            <a:ext cx="8377696" cy="3977640"/>
          </a:xfrm>
          <a:prstGeom prst="rect">
            <a:avLst/>
          </a:prstGeom>
        </p:spPr>
      </p:pic>
    </p:spTree>
    <p:extLst>
      <p:ext uri="{BB962C8B-B14F-4D97-AF65-F5344CB8AC3E}">
        <p14:creationId xmlns:p14="http://schemas.microsoft.com/office/powerpoint/2010/main" val="8982544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72" y="96964"/>
            <a:ext cx="5065124" cy="4969168"/>
          </a:xfrm>
        </p:spPr>
        <p:txBody>
          <a:bodyPr>
            <a:normAutofit fontScale="92500" lnSpcReduction="10000"/>
          </a:bodyPr>
          <a:lstStyle/>
          <a:p>
            <a:pPr marL="0" indent="0">
              <a:buNone/>
            </a:pPr>
            <a:r>
              <a:rPr lang="en-US" sz="3000" b="1" dirty="0">
                <a:solidFill>
                  <a:srgbClr val="FF0000"/>
                </a:solidFill>
              </a:rPr>
              <a:t>INFORMATION TECHNOLOGY (IT):</a:t>
            </a:r>
            <a:endParaRPr lang="en-US" sz="3000" dirty="0">
              <a:solidFill>
                <a:srgbClr val="FF0000"/>
              </a:solidFill>
            </a:endParaRPr>
          </a:p>
          <a:p>
            <a:pPr algn="just"/>
            <a:r>
              <a:rPr lang="en-US" dirty="0" smtClean="0"/>
              <a:t>Information </a:t>
            </a:r>
            <a:r>
              <a:rPr lang="en-US" dirty="0"/>
              <a:t>technology industry deals in the storage, processing and distribution of information.</a:t>
            </a:r>
          </a:p>
          <a:p>
            <a:pPr algn="just"/>
            <a:r>
              <a:rPr lang="en-US" dirty="0" smtClean="0"/>
              <a:t>IT </a:t>
            </a:r>
            <a:r>
              <a:rPr lang="en-US" dirty="0"/>
              <a:t>hubs in </a:t>
            </a:r>
            <a:r>
              <a:rPr lang="en-US" dirty="0" smtClean="0"/>
              <a:t>metropolitan centers </a:t>
            </a:r>
            <a:r>
              <a:rPr lang="en-US" dirty="0"/>
              <a:t>of India are Mumbai, </a:t>
            </a:r>
            <a:r>
              <a:rPr lang="en-US" dirty="0" smtClean="0"/>
              <a:t>Pune, New </a:t>
            </a:r>
            <a:r>
              <a:rPr lang="en-US" dirty="0"/>
              <a:t>Delhi, Hyderabad, Kolkata, </a:t>
            </a:r>
            <a:r>
              <a:rPr lang="en-US" dirty="0" smtClean="0"/>
              <a:t>Lucknow, Coimbatore </a:t>
            </a:r>
            <a:r>
              <a:rPr lang="en-US" dirty="0"/>
              <a:t>and Chennai.</a:t>
            </a:r>
          </a:p>
          <a:p>
            <a:pPr algn="just"/>
            <a:r>
              <a:rPr lang="en-US" dirty="0"/>
              <a:t>IT sector provides jobs to maximum population in service sector. It is encouraging to know that 30 per cent of the people employed in this sector are women. </a:t>
            </a:r>
          </a:p>
          <a:p>
            <a:pPr algn="just"/>
            <a:r>
              <a:rPr lang="en-US" dirty="0" smtClean="0"/>
              <a:t>This </a:t>
            </a:r>
            <a:r>
              <a:rPr lang="en-US" dirty="0"/>
              <a:t>industry has been a major foreign exchange earner in the last two or three years because of its fast growing Business Processes Outsourcing (BPO) sector. </a:t>
            </a:r>
          </a:p>
          <a:p>
            <a:pPr algn="just"/>
            <a:endParaRPr lang="en-IN" dirty="0"/>
          </a:p>
        </p:txBody>
      </p:sp>
      <p:pic>
        <p:nvPicPr>
          <p:cNvPr id="2" name="Picture 1"/>
          <p:cNvPicPr>
            <a:picLocks noChangeAspect="1"/>
          </p:cNvPicPr>
          <p:nvPr/>
        </p:nvPicPr>
        <p:blipFill>
          <a:blip r:embed="rId2"/>
          <a:stretch>
            <a:fillRect/>
          </a:stretch>
        </p:blipFill>
        <p:spPr>
          <a:xfrm>
            <a:off x="7931627" y="68870"/>
            <a:ext cx="1098641" cy="5816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360" y="650503"/>
            <a:ext cx="3403554" cy="19310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360" y="2395422"/>
            <a:ext cx="3675970" cy="2606702"/>
          </a:xfrm>
          <a:prstGeom prst="rect">
            <a:avLst/>
          </a:prstGeom>
        </p:spPr>
      </p:pic>
    </p:spTree>
    <p:extLst>
      <p:ext uri="{BB962C8B-B14F-4D97-AF65-F5344CB8AC3E}">
        <p14:creationId xmlns:p14="http://schemas.microsoft.com/office/powerpoint/2010/main" val="1607586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3108882"/>
              </p:ext>
            </p:extLst>
          </p:nvPr>
        </p:nvGraphicFramePr>
        <p:xfrm>
          <a:off x="233916" y="839972"/>
          <a:ext cx="8697433" cy="4167206"/>
        </p:xfrm>
        <a:graphic>
          <a:graphicData uri="http://schemas.openxmlformats.org/drawingml/2006/table">
            <a:tbl>
              <a:tblPr firstRow="1" bandRow="1">
                <a:tableStyleId>{5C22544A-7EE6-4342-B048-85BDC9FD1C3A}</a:tableStyleId>
              </a:tblPr>
              <a:tblGrid>
                <a:gridCol w="4193405">
                  <a:extLst>
                    <a:ext uri="{9D8B030D-6E8A-4147-A177-3AD203B41FA5}">
                      <a16:colId xmlns:a16="http://schemas.microsoft.com/office/drawing/2014/main" val="1511674061"/>
                    </a:ext>
                  </a:extLst>
                </a:gridCol>
                <a:gridCol w="4504028">
                  <a:extLst>
                    <a:ext uri="{9D8B030D-6E8A-4147-A177-3AD203B41FA5}">
                      <a16:colId xmlns:a16="http://schemas.microsoft.com/office/drawing/2014/main" val="2132219920"/>
                    </a:ext>
                  </a:extLst>
                </a:gridCol>
              </a:tblGrid>
              <a:tr h="482156">
                <a:tc>
                  <a:txBody>
                    <a:bodyPr/>
                    <a:lstStyle/>
                    <a:p>
                      <a:pPr marL="0" indent="0">
                        <a:buFont typeface="+mj-lt"/>
                        <a:buNone/>
                      </a:pPr>
                      <a:r>
                        <a:rPr lang="en-IN" sz="1600" b="1" dirty="0">
                          <a:solidFill>
                            <a:schemeClr val="tx1"/>
                          </a:solidFill>
                          <a:latin typeface="Calibri Light" panose="020F0302020204030204" pitchFamily="34" charset="0"/>
                          <a:cs typeface="Calibri Light" panose="020F0302020204030204" pitchFamily="34" charset="0"/>
                        </a:rPr>
                        <a:t>1. INCREASE</a:t>
                      </a:r>
                      <a:r>
                        <a:rPr lang="en-IN" sz="1600" b="1" baseline="0" dirty="0">
                          <a:solidFill>
                            <a:schemeClr val="tx1"/>
                          </a:solidFill>
                          <a:latin typeface="Calibri Light" panose="020F0302020204030204" pitchFamily="34" charset="0"/>
                          <a:cs typeface="Calibri Light" panose="020F0302020204030204" pitchFamily="34" charset="0"/>
                        </a:rPr>
                        <a:t> OF EMPLOYMENT</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9. SPECIALIZATION</a:t>
                      </a:r>
                    </a:p>
                  </a:txBody>
                  <a:tcPr/>
                </a:tc>
                <a:extLst>
                  <a:ext uri="{0D108BD9-81ED-4DB2-BD59-A6C34878D82A}">
                    <a16:rowId xmlns:a16="http://schemas.microsoft.com/office/drawing/2014/main" val="178494037"/>
                  </a:ext>
                </a:extLst>
              </a:tr>
              <a:tr h="482156">
                <a:tc>
                  <a:txBody>
                    <a:bodyPr/>
                    <a:lstStyle/>
                    <a:p>
                      <a:pPr marL="0" indent="0">
                        <a:buFont typeface="+mj-lt"/>
                        <a:buNone/>
                      </a:pPr>
                      <a:r>
                        <a:rPr lang="en-IN" sz="1600" b="1" dirty="0">
                          <a:solidFill>
                            <a:schemeClr val="tx1"/>
                          </a:solidFill>
                          <a:latin typeface="Calibri Light" panose="020F0302020204030204" pitchFamily="34" charset="0"/>
                          <a:cs typeface="Calibri Light" panose="020F0302020204030204" pitchFamily="34" charset="0"/>
                        </a:rPr>
                        <a:t>2. INCREASE</a:t>
                      </a:r>
                      <a:r>
                        <a:rPr lang="en-IN" sz="1600" b="1" baseline="0" dirty="0">
                          <a:solidFill>
                            <a:schemeClr val="tx1"/>
                          </a:solidFill>
                          <a:latin typeface="Calibri Light" panose="020F0302020204030204" pitchFamily="34" charset="0"/>
                          <a:cs typeface="Calibri Light" panose="020F0302020204030204" pitchFamily="34" charset="0"/>
                        </a:rPr>
                        <a:t> IN GNP</a:t>
                      </a:r>
                      <a:endParaRPr lang="en-IN" sz="1600" b="1" dirty="0">
                        <a:solidFill>
                          <a:schemeClr val="tx1"/>
                        </a:solidFill>
                        <a:latin typeface="Calibri Light" panose="020F0302020204030204" pitchFamily="34" charset="0"/>
                        <a:cs typeface="Calibri Light" panose="020F0302020204030204" pitchFamily="34" charset="0"/>
                      </a:endParaRP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10. STRONG</a:t>
                      </a:r>
                      <a:r>
                        <a:rPr lang="en-IN" sz="1600" b="1" baseline="0" dirty="0">
                          <a:solidFill>
                            <a:schemeClr val="tx1"/>
                          </a:solidFill>
                          <a:latin typeface="Calibri Light" panose="020F0302020204030204" pitchFamily="34" charset="0"/>
                          <a:cs typeface="Calibri Light" panose="020F0302020204030204" pitchFamily="34" charset="0"/>
                        </a:rPr>
                        <a:t> DEFENCE</a:t>
                      </a:r>
                      <a:endParaRPr lang="en-IN" sz="1600" b="1" dirty="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771947383"/>
                  </a:ext>
                </a:extLst>
              </a:tr>
              <a:tr h="482156">
                <a:tc>
                  <a:txBody>
                    <a:bodyPr/>
                    <a:lstStyle/>
                    <a:p>
                      <a:r>
                        <a:rPr lang="en-IN" sz="1600" b="1" dirty="0">
                          <a:solidFill>
                            <a:schemeClr val="tx1"/>
                          </a:solidFill>
                          <a:latin typeface="Calibri Light" panose="020F0302020204030204" pitchFamily="34" charset="0"/>
                          <a:cs typeface="Calibri Light" panose="020F0302020204030204" pitchFamily="34" charset="0"/>
                        </a:rPr>
                        <a:t>3.</a:t>
                      </a:r>
                      <a:r>
                        <a:rPr lang="en-IN" sz="1600" b="1" baseline="0" dirty="0">
                          <a:solidFill>
                            <a:schemeClr val="tx1"/>
                          </a:solidFill>
                          <a:latin typeface="Calibri Light" panose="020F0302020204030204" pitchFamily="34" charset="0"/>
                          <a:cs typeface="Calibri Light" panose="020F0302020204030204" pitchFamily="34" charset="0"/>
                        </a:rPr>
                        <a:t> RAISE IN LIVING STANDARDS</a:t>
                      </a:r>
                      <a:endParaRPr lang="en-IN" sz="1600" b="1" dirty="0">
                        <a:solidFill>
                          <a:schemeClr val="tx1"/>
                        </a:solidFill>
                        <a:latin typeface="Calibri Light" panose="020F0302020204030204" pitchFamily="34" charset="0"/>
                        <a:cs typeface="Calibri Light" panose="020F0302020204030204" pitchFamily="34" charset="0"/>
                      </a:endParaRP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11. MARKET EXPANSION</a:t>
                      </a:r>
                    </a:p>
                  </a:txBody>
                  <a:tcPr/>
                </a:tc>
                <a:extLst>
                  <a:ext uri="{0D108BD9-81ED-4DB2-BD59-A6C34878D82A}">
                    <a16:rowId xmlns:a16="http://schemas.microsoft.com/office/drawing/2014/main" val="1612049180"/>
                  </a:ext>
                </a:extLst>
              </a:tr>
              <a:tr h="673696">
                <a:tc>
                  <a:txBody>
                    <a:bodyPr/>
                    <a:lstStyle/>
                    <a:p>
                      <a:r>
                        <a:rPr lang="en-IN" sz="1600" b="1" dirty="0">
                          <a:solidFill>
                            <a:schemeClr val="tx1"/>
                          </a:solidFill>
                          <a:latin typeface="Calibri Light" panose="020F0302020204030204" pitchFamily="34" charset="0"/>
                          <a:cs typeface="Calibri Light" panose="020F0302020204030204" pitchFamily="34" charset="0"/>
                        </a:rPr>
                        <a:t>4. INCREASE IN GOVERNMNET REVENUE</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12. AGRICULTURAL DEVELOPMENT</a:t>
                      </a:r>
                    </a:p>
                  </a:txBody>
                  <a:tcPr/>
                </a:tc>
                <a:extLst>
                  <a:ext uri="{0D108BD9-81ED-4DB2-BD59-A6C34878D82A}">
                    <a16:rowId xmlns:a16="http://schemas.microsoft.com/office/drawing/2014/main" val="2735750427"/>
                  </a:ext>
                </a:extLst>
              </a:tr>
              <a:tr h="482156">
                <a:tc>
                  <a:txBody>
                    <a:bodyPr/>
                    <a:lstStyle/>
                    <a:p>
                      <a:r>
                        <a:rPr lang="en-IN" sz="1600" b="1" dirty="0">
                          <a:solidFill>
                            <a:schemeClr val="tx1"/>
                          </a:solidFill>
                          <a:latin typeface="Calibri Light" panose="020F0302020204030204" pitchFamily="34" charset="0"/>
                          <a:cs typeface="Calibri Light" panose="020F0302020204030204" pitchFamily="34" charset="0"/>
                        </a:rPr>
                        <a:t>5. INCREASE IN SOCIAL WELFARE</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13. UTILIZATION OF RAW MATERIAL</a:t>
                      </a:r>
                    </a:p>
                  </a:txBody>
                  <a:tcPr/>
                </a:tc>
                <a:extLst>
                  <a:ext uri="{0D108BD9-81ED-4DB2-BD59-A6C34878D82A}">
                    <a16:rowId xmlns:a16="http://schemas.microsoft.com/office/drawing/2014/main" val="1093608943"/>
                  </a:ext>
                </a:extLst>
              </a:tr>
              <a:tr h="482156">
                <a:tc>
                  <a:txBody>
                    <a:bodyPr/>
                    <a:lstStyle/>
                    <a:p>
                      <a:r>
                        <a:rPr lang="en-IN" sz="1600" b="1" dirty="0">
                          <a:solidFill>
                            <a:schemeClr val="tx1"/>
                          </a:solidFill>
                          <a:latin typeface="Calibri Light" panose="020F0302020204030204" pitchFamily="34" charset="0"/>
                          <a:cs typeface="Calibri Light" panose="020F0302020204030204" pitchFamily="34" charset="0"/>
                        </a:rPr>
                        <a:t>6. INCREASE IN INVESTMENT </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14. RESOURCE DEVELOPMENT</a:t>
                      </a:r>
                    </a:p>
                  </a:txBody>
                  <a:tcPr/>
                </a:tc>
                <a:extLst>
                  <a:ext uri="{0D108BD9-81ED-4DB2-BD59-A6C34878D82A}">
                    <a16:rowId xmlns:a16="http://schemas.microsoft.com/office/drawing/2014/main" val="3133025027"/>
                  </a:ext>
                </a:extLst>
              </a:tr>
              <a:tr h="482156">
                <a:tc>
                  <a:txBody>
                    <a:bodyPr/>
                    <a:lstStyle/>
                    <a:p>
                      <a:r>
                        <a:rPr lang="en-IN" sz="1600" b="1" dirty="0">
                          <a:solidFill>
                            <a:schemeClr val="tx1"/>
                          </a:solidFill>
                          <a:latin typeface="Calibri Light" panose="020F0302020204030204" pitchFamily="34" charset="0"/>
                          <a:cs typeface="Calibri Light" panose="020F0302020204030204" pitchFamily="34" charset="0"/>
                        </a:rPr>
                        <a:t>7. MULTI SECTOR DEVELOPMENT </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15. FOREIGN</a:t>
                      </a:r>
                      <a:r>
                        <a:rPr lang="en-IN" sz="1600" b="1" baseline="0" dirty="0">
                          <a:solidFill>
                            <a:schemeClr val="tx1"/>
                          </a:solidFill>
                          <a:latin typeface="Calibri Light" panose="020F0302020204030204" pitchFamily="34" charset="0"/>
                          <a:cs typeface="Calibri Light" panose="020F0302020204030204" pitchFamily="34" charset="0"/>
                        </a:rPr>
                        <a:t> EXCHANGE</a:t>
                      </a:r>
                      <a:endParaRPr lang="en-IN" sz="1600" b="1" dirty="0">
                        <a:solidFill>
                          <a:schemeClr val="tx1"/>
                        </a:solidFill>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164491150"/>
                  </a:ext>
                </a:extLst>
              </a:tr>
              <a:tr h="600574">
                <a:tc>
                  <a:txBody>
                    <a:bodyPr/>
                    <a:lstStyle/>
                    <a:p>
                      <a:r>
                        <a:rPr lang="en-IN" sz="1600" b="1" dirty="0">
                          <a:solidFill>
                            <a:schemeClr val="tx1"/>
                          </a:solidFill>
                          <a:latin typeface="Calibri Light" panose="020F0302020204030204" pitchFamily="34" charset="0"/>
                          <a:cs typeface="Calibri Light" panose="020F0302020204030204" pitchFamily="34" charset="0"/>
                        </a:rPr>
                        <a:t>8. FAVAOURABLE EXPORTS, IMPROVEMENT IN</a:t>
                      </a:r>
                      <a:r>
                        <a:rPr lang="en-IN" sz="1600" b="1" baseline="0" dirty="0">
                          <a:solidFill>
                            <a:schemeClr val="tx1"/>
                          </a:solidFill>
                          <a:latin typeface="Calibri Light" panose="020F0302020204030204" pitchFamily="34" charset="0"/>
                          <a:cs typeface="Calibri Light" panose="020F0302020204030204" pitchFamily="34" charset="0"/>
                        </a:rPr>
                        <a:t> </a:t>
                      </a:r>
                      <a:r>
                        <a:rPr lang="en-IN" sz="1600" b="1" dirty="0">
                          <a:solidFill>
                            <a:schemeClr val="tx1"/>
                          </a:solidFill>
                          <a:latin typeface="Calibri Light" panose="020F0302020204030204" pitchFamily="34" charset="0"/>
                          <a:cs typeface="Calibri Light" panose="020F0302020204030204" pitchFamily="34" charset="0"/>
                        </a:rPr>
                        <a:t>BALANCE OF PAYMENTS</a:t>
                      </a:r>
                    </a:p>
                  </a:txBody>
                  <a:tcPr/>
                </a:tc>
                <a:tc>
                  <a:txBody>
                    <a:bodyPr/>
                    <a:lstStyle/>
                    <a:p>
                      <a:r>
                        <a:rPr lang="en-IN" sz="1600" b="1" dirty="0">
                          <a:solidFill>
                            <a:schemeClr val="tx1"/>
                          </a:solidFill>
                          <a:latin typeface="Calibri Light" panose="020F0302020204030204" pitchFamily="34" charset="0"/>
                          <a:cs typeface="Calibri Light" panose="020F0302020204030204" pitchFamily="34" charset="0"/>
                        </a:rPr>
                        <a:t>16. ECONOMIC STABILITY</a:t>
                      </a:r>
                    </a:p>
                  </a:txBody>
                  <a:tcPr/>
                </a:tc>
                <a:extLst>
                  <a:ext uri="{0D108BD9-81ED-4DB2-BD59-A6C34878D82A}">
                    <a16:rowId xmlns:a16="http://schemas.microsoft.com/office/drawing/2014/main" val="1505723485"/>
                  </a:ext>
                </a:extLst>
              </a:tr>
            </a:tbl>
          </a:graphicData>
        </a:graphic>
      </p:graphicFrame>
      <p:pic>
        <p:nvPicPr>
          <p:cNvPr id="5" name="Google Shape;70;p15"/>
          <p:cNvPicPr preferRelativeResize="0"/>
          <p:nvPr/>
        </p:nvPicPr>
        <p:blipFill rotWithShape="1">
          <a:blip r:embed="rId2">
            <a:alphaModFix/>
          </a:blip>
          <a:srcRect/>
          <a:stretch/>
        </p:blipFill>
        <p:spPr>
          <a:xfrm>
            <a:off x="7798208" y="104586"/>
            <a:ext cx="1232526" cy="611875"/>
          </a:xfrm>
          <a:prstGeom prst="rect">
            <a:avLst/>
          </a:prstGeom>
          <a:noFill/>
          <a:ln>
            <a:noFill/>
          </a:ln>
        </p:spPr>
      </p:pic>
      <p:sp>
        <p:nvSpPr>
          <p:cNvPr id="6" name="Google Shape;71;p15"/>
          <p:cNvSpPr txBox="1">
            <a:spLocks noGrp="1"/>
          </p:cNvSpPr>
          <p:nvPr>
            <p:ph type="title"/>
          </p:nvPr>
        </p:nvSpPr>
        <p:spPr>
          <a:xfrm>
            <a:off x="233916" y="250844"/>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800" b="1" dirty="0">
                <a:solidFill>
                  <a:srgbClr val="FF0000"/>
                </a:solidFill>
                <a:latin typeface="Calibri Light" panose="020F0302020204030204" pitchFamily="34" charset="0"/>
                <a:cs typeface="Calibri Light" panose="020F0302020204030204" pitchFamily="34" charset="0"/>
              </a:rPr>
              <a:t>IMPORTANCE OF MANUFACTURING</a:t>
            </a:r>
            <a:endParaRPr sz="2800" b="1" i="0" u="none" strike="noStrike" cap="none" dirty="0">
              <a:solidFill>
                <a:srgbClr val="FF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61464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Information Industry</a:t>
            </a:r>
            <a:endParaRPr lang="en-IN" b="1" dirty="0">
              <a:solidFill>
                <a:srgbClr val="FF0000"/>
              </a:solidFill>
            </a:endParaRPr>
          </a:p>
        </p:txBody>
      </p:sp>
      <p:pic>
        <p:nvPicPr>
          <p:cNvPr id="4" name="Gk9dcfR7Oec"/>
          <p:cNvPicPr>
            <a:picLocks noGrp="1" noRot="1" noChangeAspect="1"/>
          </p:cNvPicPr>
          <p:nvPr>
            <p:ph idx="1"/>
            <a:videoFile r:link="rId1"/>
          </p:nvPr>
        </p:nvPicPr>
        <p:blipFill>
          <a:blip r:embed="rId3"/>
          <a:stretch>
            <a:fillRect/>
          </a:stretch>
        </p:blipFill>
        <p:spPr>
          <a:xfrm>
            <a:off x="705394" y="1126672"/>
            <a:ext cx="7809956" cy="3742508"/>
          </a:xfrm>
          <a:prstGeom prst="rect">
            <a:avLst/>
          </a:prstGeom>
        </p:spPr>
      </p:pic>
      <p:pic>
        <p:nvPicPr>
          <p:cNvPr id="5" name="Google Shape;77;p16"/>
          <p:cNvPicPr preferRelativeResize="0"/>
          <p:nvPr/>
        </p:nvPicPr>
        <p:blipFill rotWithShape="1">
          <a:blip r:embed="rId4">
            <a:alphaModFix/>
          </a:blip>
          <a:srcRect/>
          <a:stretch/>
        </p:blipFill>
        <p:spPr>
          <a:xfrm>
            <a:off x="7591131" y="116821"/>
            <a:ext cx="1241169" cy="656408"/>
          </a:xfrm>
          <a:prstGeom prst="rect">
            <a:avLst/>
          </a:prstGeom>
          <a:noFill/>
          <a:ln>
            <a:noFill/>
          </a:ln>
        </p:spPr>
      </p:pic>
    </p:spTree>
    <p:extLst>
      <p:ext uri="{BB962C8B-B14F-4D97-AF65-F5344CB8AC3E}">
        <p14:creationId xmlns:p14="http://schemas.microsoft.com/office/powerpoint/2010/main" val="36647196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523" y="117566"/>
            <a:ext cx="5143500" cy="4962252"/>
          </a:xfrm>
        </p:spPr>
      </p:pic>
      <p:pic>
        <p:nvPicPr>
          <p:cNvPr id="3" name="Google Shape;77;p16"/>
          <p:cNvPicPr preferRelativeResize="0"/>
          <p:nvPr/>
        </p:nvPicPr>
        <p:blipFill rotWithShape="1">
          <a:blip r:embed="rId3">
            <a:alphaModFix/>
          </a:blip>
          <a:srcRect/>
          <a:stretch/>
        </p:blipFill>
        <p:spPr>
          <a:xfrm>
            <a:off x="7724934" y="117566"/>
            <a:ext cx="1241169" cy="656408"/>
          </a:xfrm>
          <a:prstGeom prst="rect">
            <a:avLst/>
          </a:prstGeom>
          <a:noFill/>
          <a:ln>
            <a:noFill/>
          </a:ln>
        </p:spPr>
      </p:pic>
      <p:sp>
        <p:nvSpPr>
          <p:cNvPr id="2" name="TextBox 1"/>
          <p:cNvSpPr txBox="1"/>
          <p:nvPr/>
        </p:nvSpPr>
        <p:spPr>
          <a:xfrm>
            <a:off x="5525590" y="1716330"/>
            <a:ext cx="3318164" cy="1015663"/>
          </a:xfrm>
          <a:prstGeom prst="rect">
            <a:avLst/>
          </a:prstGeom>
          <a:noFill/>
        </p:spPr>
        <p:txBody>
          <a:bodyPr wrap="square" rtlCol="0">
            <a:spAutoFit/>
          </a:bodyPr>
          <a:lstStyle/>
          <a:p>
            <a:pPr algn="just"/>
            <a:r>
              <a:rPr lang="en-US" sz="1500" dirty="0"/>
              <a:t>Software Technology Parks </a:t>
            </a:r>
            <a:r>
              <a:rPr lang="en-US" sz="1500" dirty="0"/>
              <a:t>provide single window service and high data communication facility to software experts. </a:t>
            </a:r>
          </a:p>
        </p:txBody>
      </p:sp>
    </p:spTree>
    <p:extLst>
      <p:ext uri="{BB962C8B-B14F-4D97-AF65-F5344CB8AC3E}">
        <p14:creationId xmlns:p14="http://schemas.microsoft.com/office/powerpoint/2010/main" val="33653020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1" y="464720"/>
            <a:ext cx="3417571" cy="661953"/>
          </a:xfrm>
        </p:spPr>
        <p:txBody>
          <a:bodyPr/>
          <a:lstStyle/>
          <a:p>
            <a:r>
              <a:rPr lang="en-IN" b="1" dirty="0" smtClean="0">
                <a:solidFill>
                  <a:srgbClr val="FF0000"/>
                </a:solidFill>
              </a:rPr>
              <a:t>Electronic Industry</a:t>
            </a:r>
            <a:endParaRPr lang="en-IN" b="1" dirty="0">
              <a:solidFill>
                <a:srgbClr val="FF0000"/>
              </a:solidFill>
            </a:endParaRPr>
          </a:p>
        </p:txBody>
      </p:sp>
      <p:sp>
        <p:nvSpPr>
          <p:cNvPr id="3" name="Content Placeholder 2"/>
          <p:cNvSpPr>
            <a:spLocks noGrp="1"/>
          </p:cNvSpPr>
          <p:nvPr>
            <p:ph idx="1"/>
          </p:nvPr>
        </p:nvSpPr>
        <p:spPr>
          <a:xfrm>
            <a:off x="315141" y="1329419"/>
            <a:ext cx="4113168" cy="3076303"/>
          </a:xfrm>
        </p:spPr>
        <p:txBody>
          <a:bodyPr>
            <a:normAutofit fontScale="92500" lnSpcReduction="20000"/>
          </a:bodyPr>
          <a:lstStyle/>
          <a:p>
            <a:pPr algn="just"/>
            <a:r>
              <a:rPr lang="en-US" dirty="0" smtClean="0"/>
              <a:t>Bengaluru is known as ‘Silicon Plateau’. It has emerged as the electronic capital of India. </a:t>
            </a:r>
          </a:p>
          <a:p>
            <a:pPr algn="just"/>
            <a:r>
              <a:rPr lang="en-US" dirty="0" smtClean="0"/>
              <a:t>The electronics industry covers a wide range of products from transistor sets to television, telephones, cellular telecom, pagers, telephone exchange, radars, computers and many other equipment's required by the telecommunication industry. </a:t>
            </a:r>
          </a:p>
          <a:p>
            <a:endParaRPr lang="en-IN" dirty="0"/>
          </a:p>
        </p:txBody>
      </p:sp>
      <p:pic>
        <p:nvPicPr>
          <p:cNvPr id="4" name="Google Shape;77;p16"/>
          <p:cNvPicPr preferRelativeResize="0"/>
          <p:nvPr/>
        </p:nvPicPr>
        <p:blipFill rotWithShape="1">
          <a:blip r:embed="rId2">
            <a:alphaModFix/>
          </a:blip>
          <a:srcRect/>
          <a:stretch/>
        </p:blipFill>
        <p:spPr>
          <a:xfrm>
            <a:off x="7361833" y="0"/>
            <a:ext cx="1241169" cy="656408"/>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831" y="2867570"/>
            <a:ext cx="4112759" cy="213087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309" y="901088"/>
            <a:ext cx="4181338" cy="1742309"/>
          </a:xfrm>
          <a:prstGeom prst="rect">
            <a:avLst/>
          </a:prstGeom>
        </p:spPr>
      </p:pic>
    </p:spTree>
    <p:extLst>
      <p:ext uri="{BB962C8B-B14F-4D97-AF65-F5344CB8AC3E}">
        <p14:creationId xmlns:p14="http://schemas.microsoft.com/office/powerpoint/2010/main" val="10167770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Electronic Industry</a:t>
            </a:r>
            <a:endParaRPr lang="en-IN" b="1" dirty="0">
              <a:solidFill>
                <a:srgbClr val="FF0000"/>
              </a:solidFill>
            </a:endParaRPr>
          </a:p>
        </p:txBody>
      </p:sp>
      <p:pic>
        <p:nvPicPr>
          <p:cNvPr id="5" name="vEPd7O26Bm0"/>
          <p:cNvPicPr>
            <a:picLocks noGrp="1" noRot="1" noChangeAspect="1"/>
          </p:cNvPicPr>
          <p:nvPr>
            <p:ph idx="1"/>
            <a:videoFile r:link="rId1"/>
          </p:nvPr>
        </p:nvPicPr>
        <p:blipFill>
          <a:blip r:embed="rId3"/>
          <a:stretch>
            <a:fillRect/>
          </a:stretch>
        </p:blipFill>
        <p:spPr>
          <a:xfrm>
            <a:off x="628651" y="1146265"/>
            <a:ext cx="8325938" cy="3654335"/>
          </a:xfrm>
          <a:prstGeom prst="rect">
            <a:avLst/>
          </a:prstGeom>
        </p:spPr>
      </p:pic>
      <p:pic>
        <p:nvPicPr>
          <p:cNvPr id="4" name="Google Shape;77;p16"/>
          <p:cNvPicPr preferRelativeResize="0"/>
          <p:nvPr/>
        </p:nvPicPr>
        <p:blipFill rotWithShape="1">
          <a:blip r:embed="rId4">
            <a:alphaModFix/>
          </a:blip>
          <a:srcRect/>
          <a:stretch/>
        </p:blipFill>
        <p:spPr>
          <a:xfrm>
            <a:off x="7713420" y="116821"/>
            <a:ext cx="1241169" cy="656408"/>
          </a:xfrm>
          <a:prstGeom prst="rect">
            <a:avLst/>
          </a:prstGeom>
          <a:noFill/>
          <a:ln>
            <a:noFill/>
          </a:ln>
        </p:spPr>
      </p:pic>
    </p:spTree>
    <p:extLst>
      <p:ext uri="{BB962C8B-B14F-4D97-AF65-F5344CB8AC3E}">
        <p14:creationId xmlns:p14="http://schemas.microsoft.com/office/powerpoint/2010/main" val="30951401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00" y="950375"/>
            <a:ext cx="8520600" cy="572700"/>
          </a:xfrm>
        </p:spPr>
        <p:txBody>
          <a:bodyPr/>
          <a:lstStyle/>
          <a:p>
            <a:r>
              <a:rPr lang="en-IN" b="1" dirty="0" smtClean="0">
                <a:solidFill>
                  <a:srgbClr val="FF0000"/>
                </a:solidFill>
              </a:rPr>
              <a:t>RECAPITULATION</a:t>
            </a:r>
            <a:endParaRPr lang="en-IN" b="1" dirty="0">
              <a:solidFill>
                <a:srgbClr val="FF0000"/>
              </a:solidFill>
            </a:endParaRPr>
          </a:p>
        </p:txBody>
      </p:sp>
      <p:sp>
        <p:nvSpPr>
          <p:cNvPr id="3" name="Text Placeholder 2"/>
          <p:cNvSpPr>
            <a:spLocks noGrp="1"/>
          </p:cNvSpPr>
          <p:nvPr>
            <p:ph type="body" idx="1"/>
          </p:nvPr>
        </p:nvSpPr>
        <p:spPr>
          <a:xfrm>
            <a:off x="3323982" y="1812529"/>
            <a:ext cx="3700570" cy="1410731"/>
          </a:xfrm>
        </p:spPr>
        <p:txBody>
          <a:bodyPr/>
          <a:lstStyle/>
          <a:p>
            <a:pPr>
              <a:buFont typeface="Wingdings" panose="05000000000000000000" pitchFamily="2" charset="2"/>
              <a:buChar char="Ø"/>
            </a:pPr>
            <a:r>
              <a:rPr lang="en-IN" dirty="0"/>
              <a:t>Automobile Industry</a:t>
            </a:r>
          </a:p>
          <a:p>
            <a:pPr>
              <a:buFont typeface="Wingdings" panose="05000000000000000000" pitchFamily="2" charset="2"/>
              <a:buChar char="Ø"/>
            </a:pPr>
            <a:r>
              <a:rPr lang="en-IN" dirty="0"/>
              <a:t>Information Technology</a:t>
            </a:r>
          </a:p>
          <a:p>
            <a:pPr>
              <a:buFont typeface="Wingdings" panose="05000000000000000000" pitchFamily="2" charset="2"/>
              <a:buChar char="Ø"/>
            </a:pPr>
            <a:r>
              <a:rPr lang="en-IN" dirty="0"/>
              <a:t>Electronic </a:t>
            </a:r>
            <a:r>
              <a:rPr lang="en-IN" dirty="0" smtClean="0"/>
              <a:t>Industry</a:t>
            </a:r>
            <a:endParaRPr lang="en-IN" dirty="0"/>
          </a:p>
        </p:txBody>
      </p:sp>
      <p:pic>
        <p:nvPicPr>
          <p:cNvPr id="4" name="Google Shape;70;p15"/>
          <p:cNvPicPr preferRelativeResize="0"/>
          <p:nvPr/>
        </p:nvPicPr>
        <p:blipFill rotWithShape="1">
          <a:blip r:embed="rId2">
            <a:alphaModFix/>
          </a:blip>
          <a:srcRect/>
          <a:stretch/>
        </p:blipFill>
        <p:spPr>
          <a:xfrm>
            <a:off x="7737998" y="151263"/>
            <a:ext cx="1232526" cy="611875"/>
          </a:xfrm>
          <a:prstGeom prst="rect">
            <a:avLst/>
          </a:prstGeom>
          <a:noFill/>
          <a:ln>
            <a:noFill/>
          </a:ln>
        </p:spPr>
      </p:pic>
    </p:spTree>
    <p:extLst>
      <p:ext uri="{BB962C8B-B14F-4D97-AF65-F5344CB8AC3E}">
        <p14:creationId xmlns:p14="http://schemas.microsoft.com/office/powerpoint/2010/main" val="32504739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47" y="118420"/>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graphicFrame>
        <p:nvGraphicFramePr>
          <p:cNvPr id="6" name="Table 5"/>
          <p:cNvGraphicFramePr>
            <a:graphicFrameLocks noGrp="1"/>
          </p:cNvGraphicFramePr>
          <p:nvPr>
            <p:extLst>
              <p:ext uri="{D42A27DB-BD31-4B8C-83A1-F6EECF244321}">
                <p14:modId xmlns:p14="http://schemas.microsoft.com/office/powerpoint/2010/main" val="1710921418"/>
              </p:ext>
            </p:extLst>
          </p:nvPr>
        </p:nvGraphicFramePr>
        <p:xfrm>
          <a:off x="130947" y="691120"/>
          <a:ext cx="8775781" cy="4278567"/>
        </p:xfrm>
        <a:graphic>
          <a:graphicData uri="http://schemas.openxmlformats.org/drawingml/2006/table">
            <a:tbl>
              <a:tblPr>
                <a:tableStyleId>{5C22544A-7EE6-4342-B048-85BDC9FD1C3A}</a:tableStyleId>
              </a:tblPr>
              <a:tblGrid>
                <a:gridCol w="8775781">
                  <a:extLst>
                    <a:ext uri="{9D8B030D-6E8A-4147-A177-3AD203B41FA5}">
                      <a16:colId xmlns:a16="http://schemas.microsoft.com/office/drawing/2014/main" val="130827403"/>
                    </a:ext>
                  </a:extLst>
                </a:gridCol>
              </a:tblGrid>
              <a:tr h="3976573">
                <a:tc>
                  <a:txBody>
                    <a:bodyPr/>
                    <a:lstStyle/>
                    <a:p>
                      <a:pPr marL="342900" lvl="0" indent="-342900">
                        <a:lnSpc>
                          <a:spcPct val="150000"/>
                        </a:lnSpc>
                        <a:spcAft>
                          <a:spcPts val="1950"/>
                        </a:spcAft>
                        <a:buFont typeface="+mj-lt"/>
                        <a:buAutoNum type="arabicPeriod"/>
                      </a:pPr>
                      <a:r>
                        <a:rPr lang="en-IN" sz="1200" dirty="0">
                          <a:effectLst/>
                        </a:rPr>
                        <a:t> </a:t>
                      </a:r>
                      <a:r>
                        <a:rPr lang="en-IN" sz="1400" dirty="0">
                          <a:effectLst/>
                          <a:latin typeface="Calibri" panose="020F0502020204030204" pitchFamily="34" charset="0"/>
                          <a:cs typeface="Calibri" panose="020F0502020204030204" pitchFamily="34" charset="0"/>
                        </a:rPr>
                        <a:t>To which one of the following countries does India export jute goods? (1)</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(a) Japan</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(b) China</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(c) USA</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(d) France</a:t>
                      </a:r>
                      <a:endParaRPr lang="en-IN" sz="1200" dirty="0">
                        <a:effectLst/>
                        <a:latin typeface="Calibri" panose="020F0502020204030204" pitchFamily="34" charset="0"/>
                        <a:cs typeface="Calibri" panose="020F0502020204030204" pitchFamily="34" charset="0"/>
                      </a:endParaRP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Why did Mahatma Gandhi lay emphasis on spinning yarn and weaving </a:t>
                      </a:r>
                      <a:r>
                        <a:rPr lang="en-IN" sz="1400" dirty="0" err="1">
                          <a:effectLst/>
                          <a:latin typeface="Calibri" panose="020F0502020204030204" pitchFamily="34" charset="0"/>
                          <a:cs typeface="Calibri" panose="020F0502020204030204" pitchFamily="34" charset="0"/>
                        </a:rPr>
                        <a:t>khadi</a:t>
                      </a:r>
                      <a:r>
                        <a:rPr lang="en-IN" sz="1400" dirty="0">
                          <a:effectLst/>
                          <a:latin typeface="Calibri" panose="020F0502020204030204" pitchFamily="34" charset="0"/>
                          <a:cs typeface="Calibri" panose="020F0502020204030204" pitchFamily="34" charset="0"/>
                        </a:rPr>
                        <a:t>? (3)</a:t>
                      </a:r>
                      <a:endParaRPr lang="en-IN" sz="1200" dirty="0">
                        <a:effectLst/>
                        <a:latin typeface="Calibri" panose="020F0502020204030204" pitchFamily="34" charset="0"/>
                        <a:cs typeface="Calibri" panose="020F0502020204030204" pitchFamily="34" charset="0"/>
                      </a:endParaRP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State three conditions that resulted in expansion of sugar industry in the Southern States. (3)</a:t>
                      </a:r>
                      <a:endParaRPr lang="en-IN" sz="1200" dirty="0">
                        <a:effectLst/>
                        <a:latin typeface="Calibri" panose="020F0502020204030204" pitchFamily="34" charset="0"/>
                        <a:cs typeface="Calibri" panose="020F0502020204030204" pitchFamily="34" charset="0"/>
                      </a:endParaRP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Suggest five ways by which agriculture in India has been modernized with the development and expansion of industry. (5) </a:t>
                      </a:r>
                      <a:endParaRPr lang="en-IN" sz="1200" dirty="0">
                        <a:effectLst/>
                        <a:latin typeface="Calibri" panose="020F0502020204030204" pitchFamily="34" charset="0"/>
                        <a:cs typeface="Calibri" panose="020F0502020204030204" pitchFamily="34" charset="0"/>
                      </a:endParaRPr>
                    </a:p>
                    <a:p>
                      <a:pPr algn="just">
                        <a:lnSpc>
                          <a:spcPct val="150000"/>
                        </a:lnSpc>
                        <a:spcAft>
                          <a:spcPts val="0"/>
                        </a:spcAft>
                      </a:pPr>
                      <a:r>
                        <a:rPr lang="en-IN" sz="1400" dirty="0">
                          <a:effectLst/>
                          <a:latin typeface="Calibri" panose="020F0502020204030204" pitchFamily="34" charset="0"/>
                          <a:cs typeface="Calibri" panose="020F0502020204030204" pitchFamily="34" charset="0"/>
                        </a:rPr>
                        <a:t>(WS Q.NO.- 4,7,9,10)</a:t>
                      </a:r>
                      <a:endParaRPr lang="en-IN" sz="1200" dirty="0">
                        <a:effectLst/>
                        <a:latin typeface="Calibri" panose="020F0502020204030204" pitchFamily="34" charset="0"/>
                        <a:ea typeface="Arial" panose="020B0604020202020204" pitchFamily="34" charset="0"/>
                        <a:cs typeface="Calibri" panose="020F0502020204030204" pitchFamily="34" charset="0"/>
                      </a:endParaRPr>
                    </a:p>
                  </a:txBody>
                  <a:tcPr marL="47625" marR="47625" marT="47625" marB="47625"/>
                </a:tc>
                <a:extLst>
                  <a:ext uri="{0D108BD9-81ED-4DB2-BD59-A6C34878D82A}">
                    <a16:rowId xmlns:a16="http://schemas.microsoft.com/office/drawing/2014/main" val="1785070793"/>
                  </a:ext>
                </a:extLst>
              </a:tr>
            </a:tbl>
          </a:graphicData>
        </a:graphic>
      </p:graphicFrame>
      <p:pic>
        <p:nvPicPr>
          <p:cNvPr id="7" name="Google Shape;70;p15"/>
          <p:cNvPicPr preferRelativeResize="0"/>
          <p:nvPr/>
        </p:nvPicPr>
        <p:blipFill rotWithShape="1">
          <a:blip r:embed="rId2">
            <a:alphaModFix/>
          </a:blip>
          <a:srcRect/>
          <a:stretch/>
        </p:blipFill>
        <p:spPr>
          <a:xfrm>
            <a:off x="7674202" y="93989"/>
            <a:ext cx="1232526" cy="611875"/>
          </a:xfrm>
          <a:prstGeom prst="rect">
            <a:avLst/>
          </a:prstGeom>
          <a:noFill/>
          <a:ln>
            <a:noFill/>
          </a:ln>
        </p:spPr>
      </p:pic>
    </p:spTree>
    <p:extLst>
      <p:ext uri="{BB962C8B-B14F-4D97-AF65-F5344CB8AC3E}">
        <p14:creationId xmlns:p14="http://schemas.microsoft.com/office/powerpoint/2010/main" val="747750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806362" y="131625"/>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178" algn="ctr">
              <a:lnSpc>
                <a:spcPct val="115000"/>
              </a:lnSpc>
              <a:buSzPts val="4000"/>
            </a:pPr>
            <a:r>
              <a:rPr lang="en" sz="4000" b="1"/>
              <a:t>THANKING YOU</a:t>
            </a:r>
            <a:endParaRPr sz="4000" b="1"/>
          </a:p>
          <a:p>
            <a:pPr marL="457178" algn="ctr">
              <a:lnSpc>
                <a:spcPct val="115000"/>
              </a:lnSpc>
              <a:buSzPts val="4000"/>
            </a:pPr>
            <a:r>
              <a:rPr lang="en" sz="4000" b="1">
                <a:solidFill>
                  <a:srgbClr val="FF0000"/>
                </a:solidFill>
              </a:rPr>
              <a:t>ODM EDUCATIONAL GROUP</a:t>
            </a:r>
            <a:endParaRPr sz="4000" b="1">
              <a:solidFill>
                <a:srgbClr val="FF0000"/>
              </a:solidFill>
            </a:endParaRPr>
          </a:p>
          <a:p>
            <a:pPr>
              <a:buClr>
                <a:srgbClr val="000000"/>
              </a:buClr>
              <a:buSzPts val="1400"/>
            </a:pPr>
            <a:endParaRPr sz="1800"/>
          </a:p>
        </p:txBody>
      </p:sp>
    </p:spTree>
    <p:extLst>
      <p:ext uri="{BB962C8B-B14F-4D97-AF65-F5344CB8AC3E}">
        <p14:creationId xmlns:p14="http://schemas.microsoft.com/office/powerpoint/2010/main" val="9672998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62325" y="148208"/>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algn="ctr">
              <a:buClr>
                <a:srgbClr val="000000"/>
              </a:buClr>
              <a:buSzPts val="3100"/>
            </a:pPr>
            <a:r>
              <a:rPr lang="en" sz="3000" b="1" dirty="0">
                <a:solidFill>
                  <a:srgbClr val="FF0000"/>
                </a:solidFill>
                <a:latin typeface="Calibri"/>
                <a:ea typeface="Calibri"/>
                <a:cs typeface="Calibri"/>
                <a:sym typeface="Calibri"/>
              </a:rPr>
              <a:t>MANUFACTURING </a:t>
            </a:r>
            <a:r>
              <a:rPr lang="en" sz="3000" b="1" dirty="0">
                <a:solidFill>
                  <a:srgbClr val="FF0000"/>
                </a:solidFill>
                <a:latin typeface="Calibri"/>
                <a:ea typeface="Calibri"/>
                <a:cs typeface="Calibri"/>
                <a:sym typeface="Calibri"/>
              </a:rPr>
              <a:t>INDUSTRIES</a:t>
            </a:r>
            <a:endParaRPr sz="2900" b="1" dirty="0">
              <a:solidFill>
                <a:srgbClr val="FF0000"/>
              </a:solidFill>
              <a:latin typeface="Calibri"/>
              <a:ea typeface="Calibri"/>
              <a:cs typeface="Calibri"/>
              <a:sym typeface="Calibri"/>
            </a:endParaRPr>
          </a:p>
          <a:p>
            <a:pPr algn="ctr">
              <a:buClr>
                <a:srgbClr val="000000"/>
              </a:buClr>
              <a:buSzPts val="3100"/>
            </a:pPr>
            <a:r>
              <a:rPr lang="en" sz="2500" dirty="0">
                <a:latin typeface="Calibri"/>
                <a:ea typeface="Calibri"/>
                <a:cs typeface="Calibri"/>
                <a:sym typeface="Calibri"/>
              </a:rPr>
              <a:t>INTRODUCTION</a:t>
            </a:r>
            <a:endParaRPr sz="2500" dirty="0">
              <a:latin typeface="Calibri"/>
              <a:ea typeface="Calibri"/>
              <a:cs typeface="Calibri"/>
              <a:sym typeface="Calibri"/>
            </a:endParaRPr>
          </a:p>
        </p:txBody>
      </p:sp>
      <p:sp>
        <p:nvSpPr>
          <p:cNvPr id="57" name="Google Shape;57;p13"/>
          <p:cNvSpPr txBox="1"/>
          <p:nvPr/>
        </p:nvSpPr>
        <p:spPr>
          <a:xfrm>
            <a:off x="5874275" y="98375"/>
            <a:ext cx="3176100" cy="1267500"/>
          </a:xfrm>
          <a:prstGeom prst="rect">
            <a:avLst/>
          </a:prstGeom>
          <a:noFill/>
          <a:ln>
            <a:noFill/>
          </a:ln>
        </p:spPr>
        <p:txBody>
          <a:bodyPr spcFirstLastPara="1" wrap="square" lIns="91425" tIns="91425" rIns="91425" bIns="91425" anchor="t" anchorCtr="0">
            <a:noAutofit/>
          </a:bodyPr>
          <a:lstStyle/>
          <a:p>
            <a:endParaRPr sz="1800"/>
          </a:p>
        </p:txBody>
      </p:sp>
      <p:sp>
        <p:nvSpPr>
          <p:cNvPr id="58" name="Google Shape;58;p13"/>
          <p:cNvSpPr txBox="1"/>
          <p:nvPr/>
        </p:nvSpPr>
        <p:spPr>
          <a:xfrm>
            <a:off x="2190000" y="2411013"/>
            <a:ext cx="5187248" cy="966900"/>
          </a:xfrm>
          <a:prstGeom prst="rect">
            <a:avLst/>
          </a:prstGeom>
          <a:noFill/>
          <a:ln>
            <a:noFill/>
          </a:ln>
        </p:spPr>
        <p:txBody>
          <a:bodyPr spcFirstLastPara="1" wrap="square" lIns="91425" tIns="91425" rIns="91425" bIns="91425" anchor="t" anchorCtr="0">
            <a:noAutofit/>
          </a:bodyPr>
          <a:lstStyle/>
          <a:p>
            <a:r>
              <a:rPr lang="en" sz="1800" b="1" dirty="0"/>
              <a:t>SUBJECT : GEOGRAPHY</a:t>
            </a:r>
            <a:endParaRPr sz="1800" b="1" dirty="0"/>
          </a:p>
          <a:p>
            <a:r>
              <a:rPr lang="en" sz="1800" b="1" dirty="0"/>
              <a:t>CHAPTER NUMBER: </a:t>
            </a:r>
            <a:r>
              <a:rPr lang="en" sz="1800" b="1" dirty="0"/>
              <a:t>06 (Session-6)</a:t>
            </a:r>
            <a:endParaRPr sz="1800" b="1" dirty="0"/>
          </a:p>
          <a:p>
            <a:r>
              <a:rPr lang="en" sz="1800" b="1" dirty="0"/>
              <a:t>CHAPTER NAME : MANUFACTURING INDUSTRIES</a:t>
            </a:r>
            <a:endParaRPr sz="1800" b="1" dirty="0"/>
          </a:p>
        </p:txBody>
      </p:sp>
    </p:spTree>
    <p:extLst>
      <p:ext uri="{BB962C8B-B14F-4D97-AF65-F5344CB8AC3E}">
        <p14:creationId xmlns:p14="http://schemas.microsoft.com/office/powerpoint/2010/main" val="15320510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 y="127363"/>
            <a:ext cx="8814361" cy="4882982"/>
          </a:xfrm>
          <a:prstGeom prst="rect">
            <a:avLst/>
          </a:prstGeom>
        </p:spPr>
      </p:pic>
      <p:pic>
        <p:nvPicPr>
          <p:cNvPr id="6"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12349515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76" y="152094"/>
            <a:ext cx="7886700" cy="994172"/>
          </a:xfrm>
        </p:spPr>
        <p:txBody>
          <a:bodyPr/>
          <a:lstStyle/>
          <a:p>
            <a:r>
              <a:rPr lang="en-IN" b="1" dirty="0" smtClean="0">
                <a:solidFill>
                  <a:srgbClr val="FF0000"/>
                </a:solidFill>
              </a:rPr>
              <a:t>Learning Outcomes :-</a:t>
            </a:r>
            <a:endParaRPr lang="en-IN" b="1" dirty="0">
              <a:solidFill>
                <a:srgbClr val="FF0000"/>
              </a:solidFill>
            </a:endParaRPr>
          </a:p>
        </p:txBody>
      </p:sp>
      <p:sp>
        <p:nvSpPr>
          <p:cNvPr id="3" name="Content Placeholder 2"/>
          <p:cNvSpPr>
            <a:spLocks noGrp="1"/>
          </p:cNvSpPr>
          <p:nvPr>
            <p:ph idx="1"/>
          </p:nvPr>
        </p:nvSpPr>
        <p:spPr>
          <a:xfrm>
            <a:off x="628650" y="1146266"/>
            <a:ext cx="7886700" cy="3486457"/>
          </a:xfrm>
        </p:spPr>
        <p:txBody>
          <a:bodyPr>
            <a:normAutofit fontScale="92500"/>
          </a:bodyPr>
          <a:lstStyle/>
          <a:p>
            <a:pPr lvl="0" algn="just"/>
            <a:r>
              <a:rPr lang="en-IN" dirty="0"/>
              <a:t>Students will be able to </a:t>
            </a:r>
            <a:r>
              <a:rPr lang="en-IN" dirty="0" smtClean="0"/>
              <a:t>analyse </a:t>
            </a:r>
            <a:r>
              <a:rPr lang="en-IN" dirty="0"/>
              <a:t>impact of industries on man and know the steps taken to check environmental degradation.</a:t>
            </a:r>
          </a:p>
          <a:p>
            <a:pPr lvl="0" algn="just"/>
            <a:r>
              <a:rPr lang="en-IN" dirty="0"/>
              <a:t>They will understand importance of resources and its planned utilization.</a:t>
            </a:r>
          </a:p>
          <a:p>
            <a:pPr lvl="0" algn="just"/>
            <a:r>
              <a:rPr lang="en-IN" dirty="0"/>
              <a:t>They will be constructive towards conservation of resources building critical thinking.</a:t>
            </a:r>
          </a:p>
          <a:p>
            <a:pPr lvl="0" algn="just"/>
            <a:r>
              <a:rPr lang="en-IN" dirty="0"/>
              <a:t>Students will be able to </a:t>
            </a:r>
            <a:r>
              <a:rPr lang="en-IN" dirty="0" smtClean="0"/>
              <a:t>analyse </a:t>
            </a:r>
            <a:r>
              <a:rPr lang="en-IN" dirty="0"/>
              <a:t>the factors responsible for environmental degradation.</a:t>
            </a:r>
          </a:p>
          <a:p>
            <a:pPr lvl="0" algn="just"/>
            <a:r>
              <a:rPr lang="en-IN" dirty="0"/>
              <a:t>This helps in sensitizing learner about the importance of environment pollution.</a:t>
            </a:r>
          </a:p>
          <a:p>
            <a:pPr algn="just"/>
            <a:r>
              <a:rPr lang="en-IN" dirty="0"/>
              <a:t>Students will be able to explain measures to control environmental degradation and be a problem solver and take part in decision making. </a:t>
            </a:r>
          </a:p>
        </p:txBody>
      </p:sp>
      <p:pic>
        <p:nvPicPr>
          <p:cNvPr id="4" name="Google Shape;77;p16"/>
          <p:cNvPicPr preferRelativeResize="0"/>
          <p:nvPr/>
        </p:nvPicPr>
        <p:blipFill rotWithShape="1">
          <a:blip r:embed="rId2">
            <a:alphaModFix/>
          </a:blip>
          <a:srcRect/>
          <a:stretch/>
        </p:blipFill>
        <p:spPr>
          <a:xfrm>
            <a:off x="7784781" y="152094"/>
            <a:ext cx="1241169" cy="656408"/>
          </a:xfrm>
          <a:prstGeom prst="rect">
            <a:avLst/>
          </a:prstGeom>
          <a:noFill/>
          <a:ln>
            <a:noFill/>
          </a:ln>
        </p:spPr>
      </p:pic>
    </p:spTree>
    <p:extLst>
      <p:ext uri="{BB962C8B-B14F-4D97-AF65-F5344CB8AC3E}">
        <p14:creationId xmlns:p14="http://schemas.microsoft.com/office/powerpoint/2010/main" val="41300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Calibri Light" panose="020F0302020204030204" pitchFamily="34" charset="0"/>
                <a:cs typeface="Calibri Light" panose="020F0302020204030204" pitchFamily="34" charset="0"/>
              </a:rPr>
              <a:t>CONTRIBUTION OF INDUSTRY TO NATIONAL ECONOMY</a:t>
            </a:r>
            <a:endParaRPr lang="en-IN" b="1" dirty="0">
              <a:solidFill>
                <a:srgbClr val="FF0000"/>
              </a:solidFill>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idx="1"/>
          </p:nvPr>
        </p:nvSpPr>
        <p:spPr>
          <a:xfrm>
            <a:off x="723014" y="1152475"/>
            <a:ext cx="7804298" cy="3143078"/>
          </a:xfrm>
        </p:spPr>
        <p:txBody>
          <a:bodyPr/>
          <a:lstStyle/>
          <a:p>
            <a:pPr algn="just"/>
            <a:r>
              <a:rPr lang="en-US" sz="2000" dirty="0">
                <a:latin typeface="Calibri Light" panose="020F0302020204030204" pitchFamily="34" charset="0"/>
                <a:cs typeface="Calibri Light" panose="020F0302020204030204" pitchFamily="34" charset="0"/>
              </a:rPr>
              <a:t>Over the last two decades, the share of manufacturing sector has stagnated to 17 per cent of the GDP, which is required to be increased.</a:t>
            </a:r>
          </a:p>
          <a:p>
            <a:pPr algn="just"/>
            <a:r>
              <a:rPr lang="en-US" sz="2000" dirty="0">
                <a:latin typeface="Calibri Light" panose="020F0302020204030204" pitchFamily="34" charset="0"/>
                <a:cs typeface="Calibri Light" panose="020F0302020204030204" pitchFamily="34" charset="0"/>
              </a:rPr>
              <a:t>The trend of growth rate in manufacturing over the last decade is around 7 per cent per annum.</a:t>
            </a:r>
          </a:p>
          <a:p>
            <a:pPr algn="just"/>
            <a:r>
              <a:rPr lang="en-US" sz="2000" dirty="0">
                <a:latin typeface="Calibri Light" panose="020F0302020204030204" pitchFamily="34" charset="0"/>
                <a:cs typeface="Calibri Light" panose="020F0302020204030204" pitchFamily="34" charset="0"/>
              </a:rPr>
              <a:t>Desired growth rate is 12 per cent per annum.</a:t>
            </a:r>
          </a:p>
          <a:p>
            <a:pPr algn="just"/>
            <a:r>
              <a:rPr lang="en-US" sz="2000" dirty="0">
                <a:latin typeface="Calibri Light" panose="020F0302020204030204" pitchFamily="34" charset="0"/>
                <a:cs typeface="Calibri Light" panose="020F0302020204030204" pitchFamily="34" charset="0"/>
              </a:rPr>
              <a:t>The National Manufacturing Competitiveness Council (NMCC) has been set up with the objective to improve productivity of industries  .</a:t>
            </a:r>
          </a:p>
          <a:p>
            <a:endParaRPr lang="en-IN" dirty="0"/>
          </a:p>
        </p:txBody>
      </p:sp>
      <p:pic>
        <p:nvPicPr>
          <p:cNvPr id="4" name="Google Shape;70;p15"/>
          <p:cNvPicPr preferRelativeResize="0"/>
          <p:nvPr/>
        </p:nvPicPr>
        <p:blipFill rotWithShape="1">
          <a:blip r:embed="rId3">
            <a:alphaModFix/>
          </a:blip>
          <a:srcRect/>
          <a:stretch/>
        </p:blipFill>
        <p:spPr>
          <a:xfrm>
            <a:off x="8272130" y="4338"/>
            <a:ext cx="871870" cy="440688"/>
          </a:xfrm>
          <a:prstGeom prst="rect">
            <a:avLst/>
          </a:prstGeom>
          <a:noFill/>
          <a:ln>
            <a:noFill/>
          </a:ln>
        </p:spPr>
      </p:pic>
    </p:spTree>
    <p:extLst>
      <p:ext uri="{BB962C8B-B14F-4D97-AF65-F5344CB8AC3E}">
        <p14:creationId xmlns:p14="http://schemas.microsoft.com/office/powerpoint/2010/main" val="589515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CONTENT</a:t>
            </a:r>
            <a:endParaRPr lang="en-IN" b="1" dirty="0">
              <a:solidFill>
                <a:srgbClr val="FF0000"/>
              </a:solidFill>
            </a:endParaRPr>
          </a:p>
        </p:txBody>
      </p:sp>
      <p:sp>
        <p:nvSpPr>
          <p:cNvPr id="3" name="Content Placeholder 2"/>
          <p:cNvSpPr>
            <a:spLocks noGrp="1"/>
          </p:cNvSpPr>
          <p:nvPr>
            <p:ph idx="1"/>
          </p:nvPr>
        </p:nvSpPr>
        <p:spPr>
          <a:xfrm>
            <a:off x="697230" y="1104696"/>
            <a:ext cx="7886700" cy="3263504"/>
          </a:xfrm>
        </p:spPr>
        <p:txBody>
          <a:bodyPr/>
          <a:lstStyle/>
          <a:p>
            <a:pPr>
              <a:buFont typeface="Wingdings" panose="05000000000000000000" pitchFamily="2" charset="2"/>
              <a:buChar char="Ø"/>
            </a:pPr>
            <a:r>
              <a:rPr lang="en-US" dirty="0"/>
              <a:t> </a:t>
            </a:r>
            <a:r>
              <a:rPr lang="en-IN" dirty="0" smtClean="0"/>
              <a:t>Industrial Pollution and Environmental Degradation</a:t>
            </a:r>
          </a:p>
          <a:p>
            <a:pPr>
              <a:buFont typeface="Wingdings" panose="05000000000000000000" pitchFamily="2" charset="2"/>
              <a:buChar char="Ø"/>
            </a:pPr>
            <a:r>
              <a:rPr lang="en-IN" dirty="0" smtClean="0"/>
              <a:t>Air pollution</a:t>
            </a:r>
          </a:p>
          <a:p>
            <a:pPr>
              <a:buFont typeface="Wingdings" panose="05000000000000000000" pitchFamily="2" charset="2"/>
              <a:buChar char="Ø"/>
            </a:pPr>
            <a:r>
              <a:rPr lang="en-IN" dirty="0" smtClean="0"/>
              <a:t>Water pollution </a:t>
            </a:r>
          </a:p>
          <a:p>
            <a:pPr>
              <a:buFont typeface="Wingdings" panose="05000000000000000000" pitchFamily="2" charset="2"/>
              <a:buChar char="Ø"/>
            </a:pPr>
            <a:r>
              <a:rPr lang="en-IN" dirty="0" smtClean="0"/>
              <a:t>Thermal pollution</a:t>
            </a:r>
          </a:p>
          <a:p>
            <a:pPr>
              <a:buFont typeface="Wingdings" panose="05000000000000000000" pitchFamily="2" charset="2"/>
              <a:buChar char="Ø"/>
            </a:pPr>
            <a:r>
              <a:rPr lang="en-IN" dirty="0" smtClean="0"/>
              <a:t>Noise pollution </a:t>
            </a:r>
          </a:p>
          <a:p>
            <a:pPr>
              <a:buFont typeface="Wingdings" panose="05000000000000000000" pitchFamily="2" charset="2"/>
              <a:buChar char="Ø"/>
            </a:pPr>
            <a:r>
              <a:rPr lang="en-IN" dirty="0" smtClean="0"/>
              <a:t>Control of Environmental Degradation</a:t>
            </a:r>
          </a:p>
          <a:p>
            <a:pPr>
              <a:buFont typeface="Wingdings" panose="05000000000000000000" pitchFamily="2" charset="2"/>
              <a:buChar char="Ø"/>
            </a:pPr>
            <a:r>
              <a:rPr lang="en-IN" dirty="0" smtClean="0"/>
              <a:t>NTPC</a:t>
            </a:r>
            <a:endParaRPr lang="en-IN" dirty="0"/>
          </a:p>
        </p:txBody>
      </p:sp>
      <p:pic>
        <p:nvPicPr>
          <p:cNvPr id="4" name="Google Shape;77;p16"/>
          <p:cNvPicPr preferRelativeResize="0"/>
          <p:nvPr/>
        </p:nvPicPr>
        <p:blipFill rotWithShape="1">
          <a:blip r:embed="rId2">
            <a:alphaModFix/>
          </a:blip>
          <a:srcRect/>
          <a:stretch/>
        </p:blipFill>
        <p:spPr>
          <a:xfrm>
            <a:off x="7906294" y="116820"/>
            <a:ext cx="1113808" cy="521699"/>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297" y="1470081"/>
            <a:ext cx="3866805" cy="2965474"/>
          </a:xfrm>
          <a:prstGeom prst="rect">
            <a:avLst/>
          </a:prstGeom>
        </p:spPr>
      </p:pic>
    </p:spTree>
    <p:extLst>
      <p:ext uri="{BB962C8B-B14F-4D97-AF65-F5344CB8AC3E}">
        <p14:creationId xmlns:p14="http://schemas.microsoft.com/office/powerpoint/2010/main" val="17198107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547" y="175873"/>
            <a:ext cx="7886700" cy="549116"/>
          </a:xfrm>
        </p:spPr>
        <p:txBody>
          <a:bodyPr/>
          <a:lstStyle/>
          <a:p>
            <a:r>
              <a:rPr lang="en-IN" b="1" dirty="0" smtClean="0">
                <a:solidFill>
                  <a:srgbClr val="FF0000"/>
                </a:solidFill>
              </a:rPr>
              <a:t>Have a glance :-</a:t>
            </a:r>
            <a:endParaRPr lang="en-IN" b="1" dirty="0">
              <a:solidFill>
                <a:srgbClr val="FF0000"/>
              </a:solidFill>
            </a:endParaRPr>
          </a:p>
        </p:txBody>
      </p:sp>
      <p:pic>
        <p:nvPicPr>
          <p:cNvPr id="7" name="izqCLU_y6VQ"/>
          <p:cNvPicPr>
            <a:picLocks noGrp="1" noRot="1" noChangeAspect="1"/>
          </p:cNvPicPr>
          <p:nvPr>
            <p:ph idx="1"/>
            <a:videoFile r:link="rId1"/>
          </p:nvPr>
        </p:nvPicPr>
        <p:blipFill>
          <a:blip r:embed="rId3"/>
          <a:stretch>
            <a:fillRect/>
          </a:stretch>
        </p:blipFill>
        <p:spPr>
          <a:xfrm>
            <a:off x="442505" y="724990"/>
            <a:ext cx="8012430" cy="3946922"/>
          </a:xfrm>
          <a:prstGeom prst="rect">
            <a:avLst/>
          </a:prstGeom>
        </p:spPr>
      </p:pic>
      <p:pic>
        <p:nvPicPr>
          <p:cNvPr id="8" name="Google Shape;77;p16"/>
          <p:cNvPicPr preferRelativeResize="0"/>
          <p:nvPr/>
        </p:nvPicPr>
        <p:blipFill rotWithShape="1">
          <a:blip r:embed="rId4">
            <a:alphaModFix/>
          </a:blip>
          <a:srcRect/>
          <a:stretch/>
        </p:blipFill>
        <p:spPr>
          <a:xfrm>
            <a:off x="7834350" y="0"/>
            <a:ext cx="1241169" cy="656408"/>
          </a:xfrm>
          <a:prstGeom prst="rect">
            <a:avLst/>
          </a:prstGeom>
          <a:noFill/>
          <a:ln>
            <a:noFill/>
          </a:ln>
        </p:spPr>
      </p:pic>
    </p:spTree>
    <p:extLst>
      <p:ext uri="{BB962C8B-B14F-4D97-AF65-F5344CB8AC3E}">
        <p14:creationId xmlns:p14="http://schemas.microsoft.com/office/powerpoint/2010/main" val="218872345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88305"/>
          </a:xfrm>
        </p:spPr>
        <p:txBody>
          <a:bodyPr>
            <a:normAutofit fontScale="90000"/>
          </a:bodyPr>
          <a:lstStyle/>
          <a:p>
            <a:r>
              <a:rPr lang="en-IN" sz="2700" b="1" dirty="0">
                <a:solidFill>
                  <a:srgbClr val="FF0000"/>
                </a:solidFill>
              </a:rPr>
              <a:t>Industrial Pollution and Environmental Degradation</a:t>
            </a:r>
            <a:endParaRPr lang="en-IN" sz="2700" b="1" dirty="0">
              <a:solidFill>
                <a:srgbClr val="FF0000"/>
              </a:solidFill>
            </a:endParaRPr>
          </a:p>
        </p:txBody>
      </p:sp>
      <p:sp>
        <p:nvSpPr>
          <p:cNvPr id="3" name="Content Placeholder 2"/>
          <p:cNvSpPr>
            <a:spLocks noGrp="1"/>
          </p:cNvSpPr>
          <p:nvPr>
            <p:ph idx="1"/>
          </p:nvPr>
        </p:nvSpPr>
        <p:spPr>
          <a:xfrm>
            <a:off x="628650" y="989512"/>
            <a:ext cx="7886700" cy="3643211"/>
          </a:xfrm>
        </p:spPr>
        <p:txBody>
          <a:bodyPr/>
          <a:lstStyle/>
          <a:p>
            <a:pPr algn="just"/>
            <a:r>
              <a:rPr lang="en-US" b="1" u="sng" dirty="0" smtClean="0">
                <a:solidFill>
                  <a:srgbClr val="FF0000"/>
                </a:solidFill>
              </a:rPr>
              <a:t>Air pollution</a:t>
            </a:r>
            <a:endParaRPr lang="en-IN" dirty="0"/>
          </a:p>
        </p:txBody>
      </p:sp>
      <p:pic>
        <p:nvPicPr>
          <p:cNvPr id="4" name="Google Shape;77;p16"/>
          <p:cNvPicPr preferRelativeResize="0"/>
          <p:nvPr/>
        </p:nvPicPr>
        <p:blipFill rotWithShape="1">
          <a:blip r:embed="rId2">
            <a:alphaModFix/>
          </a:blip>
          <a:srcRect/>
          <a:stretch/>
        </p:blipFill>
        <p:spPr>
          <a:xfrm>
            <a:off x="8346558" y="0"/>
            <a:ext cx="764215" cy="467833"/>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523" y="1421709"/>
            <a:ext cx="5969726" cy="3406956"/>
          </a:xfrm>
          <a:prstGeom prst="rect">
            <a:avLst/>
          </a:prstGeom>
        </p:spPr>
      </p:pic>
    </p:spTree>
    <p:extLst>
      <p:ext uri="{BB962C8B-B14F-4D97-AF65-F5344CB8AC3E}">
        <p14:creationId xmlns:p14="http://schemas.microsoft.com/office/powerpoint/2010/main" val="31450491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244929"/>
            <a:ext cx="4847953" cy="4779679"/>
          </a:xfrm>
        </p:spPr>
        <p:txBody>
          <a:bodyPr>
            <a:normAutofit/>
          </a:bodyPr>
          <a:lstStyle/>
          <a:p>
            <a:r>
              <a:rPr lang="en-US" b="1" u="sng" dirty="0" smtClean="0">
                <a:solidFill>
                  <a:srgbClr val="FF0000"/>
                </a:solidFill>
              </a:rPr>
              <a:t>Water pollution</a:t>
            </a:r>
            <a:endParaRPr lang="en-IN" dirty="0"/>
          </a:p>
        </p:txBody>
      </p:sp>
      <p:pic>
        <p:nvPicPr>
          <p:cNvPr id="4" name="Google Shape;77;p16"/>
          <p:cNvPicPr preferRelativeResize="0"/>
          <p:nvPr/>
        </p:nvPicPr>
        <p:blipFill rotWithShape="1">
          <a:blip r:embed="rId2">
            <a:alphaModFix/>
          </a:blip>
          <a:srcRect/>
          <a:stretch/>
        </p:blipFill>
        <p:spPr>
          <a:xfrm>
            <a:off x="7827312" y="0"/>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 y="823572"/>
            <a:ext cx="6652260" cy="3888854"/>
          </a:xfrm>
          <a:prstGeom prst="rect">
            <a:avLst/>
          </a:prstGeom>
        </p:spPr>
      </p:pic>
    </p:spTree>
    <p:extLst>
      <p:ext uri="{BB962C8B-B14F-4D97-AF65-F5344CB8AC3E}">
        <p14:creationId xmlns:p14="http://schemas.microsoft.com/office/powerpoint/2010/main" val="21423595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1" y="724988"/>
            <a:ext cx="4369526" cy="3468188"/>
          </a:xfrm>
        </p:spPr>
        <p:txBody>
          <a:bodyPr>
            <a:normAutofit fontScale="92500"/>
          </a:bodyPr>
          <a:lstStyle/>
          <a:p>
            <a:pPr algn="just"/>
            <a:r>
              <a:rPr lang="en-US" b="1" u="sng" dirty="0" smtClean="0">
                <a:solidFill>
                  <a:srgbClr val="FF0000"/>
                </a:solidFill>
              </a:rPr>
              <a:t>THERMAL POLLUTION </a:t>
            </a:r>
            <a:r>
              <a:rPr lang="en-US" dirty="0" smtClean="0"/>
              <a:t>of water occurs when hot water from factories and thermal plants is drained into rivers and ponds before cooling. </a:t>
            </a:r>
          </a:p>
          <a:p>
            <a:pPr algn="just"/>
            <a:r>
              <a:rPr lang="en-US" b="1" u="sng" dirty="0" smtClean="0">
                <a:solidFill>
                  <a:srgbClr val="FF0000"/>
                </a:solidFill>
              </a:rPr>
              <a:t>NOISE </a:t>
            </a:r>
            <a:r>
              <a:rPr lang="en-US" b="1" u="sng" dirty="0">
                <a:solidFill>
                  <a:srgbClr val="FF0000"/>
                </a:solidFill>
              </a:rPr>
              <a:t>POLLUTION </a:t>
            </a:r>
            <a:r>
              <a:rPr lang="en-US" dirty="0"/>
              <a:t>not only results in irritation and anger, it can also cause hearing impairment, increased heart rate and blood pressure among other physiological effects. Unwanted sound is an irritant and a source of stress. </a:t>
            </a:r>
            <a:endParaRPr lang="en-IN" dirty="0"/>
          </a:p>
          <a:p>
            <a:pPr algn="just"/>
            <a:endParaRPr lang="en-IN"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959" y="724988"/>
            <a:ext cx="3791493" cy="22435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914" y="3098025"/>
            <a:ext cx="3054810" cy="1908316"/>
          </a:xfrm>
          <a:prstGeom prst="rect">
            <a:avLst/>
          </a:prstGeom>
        </p:spPr>
      </p:pic>
      <p:pic>
        <p:nvPicPr>
          <p:cNvPr id="6" name="Google Shape;77;p16"/>
          <p:cNvPicPr preferRelativeResize="0"/>
          <p:nvPr/>
        </p:nvPicPr>
        <p:blipFill rotWithShape="1">
          <a:blip r:embed="rId4">
            <a:alphaModFix/>
          </a:blip>
          <a:srcRect/>
          <a:stretch/>
        </p:blipFill>
        <p:spPr>
          <a:xfrm>
            <a:off x="7701139" y="68580"/>
            <a:ext cx="1241169" cy="656408"/>
          </a:xfrm>
          <a:prstGeom prst="rect">
            <a:avLst/>
          </a:prstGeom>
          <a:noFill/>
          <a:ln>
            <a:noFill/>
          </a:ln>
        </p:spPr>
      </p:pic>
    </p:spTree>
    <p:extLst>
      <p:ext uri="{BB962C8B-B14F-4D97-AF65-F5344CB8AC3E}">
        <p14:creationId xmlns:p14="http://schemas.microsoft.com/office/powerpoint/2010/main" val="11292826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6279"/>
            <a:ext cx="7886700" cy="705871"/>
          </a:xfrm>
        </p:spPr>
        <p:txBody>
          <a:bodyPr/>
          <a:lstStyle/>
          <a:p>
            <a:r>
              <a:rPr lang="en-IN" b="1" dirty="0">
                <a:solidFill>
                  <a:srgbClr val="FF0000"/>
                </a:solidFill>
              </a:rPr>
              <a:t>Control of Environmental Degradation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43" y="862149"/>
            <a:ext cx="4872446" cy="4162459"/>
          </a:xfrm>
        </p:spPr>
      </p:pic>
      <p:pic>
        <p:nvPicPr>
          <p:cNvPr id="5" name="Google Shape;77;p16"/>
          <p:cNvPicPr preferRelativeResize="0"/>
          <p:nvPr/>
        </p:nvPicPr>
        <p:blipFill rotWithShape="1">
          <a:blip r:embed="rId3">
            <a:alphaModFix/>
          </a:blip>
          <a:srcRect/>
          <a:stretch/>
        </p:blipFill>
        <p:spPr>
          <a:xfrm>
            <a:off x="7784781" y="0"/>
            <a:ext cx="1241169" cy="656408"/>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9038" y="1101422"/>
            <a:ext cx="3547382" cy="3579530"/>
          </a:xfrm>
          <a:prstGeom prst="rect">
            <a:avLst/>
          </a:prstGeom>
        </p:spPr>
      </p:pic>
    </p:spTree>
    <p:extLst>
      <p:ext uri="{BB962C8B-B14F-4D97-AF65-F5344CB8AC3E}">
        <p14:creationId xmlns:p14="http://schemas.microsoft.com/office/powerpoint/2010/main" val="34994521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31" y="490709"/>
            <a:ext cx="7886700" cy="658211"/>
          </a:xfrm>
        </p:spPr>
        <p:txBody>
          <a:bodyPr>
            <a:normAutofit/>
          </a:bodyPr>
          <a:lstStyle/>
          <a:p>
            <a:r>
              <a:rPr lang="en-US" sz="3000" b="1" dirty="0">
                <a:solidFill>
                  <a:srgbClr val="FF0000"/>
                </a:solidFill>
              </a:rPr>
              <a:t>Control of Environmental Degradation</a:t>
            </a:r>
            <a:endParaRPr lang="en-IN" sz="3000" b="1" dirty="0">
              <a:solidFill>
                <a:srgbClr val="FF0000"/>
              </a:solidFill>
            </a:endParaRPr>
          </a:p>
        </p:txBody>
      </p:sp>
      <p:sp>
        <p:nvSpPr>
          <p:cNvPr id="3" name="Content Placeholder 2"/>
          <p:cNvSpPr>
            <a:spLocks noGrp="1"/>
          </p:cNvSpPr>
          <p:nvPr>
            <p:ph idx="1"/>
          </p:nvPr>
        </p:nvSpPr>
        <p:spPr>
          <a:xfrm>
            <a:off x="349431" y="1333739"/>
            <a:ext cx="8464732" cy="2849642"/>
          </a:xfrm>
        </p:spPr>
        <p:txBody>
          <a:bodyPr>
            <a:normAutofit/>
          </a:bodyPr>
          <a:lstStyle/>
          <a:p>
            <a:pPr algn="just"/>
            <a:r>
              <a:rPr lang="en-US" dirty="0" smtClean="0"/>
              <a:t>Every liter of waste water discharged by our industry pollutes eight times the quantity of freshwater. </a:t>
            </a:r>
          </a:p>
          <a:p>
            <a:pPr marL="0" indent="0" algn="just">
              <a:buNone/>
            </a:pPr>
            <a:r>
              <a:rPr lang="en-US" dirty="0" smtClean="0"/>
              <a:t>Q. How can the industrial pollution of fresh water be reduced? </a:t>
            </a:r>
          </a:p>
          <a:p>
            <a:pPr marL="428625" indent="-428625" algn="just">
              <a:buAutoNum type="romanLcParenR"/>
            </a:pPr>
            <a:r>
              <a:rPr lang="en-US" dirty="0" smtClean="0"/>
              <a:t>Minimizing use water for processing by reusing and recycling it in two or more successive stages </a:t>
            </a:r>
          </a:p>
          <a:p>
            <a:pPr marL="428625" indent="-428625" algn="just">
              <a:buAutoNum type="romanLcParenR"/>
            </a:pPr>
            <a:r>
              <a:rPr lang="en-US" dirty="0" smtClean="0"/>
              <a:t>Harvesting of rainwater to meet water requirements </a:t>
            </a:r>
          </a:p>
          <a:p>
            <a:pPr marL="428625" indent="-428625" algn="just">
              <a:buAutoNum type="romanLcParenR"/>
            </a:pPr>
            <a:r>
              <a:rPr lang="en-US" dirty="0" smtClean="0"/>
              <a:t>Treating hot water and effluents before releasing them in rivers and ponds. </a:t>
            </a:r>
          </a:p>
        </p:txBody>
      </p:sp>
      <p:pic>
        <p:nvPicPr>
          <p:cNvPr id="4" name="Google Shape;77;p16"/>
          <p:cNvPicPr preferRelativeResize="0"/>
          <p:nvPr/>
        </p:nvPicPr>
        <p:blipFill rotWithShape="1">
          <a:blip r:embed="rId2">
            <a:alphaModFix/>
          </a:blip>
          <a:srcRect/>
          <a:stretch/>
        </p:blipFill>
        <p:spPr>
          <a:xfrm>
            <a:off x="7774148" y="162505"/>
            <a:ext cx="1241169" cy="656408"/>
          </a:xfrm>
          <a:prstGeom prst="rect">
            <a:avLst/>
          </a:prstGeom>
          <a:noFill/>
          <a:ln>
            <a:noFill/>
          </a:ln>
        </p:spPr>
      </p:pic>
    </p:spTree>
    <p:extLst>
      <p:ext uri="{BB962C8B-B14F-4D97-AF65-F5344CB8AC3E}">
        <p14:creationId xmlns:p14="http://schemas.microsoft.com/office/powerpoint/2010/main" val="42417825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37" y="371815"/>
            <a:ext cx="7886700" cy="549116"/>
          </a:xfrm>
        </p:spPr>
        <p:txBody>
          <a:bodyPr/>
          <a:lstStyle/>
          <a:p>
            <a:r>
              <a:rPr lang="en-US" b="1" dirty="0" smtClean="0">
                <a:solidFill>
                  <a:srgbClr val="FF0000"/>
                </a:solidFill>
              </a:rPr>
              <a:t>NTPC shows the way</a:t>
            </a:r>
            <a:endParaRPr lang="en-IN" b="1" dirty="0">
              <a:solidFill>
                <a:srgbClr val="FF0000"/>
              </a:solidFill>
            </a:endParaRPr>
          </a:p>
        </p:txBody>
      </p:sp>
      <p:sp>
        <p:nvSpPr>
          <p:cNvPr id="3" name="Content Placeholder 2"/>
          <p:cNvSpPr>
            <a:spLocks noGrp="1"/>
          </p:cNvSpPr>
          <p:nvPr>
            <p:ph idx="1"/>
          </p:nvPr>
        </p:nvSpPr>
        <p:spPr>
          <a:xfrm>
            <a:off x="215537" y="1116875"/>
            <a:ext cx="8601891" cy="3174275"/>
          </a:xfrm>
        </p:spPr>
        <p:txBody>
          <a:bodyPr>
            <a:normAutofit/>
          </a:bodyPr>
          <a:lstStyle/>
          <a:p>
            <a:pPr marL="385763" indent="-385763" algn="just">
              <a:buAutoNum type="alphaLcParenBoth"/>
            </a:pPr>
            <a:r>
              <a:rPr lang="en-US" dirty="0" smtClean="0"/>
              <a:t>Optimum utilization of equipment adopting latest techniques and upgrading existing equipment. </a:t>
            </a:r>
          </a:p>
          <a:p>
            <a:pPr marL="385763" indent="-385763" algn="just">
              <a:buAutoNum type="alphaLcParenBoth"/>
            </a:pPr>
            <a:r>
              <a:rPr lang="en-US" dirty="0" smtClean="0"/>
              <a:t>Minimizing waste generation by maximizing ash utilization. </a:t>
            </a:r>
          </a:p>
          <a:p>
            <a:pPr marL="385763" indent="-385763" algn="just">
              <a:buAutoNum type="alphaLcParenBoth"/>
            </a:pPr>
            <a:r>
              <a:rPr lang="en-US" dirty="0" smtClean="0"/>
              <a:t>Providing green belts for nurturing ecological balance and addressing the question of special purpose vehicles for afforestation.</a:t>
            </a:r>
          </a:p>
          <a:p>
            <a:pPr marL="385763" indent="-385763" algn="just">
              <a:buAutoNum type="alphaLcParenBoth"/>
            </a:pPr>
            <a:r>
              <a:rPr lang="en-US" dirty="0" smtClean="0"/>
              <a:t>Reducing environmental pollution through ash pond management, ash water recycling system and liquid waste management. </a:t>
            </a:r>
          </a:p>
          <a:p>
            <a:pPr marL="385763" indent="-385763" algn="just">
              <a:buAutoNum type="alphaLcParenBoth"/>
            </a:pPr>
            <a:r>
              <a:rPr lang="en-US" dirty="0" smtClean="0"/>
              <a:t>Ecological monitoring, reviews and online database management for all its power stations.</a:t>
            </a:r>
            <a:endParaRPr lang="en-IN" dirty="0"/>
          </a:p>
        </p:txBody>
      </p:sp>
      <p:pic>
        <p:nvPicPr>
          <p:cNvPr id="4" name="Google Shape;77;p16"/>
          <p:cNvPicPr preferRelativeResize="0"/>
          <p:nvPr/>
        </p:nvPicPr>
        <p:blipFill rotWithShape="1">
          <a:blip r:embed="rId2">
            <a:alphaModFix/>
          </a:blip>
          <a:srcRect/>
          <a:stretch/>
        </p:blipFill>
        <p:spPr>
          <a:xfrm>
            <a:off x="7763516" y="175871"/>
            <a:ext cx="1241169" cy="656408"/>
          </a:xfrm>
          <a:prstGeom prst="rect">
            <a:avLst/>
          </a:prstGeom>
          <a:noFill/>
          <a:ln>
            <a:noFill/>
          </a:ln>
        </p:spPr>
      </p:pic>
    </p:spTree>
    <p:extLst>
      <p:ext uri="{BB962C8B-B14F-4D97-AF65-F5344CB8AC3E}">
        <p14:creationId xmlns:p14="http://schemas.microsoft.com/office/powerpoint/2010/main" val="26068644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492309"/>
            <a:ext cx="8520600" cy="572700"/>
          </a:xfrm>
        </p:spPr>
        <p:txBody>
          <a:bodyPr/>
          <a:lstStyle/>
          <a:p>
            <a:r>
              <a:rPr lang="en-IN" b="1" dirty="0" smtClean="0">
                <a:solidFill>
                  <a:srgbClr val="FF0000"/>
                </a:solidFill>
              </a:rPr>
              <a:t>RECAPITULATION</a:t>
            </a:r>
            <a:endParaRPr lang="en-IN" b="1" dirty="0">
              <a:solidFill>
                <a:srgbClr val="FF0000"/>
              </a:solidFill>
            </a:endParaRPr>
          </a:p>
        </p:txBody>
      </p:sp>
      <p:sp>
        <p:nvSpPr>
          <p:cNvPr id="3" name="Text Placeholder 2"/>
          <p:cNvSpPr>
            <a:spLocks noGrp="1"/>
          </p:cNvSpPr>
          <p:nvPr>
            <p:ph type="body" idx="1"/>
          </p:nvPr>
        </p:nvSpPr>
        <p:spPr>
          <a:xfrm>
            <a:off x="1491916" y="1214846"/>
            <a:ext cx="6375190" cy="2801983"/>
          </a:xfrm>
        </p:spPr>
        <p:txBody>
          <a:bodyPr/>
          <a:lstStyle/>
          <a:p>
            <a:pPr>
              <a:buFont typeface="Wingdings" panose="05000000000000000000" pitchFamily="2" charset="2"/>
              <a:buChar char="Ø"/>
            </a:pPr>
            <a:r>
              <a:rPr lang="en-IN" dirty="0"/>
              <a:t>Industrial Pollution and Environmental Degradation</a:t>
            </a:r>
          </a:p>
          <a:p>
            <a:pPr>
              <a:buFont typeface="Wingdings" panose="05000000000000000000" pitchFamily="2" charset="2"/>
              <a:buChar char="Ø"/>
            </a:pPr>
            <a:r>
              <a:rPr lang="en-IN" dirty="0"/>
              <a:t>Air pollution</a:t>
            </a:r>
          </a:p>
          <a:p>
            <a:pPr>
              <a:buFont typeface="Wingdings" panose="05000000000000000000" pitchFamily="2" charset="2"/>
              <a:buChar char="Ø"/>
            </a:pPr>
            <a:r>
              <a:rPr lang="en-IN" dirty="0"/>
              <a:t>Water pollution </a:t>
            </a:r>
          </a:p>
          <a:p>
            <a:pPr>
              <a:buFont typeface="Wingdings" panose="05000000000000000000" pitchFamily="2" charset="2"/>
              <a:buChar char="Ø"/>
            </a:pPr>
            <a:r>
              <a:rPr lang="en-IN" dirty="0"/>
              <a:t>Thermal pollution</a:t>
            </a:r>
          </a:p>
          <a:p>
            <a:pPr>
              <a:buFont typeface="Wingdings" panose="05000000000000000000" pitchFamily="2" charset="2"/>
              <a:buChar char="Ø"/>
            </a:pPr>
            <a:r>
              <a:rPr lang="en-IN" dirty="0"/>
              <a:t>Noise pollution </a:t>
            </a:r>
          </a:p>
          <a:p>
            <a:pPr>
              <a:buFont typeface="Wingdings" panose="05000000000000000000" pitchFamily="2" charset="2"/>
              <a:buChar char="Ø"/>
            </a:pPr>
            <a:r>
              <a:rPr lang="en-IN" dirty="0"/>
              <a:t>Control of Environmental Degradation</a:t>
            </a:r>
          </a:p>
          <a:p>
            <a:pPr>
              <a:buFont typeface="Wingdings" panose="05000000000000000000" pitchFamily="2" charset="2"/>
              <a:buChar char="Ø"/>
            </a:pPr>
            <a:r>
              <a:rPr lang="en-IN" dirty="0"/>
              <a:t>NTPC</a:t>
            </a:r>
          </a:p>
          <a:p>
            <a:pPr lvl="0"/>
            <a:endParaRPr lang="en-IN" dirty="0">
              <a:latin typeface="Calibri" panose="020F0502020204030204" pitchFamily="34" charset="0"/>
              <a:cs typeface="Calibri" panose="020F0502020204030204" pitchFamily="34" charset="0"/>
            </a:endParaRPr>
          </a:p>
        </p:txBody>
      </p:sp>
      <p:pic>
        <p:nvPicPr>
          <p:cNvPr id="4" name="Google Shape;70;p15"/>
          <p:cNvPicPr preferRelativeResize="0"/>
          <p:nvPr/>
        </p:nvPicPr>
        <p:blipFill rotWithShape="1">
          <a:blip r:embed="rId2">
            <a:alphaModFix/>
          </a:blip>
          <a:srcRect/>
          <a:stretch/>
        </p:blipFill>
        <p:spPr>
          <a:xfrm>
            <a:off x="7674202" y="222115"/>
            <a:ext cx="1232526" cy="611875"/>
          </a:xfrm>
          <a:prstGeom prst="rect">
            <a:avLst/>
          </a:prstGeom>
          <a:noFill/>
          <a:ln>
            <a:noFill/>
          </a:ln>
        </p:spPr>
      </p:pic>
    </p:spTree>
    <p:extLst>
      <p:ext uri="{BB962C8B-B14F-4D97-AF65-F5344CB8AC3E}">
        <p14:creationId xmlns:p14="http://schemas.microsoft.com/office/powerpoint/2010/main" val="601495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12" y="86872"/>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graphicFrame>
        <p:nvGraphicFramePr>
          <p:cNvPr id="6" name="Table 5"/>
          <p:cNvGraphicFramePr>
            <a:graphicFrameLocks noGrp="1"/>
          </p:cNvGraphicFramePr>
          <p:nvPr>
            <p:extLst>
              <p:ext uri="{D42A27DB-BD31-4B8C-83A1-F6EECF244321}">
                <p14:modId xmlns:p14="http://schemas.microsoft.com/office/powerpoint/2010/main" val="192008762"/>
              </p:ext>
            </p:extLst>
          </p:nvPr>
        </p:nvGraphicFramePr>
        <p:xfrm>
          <a:off x="537742" y="659572"/>
          <a:ext cx="7749539" cy="4311650"/>
        </p:xfrm>
        <a:graphic>
          <a:graphicData uri="http://schemas.openxmlformats.org/drawingml/2006/table">
            <a:tbl>
              <a:tblPr>
                <a:tableStyleId>{5C22544A-7EE6-4342-B048-85BDC9FD1C3A}</a:tableStyleId>
              </a:tblPr>
              <a:tblGrid>
                <a:gridCol w="7749539">
                  <a:extLst>
                    <a:ext uri="{9D8B030D-6E8A-4147-A177-3AD203B41FA5}">
                      <a16:colId xmlns:a16="http://schemas.microsoft.com/office/drawing/2014/main" val="130827403"/>
                    </a:ext>
                  </a:extLst>
                </a:gridCol>
              </a:tblGrid>
              <a:tr h="4086457">
                <a:tc>
                  <a:txBody>
                    <a:bodyPr/>
                    <a:lstStyle/>
                    <a:p>
                      <a:pPr marL="342900" lvl="0" indent="-342900">
                        <a:lnSpc>
                          <a:spcPct val="150000"/>
                        </a:lnSpc>
                        <a:spcAft>
                          <a:spcPts val="1950"/>
                        </a:spcAft>
                        <a:buFont typeface="+mj-lt"/>
                        <a:buAutoNum type="arabicPeriod"/>
                      </a:pPr>
                      <a:r>
                        <a:rPr lang="en-IN" sz="1200" dirty="0">
                          <a:effectLst/>
                        </a:rPr>
                        <a:t> </a:t>
                      </a:r>
                      <a:r>
                        <a:rPr lang="en-IN" sz="1400" dirty="0">
                          <a:effectLst/>
                        </a:rPr>
                        <a:t>To which one of the following countries does India export jute goods? (1)</a:t>
                      </a:r>
                      <a:br>
                        <a:rPr lang="en-IN" sz="1400" dirty="0">
                          <a:effectLst/>
                        </a:rPr>
                      </a:br>
                      <a:r>
                        <a:rPr lang="en-IN" sz="1400" dirty="0">
                          <a:effectLst/>
                        </a:rPr>
                        <a:t>(a) Japan</a:t>
                      </a:r>
                      <a:br>
                        <a:rPr lang="en-IN" sz="1400" dirty="0">
                          <a:effectLst/>
                        </a:rPr>
                      </a:br>
                      <a:r>
                        <a:rPr lang="en-IN" sz="1400" dirty="0">
                          <a:effectLst/>
                        </a:rPr>
                        <a:t>(b) China</a:t>
                      </a:r>
                      <a:br>
                        <a:rPr lang="en-IN" sz="1400" dirty="0">
                          <a:effectLst/>
                        </a:rPr>
                      </a:br>
                      <a:r>
                        <a:rPr lang="en-IN" sz="1400" dirty="0">
                          <a:effectLst/>
                        </a:rPr>
                        <a:t>(c) USA</a:t>
                      </a:r>
                      <a:br>
                        <a:rPr lang="en-IN" sz="1400" dirty="0">
                          <a:effectLst/>
                        </a:rPr>
                      </a:br>
                      <a:r>
                        <a:rPr lang="en-IN" sz="1400" dirty="0">
                          <a:effectLst/>
                        </a:rPr>
                        <a:t>(d) France</a:t>
                      </a:r>
                      <a:endParaRPr lang="en-IN" sz="1200" dirty="0">
                        <a:effectLst/>
                      </a:endParaRPr>
                    </a:p>
                    <a:p>
                      <a:pPr marL="342900" lvl="0" indent="-342900">
                        <a:lnSpc>
                          <a:spcPct val="150000"/>
                        </a:lnSpc>
                        <a:spcAft>
                          <a:spcPts val="1950"/>
                        </a:spcAft>
                        <a:buFont typeface="+mj-lt"/>
                        <a:buAutoNum type="arabicPeriod"/>
                      </a:pPr>
                      <a:r>
                        <a:rPr lang="en-IN" sz="1400" dirty="0">
                          <a:effectLst/>
                        </a:rPr>
                        <a:t>Why did Mahatma Gandhi lay emphasis on spinning yarn and weaving </a:t>
                      </a:r>
                      <a:r>
                        <a:rPr lang="en-IN" sz="1400" dirty="0" err="1">
                          <a:effectLst/>
                        </a:rPr>
                        <a:t>khadi</a:t>
                      </a:r>
                      <a:r>
                        <a:rPr lang="en-IN" sz="1400" dirty="0">
                          <a:effectLst/>
                        </a:rPr>
                        <a:t>? (3)</a:t>
                      </a:r>
                      <a:endParaRPr lang="en-IN" sz="1200" dirty="0">
                        <a:effectLst/>
                      </a:endParaRPr>
                    </a:p>
                    <a:p>
                      <a:pPr marL="342900" lvl="0" indent="-342900">
                        <a:lnSpc>
                          <a:spcPct val="150000"/>
                        </a:lnSpc>
                        <a:spcAft>
                          <a:spcPts val="1950"/>
                        </a:spcAft>
                        <a:buFont typeface="+mj-lt"/>
                        <a:buAutoNum type="arabicPeriod"/>
                      </a:pPr>
                      <a:r>
                        <a:rPr lang="en-IN" sz="1400" dirty="0">
                          <a:effectLst/>
                        </a:rPr>
                        <a:t>State three conditions that resulted in expansion of sugar industry in the Southern States. (3)</a:t>
                      </a:r>
                      <a:endParaRPr lang="en-IN" sz="1200" dirty="0">
                        <a:effectLst/>
                      </a:endParaRPr>
                    </a:p>
                    <a:p>
                      <a:pPr marL="342900" lvl="0" indent="-342900">
                        <a:lnSpc>
                          <a:spcPct val="150000"/>
                        </a:lnSpc>
                        <a:spcAft>
                          <a:spcPts val="1950"/>
                        </a:spcAft>
                        <a:buFont typeface="+mj-lt"/>
                        <a:buAutoNum type="arabicPeriod"/>
                      </a:pPr>
                      <a:r>
                        <a:rPr lang="en-IN" sz="1400" dirty="0">
                          <a:effectLst/>
                        </a:rPr>
                        <a:t>Suggest five ways by which agriculture in India has been modernized with the development and expansion of industry. (5) </a:t>
                      </a:r>
                      <a:endParaRPr lang="en-IN" sz="1200" dirty="0">
                        <a:effectLst/>
                      </a:endParaRPr>
                    </a:p>
                    <a:p>
                      <a:pPr algn="just">
                        <a:lnSpc>
                          <a:spcPct val="150000"/>
                        </a:lnSpc>
                        <a:spcAft>
                          <a:spcPts val="0"/>
                        </a:spcAft>
                      </a:pPr>
                      <a:r>
                        <a:rPr lang="en-IN" sz="1400" dirty="0">
                          <a:effectLst/>
                        </a:rPr>
                        <a:t>(WS Q.NO.- 4,7,9,10)</a:t>
                      </a:r>
                      <a:endParaRPr lang="en-IN" sz="1200" dirty="0">
                        <a:effectLst/>
                        <a:latin typeface="Arial" panose="020B0604020202020204" pitchFamily="34" charset="0"/>
                        <a:ea typeface="Arial" panose="020B060402020202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785070793"/>
                  </a:ext>
                </a:extLst>
              </a:tr>
            </a:tbl>
          </a:graphicData>
        </a:graphic>
      </p:graphicFrame>
      <p:pic>
        <p:nvPicPr>
          <p:cNvPr id="7" name="Google Shape;70;p15"/>
          <p:cNvPicPr preferRelativeResize="0"/>
          <p:nvPr/>
        </p:nvPicPr>
        <p:blipFill rotWithShape="1">
          <a:blip r:embed="rId2">
            <a:alphaModFix/>
          </a:blip>
          <a:srcRect/>
          <a:stretch/>
        </p:blipFill>
        <p:spPr>
          <a:xfrm>
            <a:off x="7877859" y="67285"/>
            <a:ext cx="1232526" cy="611875"/>
          </a:xfrm>
          <a:prstGeom prst="rect">
            <a:avLst/>
          </a:prstGeom>
          <a:noFill/>
          <a:ln>
            <a:noFill/>
          </a:ln>
        </p:spPr>
      </p:pic>
    </p:spTree>
    <p:extLst>
      <p:ext uri="{BB962C8B-B14F-4D97-AF65-F5344CB8AC3E}">
        <p14:creationId xmlns:p14="http://schemas.microsoft.com/office/powerpoint/2010/main" val="2122144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23" y="992371"/>
            <a:ext cx="8520600" cy="572700"/>
          </a:xfrm>
        </p:spPr>
        <p:txBody>
          <a:bodyPr/>
          <a:lstStyle/>
          <a:p>
            <a:r>
              <a:rPr lang="en-US" b="1" dirty="0">
                <a:solidFill>
                  <a:srgbClr val="FF0000"/>
                </a:solidFill>
                <a:latin typeface="Calibri Light" panose="020F0302020204030204" pitchFamily="34" charset="0"/>
                <a:cs typeface="Calibri Light" panose="020F0302020204030204" pitchFamily="34" charset="0"/>
              </a:rPr>
              <a:t>CONTRIBUTION OF INDUSTRY TO NATIONAL ECONOMY</a:t>
            </a:r>
            <a:endParaRPr lang="en-IN" dirty="0"/>
          </a:p>
        </p:txBody>
      </p:sp>
      <p:sp>
        <p:nvSpPr>
          <p:cNvPr id="3" name="Text Placeholder 2"/>
          <p:cNvSpPr>
            <a:spLocks noGrp="1"/>
          </p:cNvSpPr>
          <p:nvPr>
            <p:ph type="body" idx="1"/>
          </p:nvPr>
        </p:nvSpPr>
        <p:spPr>
          <a:xfrm>
            <a:off x="1539450" y="1676943"/>
            <a:ext cx="6575463" cy="2618610"/>
          </a:xfrm>
        </p:spPr>
        <p:txBody>
          <a:bodyPr/>
          <a:lstStyle/>
          <a:p>
            <a:pPr marL="114300" indent="0">
              <a:buNone/>
            </a:pPr>
            <a:r>
              <a:rPr lang="en-US" sz="2000" b="1" dirty="0">
                <a:latin typeface="Calibri Light" panose="020F0302020204030204" pitchFamily="34" charset="0"/>
                <a:cs typeface="Calibri Light" panose="020F0302020204030204" pitchFamily="34" charset="0"/>
              </a:rPr>
              <a:t>a</a:t>
            </a:r>
            <a:r>
              <a:rPr lang="en-US" sz="2000" dirty="0">
                <a:latin typeface="Calibri Light" panose="020F0302020204030204" pitchFamily="34" charset="0"/>
                <a:cs typeface="Calibri Light" panose="020F0302020204030204" pitchFamily="34" charset="0"/>
              </a:rPr>
              <a:t>) </a:t>
            </a:r>
            <a:r>
              <a:rPr lang="en-US" sz="2000" u="sng" dirty="0">
                <a:latin typeface="Calibri Light" panose="020F0302020204030204" pitchFamily="34" charset="0"/>
                <a:cs typeface="Calibri Light" panose="020F0302020204030204" pitchFamily="34" charset="0"/>
              </a:rPr>
              <a:t>substantial increase in GDP </a:t>
            </a:r>
            <a:r>
              <a:rPr lang="en-US" sz="2000" dirty="0">
                <a:latin typeface="Calibri Light" panose="020F0302020204030204" pitchFamily="34" charset="0"/>
                <a:cs typeface="Calibri Light" panose="020F0302020204030204" pitchFamily="34" charset="0"/>
              </a:rPr>
              <a:t>.</a:t>
            </a:r>
            <a:br>
              <a:rPr lang="en-US" sz="2000"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b</a:t>
            </a:r>
            <a:r>
              <a:rPr lang="en-US" sz="2000" dirty="0">
                <a:latin typeface="Calibri Light" panose="020F0302020204030204" pitchFamily="34" charset="0"/>
                <a:cs typeface="Calibri Light" panose="020F0302020204030204" pitchFamily="34" charset="0"/>
              </a:rPr>
              <a:t>)Industries </a:t>
            </a:r>
            <a:r>
              <a:rPr lang="en-US" sz="2000" u="sng" dirty="0">
                <a:latin typeface="Calibri Light" panose="020F0302020204030204" pitchFamily="34" charset="0"/>
                <a:cs typeface="Calibri Light" panose="020F0302020204030204" pitchFamily="34" charset="0"/>
              </a:rPr>
              <a:t>generates employment </a:t>
            </a:r>
            <a:r>
              <a:rPr lang="en-US" sz="2000" dirty="0">
                <a:latin typeface="Calibri Light" panose="020F0302020204030204" pitchFamily="34" charset="0"/>
                <a:cs typeface="Calibri Light" panose="020F0302020204030204" pitchFamily="34" charset="0"/>
              </a:rPr>
              <a:t>.</a:t>
            </a:r>
            <a:br>
              <a:rPr lang="en-US" sz="2000"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c</a:t>
            </a:r>
            <a:r>
              <a:rPr lang="en-US" sz="2000" dirty="0">
                <a:latin typeface="Calibri Light" panose="020F0302020204030204" pitchFamily="34" charset="0"/>
                <a:cs typeface="Calibri Light" panose="020F0302020204030204" pitchFamily="34" charset="0"/>
              </a:rPr>
              <a:t>)Industrial sector adds to country's </a:t>
            </a:r>
            <a:r>
              <a:rPr lang="en-US" sz="2000" u="sng" dirty="0">
                <a:latin typeface="Calibri Light" panose="020F0302020204030204" pitchFamily="34" charset="0"/>
                <a:cs typeface="Calibri Light" panose="020F0302020204030204" pitchFamily="34" charset="0"/>
              </a:rPr>
              <a:t>growth</a:t>
            </a:r>
            <a:r>
              <a:rPr lang="en-US" sz="2000" dirty="0">
                <a:latin typeface="Calibri Light" panose="020F0302020204030204" pitchFamily="34" charset="0"/>
                <a:cs typeface="Calibri Light" panose="020F0302020204030204" pitchFamily="34" charset="0"/>
              </a:rPr>
              <a:t> and choices</a:t>
            </a:r>
            <a:r>
              <a:rPr lang="en-US" sz="2000" u="sng" dirty="0">
                <a:latin typeface="Calibri Light" panose="020F0302020204030204" pitchFamily="34" charset="0"/>
                <a:cs typeface="Calibri Light" panose="020F0302020204030204" pitchFamily="34" charset="0"/>
              </a:rPr>
              <a:t> for consumers</a:t>
            </a:r>
            <a:r>
              <a:rPr lang="en-US" sz="2000" dirty="0">
                <a:latin typeface="Calibri Light" panose="020F0302020204030204" pitchFamily="34" charset="0"/>
                <a:cs typeface="Calibri Light" panose="020F0302020204030204" pitchFamily="34" charset="0"/>
              </a:rPr>
              <a:t>.</a:t>
            </a:r>
            <a:br>
              <a:rPr lang="en-US" sz="2000"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d</a:t>
            </a:r>
            <a:r>
              <a:rPr lang="en-US" sz="2000" dirty="0">
                <a:latin typeface="Calibri Light" panose="020F0302020204030204" pitchFamily="34" charset="0"/>
                <a:cs typeface="Calibri Light" panose="020F0302020204030204" pitchFamily="34" charset="0"/>
              </a:rPr>
              <a:t>)It ensure </a:t>
            </a:r>
            <a:r>
              <a:rPr lang="en-US" sz="2000" u="sng" dirty="0">
                <a:latin typeface="Calibri Light" panose="020F0302020204030204" pitchFamily="34" charset="0"/>
                <a:cs typeface="Calibri Light" panose="020F0302020204030204" pitchFamily="34" charset="0"/>
              </a:rPr>
              <a:t>foreign exchange</a:t>
            </a:r>
            <a:r>
              <a:rPr lang="en-US" sz="2000" dirty="0">
                <a:latin typeface="Calibri Light" panose="020F0302020204030204" pitchFamily="34" charset="0"/>
                <a:cs typeface="Calibri Light" panose="020F0302020204030204" pitchFamily="34" charset="0"/>
              </a:rPr>
              <a:t>.</a:t>
            </a:r>
            <a:br>
              <a:rPr lang="en-US" sz="2000"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e</a:t>
            </a:r>
            <a:r>
              <a:rPr lang="en-US" sz="2000" dirty="0">
                <a:latin typeface="Calibri Light" panose="020F0302020204030204" pitchFamily="34" charset="0"/>
                <a:cs typeface="Calibri Light" panose="020F0302020204030204" pitchFamily="34" charset="0"/>
              </a:rPr>
              <a:t>) It improves country's </a:t>
            </a:r>
            <a:r>
              <a:rPr lang="en-US" sz="2000" u="sng" dirty="0">
                <a:latin typeface="Calibri Light" panose="020F0302020204030204" pitchFamily="34" charset="0"/>
                <a:cs typeface="Calibri Light" panose="020F0302020204030204" pitchFamily="34" charset="0"/>
              </a:rPr>
              <a:t>infrastructure.</a:t>
            </a:r>
            <a:endParaRPr lang="en-IN" sz="2000" dirty="0">
              <a:latin typeface="Calibri Light" panose="020F0302020204030204" pitchFamily="34" charset="0"/>
              <a:cs typeface="Calibri Light" panose="020F0302020204030204" pitchFamily="34" charset="0"/>
            </a:endParaRPr>
          </a:p>
        </p:txBody>
      </p:sp>
      <p:pic>
        <p:nvPicPr>
          <p:cNvPr id="4" name="Google Shape;70;p15"/>
          <p:cNvPicPr preferRelativeResize="0"/>
          <p:nvPr/>
        </p:nvPicPr>
        <p:blipFill rotWithShape="1">
          <a:blip r:embed="rId2">
            <a:alphaModFix/>
          </a:blip>
          <a:srcRect/>
          <a:stretch/>
        </p:blipFill>
        <p:spPr>
          <a:xfrm>
            <a:off x="7859731" y="105593"/>
            <a:ext cx="1232526" cy="611875"/>
          </a:xfrm>
          <a:prstGeom prst="rect">
            <a:avLst/>
          </a:prstGeom>
          <a:noFill/>
          <a:ln>
            <a:noFill/>
          </a:ln>
        </p:spPr>
      </p:pic>
    </p:spTree>
    <p:extLst>
      <p:ext uri="{BB962C8B-B14F-4D97-AF65-F5344CB8AC3E}">
        <p14:creationId xmlns:p14="http://schemas.microsoft.com/office/powerpoint/2010/main" val="15537639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806362" y="131625"/>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178" algn="ctr">
              <a:lnSpc>
                <a:spcPct val="115000"/>
              </a:lnSpc>
              <a:buSzPts val="4000"/>
            </a:pPr>
            <a:r>
              <a:rPr lang="en" sz="4000" b="1"/>
              <a:t>THANKING YOU</a:t>
            </a:r>
            <a:endParaRPr sz="4000" b="1"/>
          </a:p>
          <a:p>
            <a:pPr marL="457178" algn="ctr">
              <a:lnSpc>
                <a:spcPct val="115000"/>
              </a:lnSpc>
              <a:buSzPts val="4000"/>
            </a:pPr>
            <a:r>
              <a:rPr lang="en" sz="4000" b="1">
                <a:solidFill>
                  <a:srgbClr val="FF0000"/>
                </a:solidFill>
              </a:rPr>
              <a:t>ODM EDUCATIONAL GROUP</a:t>
            </a:r>
            <a:endParaRPr sz="4000" b="1">
              <a:solidFill>
                <a:srgbClr val="FF0000"/>
              </a:solidFill>
            </a:endParaRPr>
          </a:p>
          <a:p>
            <a:pPr>
              <a:buClr>
                <a:srgbClr val="000000"/>
              </a:buClr>
              <a:buSzPts val="1400"/>
            </a:pPr>
            <a:endParaRPr sz="1800"/>
          </a:p>
        </p:txBody>
      </p:sp>
    </p:spTree>
    <p:extLst>
      <p:ext uri="{BB962C8B-B14F-4D97-AF65-F5344CB8AC3E}">
        <p14:creationId xmlns:p14="http://schemas.microsoft.com/office/powerpoint/2010/main" val="350955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Google Shape;70;p15"/>
          <p:cNvPicPr preferRelativeResize="0"/>
          <p:nvPr/>
        </p:nvPicPr>
        <p:blipFill rotWithShape="1">
          <a:blip r:embed="rId3">
            <a:alphaModFix/>
          </a:blip>
          <a:srcRect/>
          <a:stretch/>
        </p:blipFill>
        <p:spPr>
          <a:xfrm>
            <a:off x="7911474" y="76583"/>
            <a:ext cx="1232526" cy="611875"/>
          </a:xfrm>
          <a:prstGeom prst="rect">
            <a:avLst/>
          </a:prstGeom>
          <a:noFill/>
          <a:ln>
            <a:noFill/>
          </a:ln>
        </p:spPr>
      </p:pic>
    </p:spTree>
    <p:extLst>
      <p:ext uri="{BB962C8B-B14F-4D97-AF65-F5344CB8AC3E}">
        <p14:creationId xmlns:p14="http://schemas.microsoft.com/office/powerpoint/2010/main" val="176446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811283"/>
            <a:ext cx="8520600" cy="572700"/>
          </a:xfrm>
        </p:spPr>
        <p:txBody>
          <a:bodyPr/>
          <a:lstStyle/>
          <a:p>
            <a:r>
              <a:rPr lang="en-US" b="1" dirty="0">
                <a:solidFill>
                  <a:srgbClr val="FF0000"/>
                </a:solidFill>
                <a:latin typeface="Calibri Light" panose="020F0302020204030204" pitchFamily="34" charset="0"/>
                <a:cs typeface="Calibri Light" panose="020F0302020204030204" pitchFamily="34" charset="0"/>
              </a:rPr>
              <a:t>National Manufacturing Competitiveness Council (NMCC)</a:t>
            </a:r>
            <a:endParaRPr lang="en-IN" b="1" dirty="0">
              <a:solidFill>
                <a:srgbClr val="FF0000"/>
              </a:solidFill>
            </a:endParaRPr>
          </a:p>
        </p:txBody>
      </p:sp>
      <p:sp>
        <p:nvSpPr>
          <p:cNvPr id="3" name="Text Placeholder 2"/>
          <p:cNvSpPr>
            <a:spLocks noGrp="1"/>
          </p:cNvSpPr>
          <p:nvPr>
            <p:ph type="body" idx="1"/>
          </p:nvPr>
        </p:nvSpPr>
        <p:spPr>
          <a:xfrm>
            <a:off x="311700" y="1383983"/>
            <a:ext cx="8520600" cy="3738503"/>
          </a:xfrm>
        </p:spPr>
        <p:txBody>
          <a:bodyPr/>
          <a:lstStyle/>
          <a:p>
            <a:pPr algn="just"/>
            <a:r>
              <a:rPr lang="en-US" dirty="0">
                <a:latin typeface="Calibri Light" panose="020F0302020204030204" pitchFamily="34" charset="0"/>
                <a:cs typeface="Calibri Light" panose="020F0302020204030204" pitchFamily="34" charset="0"/>
              </a:rPr>
              <a:t>The National Manufacturing Competitiveness Council (NMCC) has been set up by the Government to provide a </a:t>
            </a:r>
            <a:r>
              <a:rPr lang="en-US" u="sng" dirty="0">
                <a:latin typeface="Calibri Light" panose="020F0302020204030204" pitchFamily="34" charset="0"/>
                <a:cs typeface="Calibri Light" panose="020F0302020204030204" pitchFamily="34" charset="0"/>
              </a:rPr>
              <a:t>continuing forum for policy dialogue </a:t>
            </a:r>
            <a:r>
              <a:rPr lang="en-US" dirty="0">
                <a:latin typeface="Calibri Light" panose="020F0302020204030204" pitchFamily="34" charset="0"/>
                <a:cs typeface="Calibri Light" panose="020F0302020204030204" pitchFamily="34" charset="0"/>
              </a:rPr>
              <a:t>to energies and sustain the growth of manufacturing industries in India. </a:t>
            </a:r>
          </a:p>
          <a:p>
            <a:pPr algn="just"/>
            <a:r>
              <a:rPr lang="en-US" dirty="0">
                <a:latin typeface="Calibri Light" panose="020F0302020204030204" pitchFamily="34" charset="0"/>
                <a:cs typeface="Calibri Light" panose="020F0302020204030204" pitchFamily="34" charset="0"/>
              </a:rPr>
              <a:t>The Office of the National Manufacturing Competitiveness Council is a subordinate office under the </a:t>
            </a:r>
            <a:r>
              <a:rPr lang="en-US" u="sng" dirty="0">
                <a:latin typeface="Calibri Light" panose="020F0302020204030204" pitchFamily="34" charset="0"/>
                <a:cs typeface="Calibri Light" panose="020F0302020204030204" pitchFamily="34" charset="0"/>
              </a:rPr>
              <a:t>Department of Industrial Policy and Promotion</a:t>
            </a:r>
            <a:r>
              <a:rPr lang="en-US" dirty="0">
                <a:latin typeface="Calibri Light" panose="020F0302020204030204" pitchFamily="34" charset="0"/>
                <a:cs typeface="Calibri Light" panose="020F0302020204030204" pitchFamily="34" charset="0"/>
              </a:rPr>
              <a:t>. </a:t>
            </a:r>
          </a:p>
          <a:p>
            <a:pPr algn="just"/>
            <a:r>
              <a:rPr lang="en-US" dirty="0">
                <a:latin typeface="Calibri Light" panose="020F0302020204030204" pitchFamily="34" charset="0"/>
                <a:cs typeface="Calibri Light" panose="020F0302020204030204" pitchFamily="34" charset="0"/>
              </a:rPr>
              <a:t>Details information is provided on the National Manufacturing Policy, national policy for manufacturing, national manufacturing competitiveness </a:t>
            </a:r>
            <a:r>
              <a:rPr lang="en-US" dirty="0" err="1">
                <a:latin typeface="Calibri Light" panose="020F0302020204030204" pitchFamily="34" charset="0"/>
                <a:cs typeface="Calibri Light" panose="020F0302020204030204" pitchFamily="34" charset="0"/>
              </a:rPr>
              <a:t>programmes</a:t>
            </a:r>
            <a:r>
              <a:rPr lang="en-US" dirty="0">
                <a:latin typeface="Calibri Light" panose="020F0302020204030204" pitchFamily="34" charset="0"/>
                <a:cs typeface="Calibri Light" panose="020F0302020204030204" pitchFamily="34" charset="0"/>
              </a:rPr>
              <a:t>, skill development and events etc.</a:t>
            </a:r>
          </a:p>
          <a:p>
            <a:pPr algn="just"/>
            <a:r>
              <a:rPr lang="en-US" dirty="0">
                <a:latin typeface="Calibri Light" panose="020F0302020204030204" pitchFamily="34" charset="0"/>
                <a:cs typeface="Calibri Light" panose="020F0302020204030204" pitchFamily="34" charset="0"/>
              </a:rPr>
              <a:t>Food processing, textiles and garments, engineering, consumer goods, pharmaceuticals, capital goods, leather and IT hardware are among the priority items specifically mentioned in the Common Minimum </a:t>
            </a:r>
            <a:r>
              <a:rPr lang="en-US" dirty="0" err="1">
                <a:latin typeface="Calibri Light" panose="020F0302020204030204" pitchFamily="34" charset="0"/>
                <a:cs typeface="Calibri Light" panose="020F0302020204030204" pitchFamily="34" charset="0"/>
              </a:rPr>
              <a:t>Programme</a:t>
            </a:r>
            <a:endParaRPr lang="en-IN" dirty="0">
              <a:latin typeface="Calibri Light" panose="020F0302020204030204" pitchFamily="34" charset="0"/>
              <a:cs typeface="Calibri Light" panose="020F0302020204030204" pitchFamily="34" charset="0"/>
            </a:endParaRPr>
          </a:p>
        </p:txBody>
      </p:sp>
      <p:pic>
        <p:nvPicPr>
          <p:cNvPr id="4" name="Google Shape;70;p15"/>
          <p:cNvPicPr preferRelativeResize="0"/>
          <p:nvPr/>
        </p:nvPicPr>
        <p:blipFill rotWithShape="1">
          <a:blip r:embed="rId2">
            <a:alphaModFix/>
          </a:blip>
          <a:srcRect/>
          <a:stretch/>
        </p:blipFill>
        <p:spPr>
          <a:xfrm>
            <a:off x="7808840" y="0"/>
            <a:ext cx="1232526" cy="611875"/>
          </a:xfrm>
          <a:prstGeom prst="rect">
            <a:avLst/>
          </a:prstGeom>
          <a:noFill/>
          <a:ln>
            <a:noFill/>
          </a:ln>
        </p:spPr>
      </p:pic>
    </p:spTree>
    <p:extLst>
      <p:ext uri="{BB962C8B-B14F-4D97-AF65-F5344CB8AC3E}">
        <p14:creationId xmlns:p14="http://schemas.microsoft.com/office/powerpoint/2010/main" val="2993985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814" t="18590" r="36628" b="4680"/>
          <a:stretch/>
        </p:blipFill>
        <p:spPr>
          <a:xfrm>
            <a:off x="95693" y="372141"/>
            <a:ext cx="5773479" cy="4391246"/>
          </a:xfrm>
          <a:prstGeom prst="rect">
            <a:avLst/>
          </a:prstGeom>
        </p:spPr>
      </p:pic>
      <p:pic>
        <p:nvPicPr>
          <p:cNvPr id="6" name="Google Shape;70;p15"/>
          <p:cNvPicPr preferRelativeResize="0"/>
          <p:nvPr/>
        </p:nvPicPr>
        <p:blipFill rotWithShape="1">
          <a:blip r:embed="rId3">
            <a:alphaModFix/>
          </a:blip>
          <a:srcRect/>
          <a:stretch/>
        </p:blipFill>
        <p:spPr>
          <a:xfrm>
            <a:off x="8038214" y="0"/>
            <a:ext cx="992520" cy="563526"/>
          </a:xfrm>
          <a:prstGeom prst="rect">
            <a:avLst/>
          </a:prstGeom>
          <a:noFill/>
          <a:ln>
            <a:noFill/>
          </a:ln>
        </p:spPr>
      </p:pic>
      <p:sp>
        <p:nvSpPr>
          <p:cNvPr id="2" name="TextBox 1"/>
          <p:cNvSpPr txBox="1"/>
          <p:nvPr/>
        </p:nvSpPr>
        <p:spPr>
          <a:xfrm>
            <a:off x="6103089" y="1605516"/>
            <a:ext cx="2711302" cy="954107"/>
          </a:xfrm>
          <a:prstGeom prst="rect">
            <a:avLst/>
          </a:prstGeom>
          <a:noFill/>
        </p:spPr>
        <p:txBody>
          <a:bodyPr wrap="square" rtlCol="0">
            <a:spAutoFit/>
          </a:bodyPr>
          <a:lstStyle/>
          <a:p>
            <a:r>
              <a:rPr lang="en-IN" dirty="0"/>
              <a:t>Current Government’s stand on NMCC.</a:t>
            </a:r>
          </a:p>
          <a:p>
            <a:endParaRPr lang="en-IN" dirty="0"/>
          </a:p>
          <a:p>
            <a:r>
              <a:rPr lang="en-IN" dirty="0"/>
              <a:t>#</a:t>
            </a:r>
            <a:r>
              <a:rPr lang="en-IN" dirty="0" err="1"/>
              <a:t>NewspaperClip</a:t>
            </a:r>
            <a:endParaRPr lang="en-IN" dirty="0"/>
          </a:p>
        </p:txBody>
      </p:sp>
    </p:spTree>
    <p:extLst>
      <p:ext uri="{BB962C8B-B14F-4D97-AF65-F5344CB8AC3E}">
        <p14:creationId xmlns:p14="http://schemas.microsoft.com/office/powerpoint/2010/main" val="2363255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891592"/>
            <a:ext cx="8520600" cy="572700"/>
          </a:xfrm>
        </p:spPr>
        <p:txBody>
          <a:bodyPr/>
          <a:lstStyle/>
          <a:p>
            <a:r>
              <a:rPr lang="en-IN" dirty="0" smtClean="0">
                <a:solidFill>
                  <a:srgbClr val="FF0000"/>
                </a:solidFill>
              </a:rPr>
              <a:t>RECAPITULATION</a:t>
            </a:r>
            <a:endParaRPr lang="en-IN" dirty="0">
              <a:solidFill>
                <a:srgbClr val="FF0000"/>
              </a:solidFill>
            </a:endParaRPr>
          </a:p>
        </p:txBody>
      </p:sp>
      <p:sp>
        <p:nvSpPr>
          <p:cNvPr id="3" name="Text Placeholder 2"/>
          <p:cNvSpPr>
            <a:spLocks noGrp="1"/>
          </p:cNvSpPr>
          <p:nvPr>
            <p:ph type="body" idx="1"/>
          </p:nvPr>
        </p:nvSpPr>
        <p:spPr>
          <a:xfrm>
            <a:off x="1491916" y="1822326"/>
            <a:ext cx="6780216" cy="1782111"/>
          </a:xfrm>
        </p:spPr>
        <p:txBody>
          <a:bodyPr/>
          <a:lstStyle/>
          <a:p>
            <a:pPr lvl="0"/>
            <a:r>
              <a:rPr lang="en-US" dirty="0">
                <a:latin typeface="Calibri" panose="020F0502020204030204" pitchFamily="34" charset="0"/>
                <a:cs typeface="Calibri" panose="020F0502020204030204" pitchFamily="34" charset="0"/>
              </a:rPr>
              <a:t>Importance of Industry</a:t>
            </a:r>
            <a:endParaRPr lang="en-IN"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Co-relation between Manufacturing and Agriculture</a:t>
            </a:r>
            <a:endParaRPr lang="en-IN"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 Contribution of Industry in Indian Economy</a:t>
            </a:r>
            <a:endParaRPr lang="en-IN" dirty="0">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NMCC</a:t>
            </a:r>
          </a:p>
        </p:txBody>
      </p:sp>
      <p:pic>
        <p:nvPicPr>
          <p:cNvPr id="4" name="Google Shape;70;p15"/>
          <p:cNvPicPr preferRelativeResize="0"/>
          <p:nvPr/>
        </p:nvPicPr>
        <p:blipFill rotWithShape="1">
          <a:blip r:embed="rId2">
            <a:alphaModFix/>
          </a:blip>
          <a:srcRect/>
          <a:stretch/>
        </p:blipFill>
        <p:spPr>
          <a:xfrm>
            <a:off x="7833690" y="0"/>
            <a:ext cx="1232526" cy="611875"/>
          </a:xfrm>
          <a:prstGeom prst="rect">
            <a:avLst/>
          </a:prstGeom>
          <a:noFill/>
          <a:ln>
            <a:noFill/>
          </a:ln>
        </p:spPr>
      </p:pic>
    </p:spTree>
    <p:extLst>
      <p:ext uri="{BB962C8B-B14F-4D97-AF65-F5344CB8AC3E}">
        <p14:creationId xmlns:p14="http://schemas.microsoft.com/office/powerpoint/2010/main" val="283336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392810"/>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sp>
        <p:nvSpPr>
          <p:cNvPr id="3" name="Text Placeholder 2"/>
          <p:cNvSpPr>
            <a:spLocks noGrp="1"/>
          </p:cNvSpPr>
          <p:nvPr>
            <p:ph type="body" idx="1"/>
          </p:nvPr>
        </p:nvSpPr>
        <p:spPr>
          <a:xfrm>
            <a:off x="386128" y="1271448"/>
            <a:ext cx="8520600" cy="3416400"/>
          </a:xfrm>
        </p:spPr>
        <p:txBody>
          <a:bodyPr/>
          <a:lstStyle/>
          <a:p>
            <a:pPr lvl="0"/>
            <a:r>
              <a:rPr lang="en-US" dirty="0"/>
              <a:t>What is manufacturing?</a:t>
            </a:r>
            <a:endParaRPr lang="en-IN" dirty="0"/>
          </a:p>
          <a:p>
            <a:pPr lvl="0"/>
            <a:r>
              <a:rPr lang="en-US" dirty="0"/>
              <a:t>What do you understand by secondary sector? Give few examples of secondary activities.</a:t>
            </a:r>
            <a:endParaRPr lang="en-IN" dirty="0"/>
          </a:p>
          <a:p>
            <a:r>
              <a:rPr lang="en-IN" dirty="0"/>
              <a:t>“The economic strength of a country is measured by the development of manufacturing industries.” Justify.</a:t>
            </a:r>
            <a:br>
              <a:rPr lang="en-IN" dirty="0"/>
            </a:br>
            <a:r>
              <a:rPr lang="en-IN" dirty="0"/>
              <a:t/>
            </a:r>
            <a:br>
              <a:rPr lang="en-IN" dirty="0"/>
            </a:br>
            <a:r>
              <a:rPr lang="en-IN" dirty="0"/>
              <a:t>Qs- 1, 2 and 7 of the Worksheet</a:t>
            </a:r>
          </a:p>
        </p:txBody>
      </p:sp>
      <p:pic>
        <p:nvPicPr>
          <p:cNvPr id="4" name="Google Shape;70;p15"/>
          <p:cNvPicPr preferRelativeResize="0"/>
          <p:nvPr/>
        </p:nvPicPr>
        <p:blipFill rotWithShape="1">
          <a:blip r:embed="rId2">
            <a:alphaModFix/>
          </a:blip>
          <a:srcRect/>
          <a:stretch/>
        </p:blipFill>
        <p:spPr>
          <a:xfrm>
            <a:off x="7787575" y="86872"/>
            <a:ext cx="1232526" cy="611875"/>
          </a:xfrm>
          <a:prstGeom prst="rect">
            <a:avLst/>
          </a:prstGeom>
          <a:noFill/>
          <a:ln>
            <a:noFill/>
          </a:ln>
        </p:spPr>
      </p:pic>
    </p:spTree>
    <p:extLst>
      <p:ext uri="{BB962C8B-B14F-4D97-AF65-F5344CB8AC3E}">
        <p14:creationId xmlns:p14="http://schemas.microsoft.com/office/powerpoint/2010/main" val="343376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0AA-92E1-4EA1-8232-C138600022BD}"/>
              </a:ext>
            </a:extLst>
          </p:cNvPr>
          <p:cNvSpPr>
            <a:spLocks noGrp="1"/>
          </p:cNvSpPr>
          <p:nvPr>
            <p:ph type="title"/>
          </p:nvPr>
        </p:nvSpPr>
        <p:spPr>
          <a:xfrm>
            <a:off x="311700" y="259738"/>
            <a:ext cx="8520600" cy="572700"/>
          </a:xfrm>
        </p:spPr>
        <p:txBody>
          <a:bodyPr/>
          <a:lstStyle/>
          <a:p>
            <a:r>
              <a:rPr lang="en-IN" dirty="0"/>
              <a:t>What we expect to learn? </a:t>
            </a:r>
          </a:p>
        </p:txBody>
      </p:sp>
      <p:sp>
        <p:nvSpPr>
          <p:cNvPr id="4" name="Rectangle 3">
            <a:extLst>
              <a:ext uri="{FF2B5EF4-FFF2-40B4-BE49-F238E27FC236}">
                <a16:creationId xmlns:a16="http://schemas.microsoft.com/office/drawing/2014/main" id="{0890E81F-0450-4F15-97FB-D1579DBC84E0}"/>
              </a:ext>
            </a:extLst>
          </p:cNvPr>
          <p:cNvSpPr/>
          <p:nvPr/>
        </p:nvSpPr>
        <p:spPr>
          <a:xfrm>
            <a:off x="311700" y="1085100"/>
            <a:ext cx="8520600" cy="355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811FB32F-D62D-450C-95D5-19777C15DADD}"/>
              </a:ext>
            </a:extLst>
          </p:cNvPr>
          <p:cNvSpPr>
            <a:spLocks noGrp="1"/>
          </p:cNvSpPr>
          <p:nvPr>
            <p:ph type="body" idx="1"/>
          </p:nvPr>
        </p:nvSpPr>
        <p:spPr/>
        <p:txBody>
          <a:bodyPr/>
          <a:lstStyle/>
          <a:p>
            <a:pPr marL="342900" lvl="0" indent="-342900" algn="just">
              <a:lnSpc>
                <a:spcPct val="115000"/>
              </a:lnSpc>
              <a:buFont typeface="Symbol" panose="05050102010706020507" pitchFamily="18" charset="2"/>
              <a:buChar char=""/>
            </a:pPr>
            <a:r>
              <a:rPr lang="en-IN" sz="1800" dirty="0">
                <a:solidFill>
                  <a:srgbClr val="333333"/>
                </a:solidFill>
                <a:effectLst/>
                <a:latin typeface="Calibri" panose="020F0502020204030204" pitchFamily="34" charset="0"/>
                <a:ea typeface="Arial" panose="020B0604020202020204" pitchFamily="34" charset="0"/>
              </a:rPr>
              <a:t>Student will be able to apprise the </a:t>
            </a:r>
            <a:r>
              <a:rPr lang="en-IN" sz="1800" b="1" dirty="0">
                <a:solidFill>
                  <a:srgbClr val="333333"/>
                </a:solidFill>
                <a:effectLst/>
                <a:latin typeface="Calibri" panose="020F0502020204030204" pitchFamily="34" charset="0"/>
                <a:ea typeface="Arial" panose="020B0604020202020204" pitchFamily="34" charset="0"/>
              </a:rPr>
              <a:t>importance of manufacturing industries in economic growth.</a:t>
            </a:r>
            <a:endParaRPr lang="en-IN" sz="1800" b="1" dirty="0">
              <a:effectLst/>
              <a:latin typeface="Arial" panose="020B0604020202020204" pitchFamily="34" charset="0"/>
              <a:ea typeface="Arial" panose="020B0604020202020204" pitchFamily="34" charset="0"/>
            </a:endParaRPr>
          </a:p>
          <a:p>
            <a:pPr marL="342900" lvl="0" indent="-342900" algn="just">
              <a:lnSpc>
                <a:spcPct val="115000"/>
              </a:lnSpc>
              <a:buFont typeface="Symbol" panose="05050102010706020507" pitchFamily="18" charset="2"/>
              <a:buChar char=""/>
            </a:pPr>
            <a:r>
              <a:rPr lang="en-IN" sz="1800" dirty="0">
                <a:solidFill>
                  <a:srgbClr val="333333"/>
                </a:solidFill>
                <a:effectLst/>
                <a:latin typeface="Calibri" panose="020F0502020204030204" pitchFamily="34" charset="0"/>
                <a:ea typeface="Arial" panose="020B0604020202020204" pitchFamily="34" charset="0"/>
              </a:rPr>
              <a:t>Student will be familiarized </a:t>
            </a:r>
            <a:r>
              <a:rPr lang="en-IN" sz="1800" b="1" dirty="0">
                <a:solidFill>
                  <a:srgbClr val="333333"/>
                </a:solidFill>
                <a:effectLst/>
                <a:latin typeface="Calibri" panose="020F0502020204030204" pitchFamily="34" charset="0"/>
                <a:ea typeface="Arial" panose="020B0604020202020204" pitchFamily="34" charset="0"/>
              </a:rPr>
              <a:t>with industries contribution to national growth</a:t>
            </a:r>
            <a:r>
              <a:rPr lang="en-IN" sz="1800" dirty="0">
                <a:solidFill>
                  <a:srgbClr val="333333"/>
                </a:solidFill>
                <a:effectLst/>
                <a:latin typeface="Calibri" panose="020F0502020204030204" pitchFamily="34" charset="0"/>
                <a:ea typeface="Arial" panose="020B0604020202020204" pitchFamily="34" charset="0"/>
              </a:rPr>
              <a:t>.</a:t>
            </a:r>
            <a:endParaRPr lang="en-IN" sz="1800" dirty="0">
              <a:effectLst/>
              <a:latin typeface="Arial" panose="020B0604020202020204" pitchFamily="34" charset="0"/>
              <a:ea typeface="Arial" panose="020B0604020202020204" pitchFamily="34" charset="0"/>
            </a:endParaRPr>
          </a:p>
          <a:p>
            <a:pPr marL="342900" lvl="0" indent="-342900" algn="just">
              <a:lnSpc>
                <a:spcPct val="115000"/>
              </a:lnSpc>
              <a:buFont typeface="Symbol" panose="05050102010706020507" pitchFamily="18" charset="2"/>
              <a:buChar char=""/>
            </a:pPr>
            <a:r>
              <a:rPr lang="en-IN" sz="1800" dirty="0">
                <a:solidFill>
                  <a:srgbClr val="333333"/>
                </a:solidFill>
                <a:effectLst/>
                <a:latin typeface="Calibri" panose="020F0502020204030204" pitchFamily="34" charset="0"/>
                <a:ea typeface="Arial" panose="020B0604020202020204" pitchFamily="34" charset="0"/>
              </a:rPr>
              <a:t>They will be able to </a:t>
            </a:r>
            <a:r>
              <a:rPr lang="en-IN" sz="1800" dirty="0" smtClean="0">
                <a:solidFill>
                  <a:srgbClr val="333333"/>
                </a:solidFill>
                <a:effectLst/>
                <a:latin typeface="Calibri" panose="020F0502020204030204" pitchFamily="34" charset="0"/>
                <a:ea typeface="Arial" panose="020B0604020202020204" pitchFamily="34" charset="0"/>
              </a:rPr>
              <a:t>analyse </a:t>
            </a:r>
            <a:r>
              <a:rPr lang="en-IN" sz="1800" dirty="0">
                <a:solidFill>
                  <a:srgbClr val="333333"/>
                </a:solidFill>
                <a:effectLst/>
                <a:latin typeface="Calibri" panose="020F0502020204030204" pitchFamily="34" charset="0"/>
                <a:ea typeface="Arial" panose="020B0604020202020204" pitchFamily="34" charset="0"/>
              </a:rPr>
              <a:t>various factors responsible for the location of manufacturing industries.</a:t>
            </a:r>
            <a:endParaRPr lang="en-IN" sz="1800" dirty="0">
              <a:effectLst/>
              <a:latin typeface="Arial" panose="020B0604020202020204" pitchFamily="34" charset="0"/>
              <a:ea typeface="Arial" panose="020B0604020202020204" pitchFamily="34" charset="0"/>
            </a:endParaRPr>
          </a:p>
          <a:p>
            <a:pPr marL="342900" lvl="0" indent="-342900" algn="just">
              <a:lnSpc>
                <a:spcPct val="115000"/>
              </a:lnSpc>
              <a:buFont typeface="Symbol" panose="05050102010706020507" pitchFamily="18" charset="2"/>
              <a:buChar char=""/>
            </a:pPr>
            <a:r>
              <a:rPr lang="en-IN" sz="1800" dirty="0">
                <a:solidFill>
                  <a:srgbClr val="333333"/>
                </a:solidFill>
                <a:effectLst/>
                <a:latin typeface="Calibri" panose="020F0502020204030204" pitchFamily="34" charset="0"/>
                <a:ea typeface="Arial" panose="020B0604020202020204" pitchFamily="34" charset="0"/>
              </a:rPr>
              <a:t>Learners will be sensitized about human impacts on environment.</a:t>
            </a:r>
            <a:endParaRPr lang="en-IN" sz="1800" dirty="0">
              <a:effectLst/>
              <a:latin typeface="Arial" panose="020B0604020202020204" pitchFamily="34" charset="0"/>
              <a:ea typeface="Arial" panose="020B0604020202020204" pitchFamily="34" charset="0"/>
            </a:endParaRPr>
          </a:p>
          <a:p>
            <a:pPr marL="342900" lvl="0" indent="-342900" algn="just">
              <a:lnSpc>
                <a:spcPct val="115000"/>
              </a:lnSpc>
              <a:buFont typeface="Symbol" panose="05050102010706020507" pitchFamily="18" charset="2"/>
              <a:buChar char=""/>
            </a:pPr>
            <a:r>
              <a:rPr lang="en-IN" sz="1800" dirty="0">
                <a:solidFill>
                  <a:srgbClr val="333333"/>
                </a:solidFill>
                <a:effectLst/>
                <a:latin typeface="Calibri" panose="020F0502020204030204" pitchFamily="34" charset="0"/>
                <a:ea typeface="Arial" panose="020B0604020202020204" pitchFamily="34" charset="0"/>
              </a:rPr>
              <a:t>Awareness regarding conservation of resource</a:t>
            </a:r>
          </a:p>
          <a:p>
            <a:pPr marL="342900" lvl="0" indent="-342900" algn="just">
              <a:lnSpc>
                <a:spcPct val="115000"/>
              </a:lnSpc>
              <a:buFont typeface="Symbol" panose="05050102010706020507" pitchFamily="18" charset="2"/>
              <a:buChar char=""/>
            </a:pPr>
            <a:r>
              <a:rPr lang="en-IN" dirty="0">
                <a:solidFill>
                  <a:srgbClr val="333333"/>
                </a:solidFill>
                <a:latin typeface="Calibri" panose="020F0502020204030204" pitchFamily="34" charset="0"/>
                <a:ea typeface="Arial" panose="020B0604020202020204" pitchFamily="34" charset="0"/>
              </a:rPr>
              <a:t>Building Righteous Conduct</a:t>
            </a:r>
            <a:endParaRPr lang="en-IN" sz="1800" dirty="0">
              <a:effectLst/>
              <a:latin typeface="Arial" panose="020B0604020202020204" pitchFamily="34" charset="0"/>
              <a:ea typeface="Arial" panose="020B0604020202020204" pitchFamily="34" charset="0"/>
            </a:endParaRPr>
          </a:p>
        </p:txBody>
      </p:sp>
      <p:pic>
        <p:nvPicPr>
          <p:cNvPr id="6" name="Google Shape;55;p13"/>
          <p:cNvPicPr preferRelativeResize="0"/>
          <p:nvPr/>
        </p:nvPicPr>
        <p:blipFill rotWithShape="1">
          <a:blip r:embed="rId2">
            <a:alphaModFix/>
          </a:blip>
          <a:srcRect/>
          <a:stretch/>
        </p:blipFill>
        <p:spPr>
          <a:xfrm>
            <a:off x="7462325" y="98375"/>
            <a:ext cx="1578401" cy="783575"/>
          </a:xfrm>
          <a:prstGeom prst="rect">
            <a:avLst/>
          </a:prstGeom>
          <a:noFill/>
          <a:ln>
            <a:noFill/>
          </a:ln>
        </p:spPr>
      </p:pic>
    </p:spTree>
    <p:extLst>
      <p:ext uri="{BB962C8B-B14F-4D97-AF65-F5344CB8AC3E}">
        <p14:creationId xmlns:p14="http://schemas.microsoft.com/office/powerpoint/2010/main" val="117324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000000"/>
                </a:solidFill>
                <a:latin typeface="Arial"/>
                <a:ea typeface="Arial"/>
                <a:cs typeface="Arial"/>
                <a:sym typeface="Arial"/>
              </a:rPr>
              <a:t>THANKING YOU</a:t>
            </a:r>
            <a:endParaRPr sz="4000" b="1" i="0" u="none" strike="noStrike" cap="none">
              <a:solidFill>
                <a:srgbClr val="000000"/>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FF0000"/>
                </a:solidFill>
                <a:latin typeface="Arial"/>
                <a:ea typeface="Arial"/>
                <a:cs typeface="Arial"/>
                <a:sym typeface="Arial"/>
              </a:rPr>
              <a:t>ODM EDUCATIONAL GROUP</a:t>
            </a:r>
            <a:endParaRPr sz="4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62325" y="98375"/>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100"/>
              <a:buFont typeface="Arial"/>
              <a:buNone/>
            </a:pPr>
            <a:r>
              <a:rPr lang="en" sz="3000" b="1" dirty="0" smtClean="0">
                <a:solidFill>
                  <a:srgbClr val="FF0000"/>
                </a:solidFill>
                <a:latin typeface="Calibri"/>
                <a:ea typeface="Calibri"/>
                <a:cs typeface="Calibri"/>
                <a:sym typeface="Calibri"/>
              </a:rPr>
              <a:t>MANJUFACTURING INDUSTRIES</a:t>
            </a:r>
            <a:endParaRPr sz="2900" b="1" i="0" u="none" strike="noStrike" cap="none" dirty="0">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00"/>
              <a:buFont typeface="Arial"/>
              <a:buNone/>
            </a:pPr>
            <a:r>
              <a:rPr lang="en" sz="2500" dirty="0" smtClean="0">
                <a:latin typeface="Calibri"/>
                <a:ea typeface="Calibri"/>
                <a:cs typeface="Calibri"/>
                <a:sym typeface="Calibri"/>
              </a:rPr>
              <a:t>INTRODUCTION</a:t>
            </a:r>
            <a:endParaRPr sz="2500" b="0" i="0" u="none" strike="noStrike" cap="none" dirty="0">
              <a:solidFill>
                <a:srgbClr val="000000"/>
              </a:solidFill>
              <a:latin typeface="Calibri"/>
              <a:ea typeface="Calibri"/>
              <a:cs typeface="Calibri"/>
              <a:sym typeface="Calibri"/>
            </a:endParaRPr>
          </a:p>
        </p:txBody>
      </p:sp>
      <p:sp>
        <p:nvSpPr>
          <p:cNvPr id="58" name="Google Shape;58;p13"/>
          <p:cNvSpPr txBox="1"/>
          <p:nvPr/>
        </p:nvSpPr>
        <p:spPr>
          <a:xfrm>
            <a:off x="2190000" y="2411013"/>
            <a:ext cx="4764000" cy="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SUBJECT : </a:t>
            </a:r>
            <a:r>
              <a:rPr lang="en" b="1" dirty="0" smtClean="0"/>
              <a:t>GEOGRAPHY</a:t>
            </a:r>
            <a:endParaRPr b="1" dirty="0"/>
          </a:p>
          <a:p>
            <a:pPr marL="0" lvl="0" indent="0" algn="l" rtl="0">
              <a:spcBef>
                <a:spcPts val="0"/>
              </a:spcBef>
              <a:spcAft>
                <a:spcPts val="0"/>
              </a:spcAft>
              <a:buNone/>
            </a:pPr>
            <a:r>
              <a:rPr lang="en" b="1" dirty="0"/>
              <a:t>CHAPTER </a:t>
            </a:r>
            <a:r>
              <a:rPr lang="en" b="1" dirty="0" smtClean="0"/>
              <a:t>NUMBER: 06 (Session-2)</a:t>
            </a:r>
            <a:endParaRPr b="1" dirty="0"/>
          </a:p>
          <a:p>
            <a:pPr marL="0" lvl="0" indent="0" algn="l" rtl="0">
              <a:spcBef>
                <a:spcPts val="0"/>
              </a:spcBef>
              <a:spcAft>
                <a:spcPts val="0"/>
              </a:spcAft>
              <a:buNone/>
            </a:pPr>
            <a:r>
              <a:rPr lang="en" b="1" dirty="0"/>
              <a:t>CHAPTER NAME </a:t>
            </a:r>
            <a:r>
              <a:rPr lang="en" b="1" dirty="0" smtClean="0"/>
              <a:t>: MANUFACTURING INDUSTRIES</a:t>
            </a:r>
            <a:endParaRPr b="1" dirty="0"/>
          </a:p>
        </p:txBody>
      </p:sp>
    </p:spTree>
    <p:extLst>
      <p:ext uri="{BB962C8B-B14F-4D97-AF65-F5344CB8AC3E}">
        <p14:creationId xmlns:p14="http://schemas.microsoft.com/office/powerpoint/2010/main" val="1512388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0AA-92E1-4EA1-8232-C138600022BD}"/>
              </a:ext>
            </a:extLst>
          </p:cNvPr>
          <p:cNvSpPr>
            <a:spLocks noGrp="1"/>
          </p:cNvSpPr>
          <p:nvPr>
            <p:ph type="title"/>
          </p:nvPr>
        </p:nvSpPr>
        <p:spPr/>
        <p:txBody>
          <a:bodyPr/>
          <a:lstStyle/>
          <a:p>
            <a:r>
              <a:rPr lang="en-IN" dirty="0">
                <a:latin typeface="Calibri" panose="020F0502020204030204" pitchFamily="34" charset="0"/>
                <a:cs typeface="Calibri" panose="020F0502020204030204" pitchFamily="34" charset="0"/>
              </a:rPr>
              <a:t>What we expect to learn? </a:t>
            </a:r>
          </a:p>
        </p:txBody>
      </p:sp>
      <p:sp>
        <p:nvSpPr>
          <p:cNvPr id="4" name="Rectangle 3">
            <a:extLst>
              <a:ext uri="{FF2B5EF4-FFF2-40B4-BE49-F238E27FC236}">
                <a16:creationId xmlns:a16="http://schemas.microsoft.com/office/drawing/2014/main" id="{0890E81F-0450-4F15-97FB-D1579DBC84E0}"/>
              </a:ext>
            </a:extLst>
          </p:cNvPr>
          <p:cNvSpPr/>
          <p:nvPr/>
        </p:nvSpPr>
        <p:spPr>
          <a:xfrm>
            <a:off x="396761" y="1152475"/>
            <a:ext cx="8520600" cy="2742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811FB32F-D62D-450C-95D5-19777C15DADD}"/>
              </a:ext>
            </a:extLst>
          </p:cNvPr>
          <p:cNvSpPr>
            <a:spLocks noGrp="1"/>
          </p:cNvSpPr>
          <p:nvPr>
            <p:ph type="body" idx="1"/>
          </p:nvPr>
        </p:nvSpPr>
        <p:spPr>
          <a:xfrm>
            <a:off x="311700" y="1152475"/>
            <a:ext cx="8520600" cy="2866632"/>
          </a:xfrm>
        </p:spPr>
        <p:txBody>
          <a:bodyPr/>
          <a:lstStyle/>
          <a:p>
            <a:pPr lvl="0"/>
            <a:r>
              <a:rPr lang="en-IN" dirty="0">
                <a:solidFill>
                  <a:schemeClr val="tx1"/>
                </a:solidFill>
                <a:latin typeface="Calibri" panose="020F0502020204030204" pitchFamily="34" charset="0"/>
                <a:cs typeface="Calibri" panose="020F0502020204030204" pitchFamily="34" charset="0"/>
              </a:rPr>
              <a:t>Student will be able to know about various factors that affect the location of an industry. </a:t>
            </a:r>
          </a:p>
          <a:p>
            <a:pPr lvl="0"/>
            <a:r>
              <a:rPr lang="en-IN" dirty="0">
                <a:solidFill>
                  <a:schemeClr val="tx1"/>
                </a:solidFill>
                <a:latin typeface="Calibri" panose="020F0502020204030204" pitchFamily="34" charset="0"/>
                <a:cs typeface="Calibri" panose="020F0502020204030204" pitchFamily="34" charset="0"/>
              </a:rPr>
              <a:t>Student will be familiarized with industrial Market Linkage.</a:t>
            </a:r>
          </a:p>
          <a:p>
            <a:pPr lvl="0"/>
            <a:r>
              <a:rPr lang="en-IN" dirty="0">
                <a:solidFill>
                  <a:schemeClr val="tx1"/>
                </a:solidFill>
                <a:latin typeface="Calibri" panose="020F0502020204030204" pitchFamily="34" charset="0"/>
                <a:cs typeface="Calibri" panose="020F0502020204030204" pitchFamily="34" charset="0"/>
              </a:rPr>
              <a:t>They will be able to </a:t>
            </a:r>
            <a:r>
              <a:rPr lang="en-IN" dirty="0" smtClean="0">
                <a:solidFill>
                  <a:schemeClr val="tx1"/>
                </a:solidFill>
                <a:latin typeface="Calibri" panose="020F0502020204030204" pitchFamily="34" charset="0"/>
                <a:cs typeface="Calibri" panose="020F0502020204030204" pitchFamily="34" charset="0"/>
              </a:rPr>
              <a:t>analyse </a:t>
            </a:r>
            <a:r>
              <a:rPr lang="en-IN" dirty="0">
                <a:solidFill>
                  <a:schemeClr val="tx1"/>
                </a:solidFill>
                <a:latin typeface="Calibri" panose="020F0502020204030204" pitchFamily="34" charset="0"/>
                <a:cs typeface="Calibri" panose="020F0502020204030204" pitchFamily="34" charset="0"/>
              </a:rPr>
              <a:t>various classification of industries.</a:t>
            </a:r>
          </a:p>
          <a:p>
            <a:pPr lvl="0"/>
            <a:r>
              <a:rPr lang="en-IN" dirty="0">
                <a:solidFill>
                  <a:schemeClr val="tx1"/>
                </a:solidFill>
                <a:latin typeface="Calibri" panose="020F0502020204030204" pitchFamily="34" charset="0"/>
                <a:cs typeface="Calibri" panose="020F0502020204030204" pitchFamily="34" charset="0"/>
              </a:rPr>
              <a:t>Learners will understand key role of raw materials.</a:t>
            </a:r>
          </a:p>
          <a:p>
            <a:pPr lvl="0"/>
            <a:r>
              <a:rPr lang="en-IN" dirty="0">
                <a:solidFill>
                  <a:schemeClr val="tx1"/>
                </a:solidFill>
                <a:latin typeface="Calibri" panose="020F0502020204030204" pitchFamily="34" charset="0"/>
                <a:cs typeface="Calibri" panose="020F0502020204030204" pitchFamily="34" charset="0"/>
              </a:rPr>
              <a:t>They will be able to differentiate between various types of industries.</a:t>
            </a:r>
          </a:p>
          <a:p>
            <a:r>
              <a:rPr lang="en-IN" dirty="0">
                <a:solidFill>
                  <a:schemeClr val="tx1"/>
                </a:solidFill>
                <a:latin typeface="Calibri" panose="020F0502020204030204" pitchFamily="34" charset="0"/>
                <a:cs typeface="Calibri" panose="020F0502020204030204" pitchFamily="34" charset="0"/>
              </a:rPr>
              <a:t>This will help in building righteous conduct about resources.</a:t>
            </a:r>
            <a:endParaRPr lang="en-IN"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p:txBody>
      </p:sp>
      <p:pic>
        <p:nvPicPr>
          <p:cNvPr id="5" name="Google Shape;55;p13"/>
          <p:cNvPicPr preferRelativeResize="0"/>
          <p:nvPr/>
        </p:nvPicPr>
        <p:blipFill rotWithShape="1">
          <a:blip r:embed="rId2">
            <a:alphaModFix/>
          </a:blip>
          <a:srcRect/>
          <a:stretch/>
        </p:blipFill>
        <p:spPr>
          <a:xfrm>
            <a:off x="7462325" y="98375"/>
            <a:ext cx="1578401" cy="783575"/>
          </a:xfrm>
          <a:prstGeom prst="rect">
            <a:avLst/>
          </a:prstGeom>
          <a:noFill/>
          <a:ln>
            <a:noFill/>
          </a:ln>
        </p:spPr>
      </p:pic>
    </p:spTree>
    <p:extLst>
      <p:ext uri="{BB962C8B-B14F-4D97-AF65-F5344CB8AC3E}">
        <p14:creationId xmlns:p14="http://schemas.microsoft.com/office/powerpoint/2010/main" val="2902913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7728449" y="81949"/>
            <a:ext cx="1232526" cy="611875"/>
          </a:xfrm>
          <a:prstGeom prst="rect">
            <a:avLst/>
          </a:prstGeom>
          <a:noFill/>
          <a:ln>
            <a:noFill/>
          </a:ln>
        </p:spPr>
      </p:pic>
      <p:sp>
        <p:nvSpPr>
          <p:cNvPr id="64" name="Google Shape;64;p14"/>
          <p:cNvSpPr txBox="1"/>
          <p:nvPr/>
        </p:nvSpPr>
        <p:spPr>
          <a:xfrm>
            <a:off x="272675" y="81949"/>
            <a:ext cx="8688300" cy="4831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3200" b="1" dirty="0">
                <a:solidFill>
                  <a:srgbClr val="FF0000"/>
                </a:solidFill>
                <a:latin typeface="Calibri Light" panose="020F0302020204030204" pitchFamily="34" charset="0"/>
                <a:cs typeface="Calibri Light" panose="020F0302020204030204" pitchFamily="34" charset="0"/>
              </a:rPr>
              <a:t>What is your view on </a:t>
            </a:r>
            <a:r>
              <a:rPr lang="en" sz="3200" b="1" dirty="0" smtClean="0">
                <a:solidFill>
                  <a:srgbClr val="FF0000"/>
                </a:solidFill>
                <a:latin typeface="Calibri Light" panose="020F0302020204030204" pitchFamily="34" charset="0"/>
                <a:cs typeface="Calibri Light" panose="020F0302020204030204" pitchFamily="34" charset="0"/>
              </a:rPr>
              <a:t>following pictures :- </a:t>
            </a:r>
            <a:endParaRPr sz="3200" b="1" i="0" u="none" strike="noStrike" cap="none" dirty="0">
              <a:solidFill>
                <a:srgbClr val="FF0000"/>
              </a:solidFill>
              <a:latin typeface="Calibri Light" panose="020F0302020204030204" pitchFamily="34" charset="0"/>
              <a:cs typeface="Calibri Light" panose="020F0302020204030204" pitchFamily="34" charset="0"/>
              <a:sym typeface="Arial"/>
            </a:endParaRPr>
          </a:p>
        </p:txBody>
      </p:sp>
      <p:pic>
        <p:nvPicPr>
          <p:cNvPr id="1026" name="Picture 2" descr="Image result for location of 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32" y="670441"/>
            <a:ext cx="2693809" cy="1621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8141" y="670441"/>
            <a:ext cx="3119890" cy="16213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8031" y="698170"/>
            <a:ext cx="2822944" cy="4292580"/>
          </a:xfrm>
          <a:prstGeom prst="rect">
            <a:avLst/>
          </a:prstGeom>
        </p:spPr>
      </p:pic>
      <p:pic>
        <p:nvPicPr>
          <p:cNvPr id="1028" name="Picture 4" descr="Image result for goggle image on location of scho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53" y="2397057"/>
            <a:ext cx="5684240" cy="259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77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57450"/>
            <a:ext cx="8520600" cy="572700"/>
          </a:xfrm>
        </p:spPr>
        <p:txBody>
          <a:bodyPr/>
          <a:lstStyle/>
          <a:p>
            <a:r>
              <a:rPr lang="en-IN" dirty="0" smtClean="0">
                <a:solidFill>
                  <a:srgbClr val="FF0000"/>
                </a:solidFill>
              </a:rPr>
              <a:t>Lets check this video on Industrial Location :-</a:t>
            </a:r>
            <a:endParaRPr lang="en-IN" dirty="0">
              <a:solidFill>
                <a:srgbClr val="FF0000"/>
              </a:solidFill>
            </a:endParaRPr>
          </a:p>
        </p:txBody>
      </p:sp>
      <p:sp>
        <p:nvSpPr>
          <p:cNvPr id="3" name="Text Placeholder 2"/>
          <p:cNvSpPr>
            <a:spLocks noGrp="1"/>
          </p:cNvSpPr>
          <p:nvPr>
            <p:ph type="body" idx="1"/>
          </p:nvPr>
        </p:nvSpPr>
        <p:spPr>
          <a:xfrm>
            <a:off x="311700" y="822866"/>
            <a:ext cx="8520600" cy="3416400"/>
          </a:xfrm>
        </p:spPr>
        <p:txBody>
          <a:bodyPr/>
          <a:lstStyle/>
          <a:p>
            <a:r>
              <a:rPr lang="en-IN" dirty="0"/>
              <a:t>https://www.youtube.com/watch?v=0MmyQcA5z2c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3" y="3467741"/>
            <a:ext cx="3752850" cy="1543050"/>
          </a:xfrm>
          <a:prstGeom prst="rect">
            <a:avLst/>
          </a:prstGeom>
        </p:spPr>
      </p:pic>
      <p:pic>
        <p:nvPicPr>
          <p:cNvPr id="6" name="rpLYJVtlubg"/>
          <p:cNvPicPr>
            <a:picLocks noRot="1" noChangeAspect="1"/>
          </p:cNvPicPr>
          <p:nvPr>
            <a:videoFile r:link="rId1"/>
          </p:nvPr>
        </p:nvPicPr>
        <p:blipFill>
          <a:blip r:embed="rId4"/>
          <a:stretch>
            <a:fillRect/>
          </a:stretch>
        </p:blipFill>
        <p:spPr>
          <a:xfrm>
            <a:off x="3615069" y="1350335"/>
            <a:ext cx="5217231" cy="3296093"/>
          </a:xfrm>
          <a:prstGeom prst="rect">
            <a:avLst/>
          </a:prstGeom>
        </p:spPr>
      </p:pic>
      <p:pic>
        <p:nvPicPr>
          <p:cNvPr id="7" name="Google Shape;55;p13"/>
          <p:cNvPicPr preferRelativeResize="0"/>
          <p:nvPr/>
        </p:nvPicPr>
        <p:blipFill rotWithShape="1">
          <a:blip r:embed="rId5">
            <a:alphaModFix/>
          </a:blip>
          <a:srcRect/>
          <a:stretch/>
        </p:blipFill>
        <p:spPr>
          <a:xfrm>
            <a:off x="8229600" y="98376"/>
            <a:ext cx="811126" cy="486416"/>
          </a:xfrm>
          <a:prstGeom prst="rect">
            <a:avLst/>
          </a:prstGeom>
          <a:noFill/>
          <a:ln>
            <a:noFill/>
          </a:ln>
        </p:spPr>
      </p:pic>
    </p:spTree>
    <p:extLst>
      <p:ext uri="{BB962C8B-B14F-4D97-AF65-F5344CB8AC3E}">
        <p14:creationId xmlns:p14="http://schemas.microsoft.com/office/powerpoint/2010/main" val="2408325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94150"/>
            <a:ext cx="8520600" cy="572700"/>
          </a:xfrm>
        </p:spPr>
        <p:txBody>
          <a:bodyPr/>
          <a:lstStyle/>
          <a:p>
            <a:r>
              <a:rPr lang="en-IN" b="1" dirty="0" smtClean="0">
                <a:solidFill>
                  <a:srgbClr val="FF0000"/>
                </a:solidFill>
                <a:latin typeface="Calibri Light" panose="020F0302020204030204" pitchFamily="34" charset="0"/>
                <a:cs typeface="Calibri Light" panose="020F0302020204030204" pitchFamily="34" charset="0"/>
              </a:rPr>
              <a:t>INDUSTRIAL LOCATION</a:t>
            </a:r>
            <a:endParaRPr lang="en-IN" b="1" dirty="0">
              <a:solidFill>
                <a:srgbClr val="FF0000"/>
              </a:solidFill>
              <a:latin typeface="Calibri Light" panose="020F0302020204030204" pitchFamily="34" charset="0"/>
              <a:cs typeface="Calibri Light" panose="020F0302020204030204" pitchFamily="34" charset="0"/>
            </a:endParaRPr>
          </a:p>
        </p:txBody>
      </p:sp>
      <p:pic>
        <p:nvPicPr>
          <p:cNvPr id="4" name="Google Shape;70;p15"/>
          <p:cNvPicPr preferRelativeResize="0"/>
          <p:nvPr/>
        </p:nvPicPr>
        <p:blipFill rotWithShape="1">
          <a:blip r:embed="rId2">
            <a:alphaModFix/>
          </a:blip>
          <a:srcRect/>
          <a:stretch/>
        </p:blipFill>
        <p:spPr>
          <a:xfrm>
            <a:off x="7808840" y="186106"/>
            <a:ext cx="1232526" cy="611875"/>
          </a:xfrm>
          <a:prstGeom prst="rect">
            <a:avLst/>
          </a:prstGeom>
          <a:noFill/>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56"/>
          <a:stretch/>
        </p:blipFill>
        <p:spPr>
          <a:xfrm>
            <a:off x="180753" y="929112"/>
            <a:ext cx="5710120" cy="40616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12" y="2530549"/>
            <a:ext cx="2923954" cy="2460201"/>
          </a:xfrm>
          <a:prstGeom prst="rect">
            <a:avLst/>
          </a:prstGeom>
        </p:spPr>
      </p:pic>
    </p:spTree>
    <p:extLst>
      <p:ext uri="{BB962C8B-B14F-4D97-AF65-F5344CB8AC3E}">
        <p14:creationId xmlns:p14="http://schemas.microsoft.com/office/powerpoint/2010/main" val="1779876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212652"/>
            <a:ext cx="8520600" cy="1711842"/>
          </a:xfrm>
        </p:spPr>
        <p:txBody>
          <a:bodyPr/>
          <a:lstStyle/>
          <a:p>
            <a:r>
              <a:rPr lang="en-US" sz="2000" dirty="0">
                <a:latin typeface="Calibri Light" panose="020F0302020204030204" pitchFamily="34" charset="0"/>
                <a:cs typeface="Calibri Light" panose="020F0302020204030204" pitchFamily="34" charset="0"/>
              </a:rPr>
              <a:t>Industrial locations are complex in nature. </a:t>
            </a:r>
          </a:p>
          <a:p>
            <a:r>
              <a:rPr lang="en-US" sz="2000" dirty="0" smtClean="0">
                <a:latin typeface="Calibri Light" panose="020F0302020204030204" pitchFamily="34" charset="0"/>
                <a:cs typeface="Calibri Light" panose="020F0302020204030204" pitchFamily="34" charset="0"/>
              </a:rPr>
              <a:t> </a:t>
            </a:r>
            <a:r>
              <a:rPr lang="en-US" sz="2000" b="1" u="sng" dirty="0" smtClean="0">
                <a:latin typeface="Calibri Light" panose="020F0302020204030204" pitchFamily="34" charset="0"/>
                <a:cs typeface="Calibri Light" panose="020F0302020204030204" pitchFamily="34" charset="0"/>
              </a:rPr>
              <a:t>AGGLOMERATION ECONOMIES</a:t>
            </a:r>
          </a:p>
          <a:p>
            <a:r>
              <a:rPr lang="en-US" sz="2000" dirty="0">
                <a:latin typeface="Calibri Light" panose="020F0302020204030204" pitchFamily="34" charset="0"/>
                <a:cs typeface="Calibri Light" panose="020F0302020204030204" pitchFamily="34" charset="0"/>
              </a:rPr>
              <a:t>I</a:t>
            </a:r>
            <a:r>
              <a:rPr lang="en-US" sz="2000" dirty="0" smtClean="0">
                <a:latin typeface="Calibri Light" panose="020F0302020204030204" pitchFamily="34" charset="0"/>
                <a:cs typeface="Calibri Light" panose="020F0302020204030204" pitchFamily="34" charset="0"/>
              </a:rPr>
              <a:t>ndustrially </a:t>
            </a:r>
            <a:r>
              <a:rPr lang="en-US" sz="2000" dirty="0">
                <a:latin typeface="Calibri Light" panose="020F0302020204030204" pitchFamily="34" charset="0"/>
                <a:cs typeface="Calibri Light" panose="020F0302020204030204" pitchFamily="34" charset="0"/>
              </a:rPr>
              <a:t>developed urban </a:t>
            </a:r>
            <a:r>
              <a:rPr lang="en-US" sz="2000" dirty="0" smtClean="0">
                <a:latin typeface="Calibri Light" panose="020F0302020204030204" pitchFamily="34" charset="0"/>
                <a:cs typeface="Calibri Light" panose="020F0302020204030204" pitchFamily="34" charset="0"/>
              </a:rPr>
              <a:t>centers are usually surrounded </a:t>
            </a:r>
            <a:r>
              <a:rPr lang="en-US" sz="2000" dirty="0">
                <a:latin typeface="Calibri Light" panose="020F0302020204030204" pitchFamily="34" charset="0"/>
                <a:cs typeface="Calibri Light" panose="020F0302020204030204" pitchFamily="34" charset="0"/>
              </a:rPr>
              <a:t>by a huge agricultural rural hinterland. </a:t>
            </a:r>
            <a:endParaRPr lang="en-IN" sz="2000" dirty="0">
              <a:latin typeface="Calibri Light" panose="020F0302020204030204" pitchFamily="34" charset="0"/>
              <a:cs typeface="Calibri Light" panose="020F0302020204030204" pitchFamily="34" charset="0"/>
            </a:endParaRPr>
          </a:p>
        </p:txBody>
      </p:sp>
      <p:pic>
        <p:nvPicPr>
          <p:cNvPr id="4" name="Google Shape;70;p15"/>
          <p:cNvPicPr preferRelativeResize="0"/>
          <p:nvPr/>
        </p:nvPicPr>
        <p:blipFill rotWithShape="1">
          <a:blip r:embed="rId2">
            <a:alphaModFix/>
          </a:blip>
          <a:srcRect/>
          <a:stretch/>
        </p:blipFill>
        <p:spPr>
          <a:xfrm>
            <a:off x="7808841" y="0"/>
            <a:ext cx="1232526" cy="611875"/>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1743740"/>
            <a:ext cx="5730949" cy="3247010"/>
          </a:xfrm>
          <a:prstGeom prst="rect">
            <a:avLst/>
          </a:prstGeom>
        </p:spPr>
      </p:pic>
    </p:spTree>
    <p:extLst>
      <p:ext uri="{BB962C8B-B14F-4D97-AF65-F5344CB8AC3E}">
        <p14:creationId xmlns:p14="http://schemas.microsoft.com/office/powerpoint/2010/main" val="189052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74904"/>
            <a:ext cx="8520600" cy="572700"/>
          </a:xfrm>
        </p:spPr>
        <p:txBody>
          <a:bodyPr/>
          <a:lstStyle/>
          <a:p>
            <a:r>
              <a:rPr lang="en-IN" dirty="0">
                <a:solidFill>
                  <a:srgbClr val="FF0000"/>
                </a:solidFill>
                <a:latin typeface="Calibri" panose="020F0502020204030204" pitchFamily="34" charset="0"/>
                <a:cs typeface="Calibri" panose="020F0502020204030204" pitchFamily="34" charset="0"/>
              </a:rPr>
              <a:t>Industry Market Linkage</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788484" y="1017725"/>
            <a:ext cx="5186473" cy="3793175"/>
          </a:xfrm>
          <a:prstGeom prst="rect">
            <a:avLst/>
          </a:prstGeom>
        </p:spPr>
      </p:pic>
      <p:pic>
        <p:nvPicPr>
          <p:cNvPr id="5" name="Google Shape;70;p15"/>
          <p:cNvPicPr preferRelativeResize="0"/>
          <p:nvPr/>
        </p:nvPicPr>
        <p:blipFill rotWithShape="1">
          <a:blip r:embed="rId3">
            <a:alphaModFix/>
          </a:blip>
          <a:srcRect/>
          <a:stretch/>
        </p:blipFill>
        <p:spPr>
          <a:xfrm>
            <a:off x="7911474" y="51733"/>
            <a:ext cx="1232526" cy="611875"/>
          </a:xfrm>
          <a:prstGeom prst="rect">
            <a:avLst/>
          </a:prstGeom>
          <a:noFill/>
          <a:ln>
            <a:noFill/>
          </a:ln>
        </p:spPr>
      </p:pic>
    </p:spTree>
    <p:extLst>
      <p:ext uri="{BB962C8B-B14F-4D97-AF65-F5344CB8AC3E}">
        <p14:creationId xmlns:p14="http://schemas.microsoft.com/office/powerpoint/2010/main" val="343644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74905"/>
            <a:ext cx="8520600" cy="572700"/>
          </a:xfrm>
        </p:spPr>
        <p:txBody>
          <a:bodyPr/>
          <a:lstStyle/>
          <a:p>
            <a:r>
              <a:rPr lang="en-IN" dirty="0">
                <a:solidFill>
                  <a:srgbClr val="FF0000"/>
                </a:solidFill>
                <a:latin typeface="Calibri" panose="020F0502020204030204" pitchFamily="34" charset="0"/>
                <a:cs typeface="Calibri" panose="020F0502020204030204" pitchFamily="34" charset="0"/>
              </a:rPr>
              <a:t>Ideal Location of Industry</a:t>
            </a:r>
          </a:p>
        </p:txBody>
      </p:sp>
      <p:pic>
        <p:nvPicPr>
          <p:cNvPr id="4" name="Google Shape;70;p15"/>
          <p:cNvPicPr preferRelativeResize="0"/>
          <p:nvPr/>
        </p:nvPicPr>
        <p:blipFill rotWithShape="1">
          <a:blip r:embed="rId2">
            <a:alphaModFix/>
          </a:blip>
          <a:srcRect/>
          <a:stretch/>
        </p:blipFill>
        <p:spPr>
          <a:xfrm>
            <a:off x="7798208" y="123050"/>
            <a:ext cx="1232526" cy="611875"/>
          </a:xfrm>
          <a:prstGeom prst="rect">
            <a:avLst/>
          </a:prstGeom>
          <a:noFill/>
          <a:ln>
            <a:noFill/>
          </a:ln>
        </p:spPr>
      </p:pic>
      <p:pic>
        <p:nvPicPr>
          <p:cNvPr id="5" name="Picture 4" descr="C:\Users\Maoun\Downloads\ck_56c480b9ac25d.png"/>
          <p:cNvPicPr/>
          <p:nvPr/>
        </p:nvPicPr>
        <p:blipFill>
          <a:blip r:embed="rId3">
            <a:extLst>
              <a:ext uri="{28A0092B-C50C-407E-A947-70E740481C1C}">
                <a14:useLocalDpi xmlns:a14="http://schemas.microsoft.com/office/drawing/2010/main" val="0"/>
              </a:ext>
            </a:extLst>
          </a:blip>
          <a:srcRect/>
          <a:stretch>
            <a:fillRect/>
          </a:stretch>
        </p:blipFill>
        <p:spPr bwMode="auto">
          <a:xfrm>
            <a:off x="1967023" y="999460"/>
            <a:ext cx="4901610" cy="3742661"/>
          </a:xfrm>
          <a:prstGeom prst="rect">
            <a:avLst/>
          </a:prstGeom>
          <a:noFill/>
          <a:ln>
            <a:noFill/>
          </a:ln>
        </p:spPr>
      </p:pic>
    </p:spTree>
    <p:extLst>
      <p:ext uri="{BB962C8B-B14F-4D97-AF65-F5344CB8AC3E}">
        <p14:creationId xmlns:p14="http://schemas.microsoft.com/office/powerpoint/2010/main" val="339470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09" y="168579"/>
            <a:ext cx="8520600" cy="572700"/>
          </a:xfrm>
        </p:spPr>
        <p:txBody>
          <a:bodyPr/>
          <a:lstStyle/>
          <a:p>
            <a:r>
              <a:rPr lang="en-IN" dirty="0">
                <a:solidFill>
                  <a:srgbClr val="FF0000"/>
                </a:solidFill>
                <a:latin typeface="Calibri" panose="020F0502020204030204" pitchFamily="34" charset="0"/>
                <a:cs typeface="Calibri" panose="020F0502020204030204" pitchFamily="34" charset="0"/>
              </a:rPr>
              <a:t>Classification of Industries</a:t>
            </a:r>
          </a:p>
        </p:txBody>
      </p:sp>
      <p:pic>
        <p:nvPicPr>
          <p:cNvPr id="4" name="Picture 3" descr="C:\Users\Maoun\Downloads\classification of industries_0_o.jpg"/>
          <p:cNvPicPr/>
          <p:nvPr/>
        </p:nvPicPr>
        <p:blipFill>
          <a:blip r:embed="rId2">
            <a:extLst>
              <a:ext uri="{28A0092B-C50C-407E-A947-70E740481C1C}">
                <a14:useLocalDpi xmlns:a14="http://schemas.microsoft.com/office/drawing/2010/main" val="0"/>
              </a:ext>
            </a:extLst>
          </a:blip>
          <a:srcRect/>
          <a:stretch>
            <a:fillRect/>
          </a:stretch>
        </p:blipFill>
        <p:spPr bwMode="auto">
          <a:xfrm>
            <a:off x="184109" y="741279"/>
            <a:ext cx="8640914" cy="4213493"/>
          </a:xfrm>
          <a:prstGeom prst="rect">
            <a:avLst/>
          </a:prstGeom>
          <a:noFill/>
          <a:ln>
            <a:noFill/>
          </a:ln>
        </p:spPr>
      </p:pic>
      <p:pic>
        <p:nvPicPr>
          <p:cNvPr id="5" name="Google Shape;70;p15"/>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284794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8367822" y="1"/>
            <a:ext cx="776177" cy="457200"/>
          </a:xfrm>
          <a:prstGeom prst="rect">
            <a:avLst/>
          </a:prstGeom>
          <a:noFill/>
          <a:ln>
            <a:noFill/>
          </a:ln>
        </p:spPr>
      </p:pic>
      <p:sp>
        <p:nvSpPr>
          <p:cNvPr id="64" name="Google Shape;64;p14"/>
          <p:cNvSpPr txBox="1"/>
          <p:nvPr/>
        </p:nvSpPr>
        <p:spPr>
          <a:xfrm>
            <a:off x="272675" y="340066"/>
            <a:ext cx="8688300" cy="4831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3200" b="1" dirty="0">
                <a:solidFill>
                  <a:srgbClr val="FF0000"/>
                </a:solidFill>
                <a:latin typeface="Calibri Light" panose="020F0302020204030204" pitchFamily="34" charset="0"/>
                <a:cs typeface="Calibri Light" panose="020F0302020204030204" pitchFamily="34" charset="0"/>
              </a:rPr>
              <a:t>What is your view on PM Modi’s Dream Project? </a:t>
            </a:r>
            <a:endParaRPr sz="3200" b="1" i="0" u="none" strike="noStrike" cap="none" dirty="0">
              <a:solidFill>
                <a:srgbClr val="FF0000"/>
              </a:solidFill>
              <a:latin typeface="Calibri Light" panose="020F0302020204030204" pitchFamily="34" charset="0"/>
              <a:cs typeface="Calibri Light" panose="020F0302020204030204" pitchFamily="34" charset="0"/>
              <a:sym typeface="Arial"/>
            </a:endParaRPr>
          </a:p>
        </p:txBody>
      </p:sp>
      <p:pic>
        <p:nvPicPr>
          <p:cNvPr id="3" name="Picture 2">
            <a:extLst>
              <a:ext uri="{FF2B5EF4-FFF2-40B4-BE49-F238E27FC236}">
                <a16:creationId xmlns:a16="http://schemas.microsoft.com/office/drawing/2014/main" id="{22275B47-6A9C-451E-A8A3-5F38DE57FFF3}"/>
              </a:ext>
            </a:extLst>
          </p:cNvPr>
          <p:cNvPicPr>
            <a:picLocks noChangeAspect="1"/>
          </p:cNvPicPr>
          <p:nvPr/>
        </p:nvPicPr>
        <p:blipFill>
          <a:blip r:embed="rId4"/>
          <a:stretch>
            <a:fillRect/>
          </a:stretch>
        </p:blipFill>
        <p:spPr>
          <a:xfrm>
            <a:off x="834325" y="1318846"/>
            <a:ext cx="6953250" cy="2857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393" t="19795" r="29678" b="29705"/>
          <a:stretch/>
        </p:blipFill>
        <p:spPr>
          <a:xfrm>
            <a:off x="232852" y="765545"/>
            <a:ext cx="8613436" cy="4167962"/>
          </a:xfrm>
          <a:prstGeom prst="rect">
            <a:avLst/>
          </a:prstGeom>
        </p:spPr>
      </p:pic>
      <p:pic>
        <p:nvPicPr>
          <p:cNvPr id="5" name="Google Shape;77;p16"/>
          <p:cNvPicPr preferRelativeResize="0"/>
          <p:nvPr/>
        </p:nvPicPr>
        <p:blipFill rotWithShape="1">
          <a:blip r:embed="rId3">
            <a:alphaModFix/>
          </a:blip>
          <a:srcRect/>
          <a:stretch/>
        </p:blipFill>
        <p:spPr>
          <a:xfrm>
            <a:off x="7793665" y="16825"/>
            <a:ext cx="1127051" cy="653371"/>
          </a:xfrm>
          <a:prstGeom prst="rect">
            <a:avLst/>
          </a:prstGeom>
          <a:noFill/>
          <a:ln>
            <a:noFill/>
          </a:ln>
        </p:spPr>
      </p:pic>
      <p:sp>
        <p:nvSpPr>
          <p:cNvPr id="2" name="Rectangle 1"/>
          <p:cNvSpPr/>
          <p:nvPr/>
        </p:nvSpPr>
        <p:spPr>
          <a:xfrm>
            <a:off x="351928" y="270086"/>
            <a:ext cx="3465159" cy="400110"/>
          </a:xfrm>
          <a:prstGeom prst="rect">
            <a:avLst/>
          </a:prstGeom>
        </p:spPr>
        <p:txBody>
          <a:bodyPr wrap="square">
            <a:spAutoFit/>
          </a:bodyPr>
          <a:lstStyle/>
          <a:p>
            <a:r>
              <a:rPr lang="en-IN" sz="2000" dirty="0" smtClean="0">
                <a:solidFill>
                  <a:srgbClr val="FF0000"/>
                </a:solidFill>
                <a:latin typeface="Calibri" panose="020F0502020204030204" pitchFamily="34" charset="0"/>
                <a:cs typeface="Calibri" panose="020F0502020204030204" pitchFamily="34" charset="0"/>
              </a:rPr>
              <a:t>Agro-Based Industry</a:t>
            </a:r>
            <a:endParaRPr lang="en-IN" sz="2000" dirty="0"/>
          </a:p>
        </p:txBody>
      </p:sp>
    </p:spTree>
    <p:extLst>
      <p:ext uri="{BB962C8B-B14F-4D97-AF65-F5344CB8AC3E}">
        <p14:creationId xmlns:p14="http://schemas.microsoft.com/office/powerpoint/2010/main" val="142391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 y="137161"/>
            <a:ext cx="8807632" cy="4908368"/>
          </a:xfrm>
        </p:spPr>
      </p:pic>
      <p:pic>
        <p:nvPicPr>
          <p:cNvPr id="5" name="Google Shape;77;p16"/>
          <p:cNvPicPr preferRelativeResize="0"/>
          <p:nvPr/>
        </p:nvPicPr>
        <p:blipFill rotWithShape="1">
          <a:blip r:embed="rId3">
            <a:alphaModFix/>
          </a:blip>
          <a:srcRect/>
          <a:stretch/>
        </p:blipFill>
        <p:spPr>
          <a:xfrm>
            <a:off x="7902831" y="0"/>
            <a:ext cx="1241169" cy="656408"/>
          </a:xfrm>
          <a:prstGeom prst="rect">
            <a:avLst/>
          </a:prstGeom>
          <a:noFill/>
          <a:ln>
            <a:noFill/>
          </a:ln>
        </p:spPr>
      </p:pic>
    </p:spTree>
    <p:extLst>
      <p:ext uri="{BB962C8B-B14F-4D97-AF65-F5344CB8AC3E}">
        <p14:creationId xmlns:p14="http://schemas.microsoft.com/office/powerpoint/2010/main" val="4154816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69" y="68581"/>
            <a:ext cx="8944792" cy="4947557"/>
          </a:xfrm>
        </p:spPr>
      </p:pic>
      <p:pic>
        <p:nvPicPr>
          <p:cNvPr id="5" name="Google Shape;77;p16"/>
          <p:cNvPicPr preferRelativeResize="0"/>
          <p:nvPr/>
        </p:nvPicPr>
        <p:blipFill rotWithShape="1">
          <a:blip r:embed="rId3">
            <a:alphaModFix/>
          </a:blip>
          <a:srcRect/>
          <a:stretch/>
        </p:blipFill>
        <p:spPr>
          <a:xfrm>
            <a:off x="7811392" y="68581"/>
            <a:ext cx="1241169" cy="656408"/>
          </a:xfrm>
          <a:prstGeom prst="rect">
            <a:avLst/>
          </a:prstGeom>
          <a:noFill/>
          <a:ln>
            <a:noFill/>
          </a:ln>
        </p:spPr>
      </p:pic>
    </p:spTree>
    <p:extLst>
      <p:ext uri="{BB962C8B-B14F-4D97-AF65-F5344CB8AC3E}">
        <p14:creationId xmlns:p14="http://schemas.microsoft.com/office/powerpoint/2010/main" val="382080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460942"/>
          </a:xfrm>
        </p:spPr>
        <p:txBody>
          <a:bodyPr>
            <a:normAutofit fontScale="90000"/>
          </a:bodyPr>
          <a:lstStyle/>
          <a:p>
            <a:r>
              <a:rPr lang="en-IN" sz="2400" dirty="0"/>
              <a:t>On the basis of their </a:t>
            </a:r>
            <a:r>
              <a:rPr lang="en-IN" sz="2400" b="1" u="sng" dirty="0">
                <a:solidFill>
                  <a:srgbClr val="FF0000"/>
                </a:solidFill>
              </a:rPr>
              <a:t>MAIN ROLE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734785"/>
            <a:ext cx="7757705" cy="4271555"/>
          </a:xfrm>
          <a:prstGeom prst="rect">
            <a:avLst/>
          </a:prstGeom>
        </p:spPr>
      </p:pic>
      <p:pic>
        <p:nvPicPr>
          <p:cNvPr id="6" name="Google Shape;77;p16"/>
          <p:cNvPicPr preferRelativeResize="0"/>
          <p:nvPr/>
        </p:nvPicPr>
        <p:blipFill rotWithShape="1">
          <a:blip r:embed="rId3">
            <a:alphaModFix/>
          </a:blip>
          <a:srcRect/>
          <a:stretch/>
        </p:blipFill>
        <p:spPr>
          <a:xfrm>
            <a:off x="7827919" y="4487092"/>
            <a:ext cx="1241169" cy="656408"/>
          </a:xfrm>
          <a:prstGeom prst="rect">
            <a:avLst/>
          </a:prstGeom>
          <a:noFill/>
          <a:ln>
            <a:noFill/>
          </a:ln>
        </p:spPr>
      </p:pic>
    </p:spTree>
    <p:extLst>
      <p:ext uri="{BB962C8B-B14F-4D97-AF65-F5344CB8AC3E}">
        <p14:creationId xmlns:p14="http://schemas.microsoft.com/office/powerpoint/2010/main" val="3304744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763138"/>
            <a:ext cx="8520600" cy="572700"/>
          </a:xfrm>
        </p:spPr>
        <p:txBody>
          <a:bodyPr/>
          <a:lstStyle/>
          <a:p>
            <a:r>
              <a:rPr lang="en-IN" dirty="0" smtClean="0">
                <a:solidFill>
                  <a:srgbClr val="FF0000"/>
                </a:solidFill>
                <a:latin typeface="Calibri" panose="020F0502020204030204" pitchFamily="34" charset="0"/>
                <a:cs typeface="Calibri" panose="020F0502020204030204" pitchFamily="34" charset="0"/>
              </a:rPr>
              <a:t>RECAPITULATION</a:t>
            </a:r>
            <a:endParaRPr lang="en-IN" dirty="0">
              <a:solidFill>
                <a:srgbClr val="FF0000"/>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386128" y="1520455"/>
            <a:ext cx="8520600" cy="2232839"/>
          </a:xfrm>
        </p:spPr>
        <p:txBody>
          <a:bodyPr/>
          <a:lstStyle/>
          <a:p>
            <a:r>
              <a:rPr lang="en-IN" dirty="0">
                <a:latin typeface="Calibri" panose="020F0502020204030204" pitchFamily="34" charset="0"/>
                <a:cs typeface="Calibri" panose="020F0502020204030204" pitchFamily="34" charset="0"/>
              </a:rPr>
              <a:t>Industrial Location is based on various factors.</a:t>
            </a:r>
          </a:p>
          <a:p>
            <a:r>
              <a:rPr lang="en-IN" dirty="0">
                <a:latin typeface="Calibri" panose="020F0502020204030204" pitchFamily="34" charset="0"/>
                <a:cs typeface="Calibri" panose="020F0502020204030204" pitchFamily="34" charset="0"/>
              </a:rPr>
              <a:t>Industry-Market Linkage prime importance for manufacturing industry.</a:t>
            </a:r>
          </a:p>
          <a:p>
            <a:r>
              <a:rPr lang="en-IN" dirty="0">
                <a:latin typeface="Calibri" panose="020F0502020204030204" pitchFamily="34" charset="0"/>
                <a:cs typeface="Calibri" panose="020F0502020204030204" pitchFamily="34" charset="0"/>
              </a:rPr>
              <a:t>Ideal Location of Industry based on least cost.</a:t>
            </a:r>
          </a:p>
          <a:p>
            <a:r>
              <a:rPr lang="en-IN" dirty="0">
                <a:latin typeface="Calibri" panose="020F0502020204030204" pitchFamily="34" charset="0"/>
                <a:cs typeface="Calibri" panose="020F0502020204030204" pitchFamily="34" charset="0"/>
              </a:rPr>
              <a:t>Classification of Industries: - has various basis of category </a:t>
            </a:r>
          </a:p>
          <a:p>
            <a:r>
              <a:rPr lang="en-IN" dirty="0">
                <a:latin typeface="Calibri" panose="020F0502020204030204" pitchFamily="34" charset="0"/>
                <a:cs typeface="Calibri" panose="020F0502020204030204" pitchFamily="34" charset="0"/>
              </a:rPr>
              <a:t>On the basis of raw materials: - Agro-based, mineral-based</a:t>
            </a:r>
          </a:p>
          <a:p>
            <a:r>
              <a:rPr lang="en-IN" dirty="0">
                <a:latin typeface="Calibri" panose="020F0502020204030204" pitchFamily="34" charset="0"/>
                <a:cs typeface="Calibri" panose="020F0502020204030204" pitchFamily="34" charset="0"/>
              </a:rPr>
              <a:t>On the basis of main role:- Basic and consumer Industry</a:t>
            </a:r>
          </a:p>
        </p:txBody>
      </p:sp>
      <p:pic>
        <p:nvPicPr>
          <p:cNvPr id="4" name="Google Shape;70;p15"/>
          <p:cNvPicPr preferRelativeResize="0"/>
          <p:nvPr/>
        </p:nvPicPr>
        <p:blipFill rotWithShape="1">
          <a:blip r:embed="rId3">
            <a:alphaModFix/>
          </a:blip>
          <a:srcRect/>
          <a:stretch/>
        </p:blipFill>
        <p:spPr>
          <a:xfrm>
            <a:off x="7755677" y="58954"/>
            <a:ext cx="1232526" cy="611875"/>
          </a:xfrm>
          <a:prstGeom prst="rect">
            <a:avLst/>
          </a:prstGeom>
          <a:noFill/>
          <a:ln>
            <a:noFill/>
          </a:ln>
        </p:spPr>
      </p:pic>
    </p:spTree>
    <p:extLst>
      <p:ext uri="{BB962C8B-B14F-4D97-AF65-F5344CB8AC3E}">
        <p14:creationId xmlns:p14="http://schemas.microsoft.com/office/powerpoint/2010/main" val="3900861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601991"/>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sp>
        <p:nvSpPr>
          <p:cNvPr id="3" name="Text Placeholder 2"/>
          <p:cNvSpPr>
            <a:spLocks noGrp="1"/>
          </p:cNvSpPr>
          <p:nvPr>
            <p:ph type="body" idx="1"/>
          </p:nvPr>
        </p:nvSpPr>
        <p:spPr>
          <a:xfrm>
            <a:off x="311700" y="1323247"/>
            <a:ext cx="8520600" cy="2890252"/>
          </a:xfrm>
        </p:spPr>
        <p:txBody>
          <a:bodyPr/>
          <a:lstStyle/>
          <a:p>
            <a:pPr lvl="0"/>
            <a:r>
              <a:rPr lang="en-US" dirty="0"/>
              <a:t>Name three human factors that affect the location of industries. (1)</a:t>
            </a:r>
            <a:endParaRPr lang="en-IN" dirty="0"/>
          </a:p>
          <a:p>
            <a:pPr lvl="0"/>
            <a:r>
              <a:rPr lang="en-US" dirty="0"/>
              <a:t>Give a diagram to depict industry and market linkage. (3)</a:t>
            </a:r>
            <a:endParaRPr lang="en-IN" dirty="0"/>
          </a:p>
          <a:p>
            <a:pPr lvl="0"/>
            <a:r>
              <a:rPr lang="en-US" dirty="0"/>
              <a:t>Explain the classification of industries on the basis of raw materials with example. (5</a:t>
            </a:r>
            <a:r>
              <a:rPr lang="en-US" dirty="0" smtClean="0"/>
              <a:t>)</a:t>
            </a:r>
            <a:r>
              <a:rPr lang="en-IN" dirty="0"/>
              <a:t/>
            </a:r>
            <a:br>
              <a:rPr lang="en-IN" dirty="0"/>
            </a:br>
            <a:r>
              <a:rPr lang="en-IN" dirty="0"/>
              <a:t/>
            </a:r>
            <a:br>
              <a:rPr lang="en-IN" dirty="0"/>
            </a:br>
            <a:r>
              <a:rPr lang="en-IN" dirty="0" smtClean="0"/>
              <a:t>(Worksheet </a:t>
            </a:r>
            <a:r>
              <a:rPr lang="en-IN" dirty="0"/>
              <a:t>Q.No.2, 4 and </a:t>
            </a:r>
            <a:r>
              <a:rPr lang="en-IN" dirty="0" smtClean="0"/>
              <a:t>5)</a:t>
            </a:r>
            <a:endParaRPr lang="en-IN" dirty="0"/>
          </a:p>
        </p:txBody>
      </p:sp>
      <p:pic>
        <p:nvPicPr>
          <p:cNvPr id="4" name="Google Shape;70;p15"/>
          <p:cNvPicPr preferRelativeResize="0"/>
          <p:nvPr/>
        </p:nvPicPr>
        <p:blipFill rotWithShape="1">
          <a:blip r:embed="rId2">
            <a:alphaModFix/>
          </a:blip>
          <a:srcRect/>
          <a:stretch/>
        </p:blipFill>
        <p:spPr>
          <a:xfrm>
            <a:off x="7808840" y="147497"/>
            <a:ext cx="1232526" cy="611875"/>
          </a:xfrm>
          <a:prstGeom prst="rect">
            <a:avLst/>
          </a:prstGeom>
          <a:noFill/>
          <a:ln>
            <a:noFill/>
          </a:ln>
        </p:spPr>
      </p:pic>
    </p:spTree>
    <p:extLst>
      <p:ext uri="{BB962C8B-B14F-4D97-AF65-F5344CB8AC3E}">
        <p14:creationId xmlns:p14="http://schemas.microsoft.com/office/powerpoint/2010/main" val="14126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806362" y="131625"/>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000000"/>
                </a:solidFill>
                <a:latin typeface="Arial"/>
                <a:ea typeface="Arial"/>
                <a:cs typeface="Arial"/>
                <a:sym typeface="Arial"/>
              </a:rPr>
              <a:t>THANKING YOU</a:t>
            </a:r>
            <a:endParaRPr sz="4000" b="1" i="0" u="none" strike="noStrike" cap="none">
              <a:solidFill>
                <a:srgbClr val="000000"/>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FF0000"/>
                </a:solidFill>
                <a:latin typeface="Arial"/>
                <a:ea typeface="Arial"/>
                <a:cs typeface="Arial"/>
                <a:sym typeface="Arial"/>
              </a:rPr>
              <a:t>ODM EDUCATIONAL GROUP</a:t>
            </a:r>
            <a:endParaRPr sz="4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5041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94815" y="66723"/>
            <a:ext cx="1578401" cy="783575"/>
          </a:xfrm>
          <a:prstGeom prst="rect">
            <a:avLst/>
          </a:prstGeom>
          <a:noFill/>
          <a:ln>
            <a:noFill/>
          </a:ln>
        </p:spPr>
      </p:pic>
      <p:sp>
        <p:nvSpPr>
          <p:cNvPr id="56" name="Google Shape;56;p13"/>
          <p:cNvSpPr txBox="1"/>
          <p:nvPr/>
        </p:nvSpPr>
        <p:spPr>
          <a:xfrm>
            <a:off x="190500" y="1478765"/>
            <a:ext cx="8763000" cy="1930800"/>
          </a:xfrm>
          <a:prstGeom prst="rect">
            <a:avLst/>
          </a:prstGeom>
          <a:noFill/>
          <a:ln>
            <a:noFill/>
          </a:ln>
        </p:spPr>
        <p:txBody>
          <a:bodyPr spcFirstLastPara="1" wrap="square" lIns="91425" tIns="91425" rIns="91425" bIns="91425" anchor="t" anchorCtr="0">
            <a:noAutofit/>
          </a:bodyPr>
          <a:lstStyle/>
          <a:p>
            <a:pPr algn="ctr">
              <a:buClr>
                <a:srgbClr val="000000"/>
              </a:buClr>
              <a:buSzPts val="3100"/>
            </a:pPr>
            <a:r>
              <a:rPr lang="en" sz="3000" b="1" dirty="0">
                <a:solidFill>
                  <a:srgbClr val="FF0000"/>
                </a:solidFill>
                <a:latin typeface="Calibri"/>
                <a:ea typeface="Calibri"/>
                <a:cs typeface="Calibri"/>
                <a:sym typeface="Calibri"/>
              </a:rPr>
              <a:t>MANJUFACTURING INDUSTRIES</a:t>
            </a:r>
            <a:endParaRPr sz="2900" b="1" dirty="0">
              <a:solidFill>
                <a:srgbClr val="FF0000"/>
              </a:solidFill>
              <a:latin typeface="Calibri"/>
              <a:ea typeface="Calibri"/>
              <a:cs typeface="Calibri"/>
              <a:sym typeface="Calibri"/>
            </a:endParaRPr>
          </a:p>
          <a:p>
            <a:pPr algn="ctr">
              <a:buClr>
                <a:srgbClr val="000000"/>
              </a:buClr>
              <a:buSzPts val="3100"/>
            </a:pPr>
            <a:r>
              <a:rPr lang="en" sz="2500" dirty="0">
                <a:latin typeface="Calibri"/>
                <a:ea typeface="Calibri"/>
                <a:cs typeface="Calibri"/>
                <a:sym typeface="Calibri"/>
              </a:rPr>
              <a:t>INTRODUCTION</a:t>
            </a:r>
            <a:endParaRPr sz="2500" dirty="0">
              <a:latin typeface="Calibri"/>
              <a:ea typeface="Calibri"/>
              <a:cs typeface="Calibri"/>
              <a:sym typeface="Calibri"/>
            </a:endParaRPr>
          </a:p>
        </p:txBody>
      </p:sp>
      <p:sp>
        <p:nvSpPr>
          <p:cNvPr id="57" name="Google Shape;57;p13"/>
          <p:cNvSpPr txBox="1"/>
          <p:nvPr/>
        </p:nvSpPr>
        <p:spPr>
          <a:xfrm>
            <a:off x="5874275" y="98375"/>
            <a:ext cx="3176100" cy="1267500"/>
          </a:xfrm>
          <a:prstGeom prst="rect">
            <a:avLst/>
          </a:prstGeom>
          <a:noFill/>
          <a:ln>
            <a:noFill/>
          </a:ln>
        </p:spPr>
        <p:txBody>
          <a:bodyPr spcFirstLastPara="1" wrap="square" lIns="91425" tIns="91425" rIns="91425" bIns="91425" anchor="t" anchorCtr="0">
            <a:noAutofit/>
          </a:bodyPr>
          <a:lstStyle/>
          <a:p>
            <a:endParaRPr sz="1800"/>
          </a:p>
        </p:txBody>
      </p:sp>
      <p:sp>
        <p:nvSpPr>
          <p:cNvPr id="58" name="Google Shape;58;p13"/>
          <p:cNvSpPr txBox="1"/>
          <p:nvPr/>
        </p:nvSpPr>
        <p:spPr>
          <a:xfrm>
            <a:off x="2190000" y="2411013"/>
            <a:ext cx="5304815" cy="966900"/>
          </a:xfrm>
          <a:prstGeom prst="rect">
            <a:avLst/>
          </a:prstGeom>
          <a:noFill/>
          <a:ln>
            <a:noFill/>
          </a:ln>
        </p:spPr>
        <p:txBody>
          <a:bodyPr spcFirstLastPara="1" wrap="square" lIns="91425" tIns="91425" rIns="91425" bIns="91425" anchor="t" anchorCtr="0">
            <a:noAutofit/>
          </a:bodyPr>
          <a:lstStyle/>
          <a:p>
            <a:r>
              <a:rPr lang="en" sz="1800" b="1" dirty="0"/>
              <a:t>SUBJECT : GEOGRAPHY</a:t>
            </a:r>
            <a:endParaRPr sz="1800" b="1" dirty="0"/>
          </a:p>
          <a:p>
            <a:r>
              <a:rPr lang="en" sz="1800" b="1" dirty="0"/>
              <a:t>CHAPTER NUMBER: </a:t>
            </a:r>
            <a:r>
              <a:rPr lang="en" sz="1800" b="1" dirty="0"/>
              <a:t>06 (Session-3)</a:t>
            </a:r>
            <a:endParaRPr sz="1800" b="1" dirty="0"/>
          </a:p>
          <a:p>
            <a:r>
              <a:rPr lang="en" sz="1800" b="1" dirty="0"/>
              <a:t>CHAPTER NAME : MANUFACTURING INDUSTRIES</a:t>
            </a:r>
            <a:endParaRPr sz="1800" b="1" dirty="0"/>
          </a:p>
        </p:txBody>
      </p:sp>
    </p:spTree>
    <p:extLst>
      <p:ext uri="{BB962C8B-B14F-4D97-AF65-F5344CB8AC3E}">
        <p14:creationId xmlns:p14="http://schemas.microsoft.com/office/powerpoint/2010/main" val="7391029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 y="127363"/>
            <a:ext cx="8814361" cy="4882982"/>
          </a:xfrm>
          <a:prstGeom prst="rect">
            <a:avLst/>
          </a:prstGeom>
        </p:spPr>
      </p:pic>
      <p:pic>
        <p:nvPicPr>
          <p:cNvPr id="6"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333402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0AA-92E1-4EA1-8232-C138600022BD}"/>
              </a:ext>
            </a:extLst>
          </p:cNvPr>
          <p:cNvSpPr>
            <a:spLocks noGrp="1"/>
          </p:cNvSpPr>
          <p:nvPr>
            <p:ph type="title"/>
          </p:nvPr>
        </p:nvSpPr>
        <p:spPr>
          <a:xfrm>
            <a:off x="311700" y="259738"/>
            <a:ext cx="8520600" cy="572700"/>
          </a:xfrm>
        </p:spPr>
        <p:txBody>
          <a:bodyPr/>
          <a:lstStyle/>
          <a:p>
            <a:r>
              <a:rPr lang="en-IN" b="1" dirty="0">
                <a:solidFill>
                  <a:srgbClr val="FF0000"/>
                </a:solidFill>
              </a:rPr>
              <a:t>What we expect to learn? </a:t>
            </a:r>
          </a:p>
        </p:txBody>
      </p:sp>
      <p:sp>
        <p:nvSpPr>
          <p:cNvPr id="4" name="Rectangle 3">
            <a:extLst>
              <a:ext uri="{FF2B5EF4-FFF2-40B4-BE49-F238E27FC236}">
                <a16:creationId xmlns:a16="http://schemas.microsoft.com/office/drawing/2014/main" id="{0890E81F-0450-4F15-97FB-D1579DBC84E0}"/>
              </a:ext>
            </a:extLst>
          </p:cNvPr>
          <p:cNvSpPr/>
          <p:nvPr/>
        </p:nvSpPr>
        <p:spPr>
          <a:xfrm>
            <a:off x="311700" y="979715"/>
            <a:ext cx="8520600" cy="355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Text Placeholder 2">
            <a:extLst>
              <a:ext uri="{FF2B5EF4-FFF2-40B4-BE49-F238E27FC236}">
                <a16:creationId xmlns:a16="http://schemas.microsoft.com/office/drawing/2014/main" id="{811FB32F-D62D-450C-95D5-19777C15DADD}"/>
              </a:ext>
            </a:extLst>
          </p:cNvPr>
          <p:cNvSpPr>
            <a:spLocks noGrp="1"/>
          </p:cNvSpPr>
          <p:nvPr>
            <p:ph type="body" idx="1"/>
          </p:nvPr>
        </p:nvSpPr>
        <p:spPr>
          <a:xfrm>
            <a:off x="311700" y="979715"/>
            <a:ext cx="8520600" cy="3589160"/>
          </a:xfrm>
        </p:spPr>
        <p:txBody>
          <a:bodyPr/>
          <a:lstStyle/>
          <a:p>
            <a:pPr lvl="0"/>
            <a:r>
              <a:rPr lang="en-IN" dirty="0"/>
              <a:t>Students will be able to </a:t>
            </a:r>
            <a:r>
              <a:rPr lang="en-IN" u="sng" dirty="0"/>
              <a:t>classify the industries </a:t>
            </a:r>
            <a:r>
              <a:rPr lang="en-IN" dirty="0"/>
              <a:t>on the basis of their use specific to capital investment, ownership, bulk and weight of raw materials.</a:t>
            </a:r>
          </a:p>
          <a:p>
            <a:pPr lvl="0"/>
            <a:r>
              <a:rPr lang="en-IN" dirty="0"/>
              <a:t>They will be able to </a:t>
            </a:r>
            <a:r>
              <a:rPr lang="en-IN" u="sng" dirty="0"/>
              <a:t>differentiate between </a:t>
            </a:r>
            <a:r>
              <a:rPr lang="en-IN" dirty="0"/>
              <a:t>large scale industries, small scale industries, private-public-joint or co-operative sector industries.</a:t>
            </a:r>
          </a:p>
          <a:p>
            <a:pPr lvl="0"/>
            <a:r>
              <a:rPr lang="en-IN" dirty="0"/>
              <a:t>They will understand importance of resources and its planned utilization.</a:t>
            </a:r>
          </a:p>
          <a:p>
            <a:pPr lvl="0"/>
            <a:r>
              <a:rPr lang="en-IN" dirty="0"/>
              <a:t>They will be constructive towards conservation of resources.</a:t>
            </a:r>
          </a:p>
          <a:p>
            <a:r>
              <a:rPr lang="en-IN" dirty="0"/>
              <a:t>This will help them to establish relationship between natural resources and types of </a:t>
            </a:r>
            <a:r>
              <a:rPr lang="en-IN" dirty="0" smtClean="0"/>
              <a:t>industries.</a:t>
            </a:r>
            <a:endParaRPr lang="en-IN" dirty="0">
              <a:latin typeface="Arial" panose="020B0604020202020204" pitchFamily="34" charset="0"/>
              <a:ea typeface="Arial" panose="020B0604020202020204" pitchFamily="34" charset="0"/>
            </a:endParaRPr>
          </a:p>
        </p:txBody>
      </p:sp>
      <p:pic>
        <p:nvPicPr>
          <p:cNvPr id="5" name="Google Shape;77;p16"/>
          <p:cNvPicPr preferRelativeResize="0"/>
          <p:nvPr/>
        </p:nvPicPr>
        <p:blipFill rotWithShape="1">
          <a:blip r:embed="rId2">
            <a:alphaModFix/>
          </a:blip>
          <a:srcRect/>
          <a:stretch/>
        </p:blipFill>
        <p:spPr>
          <a:xfrm>
            <a:off x="7763804" y="112461"/>
            <a:ext cx="1232526" cy="611875"/>
          </a:xfrm>
          <a:prstGeom prst="rect">
            <a:avLst/>
          </a:prstGeom>
          <a:noFill/>
          <a:ln>
            <a:noFill/>
          </a:ln>
        </p:spPr>
      </p:pic>
    </p:spTree>
    <p:extLst>
      <p:ext uri="{BB962C8B-B14F-4D97-AF65-F5344CB8AC3E}">
        <p14:creationId xmlns:p14="http://schemas.microsoft.com/office/powerpoint/2010/main" val="314064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7830105" y="69683"/>
            <a:ext cx="1232526" cy="611875"/>
          </a:xfrm>
          <a:prstGeom prst="rect">
            <a:avLst/>
          </a:prstGeom>
          <a:noFill/>
          <a:ln>
            <a:noFill/>
          </a:ln>
        </p:spPr>
      </p:pic>
      <p:sp>
        <p:nvSpPr>
          <p:cNvPr id="64" name="Google Shape;64;p14"/>
          <p:cNvSpPr txBox="1"/>
          <p:nvPr/>
        </p:nvSpPr>
        <p:spPr>
          <a:xfrm>
            <a:off x="272675" y="340066"/>
            <a:ext cx="8688300" cy="4831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3200" b="1" dirty="0">
                <a:solidFill>
                  <a:srgbClr val="FF0000"/>
                </a:solidFill>
                <a:latin typeface="Calibri Light" panose="020F0302020204030204" pitchFamily="34" charset="0"/>
                <a:cs typeface="Calibri Light" panose="020F0302020204030204" pitchFamily="34" charset="0"/>
              </a:rPr>
              <a:t>Lets know more about you-</a:t>
            </a:r>
            <a:endParaRPr sz="3200" b="1" i="0" u="none" strike="noStrike" cap="none" dirty="0">
              <a:solidFill>
                <a:srgbClr val="FF0000"/>
              </a:solidFill>
              <a:latin typeface="Calibri Light" panose="020F0302020204030204" pitchFamily="34" charset="0"/>
              <a:cs typeface="Calibri Light" panose="020F0302020204030204" pitchFamily="34" charset="0"/>
              <a:sym typeface="Arial"/>
            </a:endParaRPr>
          </a:p>
        </p:txBody>
      </p:sp>
      <p:graphicFrame>
        <p:nvGraphicFramePr>
          <p:cNvPr id="2" name="Table 3">
            <a:extLst>
              <a:ext uri="{FF2B5EF4-FFF2-40B4-BE49-F238E27FC236}">
                <a16:creationId xmlns:a16="http://schemas.microsoft.com/office/drawing/2014/main" id="{98E82878-DFF0-4773-A4C5-3C4EE74590BB}"/>
              </a:ext>
            </a:extLst>
          </p:cNvPr>
          <p:cNvGraphicFramePr>
            <a:graphicFrameLocks noGrp="1"/>
          </p:cNvGraphicFramePr>
          <p:nvPr>
            <p:extLst>
              <p:ext uri="{D42A27DB-BD31-4B8C-83A1-F6EECF244321}">
                <p14:modId xmlns:p14="http://schemas.microsoft.com/office/powerpoint/2010/main" val="1654995454"/>
              </p:ext>
            </p:extLst>
          </p:nvPr>
        </p:nvGraphicFramePr>
        <p:xfrm>
          <a:off x="393600" y="1151749"/>
          <a:ext cx="7676512" cy="2941785"/>
        </p:xfrm>
        <a:graphic>
          <a:graphicData uri="http://schemas.openxmlformats.org/drawingml/2006/table">
            <a:tbl>
              <a:tblPr firstRow="1" bandRow="1">
                <a:tableStyleId>{5C22544A-7EE6-4342-B048-85BDC9FD1C3A}</a:tableStyleId>
              </a:tblPr>
              <a:tblGrid>
                <a:gridCol w="7676512">
                  <a:extLst>
                    <a:ext uri="{9D8B030D-6E8A-4147-A177-3AD203B41FA5}">
                      <a16:colId xmlns:a16="http://schemas.microsoft.com/office/drawing/2014/main" val="893259472"/>
                    </a:ext>
                  </a:extLst>
                </a:gridCol>
              </a:tblGrid>
              <a:tr h="588357">
                <a:tc>
                  <a:txBody>
                    <a:bodyPr/>
                    <a:lstStyle/>
                    <a:p>
                      <a:r>
                        <a:rPr lang="en-IN" dirty="0"/>
                        <a:t>Lets start thinking? </a:t>
                      </a:r>
                    </a:p>
                  </a:txBody>
                  <a:tcPr/>
                </a:tc>
                <a:extLst>
                  <a:ext uri="{0D108BD9-81ED-4DB2-BD59-A6C34878D82A}">
                    <a16:rowId xmlns:a16="http://schemas.microsoft.com/office/drawing/2014/main" val="459749950"/>
                  </a:ext>
                </a:extLst>
              </a:tr>
              <a:tr h="588357">
                <a:tc>
                  <a:txBody>
                    <a:bodyPr/>
                    <a:lstStyle/>
                    <a:p>
                      <a:r>
                        <a:rPr lang="en-IN" dirty="0"/>
                        <a:t>Which is your favourite brand of Car? </a:t>
                      </a:r>
                    </a:p>
                  </a:txBody>
                  <a:tcPr/>
                </a:tc>
                <a:extLst>
                  <a:ext uri="{0D108BD9-81ED-4DB2-BD59-A6C34878D82A}">
                    <a16:rowId xmlns:a16="http://schemas.microsoft.com/office/drawing/2014/main" val="424441143"/>
                  </a:ext>
                </a:extLst>
              </a:tr>
              <a:tr h="588357">
                <a:tc>
                  <a:txBody>
                    <a:bodyPr/>
                    <a:lstStyle/>
                    <a:p>
                      <a:r>
                        <a:rPr lang="en-IN" dirty="0"/>
                        <a:t>Which brand’s clothes do you like wearing? </a:t>
                      </a:r>
                    </a:p>
                  </a:txBody>
                  <a:tcPr/>
                </a:tc>
                <a:extLst>
                  <a:ext uri="{0D108BD9-81ED-4DB2-BD59-A6C34878D82A}">
                    <a16:rowId xmlns:a16="http://schemas.microsoft.com/office/drawing/2014/main" val="962949351"/>
                  </a:ext>
                </a:extLst>
              </a:tr>
              <a:tr h="588357">
                <a:tc>
                  <a:txBody>
                    <a:bodyPr/>
                    <a:lstStyle/>
                    <a:p>
                      <a:r>
                        <a:rPr lang="en-IN" dirty="0"/>
                        <a:t>Ever wondered, how are they produced…..</a:t>
                      </a:r>
                    </a:p>
                  </a:txBody>
                  <a:tcPr/>
                </a:tc>
                <a:extLst>
                  <a:ext uri="{0D108BD9-81ED-4DB2-BD59-A6C34878D82A}">
                    <a16:rowId xmlns:a16="http://schemas.microsoft.com/office/drawing/2014/main" val="1780202120"/>
                  </a:ext>
                </a:extLst>
              </a:tr>
              <a:tr h="588357">
                <a:tc>
                  <a:txBody>
                    <a:bodyPr/>
                    <a:lstStyle/>
                    <a:p>
                      <a:r>
                        <a:rPr lang="en-IN" dirty="0"/>
                        <a:t>So many products, at the same time…How?</a:t>
                      </a:r>
                    </a:p>
                  </a:txBody>
                  <a:tcPr/>
                </a:tc>
                <a:extLst>
                  <a:ext uri="{0D108BD9-81ED-4DB2-BD59-A6C34878D82A}">
                    <a16:rowId xmlns:a16="http://schemas.microsoft.com/office/drawing/2014/main" val="1865933231"/>
                  </a:ext>
                </a:extLst>
              </a:tr>
            </a:tbl>
          </a:graphicData>
        </a:graphic>
      </p:graphicFrame>
    </p:spTree>
    <p:extLst>
      <p:ext uri="{BB962C8B-B14F-4D97-AF65-F5344CB8AC3E}">
        <p14:creationId xmlns:p14="http://schemas.microsoft.com/office/powerpoint/2010/main" val="3874155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78" y="1387139"/>
            <a:ext cx="8520600" cy="572700"/>
          </a:xfrm>
        </p:spPr>
        <p:txBody>
          <a:bodyPr/>
          <a:lstStyle/>
          <a:p>
            <a:r>
              <a:rPr lang="en-IN" b="1" dirty="0" smtClean="0">
                <a:solidFill>
                  <a:srgbClr val="FF0000"/>
                </a:solidFill>
              </a:rPr>
              <a:t>Think the things around us :-</a:t>
            </a:r>
            <a:endParaRPr lang="en-IN" b="1" dirty="0">
              <a:solidFill>
                <a:srgbClr val="FF0000"/>
              </a:solidFill>
            </a:endParaRPr>
          </a:p>
        </p:txBody>
      </p:sp>
      <p:sp>
        <p:nvSpPr>
          <p:cNvPr id="3" name="Text Placeholder 2"/>
          <p:cNvSpPr>
            <a:spLocks noGrp="1"/>
          </p:cNvSpPr>
          <p:nvPr>
            <p:ph type="body" idx="1"/>
          </p:nvPr>
        </p:nvSpPr>
        <p:spPr>
          <a:xfrm>
            <a:off x="515079" y="2123985"/>
            <a:ext cx="8251003" cy="1365391"/>
          </a:xfrm>
        </p:spPr>
        <p:txBody>
          <a:bodyPr/>
          <a:lstStyle/>
          <a:p>
            <a:pPr lvl="0"/>
            <a:r>
              <a:rPr lang="en-IN" dirty="0"/>
              <a:t> H</a:t>
            </a:r>
            <a:r>
              <a:rPr lang="en-IN" dirty="0" smtClean="0"/>
              <a:t>ave you been </a:t>
            </a:r>
            <a:r>
              <a:rPr lang="en-IN" dirty="0"/>
              <a:t>to any market or manufacturing </a:t>
            </a:r>
            <a:r>
              <a:rPr lang="en-IN" dirty="0" smtClean="0"/>
              <a:t>site ?</a:t>
            </a:r>
            <a:endParaRPr lang="en-IN" dirty="0"/>
          </a:p>
          <a:p>
            <a:pPr lvl="0"/>
            <a:r>
              <a:rPr lang="en-IN" dirty="0"/>
              <a:t> What’s </a:t>
            </a:r>
            <a:r>
              <a:rPr lang="en-IN" dirty="0" smtClean="0"/>
              <a:t>your favourite toy</a:t>
            </a:r>
            <a:r>
              <a:rPr lang="en-IN" dirty="0"/>
              <a:t>, </a:t>
            </a:r>
            <a:r>
              <a:rPr lang="en-IN" dirty="0" smtClean="0"/>
              <a:t>do you </a:t>
            </a:r>
            <a:r>
              <a:rPr lang="en-IN" dirty="0"/>
              <a:t>know how its manufactured?</a:t>
            </a:r>
          </a:p>
          <a:p>
            <a:pPr lvl="0"/>
            <a:r>
              <a:rPr lang="en-IN" dirty="0"/>
              <a:t>Name few Product people cannot imagine a life without, now-a-days?</a:t>
            </a:r>
          </a:p>
          <a:p>
            <a:endParaRPr lang="en-IN" dirty="0"/>
          </a:p>
        </p:txBody>
      </p:sp>
      <p:sp>
        <p:nvSpPr>
          <p:cNvPr id="4" name="Explosion 1 3"/>
          <p:cNvSpPr/>
          <p:nvPr/>
        </p:nvSpPr>
        <p:spPr>
          <a:xfrm rot="923314">
            <a:off x="822961" y="146958"/>
            <a:ext cx="1822268" cy="11756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sp>
        <p:nvSpPr>
          <p:cNvPr id="5" name="Rectangle 4"/>
          <p:cNvSpPr/>
          <p:nvPr/>
        </p:nvSpPr>
        <p:spPr>
          <a:xfrm>
            <a:off x="1424505" y="342767"/>
            <a:ext cx="455894" cy="692497"/>
          </a:xfrm>
          <a:prstGeom prst="rect">
            <a:avLst/>
          </a:prstGeom>
          <a:noFill/>
        </p:spPr>
        <p:txBody>
          <a:bodyPr wrap="none" lIns="68580" tIns="34290" rIns="68580" bIns="34290">
            <a:spAutoFit/>
          </a:bodyPr>
          <a:lstStyle/>
          <a:p>
            <a:pPr algn="ctr"/>
            <a:r>
              <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endParaRPr lang="en-US" sz="4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6" name="Google Shape;77;p16"/>
          <p:cNvPicPr preferRelativeResize="0"/>
          <p:nvPr/>
        </p:nvPicPr>
        <p:blipFill rotWithShape="1">
          <a:blip r:embed="rId2">
            <a:alphaModFix/>
          </a:blip>
          <a:srcRect/>
          <a:stretch/>
        </p:blipFill>
        <p:spPr>
          <a:xfrm>
            <a:off x="7803152" y="77140"/>
            <a:ext cx="1232526" cy="611875"/>
          </a:xfrm>
          <a:prstGeom prst="rect">
            <a:avLst/>
          </a:prstGeom>
          <a:noFill/>
          <a:ln>
            <a:noFill/>
          </a:ln>
        </p:spPr>
      </p:pic>
    </p:spTree>
    <p:extLst>
      <p:ext uri="{BB962C8B-B14F-4D97-AF65-F5344CB8AC3E}">
        <p14:creationId xmlns:p14="http://schemas.microsoft.com/office/powerpoint/2010/main" val="3668037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Google Shape;64;p14"/>
          <p:cNvSpPr txBox="1"/>
          <p:nvPr/>
        </p:nvSpPr>
        <p:spPr>
          <a:xfrm>
            <a:off x="272675" y="340066"/>
            <a:ext cx="8688300" cy="483176"/>
          </a:xfrm>
          <a:prstGeom prst="rect">
            <a:avLst/>
          </a:prstGeom>
          <a:noFill/>
          <a:ln>
            <a:noFill/>
          </a:ln>
        </p:spPr>
        <p:txBody>
          <a:bodyPr spcFirstLastPara="1" wrap="square" lIns="91425" tIns="91425" rIns="91425" bIns="91425" anchor="t" anchorCtr="0">
            <a:noAutofit/>
          </a:bodyPr>
          <a:lstStyle/>
          <a:p>
            <a:pPr>
              <a:buClr>
                <a:srgbClr val="000000"/>
              </a:buClr>
              <a:buSzPts val="2200"/>
            </a:pPr>
            <a:r>
              <a:rPr lang="en" sz="3200" b="1" dirty="0">
                <a:solidFill>
                  <a:srgbClr val="FF0000"/>
                </a:solidFill>
                <a:latin typeface="Calibri Light" panose="020F0302020204030204" pitchFamily="34" charset="0"/>
                <a:cs typeface="Calibri Light" panose="020F0302020204030204" pitchFamily="34" charset="0"/>
              </a:rPr>
              <a:t>Can you guess their origin ? </a:t>
            </a:r>
            <a:endParaRPr sz="3200" b="1" dirty="0">
              <a:solidFill>
                <a:srgbClr val="FF0000"/>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75" y="1121772"/>
            <a:ext cx="3032420" cy="20769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297" y="146958"/>
            <a:ext cx="2894804" cy="305180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69" y="3198766"/>
            <a:ext cx="8917232" cy="1876154"/>
          </a:xfrm>
          <a:prstGeom prst="rect">
            <a:avLst/>
          </a:prstGeom>
        </p:spPr>
      </p:pic>
      <p:pic>
        <p:nvPicPr>
          <p:cNvPr id="8" name="Google Shape;63;p14"/>
          <p:cNvPicPr preferRelativeResize="0"/>
          <p:nvPr/>
        </p:nvPicPr>
        <p:blipFill rotWithShape="1">
          <a:blip r:embed="rId6">
            <a:alphaModFix/>
          </a:blip>
          <a:srcRect/>
          <a:stretch/>
        </p:blipFill>
        <p:spPr>
          <a:xfrm>
            <a:off x="8337368" y="41536"/>
            <a:ext cx="806632" cy="431075"/>
          </a:xfrm>
          <a:prstGeom prst="rect">
            <a:avLst/>
          </a:prstGeom>
          <a:noFill/>
          <a:ln>
            <a:no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150" y="1121772"/>
            <a:ext cx="2620093" cy="2076995"/>
          </a:xfrm>
          <a:prstGeom prst="rect">
            <a:avLst/>
          </a:prstGeom>
        </p:spPr>
      </p:pic>
    </p:spTree>
    <p:extLst>
      <p:ext uri="{BB962C8B-B14F-4D97-AF65-F5344CB8AC3E}">
        <p14:creationId xmlns:p14="http://schemas.microsoft.com/office/powerpoint/2010/main" val="1723462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30" y="636339"/>
            <a:ext cx="7886700" cy="994172"/>
          </a:xfrm>
        </p:spPr>
        <p:txBody>
          <a:bodyPr/>
          <a:lstStyle/>
          <a:p>
            <a:r>
              <a:rPr lang="en-IN" b="1" dirty="0" smtClean="0">
                <a:solidFill>
                  <a:srgbClr val="FF0000"/>
                </a:solidFill>
              </a:rPr>
              <a:t>CONTENT</a:t>
            </a:r>
            <a:endParaRPr lang="en-IN" b="1" dirty="0">
              <a:solidFill>
                <a:srgbClr val="FF0000"/>
              </a:solidFill>
            </a:endParaRPr>
          </a:p>
        </p:txBody>
      </p:sp>
      <p:sp>
        <p:nvSpPr>
          <p:cNvPr id="3" name="Content Placeholder 2"/>
          <p:cNvSpPr>
            <a:spLocks noGrp="1"/>
          </p:cNvSpPr>
          <p:nvPr>
            <p:ph idx="1"/>
          </p:nvPr>
        </p:nvSpPr>
        <p:spPr>
          <a:xfrm>
            <a:off x="697230" y="1731714"/>
            <a:ext cx="7886700" cy="1765867"/>
          </a:xfrm>
        </p:spPr>
        <p:txBody>
          <a:bodyPr/>
          <a:lstStyle/>
          <a:p>
            <a:r>
              <a:rPr lang="en-US" sz="2000" dirty="0">
                <a:latin typeface="Calibri" panose="020F0502020204030204" pitchFamily="34" charset="0"/>
                <a:cs typeface="Calibri" panose="020F0502020204030204" pitchFamily="34" charset="0"/>
              </a:rPr>
              <a:t>Classification of </a:t>
            </a:r>
            <a:r>
              <a:rPr lang="en-US" sz="2000" dirty="0">
                <a:latin typeface="Calibri" panose="020F0502020204030204" pitchFamily="34" charset="0"/>
                <a:cs typeface="Calibri" panose="020F0502020204030204" pitchFamily="34" charset="0"/>
              </a:rPr>
              <a:t>Industries</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On the basis of SIZE (Capital Investment)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On the basis of OWNERSHIP</a:t>
            </a:r>
          </a:p>
          <a:p>
            <a:pPr>
              <a:buFont typeface="Wingdings" panose="05000000000000000000" pitchFamily="2" charset="2"/>
              <a:buChar char="Ø"/>
            </a:pPr>
            <a:r>
              <a:rPr lang="en-IN" sz="2000" dirty="0">
                <a:latin typeface="Calibri" panose="020F0502020204030204" pitchFamily="34" charset="0"/>
                <a:cs typeface="Calibri" panose="020F0502020204030204" pitchFamily="34" charset="0"/>
              </a:rPr>
              <a:t>On the basis of BULK AND WEIGHT OF THE RAW MATERIAL</a:t>
            </a:r>
            <a:endParaRPr lang="en-IN" sz="2000" dirty="0">
              <a:latin typeface="Calibri" panose="020F0502020204030204" pitchFamily="34" charset="0"/>
              <a:cs typeface="Calibri" panose="020F0502020204030204" pitchFamily="34" charset="0"/>
            </a:endParaRPr>
          </a:p>
          <a:p>
            <a:endParaRPr lang="en-IN" dirty="0"/>
          </a:p>
        </p:txBody>
      </p:sp>
      <p:pic>
        <p:nvPicPr>
          <p:cNvPr id="4" name="Google Shape;77;p16"/>
          <p:cNvPicPr preferRelativeResize="0"/>
          <p:nvPr/>
        </p:nvPicPr>
        <p:blipFill rotWithShape="1">
          <a:blip r:embed="rId2">
            <a:alphaModFix/>
          </a:blip>
          <a:srcRect/>
          <a:stretch/>
        </p:blipFill>
        <p:spPr>
          <a:xfrm>
            <a:off x="7753492" y="0"/>
            <a:ext cx="1241169" cy="656408"/>
          </a:xfrm>
          <a:prstGeom prst="rect">
            <a:avLst/>
          </a:prstGeom>
          <a:noFill/>
          <a:ln>
            <a:noFill/>
          </a:ln>
        </p:spPr>
      </p:pic>
    </p:spTree>
    <p:extLst>
      <p:ext uri="{BB962C8B-B14F-4D97-AF65-F5344CB8AC3E}">
        <p14:creationId xmlns:p14="http://schemas.microsoft.com/office/powerpoint/2010/main" val="4003354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4916"/>
            <a:ext cx="7886700" cy="5058584"/>
          </a:xfrm>
        </p:spPr>
        <p:txBody>
          <a:bodyPr>
            <a:normAutofit fontScale="92500" lnSpcReduction="10000"/>
          </a:bodyPr>
          <a:lstStyle/>
          <a:p>
            <a:pPr marL="342900" lvl="1" indent="0">
              <a:buNone/>
            </a:pPr>
            <a:r>
              <a:rPr lang="en-US" sz="2100" b="1" u="sng" dirty="0">
                <a:latin typeface="Calibri" panose="020F0502020204030204" pitchFamily="34" charset="0"/>
                <a:cs typeface="Calibri" panose="020F0502020204030204" pitchFamily="34" charset="0"/>
              </a:rPr>
              <a:t>Small </a:t>
            </a:r>
            <a:r>
              <a:rPr lang="en-US" sz="2100" b="1" u="sng" dirty="0">
                <a:latin typeface="Calibri" panose="020F0502020204030204" pitchFamily="34" charset="0"/>
                <a:cs typeface="Calibri" panose="020F0502020204030204" pitchFamily="34" charset="0"/>
              </a:rPr>
              <a:t>Scale Industries</a:t>
            </a:r>
            <a:r>
              <a:rPr lang="en-US" sz="2100" b="1" dirty="0">
                <a:latin typeface="Calibri" panose="020F0502020204030204" pitchFamily="34" charset="0"/>
                <a:cs typeface="Calibri" panose="020F0502020204030204" pitchFamily="34" charset="0"/>
              </a:rPr>
              <a:t>:</a:t>
            </a:r>
            <a:endParaRPr lang="en-US" sz="2100" dirty="0">
              <a:latin typeface="Calibri" panose="020F0502020204030204" pitchFamily="34" charset="0"/>
              <a:cs typeface="Calibri" panose="020F0502020204030204" pitchFamily="34" charset="0"/>
            </a:endParaRPr>
          </a:p>
          <a:p>
            <a:pPr lvl="1"/>
            <a:r>
              <a:rPr lang="en-US" sz="2100" dirty="0">
                <a:latin typeface="Calibri" panose="020F0502020204030204" pitchFamily="34" charset="0"/>
                <a:cs typeface="Calibri" panose="020F0502020204030204" pitchFamily="34" charset="0"/>
              </a:rPr>
              <a:t>These </a:t>
            </a:r>
            <a:r>
              <a:rPr lang="en-US" sz="2100" dirty="0">
                <a:latin typeface="Calibri" panose="020F0502020204030204" pitchFamily="34" charset="0"/>
                <a:cs typeface="Calibri" panose="020F0502020204030204" pitchFamily="34" charset="0"/>
              </a:rPr>
              <a:t>industries use lesser amount of capital and technology. </a:t>
            </a:r>
          </a:p>
          <a:p>
            <a:pPr lvl="1"/>
            <a:r>
              <a:rPr lang="en-US" sz="2100" dirty="0">
                <a:latin typeface="Calibri" panose="020F0502020204030204" pitchFamily="34" charset="0"/>
                <a:cs typeface="Calibri" panose="020F0502020204030204" pitchFamily="34" charset="0"/>
              </a:rPr>
              <a:t>They hire skilled labour.</a:t>
            </a:r>
          </a:p>
          <a:p>
            <a:pPr lvl="1"/>
            <a:r>
              <a:rPr lang="en-US" sz="2100" dirty="0">
                <a:latin typeface="Calibri" panose="020F0502020204030204" pitchFamily="34" charset="0"/>
                <a:cs typeface="Calibri" panose="020F0502020204030204" pitchFamily="34" charset="0"/>
              </a:rPr>
              <a:t>Use machines</a:t>
            </a:r>
          </a:p>
          <a:p>
            <a:pPr lvl="1"/>
            <a:r>
              <a:rPr lang="en-US" sz="2100" dirty="0">
                <a:latin typeface="Calibri" panose="020F0502020204030204" pitchFamily="34" charset="0"/>
                <a:cs typeface="Calibri" panose="020F0502020204030204" pitchFamily="34" charset="0"/>
              </a:rPr>
              <a:t>Obtain raw material from outside.</a:t>
            </a:r>
          </a:p>
          <a:p>
            <a:pPr lvl="1"/>
            <a:r>
              <a:rPr lang="en-US" sz="2100" dirty="0">
                <a:latin typeface="Calibri" panose="020F0502020204030204" pitchFamily="34" charset="0"/>
                <a:cs typeface="Calibri" panose="020F0502020204030204" pitchFamily="34" charset="0"/>
              </a:rPr>
              <a:t>Produce more in terms of volume</a:t>
            </a:r>
          </a:p>
          <a:p>
            <a:pPr lvl="1"/>
            <a:r>
              <a:rPr lang="en-US" sz="2100" dirty="0">
                <a:latin typeface="Calibri" panose="020F0502020204030204" pitchFamily="34" charset="0"/>
                <a:cs typeface="Calibri" panose="020F0502020204030204" pitchFamily="34" charset="0"/>
              </a:rPr>
              <a:t>Sell through traders in markets.</a:t>
            </a:r>
          </a:p>
          <a:p>
            <a:pPr lvl="1"/>
            <a:r>
              <a:rPr lang="en-US" sz="2100" dirty="0">
                <a:latin typeface="Calibri" panose="020F0502020204030204" pitchFamily="34" charset="0"/>
                <a:cs typeface="Calibri" panose="020F0502020204030204" pitchFamily="34" charset="0"/>
              </a:rPr>
              <a:t>Works under private sector.</a:t>
            </a:r>
          </a:p>
          <a:p>
            <a:pPr lvl="1"/>
            <a:r>
              <a:rPr lang="en-US" sz="2100" dirty="0">
                <a:latin typeface="Calibri" panose="020F0502020204030204" pitchFamily="34" charset="0"/>
                <a:cs typeface="Calibri" panose="020F0502020204030204" pitchFamily="34" charset="0"/>
              </a:rPr>
              <a:t>Ex- Silk-weaving, Garments production, food-leather units, chemical manufacturing, furniture-fittings, Automobile components etc.</a:t>
            </a:r>
          </a:p>
          <a:p>
            <a:pPr marL="342892" lvl="1" indent="0">
              <a:buNone/>
            </a:pPr>
            <a:endParaRPr lang="en-US" sz="1650" dirty="0"/>
          </a:p>
        </p:txBody>
      </p:sp>
      <p:pic>
        <p:nvPicPr>
          <p:cNvPr id="4" name="Google Shape;77;p16"/>
          <p:cNvPicPr preferRelativeResize="0"/>
          <p:nvPr/>
        </p:nvPicPr>
        <p:blipFill rotWithShape="1">
          <a:blip r:embed="rId2">
            <a:alphaModFix/>
          </a:blip>
          <a:srcRect/>
          <a:stretch/>
        </p:blipFill>
        <p:spPr>
          <a:xfrm>
            <a:off x="7759538" y="84916"/>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345" y="3098935"/>
            <a:ext cx="4120362" cy="12442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344" y="1266696"/>
            <a:ext cx="4120363" cy="1832239"/>
          </a:xfrm>
          <a:prstGeom prst="rect">
            <a:avLst/>
          </a:prstGeom>
        </p:spPr>
      </p:pic>
    </p:spTree>
    <p:extLst>
      <p:ext uri="{BB962C8B-B14F-4D97-AF65-F5344CB8AC3E}">
        <p14:creationId xmlns:p14="http://schemas.microsoft.com/office/powerpoint/2010/main" val="3141098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74" y="78377"/>
            <a:ext cx="9055826" cy="4996543"/>
          </a:xfrm>
        </p:spPr>
      </p:pic>
      <p:pic>
        <p:nvPicPr>
          <p:cNvPr id="5" name="Google Shape;77;p16"/>
          <p:cNvPicPr preferRelativeResize="0"/>
          <p:nvPr/>
        </p:nvPicPr>
        <p:blipFill rotWithShape="1">
          <a:blip r:embed="rId3">
            <a:alphaModFix/>
          </a:blip>
          <a:srcRect/>
          <a:stretch/>
        </p:blipFill>
        <p:spPr>
          <a:xfrm>
            <a:off x="7701087" y="78377"/>
            <a:ext cx="1241169" cy="656408"/>
          </a:xfrm>
          <a:prstGeom prst="rect">
            <a:avLst/>
          </a:prstGeom>
          <a:noFill/>
          <a:ln>
            <a:noFill/>
          </a:ln>
        </p:spPr>
      </p:pic>
    </p:spTree>
    <p:extLst>
      <p:ext uri="{BB962C8B-B14F-4D97-AF65-F5344CB8AC3E}">
        <p14:creationId xmlns:p14="http://schemas.microsoft.com/office/powerpoint/2010/main" val="1948356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1546"/>
            <a:ext cx="5319848" cy="5011953"/>
          </a:xfrm>
        </p:spPr>
        <p:txBody>
          <a:bodyPr>
            <a:normAutofit fontScale="77500" lnSpcReduction="20000"/>
          </a:bodyPr>
          <a:lstStyle/>
          <a:p>
            <a:pPr marL="0" indent="0">
              <a:buNone/>
            </a:pPr>
            <a:r>
              <a:rPr lang="en-US" sz="2700" b="1" u="sng" dirty="0">
                <a:latin typeface="Calibri" panose="020F0502020204030204" pitchFamily="34" charset="0"/>
                <a:cs typeface="Calibri" panose="020F0502020204030204" pitchFamily="34" charset="0"/>
              </a:rPr>
              <a:t>Large Scale Industries</a:t>
            </a:r>
            <a:r>
              <a:rPr lang="en-US" sz="2700" b="1" dirty="0">
                <a:latin typeface="Calibri" panose="020F0502020204030204" pitchFamily="34" charset="0"/>
                <a:cs typeface="Calibri" panose="020F0502020204030204" pitchFamily="34" charset="0"/>
              </a:rPr>
              <a:t>:</a:t>
            </a:r>
            <a:endParaRPr lang="en-US" sz="2700" dirty="0">
              <a:latin typeface="Calibri" panose="020F0502020204030204" pitchFamily="34" charset="0"/>
              <a:cs typeface="Calibri" panose="020F0502020204030204" pitchFamily="34" charset="0"/>
            </a:endParaRPr>
          </a:p>
          <a:p>
            <a:pPr lvl="1"/>
            <a:r>
              <a:rPr lang="en-US" sz="2100" dirty="0">
                <a:latin typeface="Calibri" panose="020F0502020204030204" pitchFamily="34" charset="0"/>
                <a:cs typeface="Calibri" panose="020F0502020204030204" pitchFamily="34" charset="0"/>
              </a:rPr>
              <a:t>Large scale industries produce large volumes of products. </a:t>
            </a:r>
          </a:p>
          <a:p>
            <a:pPr lvl="1"/>
            <a:r>
              <a:rPr lang="en-US" sz="2100" dirty="0">
                <a:latin typeface="Calibri" panose="020F0502020204030204" pitchFamily="34" charset="0"/>
                <a:cs typeface="Calibri" panose="020F0502020204030204" pitchFamily="34" charset="0"/>
              </a:rPr>
              <a:t>The investment of capital is higher.</a:t>
            </a:r>
          </a:p>
          <a:p>
            <a:pPr lvl="1"/>
            <a:r>
              <a:rPr lang="en-US" sz="2100" dirty="0">
                <a:latin typeface="Calibri" panose="020F0502020204030204" pitchFamily="34" charset="0"/>
                <a:cs typeface="Calibri" panose="020F0502020204030204" pitchFamily="34" charset="0"/>
              </a:rPr>
              <a:t>Technology is superior. </a:t>
            </a:r>
          </a:p>
          <a:p>
            <a:pPr lvl="1"/>
            <a:r>
              <a:rPr lang="en-US" sz="2100" dirty="0">
                <a:latin typeface="Calibri" panose="020F0502020204030204" pitchFamily="34" charset="0"/>
                <a:cs typeface="Calibri" panose="020F0502020204030204" pitchFamily="34" charset="0"/>
              </a:rPr>
              <a:t>Employ huge number of workers.</a:t>
            </a:r>
          </a:p>
          <a:p>
            <a:pPr lvl="1"/>
            <a:r>
              <a:rPr lang="en-US" sz="2100" dirty="0">
                <a:latin typeface="Calibri" panose="020F0502020204030204" pitchFamily="34" charset="0"/>
                <a:cs typeface="Calibri" panose="020F0502020204030204" pitchFamily="34" charset="0"/>
              </a:rPr>
              <a:t>Production is on a mass scale and in voluminous.</a:t>
            </a:r>
          </a:p>
          <a:p>
            <a:pPr lvl="1"/>
            <a:r>
              <a:rPr lang="en-US" sz="2100" dirty="0">
                <a:latin typeface="Calibri" panose="020F0502020204030204" pitchFamily="34" charset="0"/>
                <a:cs typeface="Calibri" panose="020F0502020204030204" pitchFamily="34" charset="0"/>
              </a:rPr>
              <a:t>For example: Iron-Steel, Petrochemicals, Textile, Production of automobiles-  aircraft, railway coach, ship building, cement and heavy machinery etc.</a:t>
            </a:r>
          </a:p>
          <a:p>
            <a:pPr lvl="1"/>
            <a:r>
              <a:rPr lang="en-US" sz="2100" dirty="0">
                <a:latin typeface="Calibri" panose="020F0502020204030204" pitchFamily="34" charset="0"/>
                <a:cs typeface="Calibri" panose="020F0502020204030204" pitchFamily="34" charset="0"/>
              </a:rPr>
              <a:t>After independence, India gave emphasis to this sector for development.</a:t>
            </a:r>
          </a:p>
          <a:p>
            <a:pPr marL="0" indent="0">
              <a:buNone/>
            </a:pPr>
            <a:endParaRPr lang="en-IN" dirty="0"/>
          </a:p>
        </p:txBody>
      </p:sp>
      <p:pic>
        <p:nvPicPr>
          <p:cNvPr id="4" name="Google Shape;77;p16"/>
          <p:cNvPicPr preferRelativeResize="0"/>
          <p:nvPr/>
        </p:nvPicPr>
        <p:blipFill rotWithShape="1">
          <a:blip r:embed="rId2">
            <a:alphaModFix/>
          </a:blip>
          <a:srcRect/>
          <a:stretch/>
        </p:blipFill>
        <p:spPr>
          <a:xfrm>
            <a:off x="7742403" y="1291"/>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697" y="847878"/>
            <a:ext cx="3571875" cy="22687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698" y="3116631"/>
            <a:ext cx="3571874" cy="1903555"/>
          </a:xfrm>
          <a:prstGeom prst="rect">
            <a:avLst/>
          </a:prstGeom>
        </p:spPr>
      </p:pic>
    </p:spTree>
    <p:extLst>
      <p:ext uri="{BB962C8B-B14F-4D97-AF65-F5344CB8AC3E}">
        <p14:creationId xmlns:p14="http://schemas.microsoft.com/office/powerpoint/2010/main" val="3660214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34" y="107139"/>
            <a:ext cx="3571875" cy="272423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34" y="2948310"/>
            <a:ext cx="3571875" cy="21070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95" y="107139"/>
            <a:ext cx="5251268" cy="4948187"/>
          </a:xfrm>
          <a:prstGeom prst="rect">
            <a:avLst/>
          </a:prstGeom>
        </p:spPr>
      </p:pic>
      <p:pic>
        <p:nvPicPr>
          <p:cNvPr id="9" name="Google Shape;77;p16"/>
          <p:cNvPicPr preferRelativeResize="0"/>
          <p:nvPr/>
        </p:nvPicPr>
        <p:blipFill rotWithShape="1">
          <a:blip r:embed="rId5">
            <a:alphaModFix/>
          </a:blip>
          <a:srcRect/>
          <a:stretch/>
        </p:blipFill>
        <p:spPr>
          <a:xfrm>
            <a:off x="7902831" y="0"/>
            <a:ext cx="1241169" cy="656408"/>
          </a:xfrm>
          <a:prstGeom prst="rect">
            <a:avLst/>
          </a:prstGeom>
          <a:noFill/>
          <a:ln>
            <a:noFill/>
          </a:ln>
        </p:spPr>
      </p:pic>
    </p:spTree>
    <p:extLst>
      <p:ext uri="{BB962C8B-B14F-4D97-AF65-F5344CB8AC3E}">
        <p14:creationId xmlns:p14="http://schemas.microsoft.com/office/powerpoint/2010/main" val="1780328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25" y="291323"/>
            <a:ext cx="7886700" cy="470739"/>
          </a:xfrm>
        </p:spPr>
        <p:txBody>
          <a:bodyPr>
            <a:normAutofit fontScale="90000"/>
          </a:bodyPr>
          <a:lstStyle/>
          <a:p>
            <a:r>
              <a:rPr lang="en-IN" sz="2700" b="1" dirty="0">
                <a:latin typeface="Calibri" panose="020F0502020204030204" pitchFamily="34" charset="0"/>
                <a:cs typeface="Calibri" panose="020F0502020204030204" pitchFamily="34" charset="0"/>
              </a:rPr>
              <a:t>On the basis of ownership</a:t>
            </a:r>
          </a:p>
        </p:txBody>
      </p:sp>
      <p:sp>
        <p:nvSpPr>
          <p:cNvPr id="3" name="Content Placeholder 2"/>
          <p:cNvSpPr>
            <a:spLocks noGrp="1"/>
          </p:cNvSpPr>
          <p:nvPr>
            <p:ph idx="1"/>
          </p:nvPr>
        </p:nvSpPr>
        <p:spPr>
          <a:xfrm>
            <a:off x="636232" y="842556"/>
            <a:ext cx="7812271" cy="3985082"/>
          </a:xfrm>
        </p:spPr>
        <p:txBody>
          <a:bodyPr>
            <a:noAutofit/>
          </a:bodyPr>
          <a:lstStyle/>
          <a:p>
            <a:pPr algn="just"/>
            <a:r>
              <a:rPr lang="en-US" sz="2000" b="1" dirty="0">
                <a:solidFill>
                  <a:srgbClr val="FF0000"/>
                </a:solidFill>
                <a:latin typeface="Calibri" panose="020F0502020204030204" pitchFamily="34" charset="0"/>
                <a:cs typeface="Calibri" panose="020F0502020204030204" pitchFamily="34" charset="0"/>
              </a:rPr>
              <a:t>Ownership</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On the basis of ownership, industries can be classified into the following sectors:</a:t>
            </a:r>
          </a:p>
          <a:p>
            <a:pPr algn="just"/>
            <a:r>
              <a:rPr lang="en-US" sz="2000" b="1" u="sng" dirty="0">
                <a:latin typeface="Calibri" panose="020F0502020204030204" pitchFamily="34" charset="0"/>
                <a:cs typeface="Calibri" panose="020F0502020204030204" pitchFamily="34" charset="0"/>
              </a:rPr>
              <a:t>Public sector industries</a:t>
            </a:r>
            <a:r>
              <a:rPr lang="en-US" sz="2000" dirty="0">
                <a:latin typeface="Calibri" panose="020F0502020204030204" pitchFamily="34" charset="0"/>
                <a:cs typeface="Calibri" panose="020F0502020204030204" pitchFamily="34" charset="0"/>
              </a:rPr>
              <a:t> are owned and operated by the government. For example, Hindustan Aeronautics Limited and Steel Authority of India </a:t>
            </a:r>
            <a:r>
              <a:rPr lang="en-US" sz="2000" dirty="0">
                <a:latin typeface="Calibri" panose="020F0502020204030204" pitchFamily="34" charset="0"/>
                <a:cs typeface="Calibri" panose="020F0502020204030204" pitchFamily="34" charset="0"/>
              </a:rPr>
              <a:t>Limited, BHEL, SAIL etc.</a:t>
            </a:r>
            <a:endParaRPr lang="en-US" sz="2000" dirty="0">
              <a:latin typeface="Calibri" panose="020F0502020204030204" pitchFamily="34" charset="0"/>
              <a:cs typeface="Calibri" panose="020F0502020204030204" pitchFamily="34" charset="0"/>
            </a:endParaRPr>
          </a:p>
          <a:p>
            <a:pPr algn="just"/>
            <a:r>
              <a:rPr lang="en-US" sz="2000" b="1" u="sng" dirty="0">
                <a:latin typeface="Calibri" panose="020F0502020204030204" pitchFamily="34" charset="0"/>
                <a:cs typeface="Calibri" panose="020F0502020204030204" pitchFamily="34" charset="0"/>
              </a:rPr>
              <a:t>Private Sector Industries</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are owned and operated by individuals or a group of individuals. For example, Bharat Heavy Electrical Ltd., Indian Oil </a:t>
            </a:r>
            <a:r>
              <a:rPr lang="en-US" sz="2000" dirty="0">
                <a:latin typeface="Calibri" panose="020F0502020204030204" pitchFamily="34" charset="0"/>
                <a:cs typeface="Calibri" panose="020F0502020204030204" pitchFamily="34" charset="0"/>
              </a:rPr>
              <a:t>Cooperation, </a:t>
            </a:r>
            <a:r>
              <a:rPr lang="en-IN" dirty="0"/>
              <a:t>–TISCO, Bajaj Auto Ltd., Dabur Industries.</a:t>
            </a:r>
            <a:endParaRPr lang="en-US" sz="2000" dirty="0">
              <a:latin typeface="Calibri" panose="020F0502020204030204" pitchFamily="34" charset="0"/>
              <a:cs typeface="Calibri" panose="020F0502020204030204" pitchFamily="34" charset="0"/>
            </a:endParaRPr>
          </a:p>
          <a:p>
            <a:pPr algn="just"/>
            <a:r>
              <a:rPr lang="en-US" sz="2000" b="1" u="sng" dirty="0">
                <a:latin typeface="Calibri" panose="020F0502020204030204" pitchFamily="34" charset="0"/>
                <a:cs typeface="Calibri" panose="020F0502020204030204" pitchFamily="34" charset="0"/>
              </a:rPr>
              <a:t>Joint Sector Industries</a:t>
            </a:r>
            <a:r>
              <a:rPr lang="en-US" sz="2000" dirty="0">
                <a:latin typeface="Calibri" panose="020F0502020204030204" pitchFamily="34" charset="0"/>
                <a:cs typeface="Calibri" panose="020F0502020204030204" pitchFamily="34" charset="0"/>
              </a:rPr>
              <a:t> are owned and operated by the state and individuals or a group of individuals. For example </a:t>
            </a:r>
            <a:r>
              <a:rPr lang="en-US" sz="2000" dirty="0" err="1">
                <a:latin typeface="Calibri" panose="020F0502020204030204" pitchFamily="34" charset="0"/>
                <a:cs typeface="Calibri" panose="020F0502020204030204" pitchFamily="34" charset="0"/>
              </a:rPr>
              <a:t>Maruti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Udyog</a:t>
            </a:r>
            <a:r>
              <a:rPr lang="en-US" sz="2000" dirty="0">
                <a:latin typeface="Calibri" panose="020F0502020204030204" pitchFamily="34" charset="0"/>
                <a:cs typeface="Calibri" panose="020F0502020204030204" pitchFamily="34" charset="0"/>
              </a:rPr>
              <a:t> Limited</a:t>
            </a:r>
            <a:r>
              <a:rPr lang="en-US" sz="2000" dirty="0">
                <a:latin typeface="Calibri" panose="020F0502020204030204" pitchFamily="34" charset="0"/>
                <a:cs typeface="Calibri" panose="020F0502020204030204" pitchFamily="34" charset="0"/>
              </a:rPr>
              <a:t>. </a:t>
            </a:r>
            <a:r>
              <a:rPr lang="en-US" dirty="0"/>
              <a:t>Oil India Ltd. (OIL) is jointly owned by public and private sector.</a:t>
            </a:r>
            <a:endParaRPr lang="en-US" sz="2000" dirty="0">
              <a:latin typeface="Calibri" panose="020F0502020204030204" pitchFamily="34" charset="0"/>
              <a:cs typeface="Calibri" panose="020F0502020204030204" pitchFamily="34" charset="0"/>
            </a:endParaRPr>
          </a:p>
        </p:txBody>
      </p:sp>
      <p:pic>
        <p:nvPicPr>
          <p:cNvPr id="4" name="Google Shape;77;p16"/>
          <p:cNvPicPr preferRelativeResize="0"/>
          <p:nvPr/>
        </p:nvPicPr>
        <p:blipFill rotWithShape="1">
          <a:blip r:embed="rId2">
            <a:alphaModFix/>
          </a:blip>
          <a:srcRect/>
          <a:stretch/>
        </p:blipFill>
        <p:spPr>
          <a:xfrm>
            <a:off x="7721594" y="105654"/>
            <a:ext cx="1241169" cy="656408"/>
          </a:xfrm>
          <a:prstGeom prst="rect">
            <a:avLst/>
          </a:prstGeom>
          <a:noFill/>
          <a:ln>
            <a:noFill/>
          </a:ln>
        </p:spPr>
      </p:pic>
    </p:spTree>
    <p:extLst>
      <p:ext uri="{BB962C8B-B14F-4D97-AF65-F5344CB8AC3E}">
        <p14:creationId xmlns:p14="http://schemas.microsoft.com/office/powerpoint/2010/main" val="2811241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5285559" cy="284117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114" b="24109"/>
          <a:stretch/>
        </p:blipFill>
        <p:spPr>
          <a:xfrm>
            <a:off x="4368505" y="2583792"/>
            <a:ext cx="4775495" cy="2559708"/>
          </a:xfrm>
          <a:prstGeom prst="rect">
            <a:avLst/>
          </a:prstGeom>
        </p:spPr>
      </p:pic>
      <p:sp>
        <p:nvSpPr>
          <p:cNvPr id="14" name="TextBox 13"/>
          <p:cNvSpPr txBox="1"/>
          <p:nvPr/>
        </p:nvSpPr>
        <p:spPr>
          <a:xfrm>
            <a:off x="5285559" y="899481"/>
            <a:ext cx="2341517" cy="738664"/>
          </a:xfrm>
          <a:prstGeom prst="rect">
            <a:avLst/>
          </a:prstGeom>
          <a:noFill/>
        </p:spPr>
        <p:txBody>
          <a:bodyPr wrap="square" rtlCol="0">
            <a:spAutoFit/>
          </a:bodyPr>
          <a:lstStyle/>
          <a:p>
            <a:r>
              <a:rPr lang="en-IN" sz="2100" b="1" dirty="0">
                <a:solidFill>
                  <a:srgbClr val="FF0000"/>
                </a:solidFill>
              </a:rPr>
              <a:t>PUBLIC INDUSTRIES</a:t>
            </a:r>
            <a:endParaRPr lang="en-IN" sz="2100" b="1" dirty="0">
              <a:solidFill>
                <a:srgbClr val="FF0000"/>
              </a:solidFill>
            </a:endParaRPr>
          </a:p>
        </p:txBody>
      </p:sp>
      <p:sp>
        <p:nvSpPr>
          <p:cNvPr id="15" name="TextBox 14"/>
          <p:cNvSpPr txBox="1"/>
          <p:nvPr/>
        </p:nvSpPr>
        <p:spPr>
          <a:xfrm>
            <a:off x="2095569" y="3599920"/>
            <a:ext cx="2272937" cy="738664"/>
          </a:xfrm>
          <a:prstGeom prst="rect">
            <a:avLst/>
          </a:prstGeom>
          <a:noFill/>
        </p:spPr>
        <p:txBody>
          <a:bodyPr wrap="square" rtlCol="0">
            <a:spAutoFit/>
          </a:bodyPr>
          <a:lstStyle/>
          <a:p>
            <a:r>
              <a:rPr lang="en-IN" sz="2100" b="1" dirty="0">
                <a:solidFill>
                  <a:srgbClr val="FF0000"/>
                </a:solidFill>
              </a:rPr>
              <a:t>PRIVATE INDUSTRY</a:t>
            </a:r>
            <a:endParaRPr lang="en-IN" sz="2100" b="1" dirty="0">
              <a:solidFill>
                <a:srgbClr val="FF0000"/>
              </a:solidFill>
            </a:endParaRPr>
          </a:p>
        </p:txBody>
      </p:sp>
      <p:pic>
        <p:nvPicPr>
          <p:cNvPr id="16" name="Google Shape;77;p16"/>
          <p:cNvPicPr preferRelativeResize="0"/>
          <p:nvPr/>
        </p:nvPicPr>
        <p:blipFill rotWithShape="1">
          <a:blip r:embed="rId4">
            <a:alphaModFix/>
          </a:blip>
          <a:srcRect/>
          <a:stretch/>
        </p:blipFill>
        <p:spPr>
          <a:xfrm>
            <a:off x="7808325" y="1"/>
            <a:ext cx="1241169" cy="656408"/>
          </a:xfrm>
          <a:prstGeom prst="rect">
            <a:avLst/>
          </a:prstGeom>
          <a:noFill/>
          <a:ln>
            <a:noFill/>
          </a:ln>
        </p:spPr>
      </p:pic>
    </p:spTree>
    <p:extLst>
      <p:ext uri="{BB962C8B-B14F-4D97-AF65-F5344CB8AC3E}">
        <p14:creationId xmlns:p14="http://schemas.microsoft.com/office/powerpoint/2010/main" val="2275382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2" y="88175"/>
            <a:ext cx="8915400" cy="4869180"/>
          </a:xfrm>
        </p:spPr>
      </p:pic>
      <p:sp>
        <p:nvSpPr>
          <p:cNvPr id="5" name="TextBox 4"/>
          <p:cNvSpPr txBox="1"/>
          <p:nvPr/>
        </p:nvSpPr>
        <p:spPr>
          <a:xfrm>
            <a:off x="2576649" y="88174"/>
            <a:ext cx="3928654" cy="415498"/>
          </a:xfrm>
          <a:prstGeom prst="rect">
            <a:avLst/>
          </a:prstGeom>
          <a:noFill/>
        </p:spPr>
        <p:txBody>
          <a:bodyPr wrap="square" rtlCol="0">
            <a:spAutoFit/>
          </a:bodyPr>
          <a:lstStyle/>
          <a:p>
            <a:r>
              <a:rPr lang="en-IN" sz="2100" b="1" dirty="0">
                <a:solidFill>
                  <a:srgbClr val="FF0000"/>
                </a:solidFill>
              </a:rPr>
              <a:t>JOINT SECTOR INDUSTRIES</a:t>
            </a:r>
            <a:endParaRPr lang="en-IN" sz="2100" b="1" dirty="0">
              <a:solidFill>
                <a:srgbClr val="FF0000"/>
              </a:solidFill>
            </a:endParaRPr>
          </a:p>
        </p:txBody>
      </p:sp>
      <p:pic>
        <p:nvPicPr>
          <p:cNvPr id="6" name="Google Shape;77;p16"/>
          <p:cNvPicPr preferRelativeResize="0"/>
          <p:nvPr/>
        </p:nvPicPr>
        <p:blipFill rotWithShape="1">
          <a:blip r:embed="rId3">
            <a:alphaModFix/>
          </a:blip>
          <a:srcRect/>
          <a:stretch/>
        </p:blipFill>
        <p:spPr>
          <a:xfrm>
            <a:off x="8425543" y="88175"/>
            <a:ext cx="718457" cy="392415"/>
          </a:xfrm>
          <a:prstGeom prst="rect">
            <a:avLst/>
          </a:prstGeom>
          <a:noFill/>
          <a:ln>
            <a:noFill/>
          </a:ln>
        </p:spPr>
      </p:pic>
    </p:spTree>
    <p:extLst>
      <p:ext uri="{BB962C8B-B14F-4D97-AF65-F5344CB8AC3E}">
        <p14:creationId xmlns:p14="http://schemas.microsoft.com/office/powerpoint/2010/main" val="357107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7728449" y="211367"/>
            <a:ext cx="1232526" cy="611875"/>
          </a:xfrm>
          <a:prstGeom prst="rect">
            <a:avLst/>
          </a:prstGeom>
          <a:noFill/>
          <a:ln>
            <a:noFill/>
          </a:ln>
        </p:spPr>
      </p:pic>
      <p:sp>
        <p:nvSpPr>
          <p:cNvPr id="64" name="Google Shape;64;p14"/>
          <p:cNvSpPr txBox="1"/>
          <p:nvPr/>
        </p:nvSpPr>
        <p:spPr>
          <a:xfrm>
            <a:off x="272675" y="340066"/>
            <a:ext cx="8688300" cy="4831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3200" b="1" dirty="0">
                <a:solidFill>
                  <a:srgbClr val="FF0000"/>
                </a:solidFill>
                <a:latin typeface="Calibri Light" panose="020F0302020204030204" pitchFamily="34" charset="0"/>
                <a:cs typeface="Calibri Light" panose="020F0302020204030204" pitchFamily="34" charset="0"/>
              </a:rPr>
              <a:t>INTRODUCTION</a:t>
            </a:r>
            <a:endParaRPr sz="3200" b="1" i="0" u="none" strike="noStrike" cap="none" dirty="0">
              <a:solidFill>
                <a:srgbClr val="FF0000"/>
              </a:solidFill>
              <a:latin typeface="Calibri Light" panose="020F0302020204030204" pitchFamily="34" charset="0"/>
              <a:cs typeface="Calibri Light" panose="020F0302020204030204" pitchFamily="34" charset="0"/>
              <a:sym typeface="Arial"/>
            </a:endParaRPr>
          </a:p>
        </p:txBody>
      </p:sp>
      <p:sp>
        <p:nvSpPr>
          <p:cNvPr id="65" name="Google Shape;65;p14"/>
          <p:cNvSpPr txBox="1"/>
          <p:nvPr/>
        </p:nvSpPr>
        <p:spPr>
          <a:xfrm>
            <a:off x="744279" y="1212112"/>
            <a:ext cx="7464056" cy="2636874"/>
          </a:xfrm>
          <a:prstGeom prst="rect">
            <a:avLst/>
          </a:prstGeom>
          <a:noFill/>
          <a:ln>
            <a:noFill/>
          </a:ln>
        </p:spPr>
        <p:txBody>
          <a:bodyPr spcFirstLastPara="1" wrap="square" lIns="91425" tIns="91425" rIns="91425" bIns="91425" anchor="t" anchorCtr="0">
            <a:noAutofit/>
          </a:bodyPr>
          <a:lstStyle/>
          <a:p>
            <a:pPr algn="just"/>
            <a:r>
              <a:rPr lang="en-IN" sz="2000" b="1" dirty="0">
                <a:solidFill>
                  <a:schemeClr val="tx1"/>
                </a:solidFill>
                <a:latin typeface="Calibri Light" panose="020F0302020204030204" pitchFamily="34" charset="0"/>
                <a:cs typeface="Calibri Light" panose="020F0302020204030204" pitchFamily="34" charset="0"/>
              </a:rPr>
              <a:t>MANUFACTURING</a:t>
            </a:r>
            <a:r>
              <a:rPr lang="en-IN" sz="2000" dirty="0">
                <a:latin typeface="Calibri Light" panose="020F0302020204030204" pitchFamily="34" charset="0"/>
                <a:cs typeface="Calibri Light" panose="020F0302020204030204" pitchFamily="34" charset="0"/>
              </a:rPr>
              <a:t> : Process of converting the raw material into a finished good is called manufacturing. This adds value to the good and it becomes of greater use to humans.</a:t>
            </a:r>
          </a:p>
          <a:p>
            <a:pPr marL="285750" indent="-285750" algn="just">
              <a:buFont typeface="Wingdings" panose="05000000000000000000" pitchFamily="2" charset="2"/>
              <a:buChar char="§"/>
            </a:pPr>
            <a:r>
              <a:rPr lang="en-US" sz="2000" dirty="0">
                <a:latin typeface="Calibri Light" panose="020F0302020204030204" pitchFamily="34" charset="0"/>
                <a:cs typeface="Calibri Light" panose="020F0302020204030204" pitchFamily="34" charset="0"/>
              </a:rPr>
              <a:t>People employed in the secondary activities manufacture the primary materials into finished goods.</a:t>
            </a:r>
            <a:endParaRPr lang="en-IN" sz="2000" dirty="0">
              <a:latin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
            </a:pPr>
            <a:r>
              <a:rPr lang="en-US" sz="2000" dirty="0">
                <a:latin typeface="Calibri Light" panose="020F0302020204030204" pitchFamily="34" charset="0"/>
                <a:cs typeface="Calibri Light" panose="020F0302020204030204" pitchFamily="34" charset="0"/>
              </a:rPr>
              <a:t>The economic strength of a country is measured by the development of manufacturing industries</a:t>
            </a:r>
            <a:endParaRPr lang="en-IN" sz="2000" dirty="0">
              <a:latin typeface="Calibri Light" panose="020F0302020204030204" pitchFamily="34" charset="0"/>
              <a:cs typeface="Calibri Light" panose="020F0302020204030204" pitchFamily="34" charset="0"/>
            </a:endParaRPr>
          </a:p>
          <a:p>
            <a:endParaRPr lang="en-IN"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44521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54" y="330722"/>
            <a:ext cx="8788038" cy="2118563"/>
          </a:xfrm>
        </p:spPr>
        <p:txBody>
          <a:bodyPr>
            <a:normAutofit fontScale="92500"/>
          </a:bodyPr>
          <a:lstStyle/>
          <a:p>
            <a:pPr algn="just"/>
            <a:r>
              <a:rPr lang="en-US" b="1" u="sng" dirty="0">
                <a:latin typeface="Calibri" panose="020F0502020204030204" pitchFamily="34" charset="0"/>
                <a:cs typeface="Calibri" panose="020F0502020204030204" pitchFamily="34" charset="0"/>
              </a:rPr>
              <a:t>Cooperative Sector Industries</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These industries are owned and operated by the producers or suppliers of raw materials, workers or both. </a:t>
            </a:r>
            <a:endParaRPr lang="en-US" dirty="0" smtClean="0">
              <a:latin typeface="Calibri" panose="020F0502020204030204" pitchFamily="34" charset="0"/>
              <a:cs typeface="Calibri" panose="020F0502020204030204" pitchFamily="34" charset="0"/>
            </a:endParaRPr>
          </a:p>
          <a:p>
            <a:pPr algn="just"/>
            <a:r>
              <a:rPr lang="en-US" dirty="0" smtClean="0">
                <a:latin typeface="Calibri" panose="020F0502020204030204" pitchFamily="34" charset="0"/>
                <a:cs typeface="Calibri" panose="020F0502020204030204" pitchFamily="34" charset="0"/>
              </a:rPr>
              <a:t>For example: </a:t>
            </a:r>
            <a:r>
              <a:rPr lang="en-US" dirty="0">
                <a:latin typeface="Calibri" panose="020F0502020204030204" pitchFamily="34" charset="0"/>
                <a:cs typeface="Calibri" panose="020F0502020204030204" pitchFamily="34" charset="0"/>
              </a:rPr>
              <a:t>AMUL (</a:t>
            </a:r>
            <a:r>
              <a:rPr lang="en-US" dirty="0" err="1">
                <a:latin typeface="Calibri" panose="020F0502020204030204" pitchFamily="34" charset="0"/>
                <a:cs typeface="Calibri" panose="020F0502020204030204" pitchFamily="34" charset="0"/>
              </a:rPr>
              <a:t>Anand</a:t>
            </a:r>
            <a:r>
              <a:rPr lang="en-US" dirty="0">
                <a:latin typeface="Calibri" panose="020F0502020204030204" pitchFamily="34" charset="0"/>
                <a:cs typeface="Calibri" panose="020F0502020204030204" pitchFamily="34" charset="0"/>
              </a:rPr>
              <a:t> Milk Union Limited, Cooperative Producers), KRIBHCO (</a:t>
            </a:r>
            <a:r>
              <a:rPr lang="en-US" dirty="0" err="1">
                <a:latin typeface="Calibri" panose="020F0502020204030204" pitchFamily="34" charset="0"/>
                <a:cs typeface="Calibri" panose="020F0502020204030204" pitchFamily="34" charset="0"/>
              </a:rPr>
              <a:t>Krishak</a:t>
            </a:r>
            <a:r>
              <a:rPr lang="en-US" dirty="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Bharati</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Cooperative </a:t>
            </a:r>
            <a:r>
              <a:rPr lang="en-US" dirty="0">
                <a:latin typeface="Calibri" panose="020F0502020204030204" pitchFamily="34" charset="0"/>
                <a:cs typeface="Calibri" panose="020F0502020204030204" pitchFamily="34" charset="0"/>
              </a:rPr>
              <a:t>Limited</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Sudha</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Dairy and West Bengal State Co-operative Bank Ltd</a:t>
            </a:r>
            <a:r>
              <a:rPr lang="en-US" dirty="0" smtClean="0">
                <a:latin typeface="Calibri" panose="020F0502020204030204" pitchFamily="34" charset="0"/>
                <a:cs typeface="Calibri" panose="020F0502020204030204" pitchFamily="34" charset="0"/>
              </a:rPr>
              <a:t>.</a:t>
            </a:r>
            <a:r>
              <a:rPr lang="en-US" dirty="0"/>
              <a:t> </a:t>
            </a:r>
            <a:endParaRPr lang="en-US" dirty="0" smtClean="0"/>
          </a:p>
          <a:p>
            <a:pPr algn="just"/>
            <a:r>
              <a:rPr lang="en-US" dirty="0" smtClean="0"/>
              <a:t>Sugar </a:t>
            </a:r>
            <a:r>
              <a:rPr lang="en-US" dirty="0"/>
              <a:t>industry in Maharashtra, the coir industry in Kerala.</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They process the raw material to add value and earn more profit. Aims community welfare.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41" y="2351315"/>
            <a:ext cx="2963432" cy="26973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78" y="2351314"/>
            <a:ext cx="2572772" cy="26973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756" y="2351314"/>
            <a:ext cx="2879036" cy="2697377"/>
          </a:xfrm>
          <a:prstGeom prst="rect">
            <a:avLst/>
          </a:prstGeom>
        </p:spPr>
      </p:pic>
      <p:pic>
        <p:nvPicPr>
          <p:cNvPr id="7" name="Google Shape;77;p16"/>
          <p:cNvPicPr preferRelativeResize="0"/>
          <p:nvPr/>
        </p:nvPicPr>
        <p:blipFill rotWithShape="1">
          <a:blip r:embed="rId5">
            <a:alphaModFix/>
          </a:blip>
          <a:srcRect/>
          <a:stretch/>
        </p:blipFill>
        <p:spPr>
          <a:xfrm>
            <a:off x="8165805" y="2518"/>
            <a:ext cx="892651" cy="444049"/>
          </a:xfrm>
          <a:prstGeom prst="rect">
            <a:avLst/>
          </a:prstGeom>
          <a:noFill/>
          <a:ln>
            <a:noFill/>
          </a:ln>
        </p:spPr>
      </p:pic>
    </p:spTree>
    <p:extLst>
      <p:ext uri="{BB962C8B-B14F-4D97-AF65-F5344CB8AC3E}">
        <p14:creationId xmlns:p14="http://schemas.microsoft.com/office/powerpoint/2010/main" val="4180714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362" y="254726"/>
            <a:ext cx="8876212" cy="4761412"/>
          </a:xfrm>
        </p:spPr>
      </p:pic>
      <p:pic>
        <p:nvPicPr>
          <p:cNvPr id="5" name="Google Shape;77;p16"/>
          <p:cNvPicPr preferRelativeResize="0"/>
          <p:nvPr/>
        </p:nvPicPr>
        <p:blipFill rotWithShape="1">
          <a:blip r:embed="rId3">
            <a:alphaModFix/>
          </a:blip>
          <a:srcRect/>
          <a:stretch/>
        </p:blipFill>
        <p:spPr>
          <a:xfrm>
            <a:off x="7902831" y="1"/>
            <a:ext cx="1241169" cy="656408"/>
          </a:xfrm>
          <a:prstGeom prst="rect">
            <a:avLst/>
          </a:prstGeom>
          <a:noFill/>
          <a:ln>
            <a:noFill/>
          </a:ln>
        </p:spPr>
      </p:pic>
    </p:spTree>
    <p:extLst>
      <p:ext uri="{BB962C8B-B14F-4D97-AF65-F5344CB8AC3E}">
        <p14:creationId xmlns:p14="http://schemas.microsoft.com/office/powerpoint/2010/main" val="1781716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15" y="168485"/>
            <a:ext cx="8139793" cy="689984"/>
          </a:xfrm>
        </p:spPr>
        <p:txBody>
          <a:bodyPr>
            <a:normAutofit fontScale="90000"/>
          </a:bodyPr>
          <a:lstStyle/>
          <a:p>
            <a:r>
              <a:rPr lang="en-US" sz="3000" b="1" dirty="0">
                <a:solidFill>
                  <a:srgbClr val="FF0000"/>
                </a:solidFill>
              </a:rPr>
              <a:t>Based on the bulk and weight of raw material and finished goods: </a:t>
            </a:r>
            <a:r>
              <a:rPr lang="en-US" dirty="0"/>
              <a:t/>
            </a:r>
            <a:br>
              <a:rPr lang="en-US" dirty="0"/>
            </a:br>
            <a:endParaRPr lang="en-IN" dirty="0"/>
          </a:p>
        </p:txBody>
      </p:sp>
      <p:sp>
        <p:nvSpPr>
          <p:cNvPr id="3" name="Content Placeholder 2"/>
          <p:cNvSpPr>
            <a:spLocks noGrp="1"/>
          </p:cNvSpPr>
          <p:nvPr>
            <p:ph idx="1"/>
          </p:nvPr>
        </p:nvSpPr>
        <p:spPr>
          <a:xfrm>
            <a:off x="628650" y="1146266"/>
            <a:ext cx="7886700" cy="3566160"/>
          </a:xfrm>
        </p:spPr>
        <p:txBody>
          <a:bodyPr>
            <a:normAutofit/>
          </a:bodyPr>
          <a:lstStyle/>
          <a:p>
            <a:pPr marL="0" indent="0">
              <a:buNone/>
            </a:pPr>
            <a:r>
              <a:rPr lang="en-US" dirty="0" smtClean="0"/>
              <a:t>• </a:t>
            </a:r>
            <a:r>
              <a:rPr lang="en-US" dirty="0"/>
              <a:t>Heavy industries such as iron and steel </a:t>
            </a:r>
            <a:endParaRPr lang="en-US" dirty="0" smtClean="0"/>
          </a:p>
          <a:p>
            <a:pPr marL="0" indent="0">
              <a:buNone/>
            </a:pPr>
            <a:r>
              <a:rPr lang="en-US" dirty="0" smtClean="0"/>
              <a:t>• </a:t>
            </a:r>
            <a:r>
              <a:rPr lang="en-US" dirty="0"/>
              <a:t>Light industries that use light raw materials and produce light goods such as electrical </a:t>
            </a:r>
            <a:r>
              <a:rPr lang="en-US" dirty="0" smtClean="0"/>
              <a:t>industry</a:t>
            </a:r>
          </a:p>
          <a:p>
            <a:pPr marL="0" indent="0">
              <a:buNone/>
            </a:pPr>
            <a:endParaRPr lang="en-US" b="1" u="sng" dirty="0" smtClean="0"/>
          </a:p>
          <a:p>
            <a:pPr marL="0" indent="0">
              <a:buNone/>
            </a:pPr>
            <a:r>
              <a:rPr lang="en-US" b="1" u="sng" dirty="0" smtClean="0"/>
              <a:t>ACTIVITY :-</a:t>
            </a:r>
            <a:endParaRPr lang="en-US" b="1" u="sng" dirty="0"/>
          </a:p>
          <a:p>
            <a:pPr marL="0" indent="0">
              <a:buNone/>
            </a:pPr>
            <a:r>
              <a:rPr lang="en-US" dirty="0"/>
              <a:t>Classify the following into two groups on the basis of bulk and weight of raw material and finished goods. (</a:t>
            </a:r>
            <a:r>
              <a:rPr lang="en-US" dirty="0" err="1"/>
              <a:t>i</a:t>
            </a:r>
            <a:r>
              <a:rPr lang="en-US" dirty="0"/>
              <a:t>) Oil (vi) Sewing Machines (ii) Knitting needles (vii) Shipbuilding (iii) Brassware (viii) Electric Bulbs (iv) Fuse wires (ix) Paint brushes (v) Watches (x) Automobiles</a:t>
            </a:r>
            <a:endParaRPr lang="en-IN" dirty="0"/>
          </a:p>
        </p:txBody>
      </p:sp>
      <p:pic>
        <p:nvPicPr>
          <p:cNvPr id="4" name="Google Shape;77;p16"/>
          <p:cNvPicPr preferRelativeResize="0"/>
          <p:nvPr/>
        </p:nvPicPr>
        <p:blipFill rotWithShape="1">
          <a:blip r:embed="rId2">
            <a:alphaModFix/>
          </a:blip>
          <a:srcRect/>
          <a:stretch/>
        </p:blipFill>
        <p:spPr>
          <a:xfrm>
            <a:off x="7764124" y="95845"/>
            <a:ext cx="1241169" cy="656408"/>
          </a:xfrm>
          <a:prstGeom prst="rect">
            <a:avLst/>
          </a:prstGeom>
          <a:noFill/>
          <a:ln>
            <a:noFill/>
          </a:ln>
        </p:spPr>
      </p:pic>
    </p:spTree>
    <p:extLst>
      <p:ext uri="{BB962C8B-B14F-4D97-AF65-F5344CB8AC3E}">
        <p14:creationId xmlns:p14="http://schemas.microsoft.com/office/powerpoint/2010/main" val="3325320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891592"/>
            <a:ext cx="8520600" cy="572700"/>
          </a:xfrm>
        </p:spPr>
        <p:txBody>
          <a:bodyPr/>
          <a:lstStyle/>
          <a:p>
            <a:r>
              <a:rPr lang="en-IN" b="1" dirty="0" smtClean="0">
                <a:solidFill>
                  <a:srgbClr val="FF0000"/>
                </a:solidFill>
              </a:rPr>
              <a:t>RECAPITULATION</a:t>
            </a:r>
            <a:endParaRPr lang="en-IN" b="1" dirty="0">
              <a:solidFill>
                <a:srgbClr val="FF0000"/>
              </a:solidFill>
            </a:endParaRPr>
          </a:p>
        </p:txBody>
      </p:sp>
      <p:sp>
        <p:nvSpPr>
          <p:cNvPr id="3" name="Text Placeholder 2"/>
          <p:cNvSpPr>
            <a:spLocks noGrp="1"/>
          </p:cNvSpPr>
          <p:nvPr>
            <p:ph type="body" idx="1"/>
          </p:nvPr>
        </p:nvSpPr>
        <p:spPr>
          <a:xfrm>
            <a:off x="1165860" y="1822327"/>
            <a:ext cx="7106272" cy="1782111"/>
          </a:xfrm>
        </p:spPr>
        <p:txBody>
          <a:bodyPr/>
          <a:lstStyle/>
          <a:p>
            <a:r>
              <a:rPr lang="en-US" dirty="0">
                <a:latin typeface="Calibri" panose="020F0502020204030204" pitchFamily="34" charset="0"/>
                <a:cs typeface="Calibri" panose="020F0502020204030204" pitchFamily="34" charset="0"/>
              </a:rPr>
              <a:t>Classification of Industries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On the basis of SIZE (Capital Investment)</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On the basis of OWNERSHIP</a:t>
            </a:r>
          </a:p>
          <a:p>
            <a:pPr>
              <a:buFont typeface="Wingdings" panose="05000000000000000000" pitchFamily="2" charset="2"/>
              <a:buChar char="Ø"/>
            </a:pPr>
            <a:r>
              <a:rPr lang="en-IN" dirty="0">
                <a:latin typeface="Calibri" panose="020F0502020204030204" pitchFamily="34" charset="0"/>
                <a:cs typeface="Calibri" panose="020F0502020204030204" pitchFamily="34" charset="0"/>
              </a:rPr>
              <a:t>On the basis of BULK AND WEIGHT OF THE RAW MATERIAL</a:t>
            </a:r>
          </a:p>
          <a:p>
            <a:pPr lvl="0"/>
            <a:endParaRPr lang="en-IN" dirty="0">
              <a:latin typeface="Calibri" panose="020F0502020204030204" pitchFamily="34" charset="0"/>
              <a:cs typeface="Calibri" panose="020F0502020204030204" pitchFamily="34" charset="0"/>
            </a:endParaRPr>
          </a:p>
        </p:txBody>
      </p:sp>
      <p:pic>
        <p:nvPicPr>
          <p:cNvPr id="4" name="Google Shape;70;p15"/>
          <p:cNvPicPr preferRelativeResize="0"/>
          <p:nvPr/>
        </p:nvPicPr>
        <p:blipFill rotWithShape="1">
          <a:blip r:embed="rId2">
            <a:alphaModFix/>
          </a:blip>
          <a:srcRect/>
          <a:stretch/>
        </p:blipFill>
        <p:spPr>
          <a:xfrm>
            <a:off x="7684836" y="100699"/>
            <a:ext cx="1232526" cy="611875"/>
          </a:xfrm>
          <a:prstGeom prst="rect">
            <a:avLst/>
          </a:prstGeom>
          <a:noFill/>
          <a:ln>
            <a:noFill/>
          </a:ln>
        </p:spPr>
      </p:pic>
    </p:spTree>
    <p:extLst>
      <p:ext uri="{BB962C8B-B14F-4D97-AF65-F5344CB8AC3E}">
        <p14:creationId xmlns:p14="http://schemas.microsoft.com/office/powerpoint/2010/main" val="1181716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392810"/>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pic>
        <p:nvPicPr>
          <p:cNvPr id="4" name="Google Shape;70;p15"/>
          <p:cNvPicPr preferRelativeResize="0"/>
          <p:nvPr/>
        </p:nvPicPr>
        <p:blipFill rotWithShape="1">
          <a:blip r:embed="rId2">
            <a:alphaModFix/>
          </a:blip>
          <a:srcRect/>
          <a:stretch/>
        </p:blipFill>
        <p:spPr>
          <a:xfrm>
            <a:off x="7674202" y="91785"/>
            <a:ext cx="1232526" cy="61187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3323621090"/>
              </p:ext>
            </p:extLst>
          </p:nvPr>
        </p:nvGraphicFramePr>
        <p:xfrm>
          <a:off x="648585" y="1053684"/>
          <a:ext cx="7857461" cy="3816027"/>
        </p:xfrm>
        <a:graphic>
          <a:graphicData uri="http://schemas.openxmlformats.org/drawingml/2006/table">
            <a:tbl>
              <a:tblPr>
                <a:tableStyleId>{5C22544A-7EE6-4342-B048-85BDC9FD1C3A}</a:tableStyleId>
              </a:tblPr>
              <a:tblGrid>
                <a:gridCol w="7857461">
                  <a:extLst>
                    <a:ext uri="{9D8B030D-6E8A-4147-A177-3AD203B41FA5}">
                      <a16:colId xmlns:a16="http://schemas.microsoft.com/office/drawing/2014/main" val="2792605812"/>
                    </a:ext>
                  </a:extLst>
                </a:gridCol>
              </a:tblGrid>
              <a:tr h="3816027">
                <a:tc>
                  <a:txBody>
                    <a:bodyPr/>
                    <a:lstStyle/>
                    <a:p>
                      <a:pPr marL="342900" lvl="0" indent="-342900">
                        <a:lnSpc>
                          <a:spcPct val="150000"/>
                        </a:lnSpc>
                        <a:spcAft>
                          <a:spcPts val="1950"/>
                        </a:spcAft>
                        <a:buFont typeface="+mj-lt"/>
                        <a:buAutoNum type="arabicPeriod"/>
                      </a:pPr>
                      <a:r>
                        <a:rPr lang="en-IN" sz="1400" b="1" dirty="0">
                          <a:effectLst/>
                          <a:latin typeface="Calibri" panose="020F0502020204030204" pitchFamily="34" charset="0"/>
                          <a:cs typeface="Calibri" panose="020F0502020204030204" pitchFamily="34" charset="0"/>
                        </a:rPr>
                        <a:t>Which of the following industries is not a heavy industry? (1)</a:t>
                      </a:r>
                      <a:br>
                        <a:rPr lang="en-IN" sz="1400" b="1" dirty="0">
                          <a:effectLst/>
                          <a:latin typeface="Calibri" panose="020F0502020204030204" pitchFamily="34" charset="0"/>
                          <a:cs typeface="Calibri" panose="020F0502020204030204" pitchFamily="34" charset="0"/>
                        </a:rPr>
                      </a:br>
                      <a:r>
                        <a:rPr lang="en-IN" sz="1400" b="1" dirty="0">
                          <a:effectLst/>
                          <a:latin typeface="Calibri" panose="020F0502020204030204" pitchFamily="34" charset="0"/>
                          <a:cs typeface="Calibri" panose="020F0502020204030204" pitchFamily="34" charset="0"/>
                        </a:rPr>
                        <a:t>(a) Cotton textile</a:t>
                      </a:r>
                      <a:br>
                        <a:rPr lang="en-IN" sz="1400" b="1" dirty="0">
                          <a:effectLst/>
                          <a:latin typeface="Calibri" panose="020F0502020204030204" pitchFamily="34" charset="0"/>
                          <a:cs typeface="Calibri" panose="020F0502020204030204" pitchFamily="34" charset="0"/>
                        </a:rPr>
                      </a:br>
                      <a:r>
                        <a:rPr lang="en-IN" sz="1400" b="1" dirty="0">
                          <a:effectLst/>
                          <a:latin typeface="Calibri" panose="020F0502020204030204" pitchFamily="34" charset="0"/>
                          <a:cs typeface="Calibri" panose="020F0502020204030204" pitchFamily="34" charset="0"/>
                        </a:rPr>
                        <a:t>(b) Cement</a:t>
                      </a:r>
                      <a:br>
                        <a:rPr lang="en-IN" sz="1400" b="1" dirty="0">
                          <a:effectLst/>
                          <a:latin typeface="Calibri" panose="020F0502020204030204" pitchFamily="34" charset="0"/>
                          <a:cs typeface="Calibri" panose="020F0502020204030204" pitchFamily="34" charset="0"/>
                        </a:rPr>
                      </a:br>
                      <a:r>
                        <a:rPr lang="en-IN" sz="1400" b="1" dirty="0">
                          <a:effectLst/>
                          <a:latin typeface="Calibri" panose="020F0502020204030204" pitchFamily="34" charset="0"/>
                          <a:cs typeface="Calibri" panose="020F0502020204030204" pitchFamily="34" charset="0"/>
                        </a:rPr>
                        <a:t>(c) Iron and Steel</a:t>
                      </a:r>
                      <a:br>
                        <a:rPr lang="en-IN" sz="1400" b="1" dirty="0">
                          <a:effectLst/>
                          <a:latin typeface="Calibri" panose="020F0502020204030204" pitchFamily="34" charset="0"/>
                          <a:cs typeface="Calibri" panose="020F0502020204030204" pitchFamily="34" charset="0"/>
                        </a:rPr>
                      </a:br>
                      <a:r>
                        <a:rPr lang="en-IN" sz="1400" b="1" dirty="0">
                          <a:effectLst/>
                          <a:latin typeface="Calibri" panose="020F0502020204030204" pitchFamily="34" charset="0"/>
                          <a:cs typeface="Calibri" panose="020F0502020204030204" pitchFamily="34" charset="0"/>
                        </a:rPr>
                        <a:t>(d) Ship building</a:t>
                      </a:r>
                      <a:endParaRPr lang="en-IN" sz="1050" b="1" dirty="0">
                        <a:effectLst/>
                        <a:latin typeface="Calibri" panose="020F0502020204030204" pitchFamily="34" charset="0"/>
                        <a:cs typeface="Calibri" panose="020F0502020204030204" pitchFamily="34" charset="0"/>
                      </a:endParaRPr>
                    </a:p>
                    <a:p>
                      <a:pPr marL="342900" lvl="0" indent="-342900">
                        <a:lnSpc>
                          <a:spcPct val="115000"/>
                        </a:lnSpc>
                        <a:spcAft>
                          <a:spcPts val="1950"/>
                        </a:spcAft>
                        <a:buFont typeface="+mj-lt"/>
                        <a:buAutoNum type="arabicPeriod"/>
                      </a:pPr>
                      <a:r>
                        <a:rPr lang="en-IN" sz="1400" b="1" dirty="0">
                          <a:effectLst/>
                          <a:latin typeface="Calibri" panose="020F0502020204030204" pitchFamily="34" charset="0"/>
                          <a:cs typeface="Calibri" panose="020F0502020204030204" pitchFamily="34" charset="0"/>
                        </a:rPr>
                        <a:t>Name the classification of industries on the basis of bulk and weight. (2)</a:t>
                      </a:r>
                      <a:endParaRPr lang="en-IN" sz="1050" b="1" dirty="0">
                        <a:effectLst/>
                        <a:latin typeface="Calibri" panose="020F0502020204030204" pitchFamily="34" charset="0"/>
                        <a:cs typeface="Calibri" panose="020F0502020204030204" pitchFamily="34" charset="0"/>
                      </a:endParaRPr>
                    </a:p>
                    <a:p>
                      <a:pPr marL="342900" lvl="0" indent="-342900">
                        <a:lnSpc>
                          <a:spcPct val="115000"/>
                        </a:lnSpc>
                        <a:spcAft>
                          <a:spcPts val="1950"/>
                        </a:spcAft>
                        <a:buFont typeface="+mj-lt"/>
                        <a:buAutoNum type="arabicPeriod"/>
                      </a:pPr>
                      <a:r>
                        <a:rPr lang="en-IN" sz="1400" b="1" dirty="0">
                          <a:effectLst/>
                          <a:latin typeface="Calibri" panose="020F0502020204030204" pitchFamily="34" charset="0"/>
                          <a:cs typeface="Calibri" panose="020F0502020204030204" pitchFamily="34" charset="0"/>
                        </a:rPr>
                        <a:t>Distinguish between large scale and small scale industry. (3)</a:t>
                      </a:r>
                      <a:endParaRPr lang="en-IN" sz="1050" b="1" dirty="0">
                        <a:effectLst/>
                        <a:latin typeface="Calibri" panose="020F0502020204030204" pitchFamily="34" charset="0"/>
                        <a:cs typeface="Calibri" panose="020F0502020204030204" pitchFamily="34" charset="0"/>
                      </a:endParaRPr>
                    </a:p>
                    <a:p>
                      <a:pPr marL="342900" lvl="0" indent="-342900">
                        <a:lnSpc>
                          <a:spcPct val="115000"/>
                        </a:lnSpc>
                        <a:spcAft>
                          <a:spcPts val="1950"/>
                        </a:spcAft>
                        <a:buFont typeface="+mj-lt"/>
                        <a:buAutoNum type="arabicPeriod"/>
                      </a:pPr>
                      <a:r>
                        <a:rPr lang="en-IN" sz="1400" b="1" dirty="0">
                          <a:effectLst/>
                          <a:latin typeface="Calibri" panose="020F0502020204030204" pitchFamily="34" charset="0"/>
                          <a:cs typeface="Calibri" panose="020F0502020204030204" pitchFamily="34" charset="0"/>
                        </a:rPr>
                        <a:t>How can we classify industries on the basis of capital investment? Explain with example. (5)</a:t>
                      </a:r>
                      <a:endParaRPr lang="en-IN" sz="1050" b="1" dirty="0">
                        <a:effectLst/>
                        <a:latin typeface="Calibri" panose="020F0502020204030204" pitchFamily="34" charset="0"/>
                        <a:cs typeface="Calibri" panose="020F0502020204030204" pitchFamily="34" charset="0"/>
                      </a:endParaRPr>
                    </a:p>
                    <a:p>
                      <a:pPr marL="457200">
                        <a:lnSpc>
                          <a:spcPct val="115000"/>
                        </a:lnSpc>
                        <a:spcAft>
                          <a:spcPts val="1950"/>
                        </a:spcAft>
                      </a:pPr>
                      <a:r>
                        <a:rPr lang="en-IN" sz="1400" b="1" dirty="0">
                          <a:effectLst/>
                          <a:latin typeface="Calibri" panose="020F0502020204030204" pitchFamily="34" charset="0"/>
                          <a:cs typeface="Calibri" panose="020F0502020204030204" pitchFamily="34" charset="0"/>
                        </a:rPr>
                        <a:t>(WS Q.NO.- 2,3,5,7)</a:t>
                      </a:r>
                      <a:endParaRPr lang="en-IN" sz="1050" b="1" dirty="0">
                        <a:effectLst/>
                        <a:latin typeface="Calibri" panose="020F0502020204030204" pitchFamily="34" charset="0"/>
                        <a:ea typeface="Arial" panose="020B0604020202020204" pitchFamily="34" charset="0"/>
                        <a:cs typeface="Calibri" panose="020F0502020204030204" pitchFamily="34" charset="0"/>
                      </a:endParaRPr>
                    </a:p>
                  </a:txBody>
                  <a:tcPr marL="47625" marR="47625" marT="47625" marB="47625"/>
                </a:tc>
                <a:extLst>
                  <a:ext uri="{0D108BD9-81ED-4DB2-BD59-A6C34878D82A}">
                    <a16:rowId xmlns:a16="http://schemas.microsoft.com/office/drawing/2014/main" val="3790958089"/>
                  </a:ext>
                </a:extLst>
              </a:tr>
            </a:tbl>
          </a:graphicData>
        </a:graphic>
      </p:graphicFrame>
    </p:spTree>
    <p:extLst>
      <p:ext uri="{BB962C8B-B14F-4D97-AF65-F5344CB8AC3E}">
        <p14:creationId xmlns:p14="http://schemas.microsoft.com/office/powerpoint/2010/main" val="3984929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723780" y="242811"/>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189" algn="ctr">
              <a:lnSpc>
                <a:spcPct val="115000"/>
              </a:lnSpc>
              <a:buSzPts val="4000"/>
            </a:pPr>
            <a:r>
              <a:rPr lang="en" sz="4000" b="1"/>
              <a:t>THANKING YOU</a:t>
            </a:r>
            <a:endParaRPr sz="4000" b="1"/>
          </a:p>
          <a:p>
            <a:pPr marL="457189" algn="ctr">
              <a:lnSpc>
                <a:spcPct val="115000"/>
              </a:lnSpc>
              <a:buSzPts val="4000"/>
            </a:pPr>
            <a:r>
              <a:rPr lang="en" sz="4000" b="1">
                <a:solidFill>
                  <a:srgbClr val="FF0000"/>
                </a:solidFill>
              </a:rPr>
              <a:t>ODM EDUCATIONAL GROUP</a:t>
            </a:r>
            <a:endParaRPr sz="4000" b="1">
              <a:solidFill>
                <a:srgbClr val="FF0000"/>
              </a:solidFill>
            </a:endParaRPr>
          </a:p>
          <a:p>
            <a:pPr>
              <a:buClr>
                <a:srgbClr val="000000"/>
              </a:buClr>
              <a:buSzPts val="1400"/>
            </a:pPr>
            <a:endParaRPr/>
          </a:p>
        </p:txBody>
      </p:sp>
    </p:spTree>
    <p:extLst>
      <p:ext uri="{BB962C8B-B14F-4D97-AF65-F5344CB8AC3E}">
        <p14:creationId xmlns:p14="http://schemas.microsoft.com/office/powerpoint/2010/main" val="472466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375099" y="148208"/>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algn="ctr">
              <a:buClr>
                <a:srgbClr val="000000"/>
              </a:buClr>
              <a:buSzPts val="3100"/>
            </a:pPr>
            <a:r>
              <a:rPr lang="en" sz="3000" b="1" dirty="0">
                <a:solidFill>
                  <a:srgbClr val="FF0000"/>
                </a:solidFill>
                <a:latin typeface="Calibri"/>
                <a:ea typeface="Calibri"/>
                <a:cs typeface="Calibri"/>
                <a:sym typeface="Calibri"/>
              </a:rPr>
              <a:t>MANJUFACTURING INDUSTRIES</a:t>
            </a:r>
            <a:endParaRPr sz="2900" b="1" dirty="0">
              <a:solidFill>
                <a:srgbClr val="FF0000"/>
              </a:solidFill>
              <a:latin typeface="Calibri"/>
              <a:ea typeface="Calibri"/>
              <a:cs typeface="Calibri"/>
              <a:sym typeface="Calibri"/>
            </a:endParaRPr>
          </a:p>
          <a:p>
            <a:pPr algn="ctr">
              <a:buClr>
                <a:srgbClr val="000000"/>
              </a:buClr>
              <a:buSzPts val="3100"/>
            </a:pPr>
            <a:r>
              <a:rPr lang="en" sz="2500" dirty="0">
                <a:latin typeface="Calibri"/>
                <a:ea typeface="Calibri"/>
                <a:cs typeface="Calibri"/>
                <a:sym typeface="Calibri"/>
              </a:rPr>
              <a:t>INTRODUCTION</a:t>
            </a:r>
            <a:endParaRPr sz="2500" dirty="0">
              <a:latin typeface="Calibri"/>
              <a:ea typeface="Calibri"/>
              <a:cs typeface="Calibri"/>
              <a:sym typeface="Calibri"/>
            </a:endParaRPr>
          </a:p>
        </p:txBody>
      </p:sp>
      <p:sp>
        <p:nvSpPr>
          <p:cNvPr id="57" name="Google Shape;57;p13"/>
          <p:cNvSpPr txBox="1"/>
          <p:nvPr/>
        </p:nvSpPr>
        <p:spPr>
          <a:xfrm>
            <a:off x="5874275" y="98375"/>
            <a:ext cx="3176100" cy="1267500"/>
          </a:xfrm>
          <a:prstGeom prst="rect">
            <a:avLst/>
          </a:prstGeom>
          <a:noFill/>
          <a:ln>
            <a:noFill/>
          </a:ln>
        </p:spPr>
        <p:txBody>
          <a:bodyPr spcFirstLastPara="1" wrap="square" lIns="91425" tIns="91425" rIns="91425" bIns="91425" anchor="t" anchorCtr="0">
            <a:noAutofit/>
          </a:bodyPr>
          <a:lstStyle/>
          <a:p>
            <a:endParaRPr sz="1800"/>
          </a:p>
        </p:txBody>
      </p:sp>
      <p:sp>
        <p:nvSpPr>
          <p:cNvPr id="58" name="Google Shape;58;p13"/>
          <p:cNvSpPr txBox="1"/>
          <p:nvPr/>
        </p:nvSpPr>
        <p:spPr>
          <a:xfrm>
            <a:off x="2190000" y="2411013"/>
            <a:ext cx="5167655" cy="966900"/>
          </a:xfrm>
          <a:prstGeom prst="rect">
            <a:avLst/>
          </a:prstGeom>
          <a:noFill/>
          <a:ln>
            <a:noFill/>
          </a:ln>
        </p:spPr>
        <p:txBody>
          <a:bodyPr spcFirstLastPara="1" wrap="square" lIns="91425" tIns="91425" rIns="91425" bIns="91425" anchor="t" anchorCtr="0">
            <a:noAutofit/>
          </a:bodyPr>
          <a:lstStyle/>
          <a:p>
            <a:r>
              <a:rPr lang="en" sz="1800" b="1" dirty="0"/>
              <a:t>SUBJECT : GEOGRAPHY</a:t>
            </a:r>
            <a:endParaRPr sz="1800" b="1" dirty="0"/>
          </a:p>
          <a:p>
            <a:r>
              <a:rPr lang="en" sz="1800" b="1" dirty="0"/>
              <a:t>CHAPTER NUMBER: </a:t>
            </a:r>
            <a:r>
              <a:rPr lang="en" sz="1800" b="1" dirty="0"/>
              <a:t>06 (Session-4)</a:t>
            </a:r>
            <a:endParaRPr sz="1800" b="1" dirty="0"/>
          </a:p>
          <a:p>
            <a:r>
              <a:rPr lang="en" sz="1800" b="1" dirty="0"/>
              <a:t>CHAPTER NAME : MANUFACTURING INDUSTRIES</a:t>
            </a:r>
            <a:endParaRPr sz="1800" b="1" dirty="0"/>
          </a:p>
        </p:txBody>
      </p:sp>
    </p:spTree>
    <p:extLst>
      <p:ext uri="{BB962C8B-B14F-4D97-AF65-F5344CB8AC3E}">
        <p14:creationId xmlns:p14="http://schemas.microsoft.com/office/powerpoint/2010/main" val="746485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 y="127363"/>
            <a:ext cx="8814361" cy="4882982"/>
          </a:xfrm>
          <a:prstGeom prst="rect">
            <a:avLst/>
          </a:prstGeom>
        </p:spPr>
      </p:pic>
      <p:pic>
        <p:nvPicPr>
          <p:cNvPr id="6" name="Google Shape;77;p16"/>
          <p:cNvPicPr preferRelativeResize="0"/>
          <p:nvPr/>
        </p:nvPicPr>
        <p:blipFill rotWithShape="1">
          <a:blip r:embed="rId3">
            <a:alphaModFix/>
          </a:blip>
          <a:srcRect/>
          <a:stretch/>
        </p:blipFill>
        <p:spPr>
          <a:xfrm>
            <a:off x="7911474" y="127363"/>
            <a:ext cx="1232526" cy="611875"/>
          </a:xfrm>
          <a:prstGeom prst="rect">
            <a:avLst/>
          </a:prstGeom>
          <a:noFill/>
          <a:ln>
            <a:noFill/>
          </a:ln>
        </p:spPr>
      </p:pic>
    </p:spTree>
    <p:extLst>
      <p:ext uri="{BB962C8B-B14F-4D97-AF65-F5344CB8AC3E}">
        <p14:creationId xmlns:p14="http://schemas.microsoft.com/office/powerpoint/2010/main" val="4103752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0AA-92E1-4EA1-8232-C138600022BD}"/>
              </a:ext>
            </a:extLst>
          </p:cNvPr>
          <p:cNvSpPr>
            <a:spLocks noGrp="1"/>
          </p:cNvSpPr>
          <p:nvPr>
            <p:ph type="title"/>
          </p:nvPr>
        </p:nvSpPr>
        <p:spPr>
          <a:xfrm>
            <a:off x="311700" y="259738"/>
            <a:ext cx="8520600" cy="572700"/>
          </a:xfrm>
        </p:spPr>
        <p:txBody>
          <a:bodyPr/>
          <a:lstStyle/>
          <a:p>
            <a:r>
              <a:rPr lang="en-IN" b="1" dirty="0">
                <a:solidFill>
                  <a:srgbClr val="FF0000"/>
                </a:solidFill>
              </a:rPr>
              <a:t>What we expect to learn? </a:t>
            </a:r>
          </a:p>
        </p:txBody>
      </p:sp>
      <p:sp>
        <p:nvSpPr>
          <p:cNvPr id="4" name="Rectangle 3">
            <a:extLst>
              <a:ext uri="{FF2B5EF4-FFF2-40B4-BE49-F238E27FC236}">
                <a16:creationId xmlns:a16="http://schemas.microsoft.com/office/drawing/2014/main" id="{0890E81F-0450-4F15-97FB-D1579DBC84E0}"/>
              </a:ext>
            </a:extLst>
          </p:cNvPr>
          <p:cNvSpPr/>
          <p:nvPr/>
        </p:nvSpPr>
        <p:spPr>
          <a:xfrm>
            <a:off x="311700" y="1085101"/>
            <a:ext cx="8520600" cy="355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Text Placeholder 2">
            <a:extLst>
              <a:ext uri="{FF2B5EF4-FFF2-40B4-BE49-F238E27FC236}">
                <a16:creationId xmlns:a16="http://schemas.microsoft.com/office/drawing/2014/main" id="{811FB32F-D62D-450C-95D5-19777C15DADD}"/>
              </a:ext>
            </a:extLst>
          </p:cNvPr>
          <p:cNvSpPr>
            <a:spLocks noGrp="1"/>
          </p:cNvSpPr>
          <p:nvPr>
            <p:ph type="body" idx="1"/>
          </p:nvPr>
        </p:nvSpPr>
        <p:spPr/>
        <p:txBody>
          <a:bodyPr/>
          <a:lstStyle/>
          <a:p>
            <a:pPr marL="342892" algn="just">
              <a:buFont typeface="Symbol" panose="05050102010706020507" pitchFamily="18" charset="2"/>
              <a:buChar char=""/>
            </a:pPr>
            <a:r>
              <a:rPr lang="en-IN" dirty="0" smtClean="0"/>
              <a:t>Students </a:t>
            </a:r>
            <a:r>
              <a:rPr lang="en-IN" dirty="0"/>
              <a:t>will be able to understand agro-based industries specific to </a:t>
            </a:r>
            <a:r>
              <a:rPr lang="en-IN" u="sng" dirty="0"/>
              <a:t>Cotton, Jute and Sugar Industry</a:t>
            </a:r>
            <a:r>
              <a:rPr lang="en-IN" dirty="0"/>
              <a:t>.</a:t>
            </a:r>
          </a:p>
          <a:p>
            <a:pPr lvl="0"/>
            <a:r>
              <a:rPr lang="en-IN" dirty="0"/>
              <a:t>They will be able to know </a:t>
            </a:r>
            <a:r>
              <a:rPr lang="en-IN" u="sng" dirty="0"/>
              <a:t>the importance of textile industry </a:t>
            </a:r>
            <a:r>
              <a:rPr lang="en-IN" dirty="0"/>
              <a:t>of our country.</a:t>
            </a:r>
          </a:p>
          <a:p>
            <a:pPr lvl="0"/>
            <a:r>
              <a:rPr lang="en-IN" dirty="0"/>
              <a:t>This will build their </a:t>
            </a:r>
            <a:r>
              <a:rPr lang="en-IN" u="sng" dirty="0"/>
              <a:t>conscious about country and its resources</a:t>
            </a:r>
            <a:r>
              <a:rPr lang="en-IN" dirty="0"/>
              <a:t>.</a:t>
            </a:r>
          </a:p>
          <a:p>
            <a:pPr lvl="0"/>
            <a:r>
              <a:rPr lang="en-IN" dirty="0"/>
              <a:t>They will understand importance of </a:t>
            </a:r>
            <a:r>
              <a:rPr lang="en-IN" u="sng" dirty="0"/>
              <a:t>resources and </a:t>
            </a:r>
            <a:r>
              <a:rPr lang="en-IN" u="sng" dirty="0" smtClean="0"/>
              <a:t>its </a:t>
            </a:r>
            <a:r>
              <a:rPr lang="en-IN" u="sng" dirty="0"/>
              <a:t>planned utilization</a:t>
            </a:r>
            <a:r>
              <a:rPr lang="en-IN" dirty="0"/>
              <a:t>.</a:t>
            </a:r>
          </a:p>
          <a:p>
            <a:r>
              <a:rPr lang="en-IN" dirty="0"/>
              <a:t>They will be constructive towards </a:t>
            </a:r>
            <a:r>
              <a:rPr lang="en-IN" u="sng" dirty="0"/>
              <a:t>conservation of resources.</a:t>
            </a:r>
            <a:endParaRPr lang="en-IN" u="sng" dirty="0">
              <a:latin typeface="Arial" panose="020B0604020202020204" pitchFamily="34" charset="0"/>
              <a:ea typeface="Arial" panose="020B0604020202020204" pitchFamily="34" charset="0"/>
            </a:endParaRPr>
          </a:p>
        </p:txBody>
      </p:sp>
      <p:pic>
        <p:nvPicPr>
          <p:cNvPr id="5" name="Google Shape;77;p16"/>
          <p:cNvPicPr preferRelativeResize="0"/>
          <p:nvPr/>
        </p:nvPicPr>
        <p:blipFill rotWithShape="1">
          <a:blip r:embed="rId2">
            <a:alphaModFix/>
          </a:blip>
          <a:srcRect/>
          <a:stretch/>
        </p:blipFill>
        <p:spPr>
          <a:xfrm>
            <a:off x="7911474" y="127363"/>
            <a:ext cx="1232526" cy="611875"/>
          </a:xfrm>
          <a:prstGeom prst="rect">
            <a:avLst/>
          </a:prstGeom>
          <a:noFill/>
          <a:ln>
            <a:noFill/>
          </a:ln>
        </p:spPr>
      </p:pic>
    </p:spTree>
    <p:extLst>
      <p:ext uri="{BB962C8B-B14F-4D97-AF65-F5344CB8AC3E}">
        <p14:creationId xmlns:p14="http://schemas.microsoft.com/office/powerpoint/2010/main" val="768813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7672864" y="132784"/>
            <a:ext cx="1232526" cy="611875"/>
          </a:xfrm>
          <a:prstGeom prst="rect">
            <a:avLst/>
          </a:prstGeom>
          <a:noFill/>
          <a:ln>
            <a:noFill/>
          </a:ln>
        </p:spPr>
      </p:pic>
      <p:sp>
        <p:nvSpPr>
          <p:cNvPr id="64" name="Google Shape;64;p14"/>
          <p:cNvSpPr txBox="1"/>
          <p:nvPr/>
        </p:nvSpPr>
        <p:spPr>
          <a:xfrm>
            <a:off x="272675" y="340066"/>
            <a:ext cx="8688300" cy="483176"/>
          </a:xfrm>
          <a:prstGeom prst="rect">
            <a:avLst/>
          </a:prstGeom>
          <a:noFill/>
          <a:ln>
            <a:noFill/>
          </a:ln>
        </p:spPr>
        <p:txBody>
          <a:bodyPr spcFirstLastPara="1" wrap="square" lIns="91425" tIns="91425" rIns="91425" bIns="91425" anchor="t" anchorCtr="0">
            <a:noAutofit/>
          </a:bodyPr>
          <a:lstStyle/>
          <a:p>
            <a:pPr>
              <a:buClr>
                <a:srgbClr val="000000"/>
              </a:buClr>
              <a:buSzPts val="2200"/>
            </a:pPr>
            <a:r>
              <a:rPr lang="en" sz="3200" b="1" dirty="0">
                <a:solidFill>
                  <a:srgbClr val="FF0000"/>
                </a:solidFill>
                <a:latin typeface="Calibri Light" panose="020F0302020204030204" pitchFamily="34" charset="0"/>
                <a:cs typeface="Calibri Light" panose="020F0302020204030204" pitchFamily="34" charset="0"/>
              </a:rPr>
              <a:t>Let’s check out:- </a:t>
            </a:r>
            <a:endParaRPr sz="3200" b="1" dirty="0">
              <a:solidFill>
                <a:srgbClr val="FF0000"/>
              </a:solidFill>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4" y="1030524"/>
            <a:ext cx="2808515" cy="19079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4" y="3052081"/>
            <a:ext cx="2791284" cy="19386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4073" y="3052080"/>
            <a:ext cx="3074126" cy="193867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4073" y="1030523"/>
            <a:ext cx="3074126" cy="1907993"/>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4096" y="3052081"/>
            <a:ext cx="2666005" cy="124886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5626" y="1030523"/>
            <a:ext cx="2694476" cy="1907993"/>
          </a:xfrm>
          <a:prstGeom prst="rect">
            <a:avLst/>
          </a:prstGeom>
        </p:spPr>
      </p:pic>
    </p:spTree>
    <p:extLst>
      <p:ext uri="{BB962C8B-B14F-4D97-AF65-F5344CB8AC3E}">
        <p14:creationId xmlns:p14="http://schemas.microsoft.com/office/powerpoint/2010/main" val="143883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IN" dirty="0">
                <a:hlinkClick r:id="rId2"/>
              </a:rPr>
              <a:t>https://www.youtube.com/watch?v=J9NyrbzULw8</a:t>
            </a:r>
            <a:r>
              <a:rPr lang="en-IN" dirty="0"/>
              <a:t> MANUFACTURING </a:t>
            </a:r>
          </a:p>
          <a:p>
            <a:endParaRPr lang="en-IN" dirty="0"/>
          </a:p>
          <a:p>
            <a:endParaRPr lang="en-IN" dirty="0"/>
          </a:p>
          <a:p>
            <a:r>
              <a:rPr lang="en-IN" dirty="0">
                <a:hlinkClick r:id="rId3"/>
              </a:rPr>
              <a:t>https://www.youtube.com/watch?v=QHgNoSYlhYs</a:t>
            </a:r>
            <a:r>
              <a:rPr lang="en-IN" dirty="0"/>
              <a:t>    COTTON MANUFACTURING</a:t>
            </a:r>
          </a:p>
        </p:txBody>
      </p:sp>
      <p:pic>
        <p:nvPicPr>
          <p:cNvPr id="5" name="Google Shape;63;p14"/>
          <p:cNvPicPr preferRelativeResize="0"/>
          <p:nvPr/>
        </p:nvPicPr>
        <p:blipFill rotWithShape="1">
          <a:blip r:embed="rId4">
            <a:alphaModFix/>
          </a:blip>
          <a:srcRect/>
          <a:stretch/>
        </p:blipFill>
        <p:spPr>
          <a:xfrm>
            <a:off x="7702515" y="100669"/>
            <a:ext cx="1232526" cy="611875"/>
          </a:xfrm>
          <a:prstGeom prst="rect">
            <a:avLst/>
          </a:prstGeom>
          <a:noFill/>
          <a:ln>
            <a:noFill/>
          </a:ln>
        </p:spPr>
      </p:pic>
      <p:sp>
        <p:nvSpPr>
          <p:cNvPr id="2" name="TextBox 1"/>
          <p:cNvSpPr txBox="1"/>
          <p:nvPr/>
        </p:nvSpPr>
        <p:spPr>
          <a:xfrm>
            <a:off x="637953" y="422823"/>
            <a:ext cx="6251944" cy="461665"/>
          </a:xfrm>
          <a:prstGeom prst="rect">
            <a:avLst/>
          </a:prstGeom>
          <a:noFill/>
        </p:spPr>
        <p:txBody>
          <a:bodyPr wrap="square" rtlCol="0">
            <a:spAutoFit/>
          </a:bodyPr>
          <a:lstStyle/>
          <a:p>
            <a:r>
              <a:rPr lang="en-IN" sz="2400" b="1" dirty="0" smtClean="0">
                <a:solidFill>
                  <a:srgbClr val="FF0000"/>
                </a:solidFill>
                <a:latin typeface="Calibri" panose="020F0502020204030204" pitchFamily="34" charset="0"/>
                <a:cs typeface="Calibri" panose="020F0502020204030204" pitchFamily="34" charset="0"/>
              </a:rPr>
              <a:t>Lets check these video :-</a:t>
            </a:r>
            <a:endParaRPr lang="en-IN"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3869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75" y="122226"/>
            <a:ext cx="7886700" cy="411956"/>
          </a:xfrm>
        </p:spPr>
        <p:txBody>
          <a:bodyPr>
            <a:normAutofit fontScale="90000"/>
          </a:bodyPr>
          <a:lstStyle/>
          <a:p>
            <a:r>
              <a:rPr lang="en-US" sz="2025" dirty="0">
                <a:hlinkClick r:id="rId3"/>
              </a:rPr>
              <a:t>https://www.youtube.com/watch?v=s6LUwesvpyw</a:t>
            </a:r>
            <a:r>
              <a:rPr lang="en-US" sz="2025" dirty="0"/>
              <a:t> INDIAN TEXTILE INDUSTRY</a:t>
            </a:r>
            <a:r>
              <a:rPr lang="en-US" dirty="0"/>
              <a:t/>
            </a:r>
            <a:br>
              <a:rPr lang="en-US" dirty="0"/>
            </a:br>
            <a:endParaRPr lang="en-IN" dirty="0"/>
          </a:p>
        </p:txBody>
      </p:sp>
      <p:pic>
        <p:nvPicPr>
          <p:cNvPr id="4" name="s6LUwesvpyw"/>
          <p:cNvPicPr>
            <a:picLocks noGrp="1" noRot="1" noChangeAspect="1"/>
          </p:cNvPicPr>
          <p:nvPr>
            <p:ph idx="1"/>
            <a:videoFile r:link="rId1"/>
          </p:nvPr>
        </p:nvPicPr>
        <p:blipFill>
          <a:blip r:embed="rId4"/>
          <a:stretch>
            <a:fillRect/>
          </a:stretch>
        </p:blipFill>
        <p:spPr>
          <a:xfrm>
            <a:off x="501287" y="911135"/>
            <a:ext cx="7886700" cy="4007031"/>
          </a:xfrm>
          <a:prstGeom prst="rect">
            <a:avLst/>
          </a:prstGeom>
        </p:spPr>
      </p:pic>
      <p:pic>
        <p:nvPicPr>
          <p:cNvPr id="5" name="Google Shape;77;p16"/>
          <p:cNvPicPr preferRelativeResize="0"/>
          <p:nvPr/>
        </p:nvPicPr>
        <p:blipFill rotWithShape="1">
          <a:blip r:embed="rId5">
            <a:alphaModFix/>
          </a:blip>
          <a:srcRect/>
          <a:stretch/>
        </p:blipFill>
        <p:spPr>
          <a:xfrm>
            <a:off x="7604635" y="0"/>
            <a:ext cx="1241169" cy="656408"/>
          </a:xfrm>
          <a:prstGeom prst="rect">
            <a:avLst/>
          </a:prstGeom>
          <a:noFill/>
          <a:ln>
            <a:noFill/>
          </a:ln>
        </p:spPr>
      </p:pic>
    </p:spTree>
    <p:extLst>
      <p:ext uri="{BB962C8B-B14F-4D97-AF65-F5344CB8AC3E}">
        <p14:creationId xmlns:p14="http://schemas.microsoft.com/office/powerpoint/2010/main" val="2136090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920" y="191538"/>
            <a:ext cx="7886700" cy="4260431"/>
          </a:xfrm>
        </p:spPr>
        <p:txBody>
          <a:bodyPr/>
          <a:lstStyle/>
          <a:p>
            <a:r>
              <a:rPr lang="en-US" b="1" u="sng" dirty="0">
                <a:solidFill>
                  <a:srgbClr val="FF0000"/>
                </a:solidFill>
              </a:rPr>
              <a:t>Agro Based Industries </a:t>
            </a:r>
            <a:r>
              <a:rPr lang="en-US" dirty="0"/>
              <a:t>Cotton, jute, silk, </a:t>
            </a:r>
            <a:r>
              <a:rPr lang="en-US" dirty="0" smtClean="0"/>
              <a:t>Woollen </a:t>
            </a:r>
            <a:r>
              <a:rPr lang="en-US" dirty="0"/>
              <a:t>textiles, sugar and edible oil, </a:t>
            </a:r>
            <a:r>
              <a:rPr lang="en-US" dirty="0" smtClean="0"/>
              <a:t>tea, coffee etc</a:t>
            </a:r>
            <a:r>
              <a:rPr lang="en-US" dirty="0"/>
              <a:t>. industry are based on agricultural raw materials</a:t>
            </a:r>
            <a:r>
              <a:rPr lang="en-US" dirty="0" smtClean="0"/>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393" t="19795" r="29678" b="29705"/>
          <a:stretch/>
        </p:blipFill>
        <p:spPr>
          <a:xfrm>
            <a:off x="911134" y="1318859"/>
            <a:ext cx="7604216" cy="3589510"/>
          </a:xfrm>
          <a:prstGeom prst="rect">
            <a:avLst/>
          </a:prstGeom>
        </p:spPr>
      </p:pic>
      <p:pic>
        <p:nvPicPr>
          <p:cNvPr id="6" name="Google Shape;77;p16"/>
          <p:cNvPicPr preferRelativeResize="0"/>
          <p:nvPr/>
        </p:nvPicPr>
        <p:blipFill rotWithShape="1">
          <a:blip r:embed="rId3">
            <a:alphaModFix/>
          </a:blip>
          <a:srcRect/>
          <a:stretch/>
        </p:blipFill>
        <p:spPr>
          <a:xfrm>
            <a:off x="8200208" y="44088"/>
            <a:ext cx="935726" cy="651510"/>
          </a:xfrm>
          <a:prstGeom prst="rect">
            <a:avLst/>
          </a:prstGeom>
          <a:noFill/>
          <a:ln>
            <a:noFill/>
          </a:ln>
        </p:spPr>
      </p:pic>
    </p:spTree>
    <p:extLst>
      <p:ext uri="{BB962C8B-B14F-4D97-AF65-F5344CB8AC3E}">
        <p14:creationId xmlns:p14="http://schemas.microsoft.com/office/powerpoint/2010/main" val="3338046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4617"/>
            <a:ext cx="7886700" cy="431551"/>
          </a:xfrm>
        </p:spPr>
        <p:txBody>
          <a:bodyPr>
            <a:normAutofit fontScale="90000"/>
          </a:bodyPr>
          <a:lstStyle/>
          <a:p>
            <a:r>
              <a:rPr lang="en-US" b="1" u="sng" dirty="0" smtClean="0">
                <a:solidFill>
                  <a:srgbClr val="FF0000"/>
                </a:solidFill>
              </a:rPr>
              <a:t>Textile Industry:</a:t>
            </a:r>
            <a:endParaRPr lang="en-IN" b="1" dirty="0"/>
          </a:p>
        </p:txBody>
      </p:sp>
      <p:sp>
        <p:nvSpPr>
          <p:cNvPr id="3" name="Content Placeholder 2"/>
          <p:cNvSpPr>
            <a:spLocks noGrp="1"/>
          </p:cNvSpPr>
          <p:nvPr>
            <p:ph idx="1"/>
          </p:nvPr>
        </p:nvSpPr>
        <p:spPr>
          <a:xfrm>
            <a:off x="628650" y="705395"/>
            <a:ext cx="7199269" cy="1645920"/>
          </a:xfrm>
        </p:spPr>
        <p:txBody>
          <a:bodyPr>
            <a:normAutofit/>
          </a:bodyPr>
          <a:lstStyle/>
          <a:p>
            <a:pPr algn="just"/>
            <a:r>
              <a:rPr lang="en-US" dirty="0" smtClean="0"/>
              <a:t>The textile industry’s industrial production- 14% </a:t>
            </a:r>
          </a:p>
          <a:p>
            <a:pPr algn="just"/>
            <a:r>
              <a:rPr lang="en-US" dirty="0" smtClean="0"/>
              <a:t>2</a:t>
            </a:r>
            <a:r>
              <a:rPr lang="en-US" baseline="30000" dirty="0" smtClean="0"/>
              <a:t>nd</a:t>
            </a:r>
            <a:r>
              <a:rPr lang="en-US" dirty="0" smtClean="0"/>
              <a:t> largest employment generation </a:t>
            </a:r>
          </a:p>
          <a:p>
            <a:pPr algn="just"/>
            <a:r>
              <a:rPr lang="en-US" dirty="0" smtClean="0"/>
              <a:t>It contributes 4 per cent towards GDP. </a:t>
            </a:r>
          </a:p>
          <a:p>
            <a:pPr algn="just"/>
            <a:r>
              <a:rPr lang="en-US" dirty="0" smtClean="0"/>
              <a:t>It is the </a:t>
            </a:r>
            <a:r>
              <a:rPr lang="en-US" dirty="0"/>
              <a:t>s</a:t>
            </a:r>
            <a:r>
              <a:rPr lang="en-US" dirty="0" smtClean="0"/>
              <a:t>elf-reliant industry.</a:t>
            </a:r>
          </a:p>
          <a:p>
            <a:endParaRPr lang="en-IN" dirty="0"/>
          </a:p>
        </p:txBody>
      </p:sp>
      <p:pic>
        <p:nvPicPr>
          <p:cNvPr id="4" name="Google Shape;77;p16"/>
          <p:cNvPicPr preferRelativeResize="0"/>
          <p:nvPr/>
        </p:nvPicPr>
        <p:blipFill rotWithShape="1">
          <a:blip r:embed="rId2">
            <a:alphaModFix/>
          </a:blip>
          <a:srcRect/>
          <a:stretch/>
        </p:blipFill>
        <p:spPr>
          <a:xfrm>
            <a:off x="7625901" y="203048"/>
            <a:ext cx="1241169" cy="656408"/>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437" y="2430542"/>
            <a:ext cx="5450477" cy="2458233"/>
          </a:xfrm>
          <a:prstGeom prst="rect">
            <a:avLst/>
          </a:prstGeom>
        </p:spPr>
      </p:pic>
    </p:spTree>
    <p:extLst>
      <p:ext uri="{BB962C8B-B14F-4D97-AF65-F5344CB8AC3E}">
        <p14:creationId xmlns:p14="http://schemas.microsoft.com/office/powerpoint/2010/main" val="24253965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69" t="4530" r="3773" b="16164"/>
          <a:stretch/>
        </p:blipFill>
        <p:spPr>
          <a:xfrm>
            <a:off x="308344" y="902513"/>
            <a:ext cx="8399721" cy="3912783"/>
          </a:xfrm>
        </p:spPr>
      </p:pic>
      <p:pic>
        <p:nvPicPr>
          <p:cNvPr id="3" name="Google Shape;77;p16"/>
          <p:cNvPicPr preferRelativeResize="0"/>
          <p:nvPr/>
        </p:nvPicPr>
        <p:blipFill rotWithShape="1">
          <a:blip r:embed="rId3">
            <a:alphaModFix/>
          </a:blip>
          <a:srcRect/>
          <a:stretch/>
        </p:blipFill>
        <p:spPr>
          <a:xfrm>
            <a:off x="7855920" y="106478"/>
            <a:ext cx="1241169" cy="656408"/>
          </a:xfrm>
          <a:prstGeom prst="rect">
            <a:avLst/>
          </a:prstGeom>
          <a:noFill/>
          <a:ln>
            <a:noFill/>
          </a:ln>
        </p:spPr>
      </p:pic>
    </p:spTree>
    <p:extLst>
      <p:ext uri="{BB962C8B-B14F-4D97-AF65-F5344CB8AC3E}">
        <p14:creationId xmlns:p14="http://schemas.microsoft.com/office/powerpoint/2010/main" val="37444230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60" y="97971"/>
            <a:ext cx="4050098" cy="4761412"/>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714" r="22341" b="3429"/>
          <a:stretch/>
        </p:blipFill>
        <p:spPr>
          <a:xfrm>
            <a:off x="4408715" y="97970"/>
            <a:ext cx="4643846" cy="4947558"/>
          </a:xfrm>
          <a:prstGeom prst="rect">
            <a:avLst/>
          </a:prstGeom>
        </p:spPr>
      </p:pic>
      <p:pic>
        <p:nvPicPr>
          <p:cNvPr id="6" name="Google Shape;77;p16"/>
          <p:cNvPicPr preferRelativeResize="0"/>
          <p:nvPr/>
        </p:nvPicPr>
        <p:blipFill rotWithShape="1">
          <a:blip r:embed="rId4">
            <a:alphaModFix/>
          </a:blip>
          <a:srcRect/>
          <a:stretch/>
        </p:blipFill>
        <p:spPr>
          <a:xfrm>
            <a:off x="7902831" y="1"/>
            <a:ext cx="1241169" cy="656408"/>
          </a:xfrm>
          <a:prstGeom prst="rect">
            <a:avLst/>
          </a:prstGeom>
          <a:noFill/>
          <a:ln>
            <a:noFill/>
          </a:ln>
        </p:spPr>
      </p:pic>
    </p:spTree>
    <p:extLst>
      <p:ext uri="{BB962C8B-B14F-4D97-AF65-F5344CB8AC3E}">
        <p14:creationId xmlns:p14="http://schemas.microsoft.com/office/powerpoint/2010/main" val="39050686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53" y="450193"/>
            <a:ext cx="7886700" cy="994172"/>
          </a:xfrm>
        </p:spPr>
        <p:txBody>
          <a:bodyPr/>
          <a:lstStyle/>
          <a:p>
            <a:r>
              <a:rPr lang="en-IN" u="sng" dirty="0" smtClean="0"/>
              <a:t>Value Addition in the Textile Industry</a:t>
            </a:r>
            <a:endParaRPr lang="en-IN" u="sng"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273629" y="1352007"/>
            <a:ext cx="6750231" cy="1205048"/>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77;p16"/>
          <p:cNvPicPr preferRelativeResize="0"/>
          <p:nvPr/>
        </p:nvPicPr>
        <p:blipFill rotWithShape="1">
          <a:blip r:embed="rId3">
            <a:alphaModFix/>
          </a:blip>
          <a:srcRect/>
          <a:stretch/>
        </p:blipFill>
        <p:spPr>
          <a:xfrm>
            <a:off x="7742859" y="121989"/>
            <a:ext cx="1241169" cy="656408"/>
          </a:xfrm>
          <a:prstGeom prst="rect">
            <a:avLst/>
          </a:prstGeom>
          <a:noFill/>
          <a:ln>
            <a:noFill/>
          </a:ln>
        </p:spPr>
      </p:pic>
      <p:pic>
        <p:nvPicPr>
          <p:cNvPr id="1026" name="Picture 2" descr="https://www.nirmancare.com/blog/content/public/upload/value-chain-analysis-of-the-organic-cotton-industry-in-india_0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 y="2761263"/>
            <a:ext cx="7876903" cy="17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198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132" t="26791" r="38973" b="19472"/>
          <a:stretch/>
        </p:blipFill>
        <p:spPr>
          <a:xfrm>
            <a:off x="5349013" y="1390891"/>
            <a:ext cx="3595552" cy="3575957"/>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5288" t="23163" r="39141" b="16765"/>
          <a:stretch/>
        </p:blipFill>
        <p:spPr>
          <a:xfrm>
            <a:off x="0" y="0"/>
            <a:ext cx="5167423" cy="5143500"/>
          </a:xfrm>
          <a:prstGeom prst="rect">
            <a:avLst/>
          </a:prstGeom>
        </p:spPr>
      </p:pic>
      <p:pic>
        <p:nvPicPr>
          <p:cNvPr id="6" name="Google Shape;77;p16"/>
          <p:cNvPicPr preferRelativeResize="0"/>
          <p:nvPr/>
        </p:nvPicPr>
        <p:blipFill rotWithShape="1">
          <a:blip r:embed="rId4">
            <a:alphaModFix/>
          </a:blip>
          <a:srcRect/>
          <a:stretch/>
        </p:blipFill>
        <p:spPr>
          <a:xfrm>
            <a:off x="7703396" y="124478"/>
            <a:ext cx="1241169" cy="656408"/>
          </a:xfrm>
          <a:prstGeom prst="rect">
            <a:avLst/>
          </a:prstGeom>
          <a:noFill/>
          <a:ln>
            <a:noFill/>
          </a:ln>
        </p:spPr>
      </p:pic>
    </p:spTree>
    <p:extLst>
      <p:ext uri="{BB962C8B-B14F-4D97-AF65-F5344CB8AC3E}">
        <p14:creationId xmlns:p14="http://schemas.microsoft.com/office/powerpoint/2010/main" val="3802384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2" y="273844"/>
            <a:ext cx="6162403" cy="431551"/>
          </a:xfrm>
        </p:spPr>
        <p:txBody>
          <a:bodyPr>
            <a:normAutofit fontScale="90000"/>
          </a:bodyPr>
          <a:lstStyle/>
          <a:p>
            <a:r>
              <a:rPr lang="en-US" sz="2700" b="1" u="sng" dirty="0">
                <a:solidFill>
                  <a:srgbClr val="FF0000"/>
                </a:solidFill>
              </a:rPr>
              <a:t>Cotton Textiles</a:t>
            </a:r>
            <a:endParaRPr lang="en-IN" sz="2700" b="1" u="sng" dirty="0">
              <a:solidFill>
                <a:srgbClr val="FF0000"/>
              </a:solidFill>
            </a:endParaRPr>
          </a:p>
        </p:txBody>
      </p:sp>
      <p:sp>
        <p:nvSpPr>
          <p:cNvPr id="3" name="Content Placeholder 2"/>
          <p:cNvSpPr>
            <a:spLocks noGrp="1"/>
          </p:cNvSpPr>
          <p:nvPr>
            <p:ph idx="1"/>
          </p:nvPr>
        </p:nvSpPr>
        <p:spPr>
          <a:xfrm>
            <a:off x="285751" y="851875"/>
            <a:ext cx="6611438" cy="2136254"/>
          </a:xfrm>
        </p:spPr>
        <p:txBody>
          <a:bodyPr>
            <a:normAutofit fontScale="92500" lnSpcReduction="10000"/>
          </a:bodyPr>
          <a:lstStyle/>
          <a:p>
            <a:r>
              <a:rPr lang="en-US" dirty="0"/>
              <a:t>Cotton Textiles: </a:t>
            </a:r>
            <a:r>
              <a:rPr lang="en-US" dirty="0" smtClean="0"/>
              <a:t>Handloom-</a:t>
            </a:r>
            <a:r>
              <a:rPr lang="en-US" dirty="0" err="1" smtClean="0"/>
              <a:t>Powerlooms</a:t>
            </a:r>
            <a:endParaRPr lang="en-US" dirty="0"/>
          </a:p>
          <a:p>
            <a:r>
              <a:rPr lang="en-US" dirty="0" smtClean="0"/>
              <a:t>The </a:t>
            </a:r>
            <a:r>
              <a:rPr lang="en-US" dirty="0"/>
              <a:t>first successful textile mill was established in Mumbai in 1854. </a:t>
            </a:r>
            <a:endParaRPr lang="en-US" dirty="0" smtClean="0"/>
          </a:p>
          <a:p>
            <a:r>
              <a:rPr lang="en-US" dirty="0" smtClean="0"/>
              <a:t>India </a:t>
            </a:r>
            <a:r>
              <a:rPr lang="en-US" dirty="0"/>
              <a:t>exports yarn to Japan</a:t>
            </a:r>
            <a:r>
              <a:rPr lang="en-US" dirty="0" smtClean="0"/>
              <a:t>.</a:t>
            </a:r>
          </a:p>
          <a:p>
            <a:r>
              <a:rPr lang="en-US" dirty="0" smtClean="0"/>
              <a:t> Importers </a:t>
            </a:r>
            <a:r>
              <a:rPr lang="en-US" dirty="0"/>
              <a:t>of cotton goods from India are U.S.A., U.K., Russia, France, East European countries, Nepal, Singapore, Sri Lanka, and African countries.</a:t>
            </a: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813" y="851875"/>
            <a:ext cx="2250275" cy="42034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988129"/>
            <a:ext cx="2989077" cy="20671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635" y="2997926"/>
            <a:ext cx="3350746" cy="2057400"/>
          </a:xfrm>
          <a:prstGeom prst="rect">
            <a:avLst/>
          </a:prstGeom>
        </p:spPr>
      </p:pic>
      <p:pic>
        <p:nvPicPr>
          <p:cNvPr id="8" name="Google Shape;77;p16"/>
          <p:cNvPicPr preferRelativeResize="0"/>
          <p:nvPr/>
        </p:nvPicPr>
        <p:blipFill rotWithShape="1">
          <a:blip r:embed="rId5">
            <a:alphaModFix/>
          </a:blip>
          <a:srcRect/>
          <a:stretch/>
        </p:blipFill>
        <p:spPr>
          <a:xfrm>
            <a:off x="7827919" y="0"/>
            <a:ext cx="1241169" cy="656408"/>
          </a:xfrm>
          <a:prstGeom prst="rect">
            <a:avLst/>
          </a:prstGeom>
          <a:noFill/>
          <a:ln>
            <a:noFill/>
          </a:ln>
        </p:spPr>
      </p:pic>
    </p:spTree>
    <p:extLst>
      <p:ext uri="{BB962C8B-B14F-4D97-AF65-F5344CB8AC3E}">
        <p14:creationId xmlns:p14="http://schemas.microsoft.com/office/powerpoint/2010/main" val="2647458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039" y="1614903"/>
            <a:ext cx="2970319" cy="2474727"/>
          </a:xfrm>
        </p:spPr>
        <p:txBody>
          <a:bodyPr>
            <a:normAutofit/>
          </a:bodyPr>
          <a:lstStyle/>
          <a:p>
            <a:pPr algn="just"/>
            <a:r>
              <a:rPr lang="en-US" dirty="0" smtClean="0"/>
              <a:t>Concentration of cotton </a:t>
            </a:r>
            <a:r>
              <a:rPr lang="en-US" dirty="0"/>
              <a:t>textile </a:t>
            </a:r>
            <a:r>
              <a:rPr lang="en-US" dirty="0" smtClean="0"/>
              <a:t>industry -the </a:t>
            </a:r>
            <a:r>
              <a:rPr lang="en-US" dirty="0"/>
              <a:t>cotton growing belt of Maharashtra and Gujarat. </a:t>
            </a:r>
            <a:endParaRPr lang="en-US" dirty="0" smtClean="0"/>
          </a:p>
          <a:p>
            <a:pPr algn="just"/>
            <a:r>
              <a:rPr lang="en-US" dirty="0" smtClean="0"/>
              <a:t>Favourable conditions</a:t>
            </a:r>
          </a:p>
          <a:p>
            <a:pPr algn="just"/>
            <a:r>
              <a:rPr lang="en-US" dirty="0" smtClean="0"/>
              <a:t>Challenges</a:t>
            </a:r>
          </a:p>
          <a:p>
            <a:pPr algn="just"/>
            <a:endParaRPr lang="en-US" dirty="0" smtClean="0"/>
          </a:p>
        </p:txBody>
      </p:sp>
      <p:pic>
        <p:nvPicPr>
          <p:cNvPr id="4" name="Google Shape;77;p16"/>
          <p:cNvPicPr preferRelativeResize="0"/>
          <p:nvPr/>
        </p:nvPicPr>
        <p:blipFill rotWithShape="1">
          <a:blip r:embed="rId2">
            <a:alphaModFix/>
          </a:blip>
          <a:srcRect/>
          <a:stretch/>
        </p:blipFill>
        <p:spPr>
          <a:xfrm>
            <a:off x="7815222" y="31988"/>
            <a:ext cx="1241169" cy="656408"/>
          </a:xfrm>
          <a:prstGeom prst="rect">
            <a:avLst/>
          </a:prstGeom>
          <a:noFill/>
          <a:ln>
            <a:noFill/>
          </a:ln>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725" y="688396"/>
            <a:ext cx="5231675" cy="4327742"/>
          </a:xfrm>
          <a:prstGeom prst="rect">
            <a:avLst/>
          </a:prstGeom>
        </p:spPr>
      </p:pic>
    </p:spTree>
    <p:extLst>
      <p:ext uri="{BB962C8B-B14F-4D97-AF65-F5344CB8AC3E}">
        <p14:creationId xmlns:p14="http://schemas.microsoft.com/office/powerpoint/2010/main" val="871029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04" y="498942"/>
            <a:ext cx="7886700" cy="460942"/>
          </a:xfrm>
        </p:spPr>
        <p:txBody>
          <a:bodyPr>
            <a:normAutofit fontScale="90000"/>
          </a:bodyPr>
          <a:lstStyle/>
          <a:p>
            <a:r>
              <a:rPr lang="en-IN" sz="3000" b="1" dirty="0">
                <a:solidFill>
                  <a:srgbClr val="FF0000"/>
                </a:solidFill>
              </a:rPr>
              <a:t>JUTE TEXTILES</a:t>
            </a:r>
            <a:endParaRPr lang="en-IN" sz="3000" b="1" dirty="0">
              <a:solidFill>
                <a:srgbClr val="FF0000"/>
              </a:solidFill>
            </a:endParaRPr>
          </a:p>
        </p:txBody>
      </p:sp>
      <p:sp>
        <p:nvSpPr>
          <p:cNvPr id="3" name="Content Placeholder 2"/>
          <p:cNvSpPr>
            <a:spLocks noGrp="1"/>
          </p:cNvSpPr>
          <p:nvPr>
            <p:ph idx="1"/>
          </p:nvPr>
        </p:nvSpPr>
        <p:spPr>
          <a:xfrm>
            <a:off x="442504" y="1312818"/>
            <a:ext cx="8296548" cy="3135086"/>
          </a:xfrm>
        </p:spPr>
        <p:txBody>
          <a:bodyPr>
            <a:normAutofit/>
          </a:bodyPr>
          <a:lstStyle/>
          <a:p>
            <a:pPr algn="just"/>
            <a:r>
              <a:rPr lang="en-US" dirty="0"/>
              <a:t>India is the largest producer of raw jute and jute goods and stands at second place as an exporter after Bangladesh. </a:t>
            </a:r>
            <a:endParaRPr lang="en-US" dirty="0" smtClean="0"/>
          </a:p>
          <a:p>
            <a:pPr algn="just"/>
            <a:r>
              <a:rPr lang="en-US" dirty="0"/>
              <a:t>L</a:t>
            </a:r>
            <a:r>
              <a:rPr lang="en-US" dirty="0" smtClean="0"/>
              <a:t>ocated </a:t>
            </a:r>
            <a:r>
              <a:rPr lang="en-US" dirty="0"/>
              <a:t>in West Bengal, mainly along the banks of the Hugli river, in a narrow belt (98 km long and 3 km wide</a:t>
            </a:r>
            <a:r>
              <a:rPr lang="en-US" dirty="0" smtClean="0"/>
              <a:t>).</a:t>
            </a:r>
          </a:p>
          <a:p>
            <a:pPr algn="just"/>
            <a:r>
              <a:rPr lang="en-US" dirty="0"/>
              <a:t>The first jute mill was set up near Kolkata in 1859 at </a:t>
            </a:r>
            <a:r>
              <a:rPr lang="en-US" dirty="0" err="1" smtClean="0"/>
              <a:t>Rishra</a:t>
            </a:r>
            <a:r>
              <a:rPr lang="en-US" dirty="0" smtClean="0"/>
              <a:t>. </a:t>
            </a:r>
          </a:p>
          <a:p>
            <a:pPr algn="just"/>
            <a:r>
              <a:rPr lang="en-US" dirty="0"/>
              <a:t>Factors responsible for their location in the Hugli </a:t>
            </a:r>
            <a:r>
              <a:rPr lang="en-US" dirty="0" smtClean="0"/>
              <a:t>basin.</a:t>
            </a:r>
          </a:p>
          <a:p>
            <a:pPr algn="just"/>
            <a:r>
              <a:rPr lang="en-US" dirty="0" smtClean="0"/>
              <a:t>Challenges of Jute Textile Industry</a:t>
            </a:r>
          </a:p>
          <a:p>
            <a:pPr algn="just"/>
            <a:r>
              <a:rPr lang="en-US" dirty="0" smtClean="0"/>
              <a:t>Solutions</a:t>
            </a:r>
          </a:p>
        </p:txBody>
      </p:sp>
      <p:pic>
        <p:nvPicPr>
          <p:cNvPr id="5" name="Google Shape;77;p16"/>
          <p:cNvPicPr preferRelativeResize="0"/>
          <p:nvPr/>
        </p:nvPicPr>
        <p:blipFill rotWithShape="1">
          <a:blip r:embed="rId2">
            <a:alphaModFix/>
          </a:blip>
          <a:srcRect/>
          <a:stretch/>
        </p:blipFill>
        <p:spPr>
          <a:xfrm>
            <a:off x="7864212" y="48273"/>
            <a:ext cx="1241169" cy="589679"/>
          </a:xfrm>
          <a:prstGeom prst="rect">
            <a:avLst/>
          </a:prstGeom>
          <a:noFill/>
          <a:ln>
            <a:noFill/>
          </a:ln>
        </p:spPr>
      </p:pic>
    </p:spTree>
    <p:extLst>
      <p:ext uri="{BB962C8B-B14F-4D97-AF65-F5344CB8AC3E}">
        <p14:creationId xmlns:p14="http://schemas.microsoft.com/office/powerpoint/2010/main" val="3504249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ctors of the economy - Economics Help"/>
          <p:cNvPicPr>
            <a:picLocks noChangeAspect="1" noChangeArrowheads="1"/>
          </p:cNvPicPr>
          <p:nvPr/>
        </p:nvPicPr>
        <p:blipFill rotWithShape="1">
          <a:blip r:embed="rId2">
            <a:extLst>
              <a:ext uri="{28A0092B-C50C-407E-A947-70E740481C1C}">
                <a14:useLocalDpi xmlns:a14="http://schemas.microsoft.com/office/drawing/2010/main" val="0"/>
              </a:ext>
            </a:extLst>
          </a:blip>
          <a:srcRect b="6147"/>
          <a:stretch/>
        </p:blipFill>
        <p:spPr bwMode="auto">
          <a:xfrm>
            <a:off x="155574" y="0"/>
            <a:ext cx="8694135" cy="5044966"/>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63;p14"/>
          <p:cNvPicPr preferRelativeResize="0"/>
          <p:nvPr/>
        </p:nvPicPr>
        <p:blipFill rotWithShape="1">
          <a:blip r:embed="rId3">
            <a:alphaModFix/>
          </a:blip>
          <a:srcRect/>
          <a:stretch/>
        </p:blipFill>
        <p:spPr>
          <a:xfrm>
            <a:off x="7830105" y="0"/>
            <a:ext cx="1232526" cy="611875"/>
          </a:xfrm>
          <a:prstGeom prst="rect">
            <a:avLst/>
          </a:prstGeom>
          <a:noFill/>
          <a:ln>
            <a:noFill/>
          </a:ln>
        </p:spPr>
      </p:pic>
    </p:spTree>
    <p:extLst>
      <p:ext uri="{BB962C8B-B14F-4D97-AF65-F5344CB8AC3E}">
        <p14:creationId xmlns:p14="http://schemas.microsoft.com/office/powerpoint/2010/main" val="3895162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82" y="126887"/>
            <a:ext cx="7886700" cy="994172"/>
          </a:xfrm>
        </p:spPr>
        <p:txBody>
          <a:bodyPr/>
          <a:lstStyle/>
          <a:p>
            <a:r>
              <a:rPr lang="en-IN" b="1" dirty="0" smtClean="0">
                <a:solidFill>
                  <a:srgbClr val="FF0000"/>
                </a:solidFill>
              </a:rPr>
              <a:t>Jute Production</a:t>
            </a:r>
            <a:endParaRPr lang="en-IN" b="1" dirty="0">
              <a:solidFill>
                <a:srgbClr val="FF0000"/>
              </a:solidFill>
            </a:endParaRPr>
          </a:p>
        </p:txBody>
      </p:sp>
      <p:pic>
        <p:nvPicPr>
          <p:cNvPr id="4" name="c8RwcE4917Y"/>
          <p:cNvPicPr>
            <a:picLocks noGrp="1" noRot="1" noChangeAspect="1"/>
          </p:cNvPicPr>
          <p:nvPr>
            <p:ph idx="1"/>
            <a:videoFile r:link="rId1"/>
          </p:nvPr>
        </p:nvPicPr>
        <p:blipFill>
          <a:blip r:embed="rId3"/>
          <a:stretch>
            <a:fillRect/>
          </a:stretch>
        </p:blipFill>
        <p:spPr>
          <a:xfrm>
            <a:off x="480060" y="842555"/>
            <a:ext cx="7682593" cy="3918857"/>
          </a:xfrm>
          <a:prstGeom prst="rect">
            <a:avLst/>
          </a:prstGeom>
        </p:spPr>
      </p:pic>
      <p:pic>
        <p:nvPicPr>
          <p:cNvPr id="5" name="Google Shape;77;p16"/>
          <p:cNvPicPr preferRelativeResize="0"/>
          <p:nvPr/>
        </p:nvPicPr>
        <p:blipFill rotWithShape="1">
          <a:blip r:embed="rId4">
            <a:alphaModFix/>
          </a:blip>
          <a:srcRect/>
          <a:stretch/>
        </p:blipFill>
        <p:spPr>
          <a:xfrm>
            <a:off x="7764124" y="0"/>
            <a:ext cx="1241169" cy="607423"/>
          </a:xfrm>
          <a:prstGeom prst="rect">
            <a:avLst/>
          </a:prstGeom>
          <a:noFill/>
          <a:ln>
            <a:noFill/>
          </a:ln>
        </p:spPr>
      </p:pic>
    </p:spTree>
    <p:extLst>
      <p:ext uri="{BB962C8B-B14F-4D97-AF65-F5344CB8AC3E}">
        <p14:creationId xmlns:p14="http://schemas.microsoft.com/office/powerpoint/2010/main" val="1063119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456" t="28893" r="39832" b="11367"/>
          <a:stretch/>
        </p:blipFill>
        <p:spPr>
          <a:xfrm>
            <a:off x="117566" y="676003"/>
            <a:ext cx="3507377" cy="3605349"/>
          </a:xfrm>
        </p:spPr>
      </p:pic>
      <p:pic>
        <p:nvPicPr>
          <p:cNvPr id="7" name="Google Shape;77;p16"/>
          <p:cNvPicPr preferRelativeResize="0"/>
          <p:nvPr/>
        </p:nvPicPr>
        <p:blipFill rotWithShape="1">
          <a:blip r:embed="rId3">
            <a:alphaModFix/>
          </a:blip>
          <a:srcRect/>
          <a:stretch/>
        </p:blipFill>
        <p:spPr>
          <a:xfrm>
            <a:off x="7761844" y="109213"/>
            <a:ext cx="1241169" cy="656408"/>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022" y="1307919"/>
            <a:ext cx="4997354" cy="2341517"/>
          </a:xfrm>
          <a:prstGeom prst="rect">
            <a:avLst/>
          </a:prstGeom>
        </p:spPr>
      </p:pic>
    </p:spTree>
    <p:extLst>
      <p:ext uri="{BB962C8B-B14F-4D97-AF65-F5344CB8AC3E}">
        <p14:creationId xmlns:p14="http://schemas.microsoft.com/office/powerpoint/2010/main" val="1782109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87" t="28751" r="39034" b="10292"/>
          <a:stretch/>
        </p:blipFill>
        <p:spPr>
          <a:xfrm>
            <a:off x="352698" y="146958"/>
            <a:ext cx="8307977" cy="4818868"/>
          </a:xfrm>
          <a:prstGeom prst="rect">
            <a:avLst/>
          </a:prstGeom>
        </p:spPr>
      </p:pic>
      <p:pic>
        <p:nvPicPr>
          <p:cNvPr id="5" name="Google Shape;77;p16"/>
          <p:cNvPicPr preferRelativeResize="0"/>
          <p:nvPr/>
        </p:nvPicPr>
        <p:blipFill rotWithShape="1">
          <a:blip r:embed="rId3">
            <a:alphaModFix/>
          </a:blip>
          <a:srcRect/>
          <a:stretch/>
        </p:blipFill>
        <p:spPr>
          <a:xfrm>
            <a:off x="7783945" y="0"/>
            <a:ext cx="1241169" cy="656408"/>
          </a:xfrm>
          <a:prstGeom prst="rect">
            <a:avLst/>
          </a:prstGeom>
          <a:noFill/>
          <a:ln>
            <a:noFill/>
          </a:ln>
        </p:spPr>
      </p:pic>
    </p:spTree>
    <p:extLst>
      <p:ext uri="{BB962C8B-B14F-4D97-AF65-F5344CB8AC3E}">
        <p14:creationId xmlns:p14="http://schemas.microsoft.com/office/powerpoint/2010/main" val="1938589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07" y="215061"/>
            <a:ext cx="7886700" cy="323782"/>
          </a:xfrm>
        </p:spPr>
        <p:txBody>
          <a:bodyPr>
            <a:noAutofit/>
          </a:bodyPr>
          <a:lstStyle/>
          <a:p>
            <a:r>
              <a:rPr lang="en-US" sz="2700" b="1" dirty="0">
                <a:solidFill>
                  <a:srgbClr val="FF0000"/>
                </a:solidFill>
              </a:rPr>
              <a:t>SUGAR INDUSTRY</a:t>
            </a:r>
            <a:endParaRPr lang="en-IN" sz="2700" b="1" dirty="0">
              <a:solidFill>
                <a:srgbClr val="FF0000"/>
              </a:solidFill>
            </a:endParaRPr>
          </a:p>
        </p:txBody>
      </p:sp>
      <p:sp>
        <p:nvSpPr>
          <p:cNvPr id="3" name="Content Placeholder 2"/>
          <p:cNvSpPr>
            <a:spLocks noGrp="1"/>
          </p:cNvSpPr>
          <p:nvPr>
            <p:ph idx="1"/>
          </p:nvPr>
        </p:nvSpPr>
        <p:spPr>
          <a:xfrm>
            <a:off x="364127" y="871946"/>
            <a:ext cx="8306345" cy="3419203"/>
          </a:xfrm>
        </p:spPr>
        <p:txBody>
          <a:bodyPr>
            <a:normAutofit/>
          </a:bodyPr>
          <a:lstStyle/>
          <a:p>
            <a:pPr algn="just">
              <a:buFont typeface="Wingdings" panose="05000000000000000000" pitchFamily="2" charset="2"/>
              <a:buChar char="Ø"/>
            </a:pPr>
            <a:r>
              <a:rPr lang="en-US" dirty="0"/>
              <a:t>India </a:t>
            </a:r>
            <a:r>
              <a:rPr lang="en-US" dirty="0"/>
              <a:t>stands second as a world producer of sugar but occupies the first place in the production of </a:t>
            </a:r>
            <a:r>
              <a:rPr lang="en-US" dirty="0" err="1"/>
              <a:t>gur</a:t>
            </a:r>
            <a:r>
              <a:rPr lang="en-US" dirty="0"/>
              <a:t> and </a:t>
            </a:r>
            <a:r>
              <a:rPr lang="en-US" dirty="0" err="1"/>
              <a:t>khandsari</a:t>
            </a:r>
            <a:r>
              <a:rPr lang="en-US" dirty="0"/>
              <a:t>. </a:t>
            </a:r>
            <a:endParaRPr lang="en-US" dirty="0"/>
          </a:p>
          <a:p>
            <a:pPr algn="just">
              <a:buFont typeface="Wingdings" panose="05000000000000000000" pitchFamily="2" charset="2"/>
              <a:buChar char="Ø"/>
            </a:pPr>
            <a:r>
              <a:rPr lang="en-US" dirty="0"/>
              <a:t>The raw material used in this industry is bulky, and in haulage its sucrose content reduces. </a:t>
            </a:r>
            <a:endParaRPr lang="en-US" dirty="0"/>
          </a:p>
          <a:p>
            <a:pPr algn="just">
              <a:buFont typeface="Wingdings" panose="05000000000000000000" pitchFamily="2" charset="2"/>
              <a:buChar char="Ø"/>
            </a:pPr>
            <a:r>
              <a:rPr lang="en-US" dirty="0"/>
              <a:t> </a:t>
            </a:r>
            <a:r>
              <a:rPr lang="en-US" dirty="0"/>
              <a:t>Difference between North and South sugar mills.</a:t>
            </a:r>
          </a:p>
          <a:p>
            <a:pPr algn="just"/>
            <a:r>
              <a:rPr lang="en-US" b="1" u="sng" dirty="0">
                <a:solidFill>
                  <a:srgbClr val="FF0000"/>
                </a:solidFill>
              </a:rPr>
              <a:t>Major challenges</a:t>
            </a:r>
            <a:r>
              <a:rPr lang="en-US" dirty="0"/>
              <a:t>:-</a:t>
            </a:r>
          </a:p>
          <a:p>
            <a:pPr algn="just">
              <a:buFont typeface="Wingdings" panose="05000000000000000000" pitchFamily="2" charset="2"/>
              <a:buChar char="Ø"/>
            </a:pPr>
            <a:r>
              <a:rPr lang="en-US" dirty="0"/>
              <a:t> The seasonal nature of the industry.</a:t>
            </a:r>
          </a:p>
          <a:p>
            <a:pPr algn="just">
              <a:buFont typeface="Wingdings" panose="05000000000000000000" pitchFamily="2" charset="2"/>
              <a:buChar char="Ø"/>
            </a:pPr>
            <a:r>
              <a:rPr lang="en-US" dirty="0"/>
              <a:t>Old and inefficient methods of production.</a:t>
            </a:r>
          </a:p>
          <a:p>
            <a:pPr algn="just">
              <a:buFont typeface="Wingdings" panose="05000000000000000000" pitchFamily="2" charset="2"/>
              <a:buChar char="Ø"/>
            </a:pPr>
            <a:r>
              <a:rPr lang="en-US" dirty="0"/>
              <a:t>Transport delay in reaching cane to factories.</a:t>
            </a:r>
          </a:p>
          <a:p>
            <a:pPr algn="just">
              <a:buFont typeface="Wingdings" panose="05000000000000000000" pitchFamily="2" charset="2"/>
              <a:buChar char="Ø"/>
            </a:pPr>
            <a:r>
              <a:rPr lang="en-US" dirty="0"/>
              <a:t>The need to maximize the use of baggase.</a:t>
            </a:r>
            <a:endParaRPr lang="en-IN" dirty="0"/>
          </a:p>
          <a:p>
            <a:pPr algn="just">
              <a:buFont typeface="Wingdings" panose="05000000000000000000" pitchFamily="2" charset="2"/>
              <a:buChar char="Ø"/>
            </a:pPr>
            <a:endParaRPr lang="en-US" dirty="0" smtClean="0"/>
          </a:p>
          <a:p>
            <a:pPr algn="just">
              <a:buFont typeface="Wingdings" panose="05000000000000000000" pitchFamily="2" charset="2"/>
              <a:buChar char="Ø"/>
            </a:pPr>
            <a:endParaRPr lang="en-US" dirty="0" smtClean="0"/>
          </a:p>
          <a:p>
            <a:pPr>
              <a:buFont typeface="Wingdings" panose="05000000000000000000" pitchFamily="2" charset="2"/>
              <a:buChar char="Ø"/>
            </a:pPr>
            <a:endParaRPr lang="en-IN" dirty="0"/>
          </a:p>
        </p:txBody>
      </p:sp>
      <p:pic>
        <p:nvPicPr>
          <p:cNvPr id="4" name="Google Shape;77;p16"/>
          <p:cNvPicPr preferRelativeResize="0"/>
          <p:nvPr/>
        </p:nvPicPr>
        <p:blipFill rotWithShape="1">
          <a:blip r:embed="rId2">
            <a:alphaModFix/>
          </a:blip>
          <a:srcRect/>
          <a:stretch/>
        </p:blipFill>
        <p:spPr>
          <a:xfrm>
            <a:off x="7796022" y="48748"/>
            <a:ext cx="1241169" cy="656408"/>
          </a:xfrm>
          <a:prstGeom prst="rect">
            <a:avLst/>
          </a:prstGeom>
          <a:noFill/>
          <a:ln>
            <a:noFill/>
          </a:ln>
        </p:spPr>
      </p:pic>
    </p:spTree>
    <p:extLst>
      <p:ext uri="{BB962C8B-B14F-4D97-AF65-F5344CB8AC3E}">
        <p14:creationId xmlns:p14="http://schemas.microsoft.com/office/powerpoint/2010/main" val="29200624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774451"/>
          </a:xfrm>
        </p:spPr>
        <p:txBody>
          <a:bodyPr/>
          <a:lstStyle/>
          <a:p>
            <a:r>
              <a:rPr lang="en-IN" b="1" dirty="0" smtClean="0">
                <a:solidFill>
                  <a:srgbClr val="FF0000"/>
                </a:solidFill>
              </a:rPr>
              <a:t>Sugar Manufacturing</a:t>
            </a:r>
            <a:endParaRPr lang="en-IN" b="1" dirty="0">
              <a:solidFill>
                <a:srgbClr val="FF0000"/>
              </a:solidFill>
            </a:endParaRPr>
          </a:p>
        </p:txBody>
      </p:sp>
      <p:pic>
        <p:nvPicPr>
          <p:cNvPr id="4" name="0bFIxS2z8H8"/>
          <p:cNvPicPr>
            <a:picLocks noGrp="1" noRot="1" noChangeAspect="1"/>
          </p:cNvPicPr>
          <p:nvPr>
            <p:ph idx="1"/>
            <a:videoFile r:link="rId1"/>
          </p:nvPr>
        </p:nvPicPr>
        <p:blipFill>
          <a:blip r:embed="rId3"/>
          <a:stretch>
            <a:fillRect/>
          </a:stretch>
        </p:blipFill>
        <p:spPr>
          <a:xfrm>
            <a:off x="628650" y="1048295"/>
            <a:ext cx="7886700" cy="3713117"/>
          </a:xfrm>
          <a:prstGeom prst="rect">
            <a:avLst/>
          </a:prstGeom>
        </p:spPr>
      </p:pic>
      <p:pic>
        <p:nvPicPr>
          <p:cNvPr id="5" name="Google Shape;77;p16"/>
          <p:cNvPicPr preferRelativeResize="0"/>
          <p:nvPr/>
        </p:nvPicPr>
        <p:blipFill rotWithShape="1">
          <a:blip r:embed="rId4">
            <a:alphaModFix/>
          </a:blip>
          <a:srcRect/>
          <a:stretch/>
        </p:blipFill>
        <p:spPr>
          <a:xfrm>
            <a:off x="7783945" y="0"/>
            <a:ext cx="1241169" cy="656408"/>
          </a:xfrm>
          <a:prstGeom prst="rect">
            <a:avLst/>
          </a:prstGeom>
          <a:noFill/>
          <a:ln>
            <a:noFill/>
          </a:ln>
        </p:spPr>
      </p:pic>
    </p:spTree>
    <p:extLst>
      <p:ext uri="{BB962C8B-B14F-4D97-AF65-F5344CB8AC3E}">
        <p14:creationId xmlns:p14="http://schemas.microsoft.com/office/powerpoint/2010/main" val="617896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28" y="891592"/>
            <a:ext cx="8520600" cy="572700"/>
          </a:xfrm>
        </p:spPr>
        <p:txBody>
          <a:bodyPr/>
          <a:lstStyle/>
          <a:p>
            <a:r>
              <a:rPr lang="en-IN" b="1" dirty="0" smtClean="0">
                <a:solidFill>
                  <a:srgbClr val="FF0000"/>
                </a:solidFill>
              </a:rPr>
              <a:t>RECAPITULATION</a:t>
            </a:r>
            <a:endParaRPr lang="en-IN" b="1" dirty="0">
              <a:solidFill>
                <a:srgbClr val="FF0000"/>
              </a:solidFill>
            </a:endParaRPr>
          </a:p>
        </p:txBody>
      </p:sp>
      <p:sp>
        <p:nvSpPr>
          <p:cNvPr id="3" name="Text Placeholder 2"/>
          <p:cNvSpPr>
            <a:spLocks noGrp="1"/>
          </p:cNvSpPr>
          <p:nvPr>
            <p:ph type="body" idx="1"/>
          </p:nvPr>
        </p:nvSpPr>
        <p:spPr>
          <a:xfrm>
            <a:off x="1458833" y="1864857"/>
            <a:ext cx="6375190" cy="1782111"/>
          </a:xfrm>
        </p:spPr>
        <p:txBody>
          <a:bodyPr/>
          <a:lstStyle/>
          <a:p>
            <a:pPr lvl="0"/>
            <a:r>
              <a:rPr lang="en-US" dirty="0" smtClean="0">
                <a:latin typeface="Calibri" panose="020F0502020204030204" pitchFamily="34" charset="0"/>
                <a:cs typeface="Calibri" panose="020F0502020204030204" pitchFamily="34" charset="0"/>
              </a:rPr>
              <a:t>Agro-based </a:t>
            </a:r>
            <a:r>
              <a:rPr lang="en-US" dirty="0">
                <a:latin typeface="Calibri" panose="020F0502020204030204" pitchFamily="34" charset="0"/>
                <a:cs typeface="Calibri" panose="020F0502020204030204" pitchFamily="34" charset="0"/>
              </a:rPr>
              <a:t>Industry</a:t>
            </a:r>
            <a:endParaRPr lang="en-IN" dirty="0">
              <a:latin typeface="Calibri" panose="020F0502020204030204" pitchFamily="34" charset="0"/>
              <a:cs typeface="Calibri" panose="020F0502020204030204" pitchFamily="34" charset="0"/>
            </a:endParaRPr>
          </a:p>
          <a:p>
            <a:pPr lvl="0"/>
            <a:r>
              <a:rPr lang="en-US" dirty="0" smtClean="0">
                <a:latin typeface="Calibri" panose="020F0502020204030204" pitchFamily="34" charset="0"/>
                <a:cs typeface="Calibri" panose="020F0502020204030204" pitchFamily="34" charset="0"/>
              </a:rPr>
              <a:t>Cotton Industry</a:t>
            </a:r>
            <a:endParaRPr lang="en-IN"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Jute Industry</a:t>
            </a:r>
            <a:endParaRPr lang="en-IN" dirty="0">
              <a:latin typeface="Calibri" panose="020F0502020204030204" pitchFamily="34" charset="0"/>
              <a:cs typeface="Calibri" panose="020F0502020204030204" pitchFamily="34" charset="0"/>
            </a:endParaRPr>
          </a:p>
          <a:p>
            <a:r>
              <a:rPr lang="en-IN" dirty="0" smtClean="0">
                <a:latin typeface="Calibri" panose="020F0502020204030204" pitchFamily="34" charset="0"/>
                <a:cs typeface="Calibri" panose="020F0502020204030204" pitchFamily="34" charset="0"/>
              </a:rPr>
              <a:t>Sugar Industry</a:t>
            </a:r>
            <a:endParaRPr lang="en-IN" dirty="0">
              <a:latin typeface="Calibri" panose="020F0502020204030204" pitchFamily="34" charset="0"/>
              <a:cs typeface="Calibri" panose="020F0502020204030204" pitchFamily="34" charset="0"/>
            </a:endParaRPr>
          </a:p>
        </p:txBody>
      </p:sp>
      <p:pic>
        <p:nvPicPr>
          <p:cNvPr id="4" name="Google Shape;70;p15"/>
          <p:cNvPicPr preferRelativeResize="0"/>
          <p:nvPr/>
        </p:nvPicPr>
        <p:blipFill rotWithShape="1">
          <a:blip r:embed="rId2">
            <a:alphaModFix/>
          </a:blip>
          <a:srcRect/>
          <a:stretch/>
        </p:blipFill>
        <p:spPr>
          <a:xfrm>
            <a:off x="7674202" y="279717"/>
            <a:ext cx="1232526" cy="611875"/>
          </a:xfrm>
          <a:prstGeom prst="rect">
            <a:avLst/>
          </a:prstGeom>
          <a:noFill/>
          <a:ln>
            <a:noFill/>
          </a:ln>
        </p:spPr>
      </p:pic>
    </p:spTree>
    <p:extLst>
      <p:ext uri="{BB962C8B-B14F-4D97-AF65-F5344CB8AC3E}">
        <p14:creationId xmlns:p14="http://schemas.microsoft.com/office/powerpoint/2010/main" val="35944329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17" y="86872"/>
            <a:ext cx="8520600" cy="572700"/>
          </a:xfrm>
        </p:spPr>
        <p:txBody>
          <a:bodyPr/>
          <a:lstStyle/>
          <a:p>
            <a:r>
              <a:rPr lang="en-IN" sz="2400" dirty="0">
                <a:solidFill>
                  <a:srgbClr val="FF0000"/>
                </a:solidFill>
                <a:latin typeface="Calibri" panose="020F0502020204030204" pitchFamily="34" charset="0"/>
                <a:cs typeface="Calibri" panose="020F0502020204030204" pitchFamily="34" charset="0"/>
              </a:rPr>
              <a:t>HOME ASSIGNMENT</a:t>
            </a:r>
          </a:p>
        </p:txBody>
      </p:sp>
      <p:graphicFrame>
        <p:nvGraphicFramePr>
          <p:cNvPr id="6" name="Table 5"/>
          <p:cNvGraphicFramePr>
            <a:graphicFrameLocks noGrp="1"/>
          </p:cNvGraphicFramePr>
          <p:nvPr>
            <p:extLst>
              <p:ext uri="{D42A27DB-BD31-4B8C-83A1-F6EECF244321}">
                <p14:modId xmlns:p14="http://schemas.microsoft.com/office/powerpoint/2010/main" val="81002944"/>
              </p:ext>
            </p:extLst>
          </p:nvPr>
        </p:nvGraphicFramePr>
        <p:xfrm>
          <a:off x="654299" y="659572"/>
          <a:ext cx="7749539" cy="4278567"/>
        </p:xfrm>
        <a:graphic>
          <a:graphicData uri="http://schemas.openxmlformats.org/drawingml/2006/table">
            <a:tbl>
              <a:tblPr>
                <a:tableStyleId>{5C22544A-7EE6-4342-B048-85BDC9FD1C3A}</a:tableStyleId>
              </a:tblPr>
              <a:tblGrid>
                <a:gridCol w="7749539">
                  <a:extLst>
                    <a:ext uri="{9D8B030D-6E8A-4147-A177-3AD203B41FA5}">
                      <a16:colId xmlns:a16="http://schemas.microsoft.com/office/drawing/2014/main" val="130827403"/>
                    </a:ext>
                  </a:extLst>
                </a:gridCol>
              </a:tblGrid>
              <a:tr h="3854150">
                <a:tc>
                  <a:txBody>
                    <a:bodyPr/>
                    <a:lstStyle/>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 To which one of the following countries does India export jute goods? (1)</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(a) Japan</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(b) China</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(c) USA</a:t>
                      </a:r>
                      <a:br>
                        <a:rPr lang="en-IN" sz="1400" dirty="0">
                          <a:effectLst/>
                          <a:latin typeface="Calibri" panose="020F0502020204030204" pitchFamily="34" charset="0"/>
                          <a:cs typeface="Calibri" panose="020F0502020204030204" pitchFamily="34" charset="0"/>
                        </a:rPr>
                      </a:br>
                      <a:r>
                        <a:rPr lang="en-IN" sz="1400" dirty="0">
                          <a:effectLst/>
                          <a:latin typeface="Calibri" panose="020F0502020204030204" pitchFamily="34" charset="0"/>
                          <a:cs typeface="Calibri" panose="020F0502020204030204" pitchFamily="34" charset="0"/>
                        </a:rPr>
                        <a:t>(d) France</a:t>
                      </a: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Why did Mahatma Gandhi lay emphasis on spinning yarn and weaving </a:t>
                      </a:r>
                      <a:r>
                        <a:rPr lang="en-IN" sz="1400" dirty="0" err="1">
                          <a:effectLst/>
                          <a:latin typeface="Calibri" panose="020F0502020204030204" pitchFamily="34" charset="0"/>
                          <a:cs typeface="Calibri" panose="020F0502020204030204" pitchFamily="34" charset="0"/>
                        </a:rPr>
                        <a:t>khadi</a:t>
                      </a:r>
                      <a:r>
                        <a:rPr lang="en-IN" sz="1400" dirty="0">
                          <a:effectLst/>
                          <a:latin typeface="Calibri" panose="020F0502020204030204" pitchFamily="34" charset="0"/>
                          <a:cs typeface="Calibri" panose="020F0502020204030204" pitchFamily="34" charset="0"/>
                        </a:rPr>
                        <a:t>? (3)</a:t>
                      </a: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State three conditions that resulted in expansion of sugar industry in the Southern States. (3)</a:t>
                      </a:r>
                    </a:p>
                    <a:p>
                      <a:pPr marL="342900" lvl="0" indent="-342900">
                        <a:lnSpc>
                          <a:spcPct val="150000"/>
                        </a:lnSpc>
                        <a:spcAft>
                          <a:spcPts val="1950"/>
                        </a:spcAft>
                        <a:buFont typeface="+mj-lt"/>
                        <a:buAutoNum type="arabicPeriod"/>
                      </a:pPr>
                      <a:r>
                        <a:rPr lang="en-IN" sz="1400" dirty="0">
                          <a:effectLst/>
                          <a:latin typeface="Calibri" panose="020F0502020204030204" pitchFamily="34" charset="0"/>
                          <a:cs typeface="Calibri" panose="020F0502020204030204" pitchFamily="34" charset="0"/>
                        </a:rPr>
                        <a:t>Suggest five ways by which agriculture in India has been modernized with the development and expansion of industry. (5) </a:t>
                      </a:r>
                    </a:p>
                    <a:p>
                      <a:pPr algn="just">
                        <a:lnSpc>
                          <a:spcPct val="150000"/>
                        </a:lnSpc>
                        <a:spcAft>
                          <a:spcPts val="0"/>
                        </a:spcAft>
                      </a:pPr>
                      <a:r>
                        <a:rPr lang="en-IN" sz="1400" dirty="0">
                          <a:effectLst/>
                          <a:latin typeface="Calibri" panose="020F0502020204030204" pitchFamily="34" charset="0"/>
                          <a:cs typeface="Calibri" panose="020F0502020204030204" pitchFamily="34" charset="0"/>
                        </a:rPr>
                        <a:t>(WS Q.NO.- 4,7,9,10)</a:t>
                      </a:r>
                      <a:endParaRPr lang="en-IN" sz="1400" dirty="0">
                        <a:effectLst/>
                        <a:latin typeface="Calibri" panose="020F0502020204030204" pitchFamily="34" charset="0"/>
                        <a:ea typeface="Arial" panose="020B0604020202020204" pitchFamily="34" charset="0"/>
                        <a:cs typeface="Calibri" panose="020F0502020204030204" pitchFamily="34" charset="0"/>
                      </a:endParaRPr>
                    </a:p>
                  </a:txBody>
                  <a:tcPr marL="47625" marR="47625" marT="47625" marB="47625"/>
                </a:tc>
                <a:extLst>
                  <a:ext uri="{0D108BD9-81ED-4DB2-BD59-A6C34878D82A}">
                    <a16:rowId xmlns:a16="http://schemas.microsoft.com/office/drawing/2014/main" val="1785070793"/>
                  </a:ext>
                </a:extLst>
              </a:tr>
            </a:tbl>
          </a:graphicData>
        </a:graphic>
      </p:graphicFrame>
      <p:pic>
        <p:nvPicPr>
          <p:cNvPr id="7" name="Google Shape;70;p15"/>
          <p:cNvPicPr preferRelativeResize="0"/>
          <p:nvPr/>
        </p:nvPicPr>
        <p:blipFill rotWithShape="1">
          <a:blip r:embed="rId2">
            <a:alphaModFix/>
          </a:blip>
          <a:srcRect/>
          <a:stretch/>
        </p:blipFill>
        <p:spPr>
          <a:xfrm>
            <a:off x="7787575" y="67285"/>
            <a:ext cx="1232526" cy="611875"/>
          </a:xfrm>
          <a:prstGeom prst="rect">
            <a:avLst/>
          </a:prstGeom>
          <a:noFill/>
          <a:ln>
            <a:noFill/>
          </a:ln>
        </p:spPr>
      </p:pic>
    </p:spTree>
    <p:extLst>
      <p:ext uri="{BB962C8B-B14F-4D97-AF65-F5344CB8AC3E}">
        <p14:creationId xmlns:p14="http://schemas.microsoft.com/office/powerpoint/2010/main" val="3703463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7806362" y="131625"/>
            <a:ext cx="1232526" cy="611875"/>
          </a:xfrm>
          <a:prstGeom prst="rect">
            <a:avLst/>
          </a:prstGeom>
          <a:noFill/>
          <a:ln>
            <a:noFill/>
          </a:ln>
        </p:spPr>
      </p:pic>
      <p:sp>
        <p:nvSpPr>
          <p:cNvPr id="78" name="Google Shape;78;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178" algn="ctr">
              <a:lnSpc>
                <a:spcPct val="115000"/>
              </a:lnSpc>
              <a:buSzPts val="4000"/>
            </a:pPr>
            <a:r>
              <a:rPr lang="en" sz="4000" b="1"/>
              <a:t>THANKING YOU</a:t>
            </a:r>
            <a:endParaRPr sz="4000" b="1"/>
          </a:p>
          <a:p>
            <a:pPr marL="457178" algn="ctr">
              <a:lnSpc>
                <a:spcPct val="115000"/>
              </a:lnSpc>
              <a:buSzPts val="4000"/>
            </a:pPr>
            <a:r>
              <a:rPr lang="en" sz="4000" b="1">
                <a:solidFill>
                  <a:srgbClr val="FF0000"/>
                </a:solidFill>
              </a:rPr>
              <a:t>ODM EDUCATIONAL GROUP</a:t>
            </a:r>
            <a:endParaRPr sz="4000" b="1">
              <a:solidFill>
                <a:srgbClr val="FF0000"/>
              </a:solidFill>
            </a:endParaRPr>
          </a:p>
          <a:p>
            <a:pPr>
              <a:buClr>
                <a:srgbClr val="000000"/>
              </a:buClr>
              <a:buSzPts val="1400"/>
            </a:pPr>
            <a:endParaRPr sz="1800"/>
          </a:p>
        </p:txBody>
      </p:sp>
    </p:spTree>
    <p:extLst>
      <p:ext uri="{BB962C8B-B14F-4D97-AF65-F5344CB8AC3E}">
        <p14:creationId xmlns:p14="http://schemas.microsoft.com/office/powerpoint/2010/main" val="35810722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40"/>
            <a:ext cx="9144000" cy="1365860"/>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462325" y="98375"/>
            <a:ext cx="1578401" cy="783575"/>
          </a:xfrm>
          <a:prstGeom prst="rect">
            <a:avLst/>
          </a:prstGeom>
          <a:noFill/>
          <a:ln>
            <a:noFill/>
          </a:ln>
        </p:spPr>
      </p:pic>
      <p:sp>
        <p:nvSpPr>
          <p:cNvPr id="56" name="Google Shape;56;p13"/>
          <p:cNvSpPr txBox="1"/>
          <p:nvPr/>
        </p:nvSpPr>
        <p:spPr>
          <a:xfrm>
            <a:off x="190500" y="1236802"/>
            <a:ext cx="8763000" cy="1930800"/>
          </a:xfrm>
          <a:prstGeom prst="rect">
            <a:avLst/>
          </a:prstGeom>
          <a:noFill/>
          <a:ln>
            <a:noFill/>
          </a:ln>
        </p:spPr>
        <p:txBody>
          <a:bodyPr spcFirstLastPara="1" wrap="square" lIns="91425" tIns="91425" rIns="91425" bIns="91425" anchor="t" anchorCtr="0">
            <a:noAutofit/>
          </a:bodyPr>
          <a:lstStyle/>
          <a:p>
            <a:pPr algn="ctr">
              <a:buClr>
                <a:srgbClr val="000000"/>
              </a:buClr>
              <a:buSzPts val="3100"/>
            </a:pPr>
            <a:r>
              <a:rPr lang="en" sz="3000" b="1" dirty="0">
                <a:solidFill>
                  <a:srgbClr val="FF0000"/>
                </a:solidFill>
                <a:latin typeface="Calibri"/>
                <a:ea typeface="Calibri"/>
                <a:cs typeface="Calibri"/>
                <a:sym typeface="Calibri"/>
              </a:rPr>
              <a:t>MANJUFACTURING INDUSTRIES</a:t>
            </a:r>
            <a:endParaRPr sz="2900" b="1" dirty="0">
              <a:solidFill>
                <a:srgbClr val="FF0000"/>
              </a:solidFill>
              <a:latin typeface="Calibri"/>
              <a:ea typeface="Calibri"/>
              <a:cs typeface="Calibri"/>
              <a:sym typeface="Calibri"/>
            </a:endParaRPr>
          </a:p>
          <a:p>
            <a:pPr algn="ctr">
              <a:buClr>
                <a:srgbClr val="000000"/>
              </a:buClr>
              <a:buSzPts val="3100"/>
            </a:pPr>
            <a:r>
              <a:rPr lang="en" sz="2500" dirty="0">
                <a:latin typeface="Calibri"/>
                <a:ea typeface="Calibri"/>
                <a:cs typeface="Calibri"/>
                <a:sym typeface="Calibri"/>
              </a:rPr>
              <a:t>INTRODUCTION</a:t>
            </a:r>
            <a:endParaRPr sz="2500" dirty="0">
              <a:latin typeface="Calibri"/>
              <a:ea typeface="Calibri"/>
              <a:cs typeface="Calibri"/>
              <a:sym typeface="Calibri"/>
            </a:endParaRPr>
          </a:p>
        </p:txBody>
      </p:sp>
      <p:sp>
        <p:nvSpPr>
          <p:cNvPr id="57" name="Google Shape;57;p13"/>
          <p:cNvSpPr txBox="1"/>
          <p:nvPr/>
        </p:nvSpPr>
        <p:spPr>
          <a:xfrm>
            <a:off x="5874275" y="98375"/>
            <a:ext cx="3176100" cy="1267500"/>
          </a:xfrm>
          <a:prstGeom prst="rect">
            <a:avLst/>
          </a:prstGeom>
          <a:noFill/>
          <a:ln>
            <a:noFill/>
          </a:ln>
        </p:spPr>
        <p:txBody>
          <a:bodyPr spcFirstLastPara="1" wrap="square" lIns="91425" tIns="91425" rIns="91425" bIns="91425" anchor="t" anchorCtr="0">
            <a:noAutofit/>
          </a:bodyPr>
          <a:lstStyle/>
          <a:p>
            <a:endParaRPr sz="1800"/>
          </a:p>
        </p:txBody>
      </p:sp>
      <p:sp>
        <p:nvSpPr>
          <p:cNvPr id="58" name="Google Shape;58;p13"/>
          <p:cNvSpPr txBox="1"/>
          <p:nvPr/>
        </p:nvSpPr>
        <p:spPr>
          <a:xfrm>
            <a:off x="2190000" y="2411013"/>
            <a:ext cx="5167655" cy="966900"/>
          </a:xfrm>
          <a:prstGeom prst="rect">
            <a:avLst/>
          </a:prstGeom>
          <a:noFill/>
          <a:ln>
            <a:noFill/>
          </a:ln>
        </p:spPr>
        <p:txBody>
          <a:bodyPr spcFirstLastPara="1" wrap="square" lIns="91425" tIns="91425" rIns="91425" bIns="91425" anchor="t" anchorCtr="0">
            <a:noAutofit/>
          </a:bodyPr>
          <a:lstStyle/>
          <a:p>
            <a:r>
              <a:rPr lang="en" sz="1800" b="1" dirty="0"/>
              <a:t>SUBJECT : GEOGRAPHY</a:t>
            </a:r>
            <a:endParaRPr sz="1800" b="1" dirty="0"/>
          </a:p>
          <a:p>
            <a:r>
              <a:rPr lang="en" sz="1800" b="1" dirty="0"/>
              <a:t>CHAPTER NUMBER: </a:t>
            </a:r>
            <a:r>
              <a:rPr lang="en" sz="1800" b="1" dirty="0"/>
              <a:t>06 (Session-5)</a:t>
            </a:r>
            <a:endParaRPr sz="1800" b="1" dirty="0"/>
          </a:p>
          <a:p>
            <a:r>
              <a:rPr lang="en" sz="1800" b="1" dirty="0"/>
              <a:t>CHAPTER NAME : MANUFACTURING INDUSTRIES</a:t>
            </a:r>
            <a:endParaRPr sz="1800" b="1" dirty="0"/>
          </a:p>
        </p:txBody>
      </p:sp>
    </p:spTree>
    <p:extLst>
      <p:ext uri="{BB962C8B-B14F-4D97-AF65-F5344CB8AC3E}">
        <p14:creationId xmlns:p14="http://schemas.microsoft.com/office/powerpoint/2010/main" val="762537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7" y="127363"/>
            <a:ext cx="8814361" cy="4882982"/>
          </a:xfrm>
          <a:prstGeom prst="rect">
            <a:avLst/>
          </a:prstGeom>
        </p:spPr>
      </p:pic>
      <p:pic>
        <p:nvPicPr>
          <p:cNvPr id="6"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536174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490" t="19286" r="32222" b="21574"/>
          <a:stretch/>
        </p:blipFill>
        <p:spPr>
          <a:xfrm>
            <a:off x="293915" y="176348"/>
            <a:ext cx="8445137" cy="4859384"/>
          </a:xfrm>
        </p:spPr>
      </p:pic>
      <p:pic>
        <p:nvPicPr>
          <p:cNvPr id="3" name="Google Shape;77;p16"/>
          <p:cNvPicPr preferRelativeResize="0"/>
          <p:nvPr/>
        </p:nvPicPr>
        <p:blipFill rotWithShape="1">
          <a:blip r:embed="rId3">
            <a:alphaModFix/>
          </a:blip>
          <a:srcRect/>
          <a:stretch/>
        </p:blipFill>
        <p:spPr>
          <a:xfrm>
            <a:off x="7825927" y="0"/>
            <a:ext cx="1232526" cy="611875"/>
          </a:xfrm>
          <a:prstGeom prst="rect">
            <a:avLst/>
          </a:prstGeom>
          <a:noFill/>
          <a:ln>
            <a:noFill/>
          </a:ln>
        </p:spPr>
      </p:pic>
    </p:spTree>
    <p:extLst>
      <p:ext uri="{BB962C8B-B14F-4D97-AF65-F5344CB8AC3E}">
        <p14:creationId xmlns:p14="http://schemas.microsoft.com/office/powerpoint/2010/main" val="3074483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0AA-92E1-4EA1-8232-C138600022BD}"/>
              </a:ext>
            </a:extLst>
          </p:cNvPr>
          <p:cNvSpPr>
            <a:spLocks noGrp="1"/>
          </p:cNvSpPr>
          <p:nvPr>
            <p:ph type="title"/>
          </p:nvPr>
        </p:nvSpPr>
        <p:spPr>
          <a:xfrm>
            <a:off x="311700" y="259738"/>
            <a:ext cx="8520600" cy="572700"/>
          </a:xfrm>
        </p:spPr>
        <p:txBody>
          <a:bodyPr/>
          <a:lstStyle/>
          <a:p>
            <a:r>
              <a:rPr lang="en-IN" b="1" dirty="0">
                <a:solidFill>
                  <a:srgbClr val="FF0000"/>
                </a:solidFill>
              </a:rPr>
              <a:t>What we expect to learn? </a:t>
            </a:r>
          </a:p>
        </p:txBody>
      </p:sp>
      <p:sp>
        <p:nvSpPr>
          <p:cNvPr id="4" name="Rectangle 3">
            <a:extLst>
              <a:ext uri="{FF2B5EF4-FFF2-40B4-BE49-F238E27FC236}">
                <a16:creationId xmlns:a16="http://schemas.microsoft.com/office/drawing/2014/main" id="{0890E81F-0450-4F15-97FB-D1579DBC84E0}"/>
              </a:ext>
            </a:extLst>
          </p:cNvPr>
          <p:cNvSpPr/>
          <p:nvPr/>
        </p:nvSpPr>
        <p:spPr>
          <a:xfrm>
            <a:off x="311700" y="1085101"/>
            <a:ext cx="8520600" cy="355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3" name="Text Placeholder 2">
            <a:extLst>
              <a:ext uri="{FF2B5EF4-FFF2-40B4-BE49-F238E27FC236}">
                <a16:creationId xmlns:a16="http://schemas.microsoft.com/office/drawing/2014/main" id="{811FB32F-D62D-450C-95D5-19777C15DADD}"/>
              </a:ext>
            </a:extLst>
          </p:cNvPr>
          <p:cNvSpPr>
            <a:spLocks noGrp="1"/>
          </p:cNvSpPr>
          <p:nvPr>
            <p:ph type="body" idx="1"/>
          </p:nvPr>
        </p:nvSpPr>
        <p:spPr/>
        <p:txBody>
          <a:bodyPr/>
          <a:lstStyle/>
          <a:p>
            <a:pPr lvl="0"/>
            <a:r>
              <a:rPr lang="en-IN" dirty="0"/>
              <a:t>Students will be able to understand mineral-based industries specific to Iron and Steel Industry, Aluminium, Chemical, Fertilizer and Cement Industry.</a:t>
            </a:r>
          </a:p>
          <a:p>
            <a:pPr lvl="0"/>
            <a:r>
              <a:rPr lang="en-IN" dirty="0"/>
              <a:t>They will be able to know the importance of mineral based industry.</a:t>
            </a:r>
          </a:p>
          <a:p>
            <a:pPr lvl="0"/>
            <a:r>
              <a:rPr lang="en-IN" dirty="0"/>
              <a:t>This will build their conscious about country and its resources.</a:t>
            </a:r>
          </a:p>
          <a:p>
            <a:pPr lvl="0"/>
            <a:r>
              <a:rPr lang="en-IN" dirty="0"/>
              <a:t>They will understand importance of resources and its planned utilization.</a:t>
            </a:r>
          </a:p>
          <a:p>
            <a:r>
              <a:rPr lang="en-IN" dirty="0"/>
              <a:t>They will be constructive towards conservation of resources.</a:t>
            </a:r>
          </a:p>
        </p:txBody>
      </p:sp>
    </p:spTree>
    <p:extLst>
      <p:ext uri="{BB962C8B-B14F-4D97-AF65-F5344CB8AC3E}">
        <p14:creationId xmlns:p14="http://schemas.microsoft.com/office/powerpoint/2010/main" val="3897028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93" y="198036"/>
            <a:ext cx="7886700" cy="994172"/>
          </a:xfrm>
        </p:spPr>
        <p:txBody>
          <a:bodyPr/>
          <a:lstStyle/>
          <a:p>
            <a:r>
              <a:rPr lang="en-IN" b="1" dirty="0" smtClean="0">
                <a:solidFill>
                  <a:srgbClr val="FF0000"/>
                </a:solidFill>
              </a:rPr>
              <a:t>CONTENT</a:t>
            </a:r>
            <a:endParaRPr lang="en-IN" b="1" dirty="0">
              <a:solidFill>
                <a:srgbClr val="FF0000"/>
              </a:solidFill>
            </a:endParaRPr>
          </a:p>
        </p:txBody>
      </p:sp>
      <p:sp>
        <p:nvSpPr>
          <p:cNvPr id="3" name="Content Placeholder 2"/>
          <p:cNvSpPr>
            <a:spLocks noGrp="1"/>
          </p:cNvSpPr>
          <p:nvPr>
            <p:ph idx="1"/>
          </p:nvPr>
        </p:nvSpPr>
        <p:spPr>
          <a:xfrm>
            <a:off x="2346517" y="1099372"/>
            <a:ext cx="6101987" cy="3632648"/>
          </a:xfrm>
        </p:spPr>
        <p:txBody>
          <a:bodyPr>
            <a:normAutofit/>
          </a:bodyPr>
          <a:lstStyle/>
          <a:p>
            <a:r>
              <a:rPr lang="en-US" dirty="0" smtClean="0"/>
              <a:t>Mineral Based Industries</a:t>
            </a:r>
          </a:p>
          <a:p>
            <a:pPr>
              <a:buFont typeface="Wingdings" panose="05000000000000000000" pitchFamily="2" charset="2"/>
              <a:buChar char="Ø"/>
            </a:pPr>
            <a:r>
              <a:rPr lang="en-US" dirty="0"/>
              <a:t> </a:t>
            </a:r>
            <a:r>
              <a:rPr lang="en-US" dirty="0" smtClean="0"/>
              <a:t>Iron – Steel Industry</a:t>
            </a:r>
          </a:p>
          <a:p>
            <a:pPr>
              <a:buFont typeface="Wingdings" panose="05000000000000000000" pitchFamily="2" charset="2"/>
              <a:buChar char="Ø"/>
            </a:pPr>
            <a:r>
              <a:rPr lang="en-US" dirty="0" smtClean="0"/>
              <a:t>Aluminium Industry</a:t>
            </a:r>
          </a:p>
          <a:p>
            <a:pPr>
              <a:buFont typeface="Wingdings" panose="05000000000000000000" pitchFamily="2" charset="2"/>
              <a:buChar char="Ø"/>
            </a:pPr>
            <a:r>
              <a:rPr lang="en-IN" dirty="0"/>
              <a:t>Chemical </a:t>
            </a:r>
            <a:r>
              <a:rPr lang="en-IN" dirty="0" smtClean="0"/>
              <a:t>Industry</a:t>
            </a:r>
          </a:p>
          <a:p>
            <a:pPr>
              <a:buFont typeface="Wingdings" panose="05000000000000000000" pitchFamily="2" charset="2"/>
              <a:buChar char="Ø"/>
            </a:pPr>
            <a:r>
              <a:rPr lang="en-IN" dirty="0" smtClean="0"/>
              <a:t>Fertilizer</a:t>
            </a:r>
            <a:r>
              <a:rPr lang="en-US" dirty="0" smtClean="0"/>
              <a:t> Industry</a:t>
            </a:r>
          </a:p>
          <a:p>
            <a:pPr>
              <a:buFont typeface="Wingdings" panose="05000000000000000000" pitchFamily="2" charset="2"/>
              <a:buChar char="Ø"/>
            </a:pPr>
            <a:r>
              <a:rPr lang="en-IN" dirty="0" smtClean="0"/>
              <a:t>Cement Industry</a:t>
            </a:r>
          </a:p>
          <a:p>
            <a:pPr>
              <a:buFont typeface="Wingdings" panose="05000000000000000000" pitchFamily="2" charset="2"/>
              <a:buChar char="Ø"/>
            </a:pPr>
            <a:r>
              <a:rPr lang="en-IN" dirty="0" smtClean="0"/>
              <a:t>Automobile Industry</a:t>
            </a:r>
          </a:p>
          <a:p>
            <a:pPr>
              <a:buFont typeface="Wingdings" panose="05000000000000000000" pitchFamily="2" charset="2"/>
              <a:buChar char="Ø"/>
            </a:pPr>
            <a:r>
              <a:rPr lang="en-IN" dirty="0"/>
              <a:t> </a:t>
            </a:r>
            <a:r>
              <a:rPr lang="en-IN" dirty="0" smtClean="0"/>
              <a:t>Information Technology and Electronic Industry</a:t>
            </a:r>
            <a:endParaRPr lang="en-US" dirty="0" smtClean="0"/>
          </a:p>
          <a:p>
            <a:pPr>
              <a:buFont typeface="Wingdings" panose="05000000000000000000" pitchFamily="2" charset="2"/>
              <a:buChar char="Ø"/>
            </a:pPr>
            <a:endParaRPr lang="en-IN" dirty="0"/>
          </a:p>
          <a:p>
            <a:endParaRPr lang="en-IN" dirty="0"/>
          </a:p>
        </p:txBody>
      </p:sp>
      <p:pic>
        <p:nvPicPr>
          <p:cNvPr id="4" name="Google Shape;77;p16"/>
          <p:cNvPicPr preferRelativeResize="0"/>
          <p:nvPr/>
        </p:nvPicPr>
        <p:blipFill rotWithShape="1">
          <a:blip r:embed="rId2">
            <a:alphaModFix/>
          </a:blip>
          <a:srcRect/>
          <a:stretch/>
        </p:blipFill>
        <p:spPr>
          <a:xfrm>
            <a:off x="7827919" y="38714"/>
            <a:ext cx="1241169" cy="656408"/>
          </a:xfrm>
          <a:prstGeom prst="rect">
            <a:avLst/>
          </a:prstGeom>
          <a:noFill/>
          <a:ln>
            <a:noFill/>
          </a:ln>
        </p:spPr>
      </p:pic>
    </p:spTree>
    <p:extLst>
      <p:ext uri="{BB962C8B-B14F-4D97-AF65-F5344CB8AC3E}">
        <p14:creationId xmlns:p14="http://schemas.microsoft.com/office/powerpoint/2010/main" val="644404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74" y="744584"/>
            <a:ext cx="7886700" cy="470739"/>
          </a:xfrm>
        </p:spPr>
        <p:txBody>
          <a:bodyPr>
            <a:normAutofit fontScale="90000"/>
          </a:bodyPr>
          <a:lstStyle/>
          <a:p>
            <a:r>
              <a:rPr lang="en-US" b="1" u="sng" dirty="0">
                <a:solidFill>
                  <a:srgbClr val="FF0000"/>
                </a:solidFill>
              </a:rPr>
              <a:t>Mineral </a:t>
            </a:r>
            <a:r>
              <a:rPr lang="en-US" b="1" u="sng" dirty="0" smtClean="0">
                <a:solidFill>
                  <a:srgbClr val="FF0000"/>
                </a:solidFill>
              </a:rPr>
              <a:t>based industry</a:t>
            </a:r>
            <a:endParaRPr lang="en-IN" b="1" u="sng" dirty="0">
              <a:solidFill>
                <a:srgbClr val="FF0000"/>
              </a:solidFill>
            </a:endParaRPr>
          </a:p>
        </p:txBody>
      </p:sp>
      <p:sp>
        <p:nvSpPr>
          <p:cNvPr id="3" name="Content Placeholder 2"/>
          <p:cNvSpPr>
            <a:spLocks noGrp="1"/>
          </p:cNvSpPr>
          <p:nvPr>
            <p:ph idx="1"/>
          </p:nvPr>
        </p:nvSpPr>
        <p:spPr>
          <a:xfrm>
            <a:off x="628650" y="1617059"/>
            <a:ext cx="7886700" cy="2763554"/>
          </a:xfrm>
        </p:spPr>
        <p:txBody>
          <a:bodyPr/>
          <a:lstStyle/>
          <a:p>
            <a:pPr algn="just"/>
            <a:r>
              <a:rPr lang="en-US" dirty="0"/>
              <a:t>Industries that use minerals and metals as raw materials are called mineral based industries</a:t>
            </a:r>
            <a:r>
              <a:rPr lang="en-US" dirty="0" smtClean="0"/>
              <a:t>.</a:t>
            </a:r>
          </a:p>
          <a:p>
            <a:pPr algn="just"/>
            <a:r>
              <a:rPr lang="en-US" b="1" u="sng" dirty="0" smtClean="0"/>
              <a:t>Iron and Steel Industry</a:t>
            </a:r>
          </a:p>
          <a:p>
            <a:pPr algn="just">
              <a:buFont typeface="Wingdings" panose="05000000000000000000" pitchFamily="2" charset="2"/>
              <a:buChar char="Ø"/>
            </a:pPr>
            <a:r>
              <a:rPr lang="en-US" dirty="0"/>
              <a:t>The iron and steel Industry is the </a:t>
            </a:r>
            <a:r>
              <a:rPr lang="en-US" u="sng" dirty="0" smtClean="0"/>
              <a:t>basic industry </a:t>
            </a:r>
            <a:r>
              <a:rPr lang="en-US" dirty="0"/>
              <a:t>since all the other </a:t>
            </a:r>
            <a:r>
              <a:rPr lang="en-US" dirty="0" smtClean="0"/>
              <a:t>industries—heavy, medium </a:t>
            </a:r>
            <a:r>
              <a:rPr lang="en-US" dirty="0"/>
              <a:t>and </a:t>
            </a:r>
            <a:r>
              <a:rPr lang="en-US" dirty="0" smtClean="0"/>
              <a:t>light, depend </a:t>
            </a:r>
            <a:r>
              <a:rPr lang="en-US" dirty="0"/>
              <a:t>on it for their machinery. </a:t>
            </a:r>
            <a:endParaRPr lang="en-US" dirty="0" smtClean="0"/>
          </a:p>
          <a:p>
            <a:pPr algn="just">
              <a:buFont typeface="Wingdings" panose="05000000000000000000" pitchFamily="2" charset="2"/>
              <a:buChar char="Ø"/>
            </a:pPr>
            <a:r>
              <a:rPr lang="en-US" dirty="0" smtClean="0"/>
              <a:t>Steel </a:t>
            </a:r>
            <a:r>
              <a:rPr lang="en-US" dirty="0"/>
              <a:t>is needed to manufacture a variety of engineering goods, construction material, defence, medical, telephonic, scientific equipment and a variety of consumer goods.</a:t>
            </a:r>
            <a:endParaRPr lang="en-US" dirty="0" smtClean="0"/>
          </a:p>
          <a:p>
            <a:endParaRPr lang="en-IN" dirty="0"/>
          </a:p>
        </p:txBody>
      </p:sp>
      <p:pic>
        <p:nvPicPr>
          <p:cNvPr id="4" name="Google Shape;77;p16"/>
          <p:cNvPicPr preferRelativeResize="0"/>
          <p:nvPr/>
        </p:nvPicPr>
        <p:blipFill rotWithShape="1">
          <a:blip r:embed="rId2">
            <a:alphaModFix/>
          </a:blip>
          <a:srcRect/>
          <a:stretch/>
        </p:blipFill>
        <p:spPr>
          <a:xfrm>
            <a:off x="7894765" y="88176"/>
            <a:ext cx="1241169" cy="656408"/>
          </a:xfrm>
          <a:prstGeom prst="rect">
            <a:avLst/>
          </a:prstGeom>
          <a:noFill/>
          <a:ln>
            <a:noFill/>
          </a:ln>
        </p:spPr>
      </p:pic>
    </p:spTree>
    <p:extLst>
      <p:ext uri="{BB962C8B-B14F-4D97-AF65-F5344CB8AC3E}">
        <p14:creationId xmlns:p14="http://schemas.microsoft.com/office/powerpoint/2010/main" val="207362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0000"/>
                </a:solidFill>
              </a:rPr>
              <a:t>Iron and Steel Industry</a:t>
            </a:r>
            <a:r>
              <a:rPr lang="en-US" b="1" u="sng" dirty="0"/>
              <a:t/>
            </a:r>
            <a:br>
              <a:rPr lang="en-US" b="1" u="sng" dirty="0"/>
            </a:br>
            <a:endParaRPr lang="en-IN"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579" t="15983" r="38636" b="30280"/>
          <a:stretch/>
        </p:blipFill>
        <p:spPr>
          <a:xfrm>
            <a:off x="333103" y="862149"/>
            <a:ext cx="2263140" cy="383068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893" t="16936" r="38607" b="30276"/>
          <a:stretch/>
        </p:blipFill>
        <p:spPr>
          <a:xfrm>
            <a:off x="2596243" y="1067889"/>
            <a:ext cx="2057401" cy="33408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8786" t="16174" r="39035" b="24750"/>
          <a:stretch/>
        </p:blipFill>
        <p:spPr>
          <a:xfrm>
            <a:off x="4653643" y="1067889"/>
            <a:ext cx="2194559" cy="386987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9107" t="16556" r="38678" b="29704"/>
          <a:stretch/>
        </p:blipFill>
        <p:spPr>
          <a:xfrm>
            <a:off x="6737170" y="1067889"/>
            <a:ext cx="2031275" cy="3624943"/>
          </a:xfrm>
          <a:prstGeom prst="rect">
            <a:avLst/>
          </a:prstGeom>
        </p:spPr>
      </p:pic>
      <p:pic>
        <p:nvPicPr>
          <p:cNvPr id="8" name="Google Shape;77;p16"/>
          <p:cNvPicPr preferRelativeResize="0"/>
          <p:nvPr/>
        </p:nvPicPr>
        <p:blipFill rotWithShape="1">
          <a:blip r:embed="rId6">
            <a:alphaModFix/>
          </a:blip>
          <a:srcRect/>
          <a:stretch/>
        </p:blipFill>
        <p:spPr>
          <a:xfrm>
            <a:off x="7752807" y="116821"/>
            <a:ext cx="1241169" cy="656408"/>
          </a:xfrm>
          <a:prstGeom prst="rect">
            <a:avLst/>
          </a:prstGeom>
          <a:noFill/>
          <a:ln>
            <a:noFill/>
          </a:ln>
        </p:spPr>
      </p:pic>
    </p:spTree>
    <p:extLst>
      <p:ext uri="{BB962C8B-B14F-4D97-AF65-F5344CB8AC3E}">
        <p14:creationId xmlns:p14="http://schemas.microsoft.com/office/powerpoint/2010/main" val="1149278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917" t="16583" r="39141" b="23676"/>
          <a:stretch/>
        </p:blipFill>
        <p:spPr>
          <a:xfrm>
            <a:off x="6625936" y="853529"/>
            <a:ext cx="2312126" cy="3718015"/>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465" t="19033" r="38928" b="26084"/>
          <a:stretch/>
        </p:blipFill>
        <p:spPr>
          <a:xfrm>
            <a:off x="2316542" y="671104"/>
            <a:ext cx="2067198" cy="38012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214" t="17127" r="38929" b="31229"/>
          <a:stretch/>
        </p:blipFill>
        <p:spPr>
          <a:xfrm>
            <a:off x="4487767" y="651510"/>
            <a:ext cx="1998617" cy="341430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8786" t="16937" r="38607" b="27989"/>
          <a:stretch/>
        </p:blipFill>
        <p:spPr>
          <a:xfrm>
            <a:off x="301358" y="619668"/>
            <a:ext cx="2067197" cy="3801292"/>
          </a:xfrm>
          <a:prstGeom prst="rect">
            <a:avLst/>
          </a:prstGeom>
        </p:spPr>
      </p:pic>
      <p:pic>
        <p:nvPicPr>
          <p:cNvPr id="8" name="Google Shape;77;p16"/>
          <p:cNvPicPr preferRelativeResize="0"/>
          <p:nvPr/>
        </p:nvPicPr>
        <p:blipFill rotWithShape="1">
          <a:blip r:embed="rId6">
            <a:alphaModFix/>
          </a:blip>
          <a:srcRect/>
          <a:stretch/>
        </p:blipFill>
        <p:spPr>
          <a:xfrm>
            <a:off x="7765395" y="8684"/>
            <a:ext cx="1241169" cy="656408"/>
          </a:xfrm>
          <a:prstGeom prst="rect">
            <a:avLst/>
          </a:prstGeom>
          <a:noFill/>
          <a:ln>
            <a:noFill/>
          </a:ln>
        </p:spPr>
      </p:pic>
      <p:sp>
        <p:nvSpPr>
          <p:cNvPr id="9" name="Rectangle 8"/>
          <p:cNvSpPr/>
          <p:nvPr/>
        </p:nvSpPr>
        <p:spPr>
          <a:xfrm>
            <a:off x="301357" y="249594"/>
            <a:ext cx="6185027" cy="415498"/>
          </a:xfrm>
          <a:prstGeom prst="rect">
            <a:avLst/>
          </a:prstGeom>
        </p:spPr>
        <p:txBody>
          <a:bodyPr wrap="square">
            <a:spAutoFit/>
          </a:bodyPr>
          <a:lstStyle/>
          <a:p>
            <a:r>
              <a:rPr lang="en-US" sz="2100" b="1" u="sng" dirty="0">
                <a:solidFill>
                  <a:srgbClr val="FF0000"/>
                </a:solidFill>
              </a:rPr>
              <a:t>STEEL MANUFACTURING</a:t>
            </a:r>
            <a:endParaRPr lang="en-IN" sz="2100" dirty="0"/>
          </a:p>
        </p:txBody>
      </p:sp>
    </p:spTree>
    <p:extLst>
      <p:ext uri="{BB962C8B-B14F-4D97-AF65-F5344CB8AC3E}">
        <p14:creationId xmlns:p14="http://schemas.microsoft.com/office/powerpoint/2010/main" val="2086046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656170"/>
            <a:ext cx="7886700" cy="1215323"/>
          </a:xfrm>
        </p:spPr>
        <p:txBody>
          <a:bodyPr/>
          <a:lstStyle/>
          <a:p>
            <a:r>
              <a:rPr lang="en-US" b="1" u="sng" dirty="0">
                <a:solidFill>
                  <a:srgbClr val="FF0000"/>
                </a:solidFill>
              </a:rPr>
              <a:t>STEEL MANUFACTURING</a:t>
            </a:r>
            <a:r>
              <a:rPr lang="en-IN" dirty="0"/>
              <a:t/>
            </a:r>
            <a:br>
              <a:rPr lang="en-IN" dirty="0"/>
            </a:br>
            <a:endParaRPr lang="en-IN"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273" t="36529" r="40291" b="36015"/>
          <a:stretch/>
        </p:blipFill>
        <p:spPr>
          <a:xfrm>
            <a:off x="4224635" y="2635909"/>
            <a:ext cx="2357029" cy="105895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86" t="16174" r="38714" b="23988"/>
          <a:stretch/>
        </p:blipFill>
        <p:spPr>
          <a:xfrm>
            <a:off x="2278652" y="1371601"/>
            <a:ext cx="2057400" cy="350737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8786" t="40950" r="39892" b="38650"/>
          <a:stretch/>
        </p:blipFill>
        <p:spPr>
          <a:xfrm>
            <a:off x="4336053" y="1420586"/>
            <a:ext cx="1949632" cy="120504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8893" t="16555" r="38714" b="27417"/>
          <a:stretch/>
        </p:blipFill>
        <p:spPr>
          <a:xfrm>
            <a:off x="284116" y="1420586"/>
            <a:ext cx="2047604" cy="335062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8786" t="16746" r="39250" b="31579"/>
          <a:stretch/>
        </p:blipFill>
        <p:spPr>
          <a:xfrm>
            <a:off x="6601738" y="1112622"/>
            <a:ext cx="2402317" cy="3766356"/>
          </a:xfrm>
          <a:prstGeom prst="rect">
            <a:avLst/>
          </a:prstGeom>
        </p:spPr>
      </p:pic>
      <p:pic>
        <p:nvPicPr>
          <p:cNvPr id="9" name="Google Shape;77;p16"/>
          <p:cNvPicPr preferRelativeResize="0"/>
          <p:nvPr/>
        </p:nvPicPr>
        <p:blipFill rotWithShape="1">
          <a:blip r:embed="rId7">
            <a:alphaModFix/>
          </a:blip>
          <a:srcRect/>
          <a:stretch/>
        </p:blipFill>
        <p:spPr>
          <a:xfrm>
            <a:off x="7762886" y="136921"/>
            <a:ext cx="1241169" cy="656408"/>
          </a:xfrm>
          <a:prstGeom prst="rect">
            <a:avLst/>
          </a:prstGeom>
          <a:noFill/>
          <a:ln>
            <a:noFill/>
          </a:ln>
        </p:spPr>
      </p:pic>
    </p:spTree>
    <p:extLst>
      <p:ext uri="{BB962C8B-B14F-4D97-AF65-F5344CB8AC3E}">
        <p14:creationId xmlns:p14="http://schemas.microsoft.com/office/powerpoint/2010/main" val="734674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 y="127363"/>
            <a:ext cx="8964386" cy="4918165"/>
          </a:xfrm>
        </p:spPr>
      </p:pic>
      <p:pic>
        <p:nvPicPr>
          <p:cNvPr id="3" name="Google Shape;77;p16"/>
          <p:cNvPicPr preferRelativeResize="0"/>
          <p:nvPr/>
        </p:nvPicPr>
        <p:blipFill rotWithShape="1">
          <a:blip r:embed="rId3">
            <a:alphaModFix/>
          </a:blip>
          <a:srcRect/>
          <a:stretch/>
        </p:blipFill>
        <p:spPr>
          <a:xfrm>
            <a:off x="7706736" y="127363"/>
            <a:ext cx="1241169" cy="656408"/>
          </a:xfrm>
          <a:prstGeom prst="rect">
            <a:avLst/>
          </a:prstGeom>
          <a:noFill/>
          <a:ln>
            <a:noFill/>
          </a:ln>
        </p:spPr>
      </p:pic>
    </p:spTree>
    <p:extLst>
      <p:ext uri="{BB962C8B-B14F-4D97-AF65-F5344CB8AC3E}">
        <p14:creationId xmlns:p14="http://schemas.microsoft.com/office/powerpoint/2010/main" val="3810353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7;p16"/>
          <p:cNvPicPr preferRelativeResize="0">
            <a:picLocks noGrp="1"/>
          </p:cNvPicPr>
          <p:nvPr>
            <p:ph idx="1"/>
          </p:nvPr>
        </p:nvPicPr>
        <p:blipFill rotWithShape="1">
          <a:blip r:embed="rId2">
            <a:alphaModFix/>
          </a:blip>
          <a:srcRect/>
          <a:stretch/>
        </p:blipFill>
        <p:spPr>
          <a:xfrm>
            <a:off x="7916091" y="110201"/>
            <a:ext cx="1071154" cy="568235"/>
          </a:xfrm>
          <a:prstGeom prst="rect">
            <a:avLst/>
          </a:prstGeom>
          <a:noFill/>
          <a:ln>
            <a:noFill/>
          </a:ln>
        </p:spPr>
      </p:pic>
      <p:sp>
        <p:nvSpPr>
          <p:cNvPr id="3" name="Rectangle 2"/>
          <p:cNvSpPr/>
          <p:nvPr/>
        </p:nvSpPr>
        <p:spPr>
          <a:xfrm>
            <a:off x="333103" y="501080"/>
            <a:ext cx="8196943" cy="1938992"/>
          </a:xfrm>
          <a:prstGeom prst="rect">
            <a:avLst/>
          </a:prstGeom>
        </p:spPr>
        <p:txBody>
          <a:bodyPr wrap="square">
            <a:spAutoFit/>
          </a:bodyPr>
          <a:lstStyle/>
          <a:p>
            <a:pPr marL="214313" indent="-214313" algn="just">
              <a:buFont typeface="Wingdings" panose="05000000000000000000" pitchFamily="2" charset="2"/>
              <a:buChar char="Ø"/>
            </a:pPr>
            <a:r>
              <a:rPr lang="en-US" sz="1500" dirty="0"/>
              <a:t>1870-Bengal Iron </a:t>
            </a:r>
            <a:r>
              <a:rPr lang="en-US" sz="1500" dirty="0"/>
              <a:t>Works Company established its plant in West Bengal. </a:t>
            </a:r>
          </a:p>
          <a:p>
            <a:pPr marL="214313" indent="-214313" algn="just">
              <a:buFont typeface="Wingdings" panose="05000000000000000000" pitchFamily="2" charset="2"/>
              <a:buChar char="Ø"/>
            </a:pPr>
            <a:r>
              <a:rPr lang="en-US" sz="1500" dirty="0"/>
              <a:t>1974</a:t>
            </a:r>
            <a:r>
              <a:rPr lang="en-US" sz="1500" dirty="0"/>
              <a:t>, The Steel Authority of India Limited (SAIL) was </a:t>
            </a:r>
            <a:r>
              <a:rPr lang="en-US" sz="1500" dirty="0"/>
              <a:t>established. </a:t>
            </a:r>
          </a:p>
          <a:p>
            <a:pPr marL="214313" indent="-214313" algn="just">
              <a:buFont typeface="Wingdings" panose="05000000000000000000" pitchFamily="2" charset="2"/>
              <a:buChar char="Ø"/>
            </a:pPr>
            <a:r>
              <a:rPr lang="en-US" sz="1500" dirty="0"/>
              <a:t>Indian </a:t>
            </a:r>
            <a:r>
              <a:rPr lang="en-US" sz="1500" dirty="0"/>
              <a:t>ranked at the 4</a:t>
            </a:r>
            <a:r>
              <a:rPr lang="en-US" sz="1500" baseline="30000" dirty="0"/>
              <a:t>th</a:t>
            </a:r>
            <a:r>
              <a:rPr lang="en-US" sz="1500" dirty="0"/>
              <a:t> position in the production of crude steel (85 million </a:t>
            </a:r>
            <a:r>
              <a:rPr lang="en-US" sz="1500" dirty="0"/>
              <a:t>tones) </a:t>
            </a:r>
            <a:r>
              <a:rPr lang="en-US" sz="1500" dirty="0"/>
              <a:t>in the world during 2014 after China, Japan and USA</a:t>
            </a:r>
            <a:r>
              <a:rPr lang="en-US" sz="1500" dirty="0"/>
              <a:t>.</a:t>
            </a:r>
          </a:p>
          <a:p>
            <a:pPr marL="214313" indent="-214313" algn="just">
              <a:buFont typeface="Wingdings" panose="05000000000000000000" pitchFamily="2" charset="2"/>
              <a:buChar char="Ø"/>
            </a:pPr>
            <a:r>
              <a:rPr lang="en-US" sz="1500" dirty="0"/>
              <a:t>China </a:t>
            </a:r>
            <a:r>
              <a:rPr lang="en-US" sz="1500" dirty="0"/>
              <a:t>is the largest </a:t>
            </a:r>
            <a:r>
              <a:rPr lang="en-US" sz="1500" dirty="0"/>
              <a:t>producer and also </a:t>
            </a:r>
            <a:r>
              <a:rPr lang="en-US" sz="1500" dirty="0"/>
              <a:t>the world’s largest consumer of steel. </a:t>
            </a:r>
            <a:endParaRPr lang="en-US" sz="1500" dirty="0"/>
          </a:p>
          <a:p>
            <a:pPr marL="214313" indent="-214313" algn="just">
              <a:buFont typeface="Wingdings" panose="05000000000000000000" pitchFamily="2" charset="2"/>
              <a:buChar char="Ø"/>
            </a:pPr>
            <a:r>
              <a:rPr lang="en-US" sz="1500" dirty="0" err="1"/>
              <a:t>Chotanagpur</a:t>
            </a:r>
            <a:r>
              <a:rPr lang="en-US" sz="1500" dirty="0"/>
              <a:t> </a:t>
            </a:r>
            <a:r>
              <a:rPr lang="en-US" sz="1500" dirty="0"/>
              <a:t>plateau region has the maximum concentration of iron and steel industries</a:t>
            </a:r>
            <a:r>
              <a:rPr lang="en-US" sz="1500" dirty="0"/>
              <a:t>.</a:t>
            </a:r>
          </a:p>
          <a:p>
            <a:pPr marL="214313" indent="-214313" algn="just">
              <a:buFont typeface="Wingdings" panose="05000000000000000000" pitchFamily="2" charset="2"/>
              <a:buChar char="Ø"/>
            </a:pPr>
            <a:r>
              <a:rPr lang="en-US" sz="1500" dirty="0"/>
              <a:t>Favourable Conditions</a:t>
            </a:r>
          </a:p>
          <a:p>
            <a:pPr marL="214313" indent="-214313" algn="just">
              <a:buFont typeface="Wingdings" panose="05000000000000000000" pitchFamily="2" charset="2"/>
              <a:buChar char="Ø"/>
            </a:pPr>
            <a:r>
              <a:rPr lang="en-US" sz="1500" dirty="0"/>
              <a:t>Challenges of Iron and Steel Industry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03" y="2653597"/>
            <a:ext cx="3571875" cy="21665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372" y="2653596"/>
            <a:ext cx="3792719" cy="2166599"/>
          </a:xfrm>
          <a:prstGeom prst="rect">
            <a:avLst/>
          </a:prstGeom>
        </p:spPr>
      </p:pic>
    </p:spTree>
    <p:extLst>
      <p:ext uri="{BB962C8B-B14F-4D97-AF65-F5344CB8AC3E}">
        <p14:creationId xmlns:p14="http://schemas.microsoft.com/office/powerpoint/2010/main" val="25575766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46" y="254726"/>
            <a:ext cx="8709660" cy="4732020"/>
          </a:xfrm>
        </p:spPr>
      </p:pic>
      <p:pic>
        <p:nvPicPr>
          <p:cNvPr id="3" name="Google Shape;77;p16"/>
          <p:cNvPicPr preferRelativeResize="0"/>
          <p:nvPr/>
        </p:nvPicPr>
        <p:blipFill rotWithShape="1">
          <a:blip r:embed="rId3">
            <a:alphaModFix/>
          </a:blip>
          <a:srcRect/>
          <a:stretch/>
        </p:blipFill>
        <p:spPr>
          <a:xfrm>
            <a:off x="7759339" y="98579"/>
            <a:ext cx="1241169" cy="656408"/>
          </a:xfrm>
          <a:prstGeom prst="rect">
            <a:avLst/>
          </a:prstGeom>
          <a:noFill/>
          <a:ln>
            <a:noFill/>
          </a:ln>
        </p:spPr>
      </p:pic>
    </p:spTree>
    <p:extLst>
      <p:ext uri="{BB962C8B-B14F-4D97-AF65-F5344CB8AC3E}">
        <p14:creationId xmlns:p14="http://schemas.microsoft.com/office/powerpoint/2010/main" val="3949825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822" y="243425"/>
            <a:ext cx="4761413" cy="4637738"/>
          </a:xfrm>
        </p:spPr>
      </p:pic>
      <p:pic>
        <p:nvPicPr>
          <p:cNvPr id="5" name="Google Shape;77;p16"/>
          <p:cNvPicPr preferRelativeResize="0"/>
          <p:nvPr/>
        </p:nvPicPr>
        <p:blipFill rotWithShape="1">
          <a:blip r:embed="rId4">
            <a:alphaModFix/>
          </a:blip>
          <a:srcRect/>
          <a:stretch/>
        </p:blipFill>
        <p:spPr>
          <a:xfrm>
            <a:off x="7902831" y="0"/>
            <a:ext cx="1241169" cy="656408"/>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41104" t="32463" r="40441" b="31070"/>
          <a:stretch/>
        </p:blipFill>
        <p:spPr>
          <a:xfrm>
            <a:off x="5039833" y="656408"/>
            <a:ext cx="3827720" cy="4224755"/>
          </a:xfrm>
          <a:prstGeom prst="rect">
            <a:avLst/>
          </a:prstGeom>
        </p:spPr>
      </p:pic>
    </p:spTree>
    <p:extLst>
      <p:ext uri="{BB962C8B-B14F-4D97-AF65-F5344CB8AC3E}">
        <p14:creationId xmlns:p14="http://schemas.microsoft.com/office/powerpoint/2010/main" val="19470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48" y="127364"/>
            <a:ext cx="8660675" cy="4859382"/>
          </a:xfrm>
        </p:spPr>
      </p:pic>
      <p:pic>
        <p:nvPicPr>
          <p:cNvPr id="3" name="Google Shape;77;p16"/>
          <p:cNvPicPr preferRelativeResize="0"/>
          <p:nvPr/>
        </p:nvPicPr>
        <p:blipFill rotWithShape="1">
          <a:blip r:embed="rId3">
            <a:alphaModFix/>
          </a:blip>
          <a:srcRect/>
          <a:stretch/>
        </p:blipFill>
        <p:spPr>
          <a:xfrm>
            <a:off x="7911474" y="0"/>
            <a:ext cx="1232526" cy="611875"/>
          </a:xfrm>
          <a:prstGeom prst="rect">
            <a:avLst/>
          </a:prstGeom>
          <a:noFill/>
          <a:ln>
            <a:noFill/>
          </a:ln>
        </p:spPr>
      </p:pic>
    </p:spTree>
    <p:extLst>
      <p:ext uri="{BB962C8B-B14F-4D97-AF65-F5344CB8AC3E}">
        <p14:creationId xmlns:p14="http://schemas.microsoft.com/office/powerpoint/2010/main" val="17507108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843" y="274320"/>
            <a:ext cx="7886700" cy="597626"/>
          </a:xfrm>
        </p:spPr>
        <p:txBody>
          <a:bodyPr>
            <a:normAutofit fontScale="62500" lnSpcReduction="20000"/>
          </a:bodyPr>
          <a:lstStyle/>
          <a:p>
            <a:pPr marL="0" indent="0">
              <a:buNone/>
            </a:pPr>
            <a:endParaRPr lang="en-US" u="sng" dirty="0" smtClean="0"/>
          </a:p>
          <a:p>
            <a:pPr marL="0" indent="0">
              <a:buNone/>
            </a:pPr>
            <a:r>
              <a:rPr lang="en-US" sz="2250" b="1" u="sng" dirty="0">
                <a:solidFill>
                  <a:srgbClr val="FF0000"/>
                </a:solidFill>
              </a:rPr>
              <a:t>INTEGRATED AND MINI STEEL PLANTS IN INDIA</a:t>
            </a:r>
          </a:p>
          <a:p>
            <a:endParaRPr lang="en-IN"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25" y="881743"/>
            <a:ext cx="8199736" cy="3605349"/>
          </a:xfrm>
          <a:prstGeom prst="rect">
            <a:avLst/>
          </a:prstGeom>
        </p:spPr>
      </p:pic>
      <p:pic>
        <p:nvPicPr>
          <p:cNvPr id="4" name="Google Shape;77;p16"/>
          <p:cNvPicPr preferRelativeResize="0"/>
          <p:nvPr/>
        </p:nvPicPr>
        <p:blipFill rotWithShape="1">
          <a:blip r:embed="rId3">
            <a:alphaModFix/>
          </a:blip>
          <a:srcRect/>
          <a:stretch/>
        </p:blipFill>
        <p:spPr>
          <a:xfrm>
            <a:off x="7679063" y="117110"/>
            <a:ext cx="1241169" cy="656408"/>
          </a:xfrm>
          <a:prstGeom prst="rect">
            <a:avLst/>
          </a:prstGeom>
          <a:noFill/>
          <a:ln>
            <a:noFill/>
          </a:ln>
        </p:spPr>
      </p:pic>
    </p:spTree>
    <p:extLst>
      <p:ext uri="{BB962C8B-B14F-4D97-AF65-F5344CB8AC3E}">
        <p14:creationId xmlns:p14="http://schemas.microsoft.com/office/powerpoint/2010/main" val="1099040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1" y="303235"/>
            <a:ext cx="7886700" cy="813639"/>
          </a:xfrm>
        </p:spPr>
        <p:txBody>
          <a:bodyPr/>
          <a:lstStyle/>
          <a:p>
            <a:r>
              <a:rPr lang="en-IN" b="1" dirty="0" smtClean="0">
                <a:solidFill>
                  <a:srgbClr val="FF0000"/>
                </a:solidFill>
              </a:rPr>
              <a:t>Aluminium Smelting</a:t>
            </a:r>
            <a:endParaRPr lang="en-IN" b="1" dirty="0">
              <a:solidFill>
                <a:srgbClr val="FF0000"/>
              </a:solidFill>
            </a:endParaRPr>
          </a:p>
        </p:txBody>
      </p:sp>
      <p:sp>
        <p:nvSpPr>
          <p:cNvPr id="3" name="Content Placeholder 2"/>
          <p:cNvSpPr>
            <a:spLocks noGrp="1"/>
          </p:cNvSpPr>
          <p:nvPr>
            <p:ph idx="1"/>
          </p:nvPr>
        </p:nvSpPr>
        <p:spPr>
          <a:xfrm>
            <a:off x="315141" y="1420586"/>
            <a:ext cx="4083776" cy="3066506"/>
          </a:xfrm>
        </p:spPr>
        <p:txBody>
          <a:bodyPr>
            <a:normAutofit/>
          </a:bodyPr>
          <a:lstStyle/>
          <a:p>
            <a:pPr algn="just"/>
            <a:r>
              <a:rPr lang="en-US" dirty="0"/>
              <a:t>Aluminium smelting is the second most important metallurgical industry in India. </a:t>
            </a:r>
            <a:endParaRPr lang="en-US" dirty="0" smtClean="0"/>
          </a:p>
          <a:p>
            <a:pPr algn="just"/>
            <a:r>
              <a:rPr lang="en-US" dirty="0" smtClean="0"/>
              <a:t>It </a:t>
            </a:r>
            <a:r>
              <a:rPr lang="en-US" dirty="0"/>
              <a:t>is light, resistant to corrosion, a good conductor of heat, </a:t>
            </a:r>
            <a:r>
              <a:rPr lang="en-US" dirty="0" smtClean="0"/>
              <a:t>malleable </a:t>
            </a:r>
            <a:r>
              <a:rPr lang="en-US" dirty="0"/>
              <a:t>and becomes strong when it is mixed with other metals. </a:t>
            </a:r>
            <a:endParaRPr lang="en-US" dirty="0" smtClean="0"/>
          </a:p>
          <a:p>
            <a:pPr algn="just"/>
            <a:r>
              <a:rPr lang="en-US" dirty="0" smtClean="0"/>
              <a:t>It </a:t>
            </a:r>
            <a:r>
              <a:rPr lang="en-US" dirty="0"/>
              <a:t>is used to manufacture aircraft, utensils and wires</a:t>
            </a:r>
            <a:r>
              <a:rPr lang="en-US" dirty="0" smtClean="0"/>
              <a:t>.</a:t>
            </a:r>
          </a:p>
        </p:txBody>
      </p:sp>
      <p:pic>
        <p:nvPicPr>
          <p:cNvPr id="4" name="Google Shape;77;p16"/>
          <p:cNvPicPr preferRelativeResize="0"/>
          <p:nvPr/>
        </p:nvPicPr>
        <p:blipFill rotWithShape="1">
          <a:blip r:embed="rId2">
            <a:alphaModFix/>
          </a:blip>
          <a:srcRect/>
          <a:stretch/>
        </p:blipFill>
        <p:spPr>
          <a:xfrm>
            <a:off x="7763382" y="160242"/>
            <a:ext cx="1241169" cy="656408"/>
          </a:xfrm>
          <a:prstGeom prst="rect">
            <a:avLst/>
          </a:prstGeom>
          <a:noFill/>
          <a:ln>
            <a:noFill/>
          </a:ln>
        </p:spPr>
      </p:pic>
      <p:pic>
        <p:nvPicPr>
          <p:cNvPr id="5"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270" y="160242"/>
            <a:ext cx="2467905" cy="439543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107" t="18080" r="39250" b="32182"/>
          <a:stretch/>
        </p:blipFill>
        <p:spPr>
          <a:xfrm>
            <a:off x="7025527" y="1259866"/>
            <a:ext cx="1979024" cy="2557055"/>
          </a:xfrm>
          <a:prstGeom prst="rect">
            <a:avLst/>
          </a:prstGeom>
        </p:spPr>
      </p:pic>
    </p:spTree>
    <p:extLst>
      <p:ext uri="{BB962C8B-B14F-4D97-AF65-F5344CB8AC3E}">
        <p14:creationId xmlns:p14="http://schemas.microsoft.com/office/powerpoint/2010/main" val="3289177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38410" t="15984" r="38804" b="27278"/>
          <a:stretch/>
        </p:blipFill>
        <p:spPr>
          <a:xfrm>
            <a:off x="264523" y="953511"/>
            <a:ext cx="2939141" cy="3977639"/>
          </a:xfr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86" t="16364" r="38714" b="28370"/>
          <a:stretch/>
        </p:blipFill>
        <p:spPr>
          <a:xfrm>
            <a:off x="3203664" y="953511"/>
            <a:ext cx="2684417" cy="377189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9214" t="16936" r="38714" b="28370"/>
          <a:stretch/>
        </p:blipFill>
        <p:spPr>
          <a:xfrm>
            <a:off x="6005040" y="953512"/>
            <a:ext cx="2772592" cy="3771899"/>
          </a:xfrm>
          <a:prstGeom prst="rect">
            <a:avLst/>
          </a:prstGeom>
        </p:spPr>
      </p:pic>
      <p:pic>
        <p:nvPicPr>
          <p:cNvPr id="17" name="Google Shape;77;p16"/>
          <p:cNvPicPr preferRelativeResize="0"/>
          <p:nvPr/>
        </p:nvPicPr>
        <p:blipFill rotWithShape="1">
          <a:blip r:embed="rId5">
            <a:alphaModFix/>
          </a:blip>
          <a:srcRect/>
          <a:stretch/>
        </p:blipFill>
        <p:spPr>
          <a:xfrm>
            <a:off x="7902831" y="0"/>
            <a:ext cx="1241169" cy="656408"/>
          </a:xfrm>
          <a:prstGeom prst="rect">
            <a:avLst/>
          </a:prstGeom>
          <a:noFill/>
          <a:ln>
            <a:noFill/>
          </a:ln>
        </p:spPr>
      </p:pic>
    </p:spTree>
    <p:extLst>
      <p:ext uri="{BB962C8B-B14F-4D97-AF65-F5344CB8AC3E}">
        <p14:creationId xmlns:p14="http://schemas.microsoft.com/office/powerpoint/2010/main" val="4080042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1238" t="29988" r="40823" b="30518"/>
          <a:stretch/>
        </p:blipFill>
        <p:spPr>
          <a:xfrm>
            <a:off x="3009014" y="106326"/>
            <a:ext cx="5018568" cy="495477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9321" t="32563" r="38607" b="30848"/>
          <a:stretch/>
        </p:blipFill>
        <p:spPr>
          <a:xfrm>
            <a:off x="293915" y="1025545"/>
            <a:ext cx="2715099" cy="2873718"/>
          </a:xfrm>
          <a:prstGeom prst="rect">
            <a:avLst/>
          </a:prstGeom>
        </p:spPr>
      </p:pic>
      <p:pic>
        <p:nvPicPr>
          <p:cNvPr id="6" name="Google Shape;77;p16"/>
          <p:cNvPicPr preferRelativeResize="0"/>
          <p:nvPr/>
        </p:nvPicPr>
        <p:blipFill rotWithShape="1">
          <a:blip r:embed="rId5">
            <a:alphaModFix/>
          </a:blip>
          <a:srcRect/>
          <a:stretch/>
        </p:blipFill>
        <p:spPr>
          <a:xfrm>
            <a:off x="7812502" y="0"/>
            <a:ext cx="1241169" cy="656408"/>
          </a:xfrm>
          <a:prstGeom prst="rect">
            <a:avLst/>
          </a:prstGeom>
          <a:noFill/>
          <a:ln>
            <a:noFill/>
          </a:ln>
        </p:spPr>
      </p:pic>
    </p:spTree>
    <p:extLst>
      <p:ext uri="{BB962C8B-B14F-4D97-AF65-F5344CB8AC3E}">
        <p14:creationId xmlns:p14="http://schemas.microsoft.com/office/powerpoint/2010/main" val="30793756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12" y="871945"/>
            <a:ext cx="8210006" cy="3889466"/>
          </a:xfrm>
        </p:spPr>
      </p:pic>
      <p:pic>
        <p:nvPicPr>
          <p:cNvPr id="3" name="Google Shape;77;p16"/>
          <p:cNvPicPr preferRelativeResize="0"/>
          <p:nvPr/>
        </p:nvPicPr>
        <p:blipFill rotWithShape="1">
          <a:blip r:embed="rId3">
            <a:alphaModFix/>
          </a:blip>
          <a:srcRect/>
          <a:stretch/>
        </p:blipFill>
        <p:spPr>
          <a:xfrm>
            <a:off x="7736403" y="72453"/>
            <a:ext cx="1241169" cy="656408"/>
          </a:xfrm>
          <a:prstGeom prst="rect">
            <a:avLst/>
          </a:prstGeom>
          <a:noFill/>
          <a:ln>
            <a:noFill/>
          </a:ln>
        </p:spPr>
      </p:pic>
    </p:spTree>
    <p:extLst>
      <p:ext uri="{BB962C8B-B14F-4D97-AF65-F5344CB8AC3E}">
        <p14:creationId xmlns:p14="http://schemas.microsoft.com/office/powerpoint/2010/main" val="2140994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1" y="259622"/>
            <a:ext cx="8650877" cy="3517175"/>
          </a:xfrm>
        </p:spPr>
        <p:txBody>
          <a:bodyPr>
            <a:normAutofit/>
          </a:bodyPr>
          <a:lstStyle/>
          <a:p>
            <a:pPr marL="0" indent="0">
              <a:buNone/>
            </a:pPr>
            <a:r>
              <a:rPr lang="en-US" sz="3075" b="1" dirty="0">
                <a:solidFill>
                  <a:srgbClr val="FF0000"/>
                </a:solidFill>
              </a:rPr>
              <a:t>CHEMICAL INDUSTRY: </a:t>
            </a:r>
          </a:p>
          <a:p>
            <a:pPr algn="just"/>
            <a:r>
              <a:rPr lang="en-US" dirty="0" smtClean="0"/>
              <a:t>Chemical </a:t>
            </a:r>
            <a:r>
              <a:rPr lang="en-US" dirty="0"/>
              <a:t>industry is the one of the oldest industry of </a:t>
            </a:r>
            <a:r>
              <a:rPr lang="en-US" dirty="0" smtClean="0"/>
              <a:t>India(3% GDP). </a:t>
            </a:r>
          </a:p>
          <a:p>
            <a:pPr algn="just"/>
            <a:r>
              <a:rPr lang="en-US" dirty="0" smtClean="0"/>
              <a:t>It </a:t>
            </a:r>
            <a:r>
              <a:rPr lang="en-US" dirty="0"/>
              <a:t>includes petrochemical, fertilizers, paints and varnishes, gases, soap, perfumes, toiletries and pharmaceuticals. </a:t>
            </a:r>
            <a:endParaRPr lang="en-US" dirty="0" smtClean="0"/>
          </a:p>
          <a:p>
            <a:pPr algn="just"/>
            <a:r>
              <a:rPr lang="en-US" dirty="0" smtClean="0"/>
              <a:t>It </a:t>
            </a:r>
            <a:r>
              <a:rPr lang="en-US" dirty="0"/>
              <a:t>is the third largest in Asia and occupies the twelfth place in the world in term of its size</a:t>
            </a:r>
            <a:r>
              <a:rPr lang="en-US" dirty="0" smtClean="0"/>
              <a:t>.</a:t>
            </a:r>
          </a:p>
          <a:p>
            <a:pPr algn="just">
              <a:buFont typeface="Wingdings" panose="05000000000000000000" pitchFamily="2" charset="2"/>
              <a:buChar char="Ø"/>
            </a:pPr>
            <a:r>
              <a:rPr lang="en-US" b="1" u="sng" dirty="0" smtClean="0"/>
              <a:t>Inorganic </a:t>
            </a:r>
            <a:r>
              <a:rPr lang="en-US" b="1" u="sng" dirty="0"/>
              <a:t>chemicals </a:t>
            </a:r>
            <a:endParaRPr lang="en-US" b="1" u="sng" dirty="0" smtClean="0"/>
          </a:p>
          <a:p>
            <a:pPr algn="just">
              <a:buFont typeface="Wingdings" panose="05000000000000000000" pitchFamily="2" charset="2"/>
              <a:buChar char="Ø"/>
            </a:pPr>
            <a:r>
              <a:rPr lang="en-US" b="1" u="sng" dirty="0" smtClean="0"/>
              <a:t>Organic </a:t>
            </a:r>
            <a:r>
              <a:rPr lang="en-US" b="1" u="sng" dirty="0"/>
              <a:t>chemicals </a:t>
            </a:r>
            <a:endParaRPr lang="en-US" b="1" u="sng" dirty="0" smtClean="0"/>
          </a:p>
          <a:p>
            <a:pPr algn="just">
              <a:buFont typeface="Wingdings" panose="05000000000000000000" pitchFamily="2" charset="2"/>
              <a:buChar char="Ø"/>
            </a:pPr>
            <a:r>
              <a:rPr lang="en-US" dirty="0" smtClean="0"/>
              <a:t>The chemical industry is its own largest consumer. </a:t>
            </a:r>
            <a:endParaRPr lang="en-IN" dirty="0"/>
          </a:p>
        </p:txBody>
      </p:sp>
      <p:pic>
        <p:nvPicPr>
          <p:cNvPr id="4" name="Google Shape;77;p16"/>
          <p:cNvPicPr preferRelativeResize="0"/>
          <p:nvPr/>
        </p:nvPicPr>
        <p:blipFill rotWithShape="1">
          <a:blip r:embed="rId2">
            <a:alphaModFix/>
          </a:blip>
          <a:srcRect/>
          <a:stretch/>
        </p:blipFill>
        <p:spPr>
          <a:xfrm>
            <a:off x="7742812" y="91117"/>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838" y="2214155"/>
            <a:ext cx="2939143" cy="2828924"/>
          </a:xfrm>
          <a:prstGeom prst="rect">
            <a:avLst/>
          </a:prstGeom>
        </p:spPr>
      </p:pic>
    </p:spTree>
    <p:extLst>
      <p:ext uri="{BB962C8B-B14F-4D97-AF65-F5344CB8AC3E}">
        <p14:creationId xmlns:p14="http://schemas.microsoft.com/office/powerpoint/2010/main" val="17715768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230" y="1165861"/>
            <a:ext cx="7886700" cy="2684417"/>
          </a:xfrm>
        </p:spPr>
        <p:txBody>
          <a:bodyPr/>
          <a:lstStyle/>
          <a:p>
            <a:r>
              <a:rPr lang="en-IN" b="1" dirty="0">
                <a:solidFill>
                  <a:srgbClr val="FF0000"/>
                </a:solidFill>
              </a:rPr>
              <a:t>Organic chemicals </a:t>
            </a:r>
            <a:r>
              <a:rPr lang="en-IN" dirty="0"/>
              <a:t>include </a:t>
            </a:r>
            <a:r>
              <a:rPr lang="en-IN" dirty="0" smtClean="0"/>
              <a:t>petrochemicals (synthetic fibres, </a:t>
            </a:r>
            <a:r>
              <a:rPr lang="en-IN" dirty="0"/>
              <a:t>synthetic </a:t>
            </a:r>
            <a:r>
              <a:rPr lang="en-IN" dirty="0" smtClean="0"/>
              <a:t>rubber) </a:t>
            </a:r>
            <a:r>
              <a:rPr lang="en-IN" dirty="0"/>
              <a:t>plastics, dye-stuffs, drugs and pharmaceuticals. </a:t>
            </a:r>
            <a:endParaRPr lang="en-IN" dirty="0" smtClean="0"/>
          </a:p>
          <a:p>
            <a:r>
              <a:rPr lang="en-IN" dirty="0" smtClean="0"/>
              <a:t>Organic </a:t>
            </a:r>
            <a:r>
              <a:rPr lang="en-IN" dirty="0"/>
              <a:t>chemical plants are located near </a:t>
            </a:r>
            <a:r>
              <a:rPr lang="en-IN" u="sng" dirty="0"/>
              <a:t>oil refineries </a:t>
            </a:r>
            <a:r>
              <a:rPr lang="en-IN" dirty="0"/>
              <a:t>or </a:t>
            </a:r>
            <a:r>
              <a:rPr lang="en-IN" u="sng" dirty="0"/>
              <a:t>petrochemical </a:t>
            </a:r>
            <a:r>
              <a:rPr lang="en-IN" u="sng" dirty="0" smtClean="0"/>
              <a:t>plants</a:t>
            </a:r>
          </a:p>
          <a:p>
            <a:r>
              <a:rPr lang="en-IN" b="1" dirty="0">
                <a:solidFill>
                  <a:srgbClr val="FF0000"/>
                </a:solidFill>
              </a:rPr>
              <a:t>Inorganic chemicals </a:t>
            </a:r>
            <a:r>
              <a:rPr lang="en-IN" dirty="0"/>
              <a:t>include sulphuric acid (used to manufacture fertilisers, synthetic fibres, plastics, adhesives, paints, dyes stuffs), nitric acid, alkalies, soda ash (used to make glass, soaps and detergents, paper) and caustic soda. </a:t>
            </a:r>
          </a:p>
        </p:txBody>
      </p:sp>
      <p:pic>
        <p:nvPicPr>
          <p:cNvPr id="4" name="Google Shape;77;p16"/>
          <p:cNvPicPr preferRelativeResize="0"/>
          <p:nvPr/>
        </p:nvPicPr>
        <p:blipFill rotWithShape="1">
          <a:blip r:embed="rId2">
            <a:alphaModFix/>
          </a:blip>
          <a:srcRect/>
          <a:stretch/>
        </p:blipFill>
        <p:spPr>
          <a:xfrm>
            <a:off x="7796021" y="95846"/>
            <a:ext cx="1241169" cy="656408"/>
          </a:xfrm>
          <a:prstGeom prst="rect">
            <a:avLst/>
          </a:prstGeom>
          <a:noFill/>
          <a:ln>
            <a:noFill/>
          </a:ln>
        </p:spPr>
      </p:pic>
    </p:spTree>
    <p:extLst>
      <p:ext uri="{BB962C8B-B14F-4D97-AF65-F5344CB8AC3E}">
        <p14:creationId xmlns:p14="http://schemas.microsoft.com/office/powerpoint/2010/main" val="18117204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1518" y="97971"/>
            <a:ext cx="4362809" cy="4947557"/>
          </a:xfrm>
        </p:spPr>
      </p:pic>
      <p:pic>
        <p:nvPicPr>
          <p:cNvPr id="5" name="Google Shape;77;p16"/>
          <p:cNvPicPr preferRelativeResize="0"/>
          <p:nvPr/>
        </p:nvPicPr>
        <p:blipFill rotWithShape="1">
          <a:blip r:embed="rId3">
            <a:alphaModFix/>
          </a:blip>
          <a:srcRect/>
          <a:stretch/>
        </p:blipFill>
        <p:spPr>
          <a:xfrm>
            <a:off x="7732226" y="97971"/>
            <a:ext cx="1241169" cy="656408"/>
          </a:xfrm>
          <a:prstGeom prst="rect">
            <a:avLst/>
          </a:prstGeom>
          <a:noFill/>
          <a:ln>
            <a:noFill/>
          </a:ln>
        </p:spPr>
      </p:pic>
    </p:spTree>
    <p:extLst>
      <p:ext uri="{BB962C8B-B14F-4D97-AF65-F5344CB8AC3E}">
        <p14:creationId xmlns:p14="http://schemas.microsoft.com/office/powerpoint/2010/main" val="850270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946" y="107769"/>
            <a:ext cx="6936377" cy="4918166"/>
          </a:xfrm>
        </p:spPr>
      </p:pic>
      <p:pic>
        <p:nvPicPr>
          <p:cNvPr id="3" name="Google Shape;77;p16"/>
          <p:cNvPicPr preferRelativeResize="0"/>
          <p:nvPr/>
        </p:nvPicPr>
        <p:blipFill rotWithShape="1">
          <a:blip r:embed="rId3">
            <a:alphaModFix/>
          </a:blip>
          <a:srcRect/>
          <a:stretch/>
        </p:blipFill>
        <p:spPr>
          <a:xfrm>
            <a:off x="7710961" y="107769"/>
            <a:ext cx="1241169" cy="656408"/>
          </a:xfrm>
          <a:prstGeom prst="rect">
            <a:avLst/>
          </a:prstGeom>
          <a:noFill/>
          <a:ln>
            <a:noFill/>
          </a:ln>
        </p:spPr>
      </p:pic>
    </p:spTree>
    <p:extLst>
      <p:ext uri="{BB962C8B-B14F-4D97-AF65-F5344CB8AC3E}">
        <p14:creationId xmlns:p14="http://schemas.microsoft.com/office/powerpoint/2010/main" val="616696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53" y="244929"/>
            <a:ext cx="4251961" cy="4790803"/>
          </a:xfrm>
        </p:spPr>
        <p:txBody>
          <a:bodyPr>
            <a:normAutofit fontScale="70000" lnSpcReduction="20000"/>
          </a:bodyPr>
          <a:lstStyle/>
          <a:p>
            <a:pPr marL="0" indent="0">
              <a:buNone/>
            </a:pPr>
            <a:r>
              <a:rPr lang="en-US" sz="3075" b="1" dirty="0">
                <a:solidFill>
                  <a:srgbClr val="FF0000"/>
                </a:solidFill>
              </a:rPr>
              <a:t>FERTILIZER INDUSTRY:</a:t>
            </a:r>
          </a:p>
          <a:p>
            <a:pPr algn="just"/>
            <a:r>
              <a:rPr lang="en-US" sz="2325" dirty="0"/>
              <a:t>India </a:t>
            </a:r>
            <a:r>
              <a:rPr lang="en-US" sz="2325" dirty="0"/>
              <a:t>today is the 3</a:t>
            </a:r>
            <a:r>
              <a:rPr lang="en-US" sz="2325" baseline="30000" dirty="0"/>
              <a:t>rd</a:t>
            </a:r>
            <a:r>
              <a:rPr lang="en-US" sz="2325" dirty="0"/>
              <a:t> largest producer of nitrogenous fertilizers in the world only behind china and USA. </a:t>
            </a:r>
            <a:endParaRPr lang="en-US" sz="2325" dirty="0"/>
          </a:p>
          <a:p>
            <a:pPr algn="just"/>
            <a:r>
              <a:rPr lang="en-US" sz="2325" dirty="0"/>
              <a:t>Potash is entirely imported. </a:t>
            </a:r>
          </a:p>
          <a:p>
            <a:pPr algn="just"/>
            <a:r>
              <a:rPr lang="en-US" sz="2325" dirty="0"/>
              <a:t>Fertilizer </a:t>
            </a:r>
            <a:r>
              <a:rPr lang="en-US" sz="2325" dirty="0"/>
              <a:t>Corporation of </a:t>
            </a:r>
            <a:r>
              <a:rPr lang="en-US" sz="2325" dirty="0"/>
              <a:t>India, cooperative </a:t>
            </a:r>
            <a:r>
              <a:rPr lang="en-US" sz="2325" dirty="0"/>
              <a:t>sector at </a:t>
            </a:r>
            <a:r>
              <a:rPr lang="en-US" sz="2325" dirty="0" err="1"/>
              <a:t>Hazira</a:t>
            </a:r>
            <a:r>
              <a:rPr lang="en-US" sz="2325" dirty="0"/>
              <a:t> in Gujarat. </a:t>
            </a:r>
            <a:endParaRPr lang="en-US" sz="2325" dirty="0"/>
          </a:p>
          <a:p>
            <a:pPr algn="just"/>
            <a:r>
              <a:rPr lang="en-US" sz="2325" dirty="0"/>
              <a:t>Green Revolution resulted in the expansion of this industry.</a:t>
            </a:r>
          </a:p>
          <a:p>
            <a:pPr algn="just"/>
            <a:r>
              <a:rPr lang="en-US" sz="2325" dirty="0"/>
              <a:t>Major Producers :- </a:t>
            </a:r>
            <a:r>
              <a:rPr lang="en-IN" sz="2400" dirty="0"/>
              <a:t>Gujarat, Tamil Nadu, Uttar Pradesh, Punjab and </a:t>
            </a:r>
            <a:r>
              <a:rPr lang="en-IN" sz="2400" dirty="0"/>
              <a:t>Kerala.</a:t>
            </a:r>
          </a:p>
          <a:p>
            <a:pPr algn="just"/>
            <a:r>
              <a:rPr lang="en-IN" sz="2400" dirty="0"/>
              <a:t>Other:- Andhra Pradesh, Orissa, Rajasthan, Bihar, Maharashtra, Assam, West Bengal, Goa, Delhi, Madhya Pradesh and Karnataka.</a:t>
            </a:r>
          </a:p>
          <a:p>
            <a:pPr algn="just"/>
            <a:endParaRPr lang="en-US" sz="2325" dirty="0"/>
          </a:p>
          <a:p>
            <a:pPr algn="just"/>
            <a:endParaRPr lang="en-IN" sz="2325" dirty="0"/>
          </a:p>
        </p:txBody>
      </p:sp>
      <p:pic>
        <p:nvPicPr>
          <p:cNvPr id="4" name="Google Shape;77;p16"/>
          <p:cNvPicPr preferRelativeResize="0"/>
          <p:nvPr/>
        </p:nvPicPr>
        <p:blipFill rotWithShape="1">
          <a:blip r:embed="rId2">
            <a:alphaModFix/>
          </a:blip>
          <a:srcRect/>
          <a:stretch/>
        </p:blipFill>
        <p:spPr>
          <a:xfrm>
            <a:off x="7723265" y="105034"/>
            <a:ext cx="1241169" cy="656408"/>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605" y="1812472"/>
            <a:ext cx="2119055" cy="32232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551" y="1439476"/>
            <a:ext cx="2444834" cy="3557180"/>
          </a:xfrm>
          <a:prstGeom prst="rect">
            <a:avLst/>
          </a:prstGeom>
        </p:spPr>
      </p:pic>
    </p:spTree>
    <p:extLst>
      <p:ext uri="{BB962C8B-B14F-4D97-AF65-F5344CB8AC3E}">
        <p14:creationId xmlns:p14="http://schemas.microsoft.com/office/powerpoint/2010/main" val="1638886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3137</Words>
  <Application>Microsoft Office PowerPoint</Application>
  <PresentationFormat>On-screen Show (16:9)</PresentationFormat>
  <Paragraphs>433</Paragraphs>
  <Slides>140</Slides>
  <Notes>24</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140</vt:i4>
      </vt:variant>
    </vt:vector>
  </HeadingPairs>
  <TitlesOfParts>
    <vt:vector size="147" baseType="lpstr">
      <vt:lpstr>Arial</vt:lpstr>
      <vt:lpstr>Calibri</vt:lpstr>
      <vt:lpstr>Calibri Light</vt:lpstr>
      <vt:lpstr>Symbol</vt:lpstr>
      <vt:lpstr>Times New Roman</vt:lpstr>
      <vt:lpstr>Wingdings</vt:lpstr>
      <vt:lpstr>Simple Light</vt:lpstr>
      <vt:lpstr>PowerPoint Presentation</vt:lpstr>
      <vt:lpstr>What we expect to learn?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OF MANUFACTURING</vt:lpstr>
      <vt:lpstr>CONTRIBUTION OF INDUSTRY TO NATIONAL ECONOMY</vt:lpstr>
      <vt:lpstr>CONTRIBUTION OF INDUSTRY TO NATIONAL ECONOMY</vt:lpstr>
      <vt:lpstr>PowerPoint Presentation</vt:lpstr>
      <vt:lpstr>National Manufacturing Competitiveness Council (NMCC)</vt:lpstr>
      <vt:lpstr>PowerPoint Presentation</vt:lpstr>
      <vt:lpstr>RECAPITULATION</vt:lpstr>
      <vt:lpstr>HOME ASSIGNMENT</vt:lpstr>
      <vt:lpstr>PowerPoint Presentation</vt:lpstr>
      <vt:lpstr>PowerPoint Presentation</vt:lpstr>
      <vt:lpstr>What we expect to learn? </vt:lpstr>
      <vt:lpstr>PowerPoint Presentation</vt:lpstr>
      <vt:lpstr>Lets check this video on Industrial Location :-</vt:lpstr>
      <vt:lpstr>INDUSTRIAL LOCATION</vt:lpstr>
      <vt:lpstr>PowerPoint Presentation</vt:lpstr>
      <vt:lpstr>Industry Market Linkage</vt:lpstr>
      <vt:lpstr>Ideal Location of Industry</vt:lpstr>
      <vt:lpstr>Classification of Industries</vt:lpstr>
      <vt:lpstr>PowerPoint Presentation</vt:lpstr>
      <vt:lpstr>PowerPoint Presentation</vt:lpstr>
      <vt:lpstr>PowerPoint Presentation</vt:lpstr>
      <vt:lpstr>On the basis of their MAIN ROLE</vt:lpstr>
      <vt:lpstr>RECAPITULATION</vt:lpstr>
      <vt:lpstr>HOME ASSIGNMENT</vt:lpstr>
      <vt:lpstr>PowerPoint Presentation</vt:lpstr>
      <vt:lpstr>PowerPoint Presentation</vt:lpstr>
      <vt:lpstr>PowerPoint Presentation</vt:lpstr>
      <vt:lpstr>What we expect to learn? </vt:lpstr>
      <vt:lpstr>Think the things around us :-</vt:lpstr>
      <vt:lpstr>PowerPoint Presentation</vt:lpstr>
      <vt:lpstr>CONTENT</vt:lpstr>
      <vt:lpstr>PowerPoint Presentation</vt:lpstr>
      <vt:lpstr>PowerPoint Presentation</vt:lpstr>
      <vt:lpstr>PowerPoint Presentation</vt:lpstr>
      <vt:lpstr>PowerPoint Presentation</vt:lpstr>
      <vt:lpstr>On the basis of ownership</vt:lpstr>
      <vt:lpstr>PowerPoint Presentation</vt:lpstr>
      <vt:lpstr>PowerPoint Presentation</vt:lpstr>
      <vt:lpstr>PowerPoint Presentation</vt:lpstr>
      <vt:lpstr>PowerPoint Presentation</vt:lpstr>
      <vt:lpstr>Based on the bulk and weight of raw material and finished goods:  </vt:lpstr>
      <vt:lpstr>RECAPITULATION</vt:lpstr>
      <vt:lpstr>HOME ASSIGNMENT</vt:lpstr>
      <vt:lpstr>PowerPoint Presentation</vt:lpstr>
      <vt:lpstr>PowerPoint Presentation</vt:lpstr>
      <vt:lpstr>PowerPoint Presentation</vt:lpstr>
      <vt:lpstr>What we expect to learn? </vt:lpstr>
      <vt:lpstr>PowerPoint Presentation</vt:lpstr>
      <vt:lpstr>https://www.youtube.com/watch?v=s6LUwesvpyw INDIAN TEXTILE INDUSTRY </vt:lpstr>
      <vt:lpstr>PowerPoint Presentation</vt:lpstr>
      <vt:lpstr>Textile Industry:</vt:lpstr>
      <vt:lpstr>PowerPoint Presentation</vt:lpstr>
      <vt:lpstr>PowerPoint Presentation</vt:lpstr>
      <vt:lpstr>Value Addition in the Textile Industry</vt:lpstr>
      <vt:lpstr>PowerPoint Presentation</vt:lpstr>
      <vt:lpstr>Cotton Textiles</vt:lpstr>
      <vt:lpstr>PowerPoint Presentation</vt:lpstr>
      <vt:lpstr>JUTE TEXTILES</vt:lpstr>
      <vt:lpstr>Jute Production</vt:lpstr>
      <vt:lpstr>PowerPoint Presentation</vt:lpstr>
      <vt:lpstr>PowerPoint Presentation</vt:lpstr>
      <vt:lpstr>SUGAR INDUSTRY</vt:lpstr>
      <vt:lpstr>Sugar Manufacturing</vt:lpstr>
      <vt:lpstr>RECAPITULATION</vt:lpstr>
      <vt:lpstr>HOME ASSIGNMENT</vt:lpstr>
      <vt:lpstr>PowerPoint Presentation</vt:lpstr>
      <vt:lpstr>PowerPoint Presentation</vt:lpstr>
      <vt:lpstr>PowerPoint Presentation</vt:lpstr>
      <vt:lpstr>What we expect to learn? </vt:lpstr>
      <vt:lpstr>CONTENT</vt:lpstr>
      <vt:lpstr>Mineral based industry</vt:lpstr>
      <vt:lpstr>Iron and Steel Industry </vt:lpstr>
      <vt:lpstr>PowerPoint Presentation</vt:lpstr>
      <vt:lpstr>STEEL MANUFACTURING </vt:lpstr>
      <vt:lpstr>PowerPoint Presentation</vt:lpstr>
      <vt:lpstr>PowerPoint Presentation</vt:lpstr>
      <vt:lpstr>PowerPoint Presentation</vt:lpstr>
      <vt:lpstr>PowerPoint Presentation</vt:lpstr>
      <vt:lpstr>PowerPoint Presentation</vt:lpstr>
      <vt:lpstr>Aluminium Smelting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Automobile Industry</vt:lpstr>
      <vt:lpstr>PowerPoint Presentation</vt:lpstr>
      <vt:lpstr>Information Technology and Electronics Industry</vt:lpstr>
      <vt:lpstr>PowerPoint Presentation</vt:lpstr>
      <vt:lpstr>RECAPITULATION</vt:lpstr>
      <vt:lpstr>HOME ASSIGNMENT</vt:lpstr>
      <vt:lpstr>PowerPoint Presentation</vt:lpstr>
      <vt:lpstr>PowerPoint Presentation</vt:lpstr>
      <vt:lpstr>PowerPoint Presentation</vt:lpstr>
      <vt:lpstr>Learning Outcomes</vt:lpstr>
      <vt:lpstr>CONTENT</vt:lpstr>
      <vt:lpstr>Let’s Identify</vt:lpstr>
      <vt:lpstr>AUTOMOBILE INDUSTRY</vt:lpstr>
      <vt:lpstr>Have a glance :-</vt:lpstr>
      <vt:lpstr>PowerPoint Presentation</vt:lpstr>
      <vt:lpstr>Information Industry</vt:lpstr>
      <vt:lpstr>PowerPoint Presentation</vt:lpstr>
      <vt:lpstr>Electronic Industry</vt:lpstr>
      <vt:lpstr>Electronic Industry</vt:lpstr>
      <vt:lpstr>RECAPITULATION</vt:lpstr>
      <vt:lpstr>HOME ASSIGNMENT</vt:lpstr>
      <vt:lpstr>PowerPoint Presentation</vt:lpstr>
      <vt:lpstr>PowerPoint Presentation</vt:lpstr>
      <vt:lpstr>PowerPoint Presentation</vt:lpstr>
      <vt:lpstr>Learning Outcomes :-</vt:lpstr>
      <vt:lpstr>CONTENT</vt:lpstr>
      <vt:lpstr>Have a glance :-</vt:lpstr>
      <vt:lpstr>Industrial Pollution and Environmental Degradation</vt:lpstr>
      <vt:lpstr>PowerPoint Presentation</vt:lpstr>
      <vt:lpstr>PowerPoint Presentation</vt:lpstr>
      <vt:lpstr>Control of Environmental Degradation</vt:lpstr>
      <vt:lpstr>Control of Environmental Degradation</vt:lpstr>
      <vt:lpstr>NTPC shows the way</vt:lpstr>
      <vt:lpstr>RECAPITULATION</vt:lpstr>
      <vt:lpstr>HOME ASSIGNMENT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Maoun</dc:creator>
  <cp:lastModifiedBy>Windows User</cp:lastModifiedBy>
  <cp:revision>36</cp:revision>
  <dcterms:modified xsi:type="dcterms:W3CDTF">2021-12-19T05:57:24Z</dcterms:modified>
</cp:coreProperties>
</file>