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1" r:id="rId2"/>
    <p:sldId id="262" r:id="rId3"/>
    <p:sldId id="263" r:id="rId4"/>
    <p:sldId id="260" r:id="rId5"/>
    <p:sldId id="256" r:id="rId6"/>
    <p:sldId id="257" r:id="rId7"/>
    <p:sldId id="258"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5D28A5-715B-4E77-A28B-858113748F04}" type="datetimeFigureOut">
              <a:rPr lang="en-US" smtClean="0"/>
              <a:pPr/>
              <a:t>8/1/2022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17E378-8D2C-4D9D-9C2B-5FB6D510305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B1F838-192A-41FF-9C19-B15FB8F5F25D}"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1F838-192A-41FF-9C19-B15FB8F5F25D}"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1F838-192A-41FF-9C19-B15FB8F5F25D}"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ts val="2135"/>
              </a:spcBef>
              <a:spcAft>
                <a:spcPts val="0"/>
              </a:spcAft>
              <a:buSzPts val="1400"/>
              <a:buChar char="○"/>
              <a:defRPr/>
            </a:lvl2pPr>
            <a:lvl3pPr marL="1828800" lvl="2" indent="-423545" algn="l">
              <a:lnSpc>
                <a:spcPct val="115000"/>
              </a:lnSpc>
              <a:spcBef>
                <a:spcPts val="2135"/>
              </a:spcBef>
              <a:spcAft>
                <a:spcPts val="0"/>
              </a:spcAft>
              <a:buSzPts val="1400"/>
              <a:buChar char="■"/>
              <a:defRPr/>
            </a:lvl3pPr>
            <a:lvl4pPr marL="2438400" lvl="3" indent="-423545" algn="l">
              <a:lnSpc>
                <a:spcPct val="115000"/>
              </a:lnSpc>
              <a:spcBef>
                <a:spcPts val="2135"/>
              </a:spcBef>
              <a:spcAft>
                <a:spcPts val="0"/>
              </a:spcAft>
              <a:buSzPts val="1400"/>
              <a:buChar char="●"/>
              <a:defRPr/>
            </a:lvl4pPr>
            <a:lvl5pPr marL="3048000" lvl="4" indent="-423545" algn="l">
              <a:lnSpc>
                <a:spcPct val="115000"/>
              </a:lnSpc>
              <a:spcBef>
                <a:spcPts val="2135"/>
              </a:spcBef>
              <a:spcAft>
                <a:spcPts val="0"/>
              </a:spcAft>
              <a:buSzPts val="1400"/>
              <a:buChar char="○"/>
              <a:defRPr/>
            </a:lvl5pPr>
            <a:lvl6pPr marL="3657600" lvl="5" indent="-423545" algn="l">
              <a:lnSpc>
                <a:spcPct val="115000"/>
              </a:lnSpc>
              <a:spcBef>
                <a:spcPts val="2135"/>
              </a:spcBef>
              <a:spcAft>
                <a:spcPts val="0"/>
              </a:spcAft>
              <a:buSzPts val="1400"/>
              <a:buChar char="■"/>
              <a:defRPr/>
            </a:lvl6pPr>
            <a:lvl7pPr marL="4267200" lvl="6" indent="-423545" algn="l">
              <a:lnSpc>
                <a:spcPct val="115000"/>
              </a:lnSpc>
              <a:spcBef>
                <a:spcPts val="2135"/>
              </a:spcBef>
              <a:spcAft>
                <a:spcPts val="0"/>
              </a:spcAft>
              <a:buSzPts val="1400"/>
              <a:buChar char="●"/>
              <a:defRPr/>
            </a:lvl7pPr>
            <a:lvl8pPr marL="4876800" lvl="7" indent="-423545" algn="l">
              <a:lnSpc>
                <a:spcPct val="115000"/>
              </a:lnSpc>
              <a:spcBef>
                <a:spcPts val="2135"/>
              </a:spcBef>
              <a:spcAft>
                <a:spcPts val="0"/>
              </a:spcAft>
              <a:buSzPts val="1400"/>
              <a:buChar char="○"/>
              <a:defRPr/>
            </a:lvl8pPr>
            <a:lvl9pPr marL="5486400" lvl="8" indent="-423545" algn="l">
              <a:lnSpc>
                <a:spcPct val="115000"/>
              </a:lnSpc>
              <a:spcBef>
                <a:spcPts val="2135"/>
              </a:spcBef>
              <a:spcAft>
                <a:spcPts val="2135"/>
              </a:spcAft>
              <a:buSzPts val="1400"/>
              <a:buChar char="■"/>
              <a:defRPr/>
            </a:lvl9pPr>
          </a:lstStyle>
          <a:p>
            <a:endParaRPr/>
          </a:p>
        </p:txBody>
      </p:sp>
      <p:sp>
        <p:nvSpPr>
          <p:cNvPr id="16" name="Google Shape;16;p7"/>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fld id="{00000000-1234-1234-1234-123412341234}" type="slidenum">
              <a:rPr lang="en-GB" smtClean="0"/>
              <a:pPr/>
              <a:t>‹#›</a:t>
            </a:fld>
            <a:endParaRPr lang="en-GB"/>
          </a:p>
        </p:txBody>
      </p:sp>
    </p:spTree>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1F838-192A-41FF-9C19-B15FB8F5F25D}"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B1F838-192A-41FF-9C19-B15FB8F5F25D}"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B1F838-192A-41FF-9C19-B15FB8F5F25D}"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B1F838-192A-41FF-9C19-B15FB8F5F25D}" type="datetimeFigureOut">
              <a:rPr lang="en-US" smtClean="0"/>
              <a:pPr/>
              <a:t>8/1/2022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B1F838-192A-41FF-9C19-B15FB8F5F25D}" type="datetimeFigureOut">
              <a:rPr lang="en-US" smtClean="0"/>
              <a:pPr/>
              <a:t>8/1/2022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B1F838-192A-41FF-9C19-B15FB8F5F25D}" type="datetimeFigureOut">
              <a:rPr lang="en-US" smtClean="0"/>
              <a:pPr/>
              <a:t>8/1/2022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B1F838-192A-41FF-9C19-B15FB8F5F25D}"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B1F838-192A-41FF-9C19-B15FB8F5F25D}"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A63609-A494-4786-8EB5-71D4C16E6F0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B1F838-192A-41FF-9C19-B15FB8F5F25D}" type="datetimeFigureOut">
              <a:rPr lang="en-US" smtClean="0"/>
              <a:pPr/>
              <a:t>8/1/2022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A63609-A494-4786-8EB5-71D4C16E6F0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5079385"/>
            <a:ext cx="9144000" cy="1821147"/>
          </a:xfrm>
          <a:prstGeom prst="rect">
            <a:avLst/>
          </a:prstGeom>
          <a:noFill/>
          <a:ln>
            <a:noFill/>
          </a:ln>
        </p:spPr>
      </p:pic>
      <p:pic>
        <p:nvPicPr>
          <p:cNvPr id="55" name="Google Shape;55;p1"/>
          <p:cNvPicPr preferRelativeResize="0"/>
          <p:nvPr/>
        </p:nvPicPr>
        <p:blipFill rotWithShape="1">
          <a:blip r:embed="rId4" cstate="print"/>
          <a:srcRect/>
          <a:stretch>
            <a:fillRect/>
          </a:stretch>
        </p:blipFill>
        <p:spPr>
          <a:xfrm>
            <a:off x="7494814" y="168069"/>
            <a:ext cx="1340611" cy="824709"/>
          </a:xfrm>
          <a:prstGeom prst="rect">
            <a:avLst/>
          </a:prstGeom>
          <a:noFill/>
          <a:ln>
            <a:noFill/>
          </a:ln>
        </p:spPr>
      </p:pic>
      <p:sp>
        <p:nvSpPr>
          <p:cNvPr id="56" name="Google Shape;56;p1"/>
          <p:cNvSpPr txBox="1"/>
          <p:nvPr/>
        </p:nvSpPr>
        <p:spPr>
          <a:xfrm>
            <a:off x="222675" y="1330401"/>
            <a:ext cx="8763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IN" sz="4000" b="1" dirty="0" smtClean="0">
                <a:solidFill>
                  <a:srgbClr val="FF0000"/>
                </a:solidFill>
                <a:latin typeface="Calibri" panose="020F0502020204030204"/>
                <a:ea typeface="Calibri" panose="020F0502020204030204"/>
                <a:cs typeface="Calibri" panose="020F0502020204030204"/>
                <a:sym typeface="Calibri" panose="020F0502020204030204"/>
              </a:rPr>
              <a:t>VOCATION</a:t>
            </a:r>
          </a:p>
          <a:p>
            <a:pPr algn="ctr">
              <a:buClr>
                <a:srgbClr val="000000"/>
              </a:buClr>
              <a:buSzPts val="3100"/>
            </a:pPr>
            <a:r>
              <a:rPr lang="en-US" sz="3335" dirty="0" smtClean="0">
                <a:solidFill>
                  <a:srgbClr val="000000"/>
                </a:solidFill>
                <a:latin typeface="Calibri" panose="020F0502020204030204"/>
                <a:ea typeface="Calibri" panose="020F0502020204030204"/>
                <a:cs typeface="Calibri" panose="020F0502020204030204"/>
                <a:sym typeface="Calibri" panose="020F0502020204030204"/>
              </a:rPr>
              <a:t>STD-VI</a:t>
            </a:r>
            <a:r>
              <a:rPr lang="en-IN" altLang="en-US" sz="3335" dirty="0">
                <a:solidFill>
                  <a:srgbClr val="000000"/>
                </a:solidFill>
                <a:latin typeface="Calibri" panose="020F0502020204030204"/>
                <a:ea typeface="Calibri" panose="020F0502020204030204"/>
                <a:cs typeface="Calibri" panose="020F0502020204030204"/>
                <a:sym typeface="Calibri" panose="020F0502020204030204"/>
              </a:rPr>
              <a:t>I</a:t>
            </a:r>
          </a:p>
        </p:txBody>
      </p:sp>
      <p:sp>
        <p:nvSpPr>
          <p:cNvPr id="57" name="Google Shape;57;p1"/>
          <p:cNvSpPr txBox="1"/>
          <p:nvPr/>
        </p:nvSpPr>
        <p:spPr>
          <a:xfrm>
            <a:off x="5874275" y="131167"/>
            <a:ext cx="31761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5">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83" y="3429000"/>
            <a:ext cx="4763929" cy="121285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GB" sz="2400" b="1" dirty="0">
                <a:solidFill>
                  <a:srgbClr val="000000"/>
                </a:solidFill>
                <a:latin typeface="+mj-lt"/>
                <a:ea typeface="Arial" panose="020B0604020202020204"/>
                <a:cs typeface="Arial" panose="020B0604020202020204"/>
                <a:sym typeface="Arial" panose="020B0604020202020204"/>
              </a:rPr>
              <a:t>SUBJECT </a:t>
            </a:r>
            <a:r>
              <a:rPr lang="en-GB" sz="2400" b="1" dirty="0">
                <a:latin typeface="+mj-lt"/>
              </a:rPr>
              <a:t>: ENGLISH</a:t>
            </a:r>
          </a:p>
          <a:p>
            <a:pPr>
              <a:buClr>
                <a:srgbClr val="000000"/>
              </a:buClr>
              <a:buSzPts val="1400"/>
            </a:pPr>
            <a:r>
              <a:rPr lang="en-GB" sz="2400" b="1" dirty="0" smtClean="0">
                <a:solidFill>
                  <a:srgbClr val="000000"/>
                </a:solidFill>
                <a:latin typeface="+mj-lt"/>
                <a:ea typeface="Arial" panose="020B0604020202020204"/>
                <a:cs typeface="Arial" panose="020B0604020202020204"/>
                <a:sym typeface="Arial" panose="020B0604020202020204"/>
              </a:rPr>
              <a:t>PERIOD NUMBER:1</a:t>
            </a:r>
            <a:endParaRPr sz="2400" b="1" dirty="0">
              <a:solidFill>
                <a:srgbClr val="000000"/>
              </a:solidFill>
              <a:latin typeface="+mj-lt"/>
              <a:ea typeface="Arial" panose="020B0604020202020204"/>
              <a:cs typeface="Arial" panose="020B0604020202020204"/>
              <a:sym typeface="Arial" panose="020B0604020202020204"/>
            </a:endParaRPr>
          </a:p>
          <a:p>
            <a:pPr>
              <a:buClr>
                <a:srgbClr val="000000"/>
              </a:buClr>
              <a:buSzPts val="1400"/>
            </a:pPr>
            <a:r>
              <a:rPr lang="en-GB" sz="2400" b="1" dirty="0">
                <a:solidFill>
                  <a:srgbClr val="000000"/>
                </a:solidFill>
                <a:latin typeface="+mj-lt"/>
                <a:ea typeface="Arial" panose="020B0604020202020204"/>
                <a:cs typeface="Arial" panose="020B0604020202020204"/>
                <a:sym typeface="Arial" panose="020B0604020202020204"/>
              </a:rPr>
              <a:t>CHAPTER NAME : </a:t>
            </a:r>
            <a:r>
              <a:rPr lang="en-IN" sz="2400" b="1" dirty="0" smtClean="0">
                <a:solidFill>
                  <a:srgbClr val="000000"/>
                </a:solidFill>
                <a:latin typeface="+mj-lt"/>
                <a:ea typeface="Arial" panose="020B0604020202020204"/>
                <a:cs typeface="Arial" panose="020B0604020202020204"/>
                <a:sym typeface="Arial" panose="020B0604020202020204"/>
              </a:rPr>
              <a:t>VOCATION</a:t>
            </a:r>
            <a:endParaRPr lang="en-IN" sz="2400" b="1" dirty="0">
              <a:solidFill>
                <a:srgbClr val="000000"/>
              </a:solidFill>
              <a:latin typeface="+mj-lt"/>
              <a:ea typeface="Arial" panose="020B0604020202020204"/>
              <a:cs typeface="Arial" panose="020B0604020202020204"/>
              <a:sym typeface="Arial" panose="020B0604020202020204"/>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cstate="print"/>
          <a:srcRect/>
          <a:stretch>
            <a:fillRect/>
          </a:stretch>
        </p:blipFill>
        <p:spPr>
          <a:xfrm>
            <a:off x="7699400" y="234537"/>
            <a:ext cx="1232526" cy="815833"/>
          </a:xfrm>
          <a:prstGeom prst="rect">
            <a:avLst/>
          </a:prstGeom>
          <a:noFill/>
          <a:ln>
            <a:noFill/>
          </a:ln>
        </p:spPr>
      </p:pic>
      <p:sp>
        <p:nvSpPr>
          <p:cNvPr id="64" name="Google Shape;64;p2"/>
          <p:cNvSpPr txBox="1"/>
          <p:nvPr/>
        </p:nvSpPr>
        <p:spPr>
          <a:xfrm>
            <a:off x="272675" y="355353"/>
            <a:ext cx="8688300" cy="1041200"/>
          </a:xfrm>
          <a:prstGeom prst="rect">
            <a:avLst/>
          </a:prstGeom>
          <a:noFill/>
          <a:ln>
            <a:noFill/>
          </a:ln>
        </p:spPr>
        <p:txBody>
          <a:bodyPr spcFirstLastPara="1" wrap="square" lIns="121900" tIns="121900" rIns="121900" bIns="121900" anchor="t" anchorCtr="0">
            <a:noAutofit/>
          </a:bodyPr>
          <a:lstStyle/>
          <a:p>
            <a:pPr lvl="0">
              <a:buSzPts val="2200"/>
            </a:pPr>
            <a:r>
              <a:rPr lang="en-US" sz="2400" b="1" dirty="0">
                <a:solidFill>
                  <a:srgbClr val="FF0000"/>
                </a:solidFill>
                <a:latin typeface="Calibri" panose="020F0502020204030204" charset="0"/>
                <a:cs typeface="Calibri" panose="020F0502020204030204" charset="0"/>
              </a:rPr>
              <a:t>EXPECTED LEARNING OUTCOMES</a:t>
            </a:r>
            <a:endParaRPr sz="2400" b="1"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448496" y="1033670"/>
            <a:ext cx="8512479" cy="5620664"/>
          </a:xfrm>
          <a:prstGeom prst="rect">
            <a:avLst/>
          </a:prstGeom>
          <a:noFill/>
          <a:ln>
            <a:noFill/>
          </a:ln>
        </p:spPr>
        <p:txBody>
          <a:bodyPr spcFirstLastPara="1" wrap="square" lIns="121900" tIns="121900" rIns="121900" bIns="121900" anchor="t" anchorCtr="0">
            <a:noAutofit/>
          </a:bodyPr>
          <a:lstStyle/>
          <a:p>
            <a:pPr>
              <a:lnSpc>
                <a:spcPct val="115000"/>
              </a:lnSpc>
            </a:pPr>
            <a:r>
              <a:rPr lang="en-GB" sz="2000" b="1" dirty="0">
                <a:latin typeface="Calibri" panose="020F0502020204030204" charset="0"/>
                <a:cs typeface="Calibri" panose="020F0502020204030204" charset="0"/>
              </a:rPr>
              <a:t>GENERAL </a:t>
            </a:r>
            <a:r>
              <a:rPr lang="en-GB" sz="2000" b="1" dirty="0" smtClean="0">
                <a:latin typeface="Calibri" panose="020F0502020204030204" charset="0"/>
                <a:cs typeface="Calibri" panose="020F0502020204030204" charset="0"/>
              </a:rPr>
              <a:t>OBJECTIVES</a:t>
            </a:r>
            <a:endParaRPr lang="en-GB" sz="2000" dirty="0">
              <a:latin typeface="Calibri" panose="020F0502020204030204" charset="0"/>
              <a:ea typeface="Arial" panose="020B0604020202020204" pitchFamily="34" charset="0"/>
              <a:cs typeface="Calibri" panose="020F0502020204030204" charset="0"/>
            </a:endParaRP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Understand and </a:t>
            </a:r>
            <a:r>
              <a:rPr lang="en-GB" sz="2000" dirty="0" smtClean="0">
                <a:latin typeface="Calibri" panose="020F0502020204030204" charset="0"/>
                <a:ea typeface="Arial" panose="020B0604020202020204" pitchFamily="34" charset="0"/>
                <a:cs typeface="Calibri" panose="020F0502020204030204" charset="0"/>
              </a:rPr>
              <a:t>appreciate poetry as a literary art form</a:t>
            </a:r>
            <a:endParaRPr lang="en-GB" sz="2000" dirty="0">
              <a:latin typeface="Calibri" panose="020F0502020204030204" charset="0"/>
              <a:ea typeface="Arial" panose="020B0604020202020204" pitchFamily="34" charset="0"/>
              <a:cs typeface="Calibri" panose="020F0502020204030204" charset="0"/>
            </a:endParaRP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Analyze the various elements of poetry, such as diction, tone, form, genre, imagery, figures of speech, symbolism, theme, etc.</a:t>
            </a: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Recognize the rhythms, metrics and other musical aspects of </a:t>
            </a:r>
            <a:r>
              <a:rPr lang="en-GB" sz="2000" dirty="0" smtClean="0">
                <a:latin typeface="Calibri" panose="020F0502020204030204" charset="0"/>
                <a:ea typeface="Arial" panose="020B0604020202020204" pitchFamily="34" charset="0"/>
                <a:cs typeface="Calibri" panose="020F0502020204030204" charset="0"/>
              </a:rPr>
              <a:t>poetry</a:t>
            </a:r>
            <a:endParaRPr lang="en-GB" sz="2000" dirty="0">
              <a:latin typeface="Calibri" panose="020F0502020204030204" charset="0"/>
              <a:ea typeface="Arial" panose="020B0604020202020204" pitchFamily="34" charset="0"/>
              <a:cs typeface="Calibri" panose="020F0502020204030204" charset="0"/>
            </a:endParaRP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Develop their critical thinking skills</a:t>
            </a: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Develop their own creativity</a:t>
            </a:r>
            <a:r>
              <a:rPr lang="en-IN" altLang="en-GB" sz="2000" dirty="0">
                <a:latin typeface="Calibri" panose="020F0502020204030204" charset="0"/>
                <a:ea typeface="Arial" panose="020B0604020202020204" pitchFamily="34" charset="0"/>
                <a:cs typeface="Calibri" panose="020F0502020204030204" charset="0"/>
              </a:rPr>
              <a:t> which will help to e</a:t>
            </a:r>
            <a:r>
              <a:rPr lang="en-GB" sz="2000" dirty="0" err="1">
                <a:latin typeface="Calibri" panose="020F0502020204030204" charset="0"/>
                <a:ea typeface="Arial" panose="020B0604020202020204" pitchFamily="34" charset="0"/>
                <a:cs typeface="Calibri" panose="020F0502020204030204" charset="0"/>
              </a:rPr>
              <a:t>nhance</a:t>
            </a:r>
            <a:r>
              <a:rPr lang="en-GB" sz="2000" dirty="0">
                <a:latin typeface="Calibri" panose="020F0502020204030204" charset="0"/>
                <a:ea typeface="Arial" panose="020B0604020202020204" pitchFamily="34" charset="0"/>
                <a:cs typeface="Calibri" panose="020F0502020204030204" charset="0"/>
              </a:rPr>
              <a:t> </a:t>
            </a:r>
            <a:r>
              <a:rPr lang="en-GB" sz="2000" dirty="0" smtClean="0">
                <a:latin typeface="Calibri" panose="020F0502020204030204" charset="0"/>
                <a:ea typeface="Arial" panose="020B0604020202020204" pitchFamily="34" charset="0"/>
                <a:cs typeface="Calibri" panose="020F0502020204030204" charset="0"/>
              </a:rPr>
              <a:t> </a:t>
            </a:r>
            <a:r>
              <a:rPr lang="en-GB" sz="2000" dirty="0">
                <a:latin typeface="Calibri" panose="020F0502020204030204" charset="0"/>
                <a:ea typeface="Arial" panose="020B0604020202020204" pitchFamily="34" charset="0"/>
                <a:cs typeface="Calibri" panose="020F0502020204030204" charset="0"/>
              </a:rPr>
              <a:t>writing </a:t>
            </a:r>
            <a:r>
              <a:rPr lang="en-GB" sz="2000" dirty="0" smtClean="0">
                <a:latin typeface="Calibri" panose="020F0502020204030204" charset="0"/>
                <a:ea typeface="Arial" panose="020B0604020202020204" pitchFamily="34" charset="0"/>
                <a:cs typeface="Calibri" panose="020F0502020204030204" charset="0"/>
              </a:rPr>
              <a:t>skills</a:t>
            </a:r>
          </a:p>
          <a:p>
            <a:pPr marL="457200" indent="-457200">
              <a:lnSpc>
                <a:spcPct val="115000"/>
              </a:lnSpc>
            </a:pPr>
            <a:endParaRPr lang="en-GB" sz="2000" b="1" dirty="0" smtClean="0">
              <a:latin typeface="Calibri" panose="020F0502020204030204" charset="0"/>
              <a:ea typeface="Arial" panose="020B0604020202020204" pitchFamily="34" charset="0"/>
              <a:cs typeface="Calibri" panose="020F0502020204030204" charset="0"/>
            </a:endParaRPr>
          </a:p>
          <a:p>
            <a:pPr marL="457200" indent="-457200">
              <a:lnSpc>
                <a:spcPct val="115000"/>
              </a:lnSpc>
            </a:pPr>
            <a:r>
              <a:rPr lang="en-GB" sz="2000" b="1" dirty="0" smtClean="0">
                <a:latin typeface="Calibri" panose="020F0502020204030204" charset="0"/>
                <a:ea typeface="Arial" panose="020B0604020202020204" pitchFamily="34" charset="0"/>
                <a:cs typeface="Calibri" panose="020F0502020204030204" charset="0"/>
              </a:rPr>
              <a:t>SPECIFIC LEARNING OBJECTIVES</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Analyse the poem and understand its central theme</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Relate the theme of the poem to his/her personal life</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Analyse the structure of the poem</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Interpret the tone and mood of the poem</a:t>
            </a:r>
            <a:endParaRPr lang="en-GB" sz="2000" dirty="0">
              <a:latin typeface="Calibri" panose="020F0502020204030204" charset="0"/>
              <a:ea typeface="Arial" panose="020B0604020202020204" pitchFamily="34" charset="0"/>
              <a:cs typeface="Calibri" panose="020F0502020204030204" charset="0"/>
            </a:endParaRPr>
          </a:p>
          <a:p>
            <a:pPr indent="0">
              <a:lnSpc>
                <a:spcPct val="115000"/>
              </a:lnSpc>
              <a:buFont typeface="+mj-lt"/>
              <a:buNone/>
            </a:pPr>
            <a:endParaRPr lang="en-US" sz="2000" dirty="0">
              <a:latin typeface="Calibri" panose="020F0502020204030204" charset="0"/>
              <a:ea typeface="Arial" panose="020B0604020202020204" pitchFamily="34" charset="0"/>
              <a:cs typeface="Calibri" panose="020F0502020204030204" charset="0"/>
            </a:endParaRPr>
          </a:p>
        </p:txBody>
      </p:sp>
    </p:spTree>
  </p:cSld>
  <p:clrMapOvr>
    <a:masterClrMapping/>
  </p:clrMapOvr>
  <p:transition>
    <p:cover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Introduction</a:t>
            </a:r>
            <a:endParaRPr lang="en-US" b="1" dirty="0">
              <a:solidFill>
                <a:srgbClr val="FF0000"/>
              </a:solidFill>
            </a:endParaRPr>
          </a:p>
        </p:txBody>
      </p:sp>
      <p:sp>
        <p:nvSpPr>
          <p:cNvPr id="3" name="Text Placeholder 2"/>
          <p:cNvSpPr>
            <a:spLocks noGrp="1"/>
          </p:cNvSpPr>
          <p:nvPr>
            <p:ph type="body" idx="1"/>
          </p:nvPr>
        </p:nvSpPr>
        <p:spPr/>
        <p:txBody>
          <a:bodyPr/>
          <a:lstStyle/>
          <a:p>
            <a:pPr>
              <a:buNone/>
            </a:pPr>
            <a:r>
              <a:rPr lang="en-US" dirty="0" smtClean="0"/>
              <a:t>Vocation by </a:t>
            </a:r>
            <a:r>
              <a:rPr lang="en-US" dirty="0" err="1" smtClean="0"/>
              <a:t>Rabindranath</a:t>
            </a:r>
            <a:r>
              <a:rPr lang="en-US" dirty="0" smtClean="0"/>
              <a:t> Tagore is a long poem in which a young and innocent child expresses his desires without knowing the harsh reality of the world. However, on the other hand, the poem also highlights the treatment of children by their parents and teachers.</a:t>
            </a:r>
            <a:endParaRPr lang="en-US" dirty="0"/>
          </a:p>
        </p:txBody>
      </p:sp>
    </p:spTree>
  </p:cSld>
  <p:clrMapOvr>
    <a:masterClrMapping/>
  </p:clrMapOvr>
  <p:transition>
    <p:cover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Stanzas-1,2,3</a:t>
            </a:r>
            <a:endParaRPr lang="en-US" dirty="0"/>
          </a:p>
        </p:txBody>
      </p:sp>
      <p:sp>
        <p:nvSpPr>
          <p:cNvPr id="7" name="Content Placeholder 6"/>
          <p:cNvSpPr>
            <a:spLocks noGrp="1"/>
          </p:cNvSpPr>
          <p:nvPr>
            <p:ph idx="1"/>
          </p:nvPr>
        </p:nvSpPr>
        <p:spPr>
          <a:xfrm>
            <a:off x="457200" y="1600200"/>
            <a:ext cx="4186238" cy="4525963"/>
          </a:xfrm>
        </p:spPr>
        <p:txBody>
          <a:bodyPr>
            <a:normAutofit lnSpcReduction="10000"/>
          </a:bodyPr>
          <a:lstStyle/>
          <a:p>
            <a:pPr>
              <a:buNone/>
            </a:pPr>
            <a:r>
              <a:rPr lang="en-US" dirty="0"/>
              <a:t>Everyday on his way to school, he sees a hawker selling bangles. He seems to choose any road he likes. He has no fixed time even of returning home. The child wishes that he were a hawker!</a:t>
            </a:r>
          </a:p>
        </p:txBody>
      </p:sp>
      <p:pic>
        <p:nvPicPr>
          <p:cNvPr id="16386" name="Picture 2" descr="See the source image"/>
          <p:cNvPicPr>
            <a:picLocks noChangeAspect="1" noChangeArrowheads="1"/>
          </p:cNvPicPr>
          <p:nvPr/>
        </p:nvPicPr>
        <p:blipFill>
          <a:blip r:embed="rId2"/>
          <a:srcRect/>
          <a:stretch>
            <a:fillRect/>
          </a:stretch>
        </p:blipFill>
        <p:spPr bwMode="auto">
          <a:xfrm>
            <a:off x="4786314" y="1785926"/>
            <a:ext cx="3819525" cy="4143404"/>
          </a:xfrm>
          <a:prstGeom prst="rect">
            <a:avLst/>
          </a:prstGeom>
          <a:noFill/>
        </p:spPr>
      </p:pic>
      <p:pic>
        <p:nvPicPr>
          <p:cNvPr id="9" name="Google Shape;63;p2"/>
          <p:cNvPicPr preferRelativeResize="0"/>
          <p:nvPr/>
        </p:nvPicPr>
        <p:blipFill rotWithShape="1">
          <a:blip r:embed="rId3" cstate="print"/>
          <a:srcRect/>
          <a:stretch>
            <a:fillRect/>
          </a:stretch>
        </p:blipFill>
        <p:spPr>
          <a:xfrm>
            <a:off x="7699400" y="234537"/>
            <a:ext cx="1232526" cy="8158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Stanzas-4,5,6</a:t>
            </a:r>
            <a:endParaRPr lang="en-US" dirty="0"/>
          </a:p>
        </p:txBody>
      </p:sp>
      <p:sp>
        <p:nvSpPr>
          <p:cNvPr id="5" name="Content Placeholder 4"/>
          <p:cNvSpPr>
            <a:spLocks noGrp="1"/>
          </p:cNvSpPr>
          <p:nvPr>
            <p:ph idx="1"/>
          </p:nvPr>
        </p:nvSpPr>
        <p:spPr>
          <a:xfrm>
            <a:off x="457200" y="1600200"/>
            <a:ext cx="4329114" cy="4525963"/>
          </a:xfrm>
        </p:spPr>
        <p:txBody>
          <a:bodyPr>
            <a:normAutofit lnSpcReduction="10000"/>
          </a:bodyPr>
          <a:lstStyle/>
          <a:p>
            <a:pPr>
              <a:buNone/>
            </a:pPr>
            <a:r>
              <a:rPr lang="en-US" dirty="0"/>
              <a:t>From the gate of his house, he sees the gardener digging the ground and soiling his clothes. No one asks him not to dig ground or not to soil his clothes. He is so free that the child aspires to be a gardener.</a:t>
            </a:r>
          </a:p>
        </p:txBody>
      </p:sp>
      <p:pic>
        <p:nvPicPr>
          <p:cNvPr id="21506" name="Picture 2" descr="See the source image"/>
          <p:cNvPicPr>
            <a:picLocks noChangeAspect="1" noChangeArrowheads="1"/>
          </p:cNvPicPr>
          <p:nvPr/>
        </p:nvPicPr>
        <p:blipFill>
          <a:blip r:embed="rId2"/>
          <a:srcRect/>
          <a:stretch>
            <a:fillRect/>
          </a:stretch>
        </p:blipFill>
        <p:spPr bwMode="auto">
          <a:xfrm>
            <a:off x="5357818" y="1785926"/>
            <a:ext cx="3214710" cy="4429116"/>
          </a:xfrm>
          <a:prstGeom prst="rect">
            <a:avLst/>
          </a:prstGeom>
          <a:noFill/>
        </p:spPr>
      </p:pic>
      <p:pic>
        <p:nvPicPr>
          <p:cNvPr id="7" name="Google Shape;63;p2"/>
          <p:cNvPicPr preferRelativeResize="0"/>
          <p:nvPr/>
        </p:nvPicPr>
        <p:blipFill rotWithShape="1">
          <a:blip r:embed="rId3" cstate="print"/>
          <a:srcRect/>
          <a:stretch>
            <a:fillRect/>
          </a:stretch>
        </p:blipFill>
        <p:spPr>
          <a:xfrm>
            <a:off x="7699400" y="234537"/>
            <a:ext cx="1232526" cy="8158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Stanzas-7,8 </a:t>
            </a:r>
            <a:endParaRPr lang="en-US" dirty="0"/>
          </a:p>
        </p:txBody>
      </p:sp>
      <p:sp>
        <p:nvSpPr>
          <p:cNvPr id="5" name="Content Placeholder 4"/>
          <p:cNvSpPr>
            <a:spLocks noGrp="1"/>
          </p:cNvSpPr>
          <p:nvPr>
            <p:ph idx="1"/>
          </p:nvPr>
        </p:nvSpPr>
        <p:spPr>
          <a:xfrm>
            <a:off x="457200" y="1600200"/>
            <a:ext cx="4329114" cy="4525963"/>
          </a:xfrm>
        </p:spPr>
        <p:txBody>
          <a:bodyPr>
            <a:normAutofit fontScale="92500"/>
          </a:bodyPr>
          <a:lstStyle/>
          <a:p>
            <a:pPr>
              <a:buNone/>
            </a:pPr>
            <a:r>
              <a:rPr lang="en-US" dirty="0"/>
              <a:t>At night, through the open window of his room, he sees the watchman moving up and down the lane. No one tells the watchman that it is night and he must go to bed. The child wishes to be a watchman.</a:t>
            </a:r>
          </a:p>
        </p:txBody>
      </p:sp>
      <p:pic>
        <p:nvPicPr>
          <p:cNvPr id="19458" name="Picture 2" descr="See the source image"/>
          <p:cNvPicPr>
            <a:picLocks noChangeAspect="1" noChangeArrowheads="1"/>
          </p:cNvPicPr>
          <p:nvPr/>
        </p:nvPicPr>
        <p:blipFill>
          <a:blip r:embed="rId2"/>
          <a:srcRect/>
          <a:stretch>
            <a:fillRect/>
          </a:stretch>
        </p:blipFill>
        <p:spPr bwMode="auto">
          <a:xfrm>
            <a:off x="5072066" y="1643050"/>
            <a:ext cx="4071934" cy="4500594"/>
          </a:xfrm>
          <a:prstGeom prst="rect">
            <a:avLst/>
          </a:prstGeom>
          <a:noFill/>
        </p:spPr>
      </p:pic>
      <p:pic>
        <p:nvPicPr>
          <p:cNvPr id="7" name="Google Shape;63;p2"/>
          <p:cNvPicPr preferRelativeResize="0"/>
          <p:nvPr/>
        </p:nvPicPr>
        <p:blipFill rotWithShape="1">
          <a:blip r:embed="rId3" cstate="print"/>
          <a:srcRect/>
          <a:stretch>
            <a:fillRect/>
          </a:stretch>
        </p:blipFill>
        <p:spPr>
          <a:xfrm>
            <a:off x="7699400" y="234537"/>
            <a:ext cx="1232526" cy="81583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8596" y="2357430"/>
            <a:ext cx="8229600" cy="1143000"/>
          </a:xfrm>
        </p:spPr>
        <p:txBody>
          <a:bodyPr/>
          <a:lstStyle/>
          <a:p>
            <a:r>
              <a:rPr lang="en-US" b="1" dirty="0" smtClean="0">
                <a:solidFill>
                  <a:srgbClr val="FF0000"/>
                </a:solidFill>
              </a:rPr>
              <a:t>Thank You</a:t>
            </a:r>
            <a:endParaRPr lang="en-US" b="1" dirty="0">
              <a:solidFill>
                <a:srgbClr val="FF0000"/>
              </a:solidFill>
            </a:endParaRPr>
          </a:p>
        </p:txBody>
      </p:sp>
      <p:pic>
        <p:nvPicPr>
          <p:cNvPr id="5" name="Google Shape;63;p2"/>
          <p:cNvPicPr preferRelativeResize="0"/>
          <p:nvPr/>
        </p:nvPicPr>
        <p:blipFill rotWithShape="1">
          <a:blip r:embed="rId2" cstate="print"/>
          <a:srcRect/>
          <a:stretch>
            <a:fillRect/>
          </a:stretch>
        </p:blipFill>
        <p:spPr>
          <a:xfrm>
            <a:off x="7699400" y="234537"/>
            <a:ext cx="1232526" cy="81583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307</Words>
  <Application>Microsoft Office PowerPoint</Application>
  <PresentationFormat>On-screen Show (4:3)</PresentationFormat>
  <Paragraphs>28</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Introduction</vt:lpstr>
      <vt:lpstr>Stanzas-1,2,3</vt:lpstr>
      <vt:lpstr>Stanzas-4,5,6</vt:lpstr>
      <vt:lpstr>Stanzas-7,8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5</cp:revision>
  <dcterms:created xsi:type="dcterms:W3CDTF">2022-05-07T00:44:52Z</dcterms:created>
  <dcterms:modified xsi:type="dcterms:W3CDTF">2022-08-01T14:54:40Z</dcterms:modified>
</cp:coreProperties>
</file>