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258" r:id="rId5"/>
    <p:sldId id="256" r:id="rId6"/>
    <p:sldId id="260" r:id="rId7"/>
    <p:sldId id="261" r:id="rId8"/>
    <p:sldId id="25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commentAuthors" Target="commentAuthors.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7"/>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609600" lvl="0" indent="-457200" algn="l">
              <a:lnSpc>
                <a:spcPct val="115000"/>
              </a:lnSpc>
              <a:spcBef>
                <a:spcPts val="0"/>
              </a:spcBef>
              <a:spcAft>
                <a:spcPts val="0"/>
              </a:spcAft>
              <a:buSzPts val="1800"/>
              <a:buChar char="●"/>
              <a:defRPr/>
            </a:lvl1pPr>
            <a:lvl2pPr marL="1219200" lvl="1" indent="-423545" algn="l">
              <a:lnSpc>
                <a:spcPct val="115000"/>
              </a:lnSpc>
              <a:spcBef>
                <a:spcPct val="427000"/>
              </a:spcBef>
              <a:spcAft>
                <a:spcPts val="0"/>
              </a:spcAft>
              <a:buSzPts val="1400"/>
              <a:buChar char="○"/>
              <a:defRPr/>
            </a:lvl2pPr>
            <a:lvl3pPr marL="1828800" lvl="2" indent="-423545" algn="l">
              <a:lnSpc>
                <a:spcPct val="115000"/>
              </a:lnSpc>
              <a:spcBef>
                <a:spcPct val="427000"/>
              </a:spcBef>
              <a:spcAft>
                <a:spcPts val="0"/>
              </a:spcAft>
              <a:buSzPts val="1400"/>
              <a:buChar char="■"/>
              <a:defRPr/>
            </a:lvl3pPr>
            <a:lvl4pPr marL="2438400" lvl="3" indent="-423545" algn="l">
              <a:lnSpc>
                <a:spcPct val="115000"/>
              </a:lnSpc>
              <a:spcBef>
                <a:spcPct val="427000"/>
              </a:spcBef>
              <a:spcAft>
                <a:spcPts val="0"/>
              </a:spcAft>
              <a:buSzPts val="1400"/>
              <a:buChar char="●"/>
              <a:defRPr/>
            </a:lvl4pPr>
            <a:lvl5pPr marL="3048000" lvl="4" indent="-423545" algn="l">
              <a:lnSpc>
                <a:spcPct val="115000"/>
              </a:lnSpc>
              <a:spcBef>
                <a:spcPct val="427000"/>
              </a:spcBef>
              <a:spcAft>
                <a:spcPts val="0"/>
              </a:spcAft>
              <a:buSzPts val="1400"/>
              <a:buChar char="○"/>
              <a:defRPr/>
            </a:lvl5pPr>
            <a:lvl6pPr marL="3657600" lvl="5" indent="-423545" algn="l">
              <a:lnSpc>
                <a:spcPct val="115000"/>
              </a:lnSpc>
              <a:spcBef>
                <a:spcPct val="427000"/>
              </a:spcBef>
              <a:spcAft>
                <a:spcPts val="0"/>
              </a:spcAft>
              <a:buSzPts val="1400"/>
              <a:buChar char="■"/>
              <a:defRPr/>
            </a:lvl6pPr>
            <a:lvl7pPr marL="4267200" lvl="6" indent="-423545" algn="l">
              <a:lnSpc>
                <a:spcPct val="115000"/>
              </a:lnSpc>
              <a:spcBef>
                <a:spcPct val="427000"/>
              </a:spcBef>
              <a:spcAft>
                <a:spcPts val="0"/>
              </a:spcAft>
              <a:buSzPts val="1400"/>
              <a:buChar char="●"/>
              <a:defRPr/>
            </a:lvl7pPr>
            <a:lvl8pPr marL="4876800" lvl="7" indent="-423545" algn="l">
              <a:lnSpc>
                <a:spcPct val="115000"/>
              </a:lnSpc>
              <a:spcBef>
                <a:spcPct val="427000"/>
              </a:spcBef>
              <a:spcAft>
                <a:spcPts val="0"/>
              </a:spcAft>
              <a:buSzPts val="1400"/>
              <a:buChar char="○"/>
              <a:defRPr/>
            </a:lvl8pPr>
            <a:lvl9pPr marL="5486400" lvl="8" indent="-423545" algn="l">
              <a:lnSpc>
                <a:spcPct val="115000"/>
              </a:lnSpc>
              <a:spcBef>
                <a:spcPct val="427000"/>
              </a:spcBef>
              <a:spcAft>
                <a:spcPts val="1600"/>
              </a:spcAft>
              <a:buSzPts val="1400"/>
              <a:buChar char="■"/>
              <a:defRPr/>
            </a:lvl9pPr>
          </a:lstStyle>
          <a:p/>
        </p:txBody>
      </p:sp>
      <p:sp>
        <p:nvSpPr>
          <p:cNvPr id="16" name="Google Shape;16;p7"/>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4" Type="http://schemas.openxmlformats.org/officeDocument/2006/relationships/comments" Target="../comments/comment1.xml"/><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2.png"/><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2.png"/><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2.png"/><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1"/>
          <a:srcRect/>
          <a:stretch>
            <a:fillRect/>
          </a:stretch>
        </p:blipFill>
        <p:spPr>
          <a:xfrm>
            <a:off x="0" y="5079384"/>
            <a:ext cx="12192000" cy="1821147"/>
          </a:xfrm>
          <a:prstGeom prst="rect">
            <a:avLst/>
          </a:prstGeom>
          <a:noFill/>
          <a:ln>
            <a:noFill/>
          </a:ln>
        </p:spPr>
      </p:pic>
      <p:pic>
        <p:nvPicPr>
          <p:cNvPr id="55" name="Google Shape;55;p1"/>
          <p:cNvPicPr preferRelativeResize="0"/>
          <p:nvPr/>
        </p:nvPicPr>
        <p:blipFill rotWithShape="1">
          <a:blip r:embed="rId2"/>
          <a:srcRect/>
          <a:stretch>
            <a:fillRect/>
          </a:stretch>
        </p:blipFill>
        <p:spPr>
          <a:xfrm>
            <a:off x="296900" y="285633"/>
            <a:ext cx="2104535" cy="1044767"/>
          </a:xfrm>
          <a:prstGeom prst="rect">
            <a:avLst/>
          </a:prstGeom>
          <a:noFill/>
          <a:ln>
            <a:noFill/>
          </a:ln>
        </p:spPr>
      </p:pic>
      <p:sp>
        <p:nvSpPr>
          <p:cNvPr id="56" name="Google Shape;56;p1"/>
          <p:cNvSpPr txBox="1"/>
          <p:nvPr/>
        </p:nvSpPr>
        <p:spPr>
          <a:xfrm>
            <a:off x="296900" y="1330400"/>
            <a:ext cx="11684000" cy="3706435"/>
          </a:xfrm>
          <a:prstGeom prst="rect">
            <a:avLst/>
          </a:prstGeom>
          <a:noFill/>
          <a:ln>
            <a:noFill/>
          </a:ln>
        </p:spPr>
        <p:txBody>
          <a:bodyPr spcFirstLastPara="1" wrap="square" lIns="121900" tIns="121900" rIns="121900" bIns="121900"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endParaRPr lang="en-IN" sz="4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4000" b="1" dirty="0">
                <a:solidFill>
                  <a:srgbClr val="FF0000"/>
                </a:solidFill>
                <a:latin typeface="Calibri" panose="020F0502020204030204"/>
                <a:ea typeface="Calibri" panose="020F0502020204030204"/>
                <a:cs typeface="Calibri" panose="020F0502020204030204"/>
                <a:sym typeface="Calibri" panose="020F0502020204030204"/>
              </a:rPr>
              <a:t>GRAMMAR</a:t>
            </a:r>
            <a:endParaRPr lang="en-GB" sz="4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3335"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STD-VIII</a:t>
            </a:r>
            <a:endParaRPr lang="en-US" sz="3335" b="0"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57" name="Google Shape;57;p1"/>
          <p:cNvSpPr txBox="1"/>
          <p:nvPr/>
        </p:nvSpPr>
        <p:spPr>
          <a:xfrm>
            <a:off x="7832367" y="131167"/>
            <a:ext cx="4234800" cy="1690000"/>
          </a:xfrm>
          <a:prstGeom prst="rect">
            <a:avLst/>
          </a:prstGeom>
          <a:noFill/>
          <a:ln>
            <a:noFill/>
          </a:ln>
        </p:spPr>
        <p:txBody>
          <a:bodyPr spcFirstLastPara="1" wrap="square" lIns="121900" tIns="121900" rIns="121900" bIns="121900"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865"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962900" y="3428984"/>
            <a:ext cx="6352000" cy="1650400"/>
          </a:xfrm>
          <a:prstGeom prst="rect">
            <a:avLst/>
          </a:prstGeom>
          <a:noFill/>
          <a:ln>
            <a:noFill/>
          </a:ln>
        </p:spPr>
        <p:txBody>
          <a:bodyPr spcFirstLastPara="1" wrap="square" lIns="121900" tIns="121900" rIns="121900" bIns="121900"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SUBJECT </a:t>
            </a:r>
            <a:r>
              <a:rPr lang="en-GB" sz="2400" b="1" dirty="0"/>
              <a:t>: ENGLISH</a:t>
            </a:r>
            <a:endParaRPr lang="en-GB" sz="2400" b="1" dirty="0"/>
          </a:p>
          <a:p>
            <a:pPr marL="0" marR="0" lvl="0" indent="0" algn="l" rtl="0">
              <a:lnSpc>
                <a:spcPct val="100000"/>
              </a:lnSpc>
              <a:spcBef>
                <a:spcPts val="0"/>
              </a:spcBef>
              <a:spcAft>
                <a:spcPts val="0"/>
              </a:spcAft>
              <a:buClr>
                <a:srgbClr val="000000"/>
              </a:buClr>
              <a:buSzPts val="1400"/>
              <a:buFont typeface="Arial" panose="020B0604020202020204"/>
              <a:buNone/>
            </a:pPr>
            <a:r>
              <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NUMBER: </a:t>
            </a:r>
            <a:r>
              <a:rPr lang="en-IN" alt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8</a:t>
            </a:r>
            <a:endPar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2400" b="1" dirty="0"/>
              <a:t>PERIOD NUMBER : </a:t>
            </a:r>
            <a:r>
              <a:rPr lang="en-IN" altLang="en-GB" sz="2400" b="1" dirty="0"/>
              <a:t>2</a:t>
            </a:r>
            <a:endParaRPr sz="186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NAME :</a:t>
            </a:r>
            <a:r>
              <a:rPr lang="en-IN" alt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VERB PHRASE</a:t>
            </a:r>
            <a:endParaRPr lang="en-IN" alt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1"/>
          <a:srcRect/>
          <a:stretch>
            <a:fillRect/>
          </a:stretch>
        </p:blipFill>
        <p:spPr>
          <a:xfrm>
            <a:off x="10383433" y="5838500"/>
            <a:ext cx="1643368" cy="815833"/>
          </a:xfrm>
          <a:prstGeom prst="rect">
            <a:avLst/>
          </a:prstGeom>
          <a:noFill/>
          <a:ln>
            <a:noFill/>
          </a:ln>
        </p:spPr>
      </p:pic>
      <p:sp>
        <p:nvSpPr>
          <p:cNvPr id="64" name="Google Shape;64;p2"/>
          <p:cNvSpPr txBox="1"/>
          <p:nvPr/>
        </p:nvSpPr>
        <p:spPr>
          <a:xfrm>
            <a:off x="363567" y="355353"/>
            <a:ext cx="11584400" cy="1041200"/>
          </a:xfrm>
          <a:prstGeom prst="rect">
            <a:avLst/>
          </a:prstGeom>
          <a:noFill/>
          <a:ln>
            <a:noFill/>
          </a:ln>
        </p:spPr>
        <p:txBody>
          <a:bodyPr spcFirstLastPara="1" wrap="square" lIns="121900" tIns="121900" rIns="121900" bIns="121900" anchor="t" anchorCtr="0">
            <a:noAutofit/>
          </a:bodyPr>
          <a:lstStyle/>
          <a:p>
            <a:pPr lvl="0">
              <a:buSzPts val="2200"/>
            </a:pPr>
            <a:r>
              <a:rPr lang="en-US" sz="4265" b="1" dirty="0">
                <a:solidFill>
                  <a:srgbClr val="FF0000"/>
                </a:solidFill>
                <a:latin typeface="Calibri" panose="020F0502020204030204" charset="0"/>
                <a:cs typeface="Calibri" panose="020F0502020204030204" charset="0"/>
              </a:rPr>
              <a:t>EXPECTED LEARNING OUTCOMES</a:t>
            </a:r>
            <a:endParaRPr sz="4265" b="1" i="0" u="none" strike="noStrike" cap="none" dirty="0">
              <a:solidFill>
                <a:srgbClr val="FF0000"/>
              </a:solidFill>
              <a:latin typeface="Calibri" panose="020F0502020204030204" charset="0"/>
              <a:cs typeface="Calibri" panose="020F0502020204030204" charset="0"/>
              <a:sym typeface="Arial" panose="020B0604020202020204"/>
            </a:endParaRPr>
          </a:p>
        </p:txBody>
      </p:sp>
      <p:sp>
        <p:nvSpPr>
          <p:cNvPr id="65" name="Google Shape;65;p2"/>
          <p:cNvSpPr txBox="1"/>
          <p:nvPr/>
        </p:nvSpPr>
        <p:spPr>
          <a:xfrm>
            <a:off x="189896" y="1149131"/>
            <a:ext cx="11349972" cy="5187873"/>
          </a:xfrm>
          <a:prstGeom prst="rect">
            <a:avLst/>
          </a:prstGeom>
          <a:noFill/>
          <a:ln>
            <a:noFill/>
          </a:ln>
        </p:spPr>
        <p:txBody>
          <a:bodyPr spcFirstLastPara="1" wrap="square" lIns="121900" tIns="121900" rIns="121900" bIns="121900" anchor="t" anchorCtr="0">
            <a:noAutofit/>
          </a:bodyPr>
          <a:lstStyle/>
          <a:p>
            <a:pPr>
              <a:lnSpc>
                <a:spcPct val="115000"/>
              </a:lnSpc>
            </a:pPr>
            <a:endParaRPr lang="en-US" sz="2400" dirty="0">
              <a:latin typeface="Calibri" panose="020F0502020204030204" charset="0"/>
              <a:ea typeface="Arial" panose="020B0604020202020204" pitchFamily="34" charset="0"/>
              <a:cs typeface="Calibri" panose="020F0502020204030204" charset="0"/>
            </a:endParaRPr>
          </a:p>
        </p:txBody>
      </p:sp>
      <p:graphicFrame>
        <p:nvGraphicFramePr>
          <p:cNvPr id="4" name="Table 3"/>
          <p:cNvGraphicFramePr>
            <a:graphicFrameLocks noGrp="1"/>
          </p:cNvGraphicFramePr>
          <p:nvPr/>
        </p:nvGraphicFramePr>
        <p:xfrm>
          <a:off x="363567" y="1175041"/>
          <a:ext cx="11176000" cy="4533265"/>
        </p:xfrm>
        <a:graphic>
          <a:graphicData uri="http://schemas.openxmlformats.org/drawingml/2006/table">
            <a:tbl>
              <a:tblPr/>
              <a:tblGrid>
                <a:gridCol w="11176000"/>
              </a:tblGrid>
              <a:tr h="2425065">
                <a:tc>
                  <a:txBody>
                    <a:bodyPr/>
                    <a:lstStyle/>
                    <a:p>
                      <a:pPr>
                        <a:lnSpc>
                          <a:spcPct val="115000"/>
                        </a:lnSpc>
                      </a:pPr>
                      <a:r>
                        <a:rPr lang="en-GB" sz="2000" dirty="0">
                          <a:effectLst/>
                          <a:latin typeface="Calibri" panose="020F0502020204030204" charset="0"/>
                          <a:ea typeface="Roboto"/>
                          <a:cs typeface="Calibri" panose="020F0502020204030204" charset="0"/>
                        </a:rPr>
                        <a:t>GENERAL OBJECTIVES</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Arial" panose="020B0604020202020204" pitchFamily="34" charset="0"/>
                          <a:cs typeface="Calibri" panose="020F0502020204030204" charset="0"/>
                        </a:rPr>
                        <a:t>Understand the basics of grammar</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Roboto"/>
                          <a:cs typeface="Calibri" panose="020F0502020204030204" charset="0"/>
                        </a:rPr>
                        <a:t>Being acquainted with the chapter and its tenets</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Roboto"/>
                          <a:cs typeface="Calibri" panose="020F0502020204030204" charset="0"/>
                        </a:rPr>
                        <a:t>Understanding the idea</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Roboto"/>
                          <a:cs typeface="Calibri" panose="020F0502020204030204" charset="0"/>
                        </a:rPr>
                        <a:t>Appreciate the beauty of grammar and use in day to day life</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Roboto"/>
                          <a:cs typeface="Calibri" panose="020F0502020204030204" charset="0"/>
                        </a:rPr>
                        <a:t>Developing LSRW Skills</a:t>
                      </a:r>
                      <a:endParaRPr lang="en-IN" sz="2000" dirty="0">
                        <a:effectLst/>
                        <a:latin typeface="Calibri" panose="020F0502020204030204" charset="0"/>
                        <a:ea typeface="Arial" panose="020B0604020202020204" pitchFamily="34" charset="0"/>
                        <a:cs typeface="Calibri" panose="020F0502020204030204" charset="0"/>
                      </a:endParaRPr>
                    </a:p>
                    <a:p>
                      <a:pPr marL="685800">
                        <a:lnSpc>
                          <a:spcPct val="115000"/>
                        </a:lnSpc>
                      </a:pPr>
                      <a:r>
                        <a:rPr lang="en-GB" sz="2000" dirty="0">
                          <a:effectLst/>
                          <a:latin typeface="Calibri" panose="020F0502020204030204" charset="0"/>
                          <a:ea typeface="Roboto"/>
                          <a:cs typeface="Calibri" panose="020F0502020204030204" charset="0"/>
                        </a:rPr>
                        <a:t> </a:t>
                      </a:r>
                      <a:endParaRPr lang="en-IN" sz="2000" dirty="0">
                        <a:effectLst/>
                        <a:latin typeface="Calibri" panose="020F0502020204030204" charset="0"/>
                        <a:ea typeface="Arial" panose="020B0604020202020204" pitchFamily="34" charset="0"/>
                        <a:cs typeface="Calibri" panose="020F0502020204030204" charset="0"/>
                      </a:endParaRPr>
                    </a:p>
                  </a:txBody>
                  <a:tcPr marL="84666" marR="84666" marT="84666" marB="846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8200">
                <a:tc>
                  <a:txBody>
                    <a:bodyPr/>
                    <a:lstStyle/>
                    <a:p>
                      <a:pPr>
                        <a:lnSpc>
                          <a:spcPct val="115000"/>
                        </a:lnSpc>
                      </a:pPr>
                      <a:r>
                        <a:rPr lang="en-GB" sz="2000" dirty="0">
                          <a:effectLst/>
                          <a:latin typeface="Calibri" panose="020F0502020204030204" charset="0"/>
                          <a:ea typeface="Roboto"/>
                          <a:cs typeface="Calibri" panose="020F0502020204030204" charset="0"/>
                        </a:rPr>
                        <a:t>SPECIFIC OBJECTIVES/ EXTENDED OBJECTIVES</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IN" sz="2000" dirty="0">
                          <a:effectLst/>
                          <a:latin typeface="Calibri" panose="020F0502020204030204" charset="0"/>
                          <a:ea typeface="Arial" panose="020B0604020202020204" pitchFamily="34" charset="0"/>
                          <a:cs typeface="Calibri" panose="020F0502020204030204" charset="0"/>
                        </a:rPr>
                        <a:t>develop your knowledge of expanded verb phrases</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IN" sz="2000" dirty="0">
                          <a:effectLst/>
                          <a:latin typeface="Calibri" panose="020F0502020204030204" charset="0"/>
                          <a:ea typeface="Arial" panose="020B0604020202020204" pitchFamily="34" charset="0"/>
                          <a:cs typeface="Calibri" panose="020F0502020204030204" charset="0"/>
                        </a:rPr>
                        <a:t>understand how verb phrases can improve clarity of writing</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IN" sz="2000" dirty="0">
                          <a:effectLst/>
                          <a:latin typeface="Calibri" panose="020F0502020204030204" charset="0"/>
                          <a:ea typeface="Arial" panose="020B0604020202020204" pitchFamily="34" charset="0"/>
                          <a:cs typeface="Calibri" panose="020F0502020204030204" charset="0"/>
                        </a:rPr>
                        <a:t>have a greater understanding of how to use  verb phrases.</a:t>
                      </a:r>
                      <a:endParaRPr lang="en-IN" sz="2000" dirty="0">
                        <a:effectLst/>
                        <a:latin typeface="Calibri" panose="020F0502020204030204" charset="0"/>
                        <a:ea typeface="Arial" panose="020B0604020202020204" pitchFamily="34" charset="0"/>
                        <a:cs typeface="Calibri" panose="020F0502020204030204" charset="0"/>
                      </a:endParaRPr>
                    </a:p>
                  </a:txBody>
                  <a:tcPr marL="84666" marR="84666" marT="84666" marB="846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p>
            <a:r>
              <a:rPr lang="en-IN" altLang="en-US" sz="2800" b="1">
                <a:solidFill>
                  <a:srgbClr val="FF0000"/>
                </a:solidFill>
              </a:rPr>
              <a:t>Kinds of Verb Phrases</a:t>
            </a:r>
            <a:endParaRPr lang="en-IN" altLang="en-US" sz="2800" b="1">
              <a:solidFill>
                <a:srgbClr val="FF0000"/>
              </a:solidFill>
            </a:endParaRPr>
          </a:p>
        </p:txBody>
      </p:sp>
      <p:sp>
        <p:nvSpPr>
          <p:cNvPr id="5" name="Content Placeholder 4"/>
          <p:cNvSpPr>
            <a:spLocks noGrp="1"/>
          </p:cNvSpPr>
          <p:nvPr>
            <p:ph sz="half" idx="1"/>
          </p:nvPr>
        </p:nvSpPr>
        <p:spPr/>
        <p:txBody>
          <a:bodyPr/>
          <a:p>
            <a:pPr marL="514350" indent="-514350">
              <a:buFont typeface="+mj-lt"/>
              <a:buAutoNum type="arabicPeriod"/>
            </a:pPr>
            <a:r>
              <a:rPr lang="en-IN" altLang="en-US"/>
              <a:t>Finite Verb Phrases</a:t>
            </a:r>
            <a:endParaRPr lang="en-IN" altLang="en-US"/>
          </a:p>
          <a:p>
            <a:pPr marL="514350" indent="-514350">
              <a:buFont typeface="+mj-lt"/>
              <a:buAutoNum type="arabicPeriod"/>
            </a:pPr>
            <a:r>
              <a:rPr lang="en-IN" altLang="en-US"/>
              <a:t>Non Finite Verb Phrases</a:t>
            </a:r>
            <a:endParaRPr lang="en-IN" altLang="en-US"/>
          </a:p>
        </p:txBody>
      </p:sp>
      <p:pic>
        <p:nvPicPr>
          <p:cNvPr id="2" name="Content Placeholder 1"/>
          <p:cNvPicPr>
            <a:picLocks noChangeAspect="1"/>
          </p:cNvPicPr>
          <p:nvPr>
            <p:ph sz="half" idx="2"/>
          </p:nvPr>
        </p:nvPicPr>
        <p:blipFill>
          <a:blip r:embed="rId1"/>
          <a:stretch>
            <a:fillRect/>
          </a:stretch>
        </p:blipFill>
        <p:spPr>
          <a:xfrm>
            <a:off x="5372735" y="534035"/>
            <a:ext cx="6357620" cy="5410200"/>
          </a:xfrm>
          <a:prstGeom prst="rect">
            <a:avLst/>
          </a:prstGeom>
        </p:spPr>
      </p:pic>
      <p:pic>
        <p:nvPicPr>
          <p:cNvPr id="77" name="Google Shape;77;p4"/>
          <p:cNvPicPr preferRelativeResize="0"/>
          <p:nvPr/>
        </p:nvPicPr>
        <p:blipFill rotWithShape="1">
          <a:blip r:embed="rId2"/>
          <a:srcRect/>
          <a:stretch>
            <a:fillRect/>
          </a:stretch>
        </p:blipFill>
        <p:spPr>
          <a:xfrm>
            <a:off x="10383433" y="5838500"/>
            <a:ext cx="1643368" cy="81583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IN" altLang="en-US" sz="2800" b="1">
                <a:solidFill>
                  <a:srgbClr val="FF0000"/>
                </a:solidFill>
              </a:rPr>
              <a:t>Finite Verb Phrase</a:t>
            </a:r>
            <a:endParaRPr lang="en-IN" altLang="en-US" sz="2800" b="1">
              <a:solidFill>
                <a:srgbClr val="FF0000"/>
              </a:solidFill>
            </a:endParaRPr>
          </a:p>
        </p:txBody>
      </p:sp>
      <p:sp>
        <p:nvSpPr>
          <p:cNvPr id="3" name="Content Placeholder 2"/>
          <p:cNvSpPr>
            <a:spLocks noGrp="1"/>
          </p:cNvSpPr>
          <p:nvPr>
            <p:ph sz="half" idx="1"/>
          </p:nvPr>
        </p:nvSpPr>
        <p:spPr>
          <a:xfrm>
            <a:off x="445770" y="1691005"/>
            <a:ext cx="4865370" cy="4699000"/>
          </a:xfrm>
        </p:spPr>
        <p:txBody>
          <a:bodyPr/>
          <a:p>
            <a:r>
              <a:rPr lang="en-IN" altLang="en-US"/>
              <a:t>Finite Verb as head word. </a:t>
            </a:r>
            <a:endParaRPr lang="en-IN" altLang="en-US"/>
          </a:p>
          <a:p>
            <a:r>
              <a:rPr lang="en-IN" altLang="en-US"/>
              <a:t>The main verb in every sentence is a finite verb.</a:t>
            </a:r>
            <a:endParaRPr lang="en-IN" altLang="en-US"/>
          </a:p>
          <a:p>
            <a:r>
              <a:rPr lang="en-IN" altLang="en-US"/>
              <a:t>A verb phrase is said to be finite if there is only one verb phrase in a sentence. The head verb, which is categorized as finite, can either be in the present or past tense.</a:t>
            </a:r>
            <a:endParaRPr lang="en-IN" altLang="en-US"/>
          </a:p>
          <a:p>
            <a:endParaRPr lang="en-IN" altLang="en-US"/>
          </a:p>
          <a:p>
            <a:pPr marL="0" indent="0">
              <a:buNone/>
            </a:pPr>
            <a:endParaRPr lang="en-IN" altLang="en-US"/>
          </a:p>
          <a:p>
            <a:endParaRPr lang="en-IN" altLang="en-US"/>
          </a:p>
          <a:p>
            <a:endParaRPr lang="en-IN" altLang="en-US"/>
          </a:p>
        </p:txBody>
      </p:sp>
      <p:pic>
        <p:nvPicPr>
          <p:cNvPr id="4" name="Content Placeholder 3"/>
          <p:cNvPicPr>
            <a:picLocks noChangeAspect="1"/>
          </p:cNvPicPr>
          <p:nvPr>
            <p:ph sz="half" idx="2"/>
          </p:nvPr>
        </p:nvPicPr>
        <p:blipFill>
          <a:blip r:embed="rId1"/>
          <a:srcRect t="19072" b="65533"/>
          <a:stretch>
            <a:fillRect/>
          </a:stretch>
        </p:blipFill>
        <p:spPr>
          <a:xfrm>
            <a:off x="5310505" y="1433830"/>
            <a:ext cx="6673215" cy="4744085"/>
          </a:xfrm>
          <a:prstGeom prst="rect">
            <a:avLst/>
          </a:prstGeom>
        </p:spPr>
      </p:pic>
      <p:pic>
        <p:nvPicPr>
          <p:cNvPr id="77" name="Google Shape;77;p4"/>
          <p:cNvPicPr preferRelativeResize="0"/>
          <p:nvPr/>
        </p:nvPicPr>
        <p:blipFill rotWithShape="1">
          <a:blip r:embed="rId2"/>
          <a:srcRect/>
          <a:stretch>
            <a:fillRect/>
          </a:stretch>
        </p:blipFill>
        <p:spPr>
          <a:xfrm>
            <a:off x="10383433" y="5838500"/>
            <a:ext cx="1643368" cy="81583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IN" altLang="en-US" sz="2800" b="1">
                <a:solidFill>
                  <a:srgbClr val="FF0000"/>
                </a:solidFill>
              </a:rPr>
              <a:t>Non Finite Verb Phrase</a:t>
            </a:r>
            <a:endParaRPr lang="en-IN" altLang="en-US" sz="2800" b="1">
              <a:solidFill>
                <a:srgbClr val="FF0000"/>
              </a:solidFill>
            </a:endParaRPr>
          </a:p>
        </p:txBody>
      </p:sp>
      <p:sp>
        <p:nvSpPr>
          <p:cNvPr id="3" name="Content Placeholder 2"/>
          <p:cNvSpPr>
            <a:spLocks noGrp="1"/>
          </p:cNvSpPr>
          <p:nvPr>
            <p:ph sz="half" idx="1"/>
          </p:nvPr>
        </p:nvSpPr>
        <p:spPr/>
        <p:txBody>
          <a:bodyPr/>
          <a:p>
            <a:r>
              <a:rPr lang="en-US"/>
              <a:t>This kind of verb phrase has the head verb as an infinitive, participle, and can even be a gerund.</a:t>
            </a:r>
            <a:endParaRPr lang="en-US"/>
          </a:p>
          <a:p>
            <a:r>
              <a:rPr lang="en-IN" altLang="en-US"/>
              <a:t>Non finite is never the main verb of a sentence.</a:t>
            </a:r>
            <a:endParaRPr lang="en-US"/>
          </a:p>
          <a:p>
            <a:pPr marL="0" indent="0">
              <a:buNone/>
            </a:pPr>
            <a:endParaRPr lang="en-IN" altLang="en-US"/>
          </a:p>
          <a:p>
            <a:pPr marL="0" indent="0">
              <a:buNone/>
            </a:pPr>
            <a:endParaRPr lang="en-IN" altLang="en-US"/>
          </a:p>
        </p:txBody>
      </p:sp>
      <p:pic>
        <p:nvPicPr>
          <p:cNvPr id="4" name="Content Placeholder 3"/>
          <p:cNvPicPr>
            <a:picLocks noChangeAspect="1"/>
          </p:cNvPicPr>
          <p:nvPr>
            <p:ph sz="half" idx="2"/>
          </p:nvPr>
        </p:nvPicPr>
        <p:blipFill>
          <a:blip r:embed="rId1"/>
          <a:srcRect t="67620" b="6931"/>
          <a:stretch>
            <a:fillRect/>
          </a:stretch>
        </p:blipFill>
        <p:spPr>
          <a:xfrm>
            <a:off x="6325870" y="2098040"/>
            <a:ext cx="5865495" cy="3777615"/>
          </a:xfrm>
          <a:prstGeom prst="rect">
            <a:avLst/>
          </a:prstGeom>
        </p:spPr>
      </p:pic>
      <p:graphicFrame>
        <p:nvGraphicFramePr>
          <p:cNvPr id="5" name="Table 4"/>
          <p:cNvGraphicFramePr/>
          <p:nvPr/>
        </p:nvGraphicFramePr>
        <p:xfrm>
          <a:off x="2522220" y="5875655"/>
          <a:ext cx="5003800" cy="572135"/>
        </p:xfrm>
        <a:graphic>
          <a:graphicData uri="http://schemas.openxmlformats.org/drawingml/2006/table">
            <a:tbl>
              <a:tblPr firstRow="1" bandRow="1">
                <a:tableStyleId>{5C22544A-7EE6-4342-B048-85BDC9FD1C3A}</a:tableStyleId>
              </a:tblPr>
              <a:tblGrid>
                <a:gridCol w="5003800"/>
              </a:tblGrid>
              <a:tr h="572135">
                <a:tc>
                  <a:txBody>
                    <a:bodyPr/>
                    <a:p>
                      <a:pPr indent="0">
                        <a:buNone/>
                      </a:pPr>
                      <a:r>
                        <a:rPr lang="en-IN" altLang="en-US" sz="2800" b="0">
                          <a:solidFill>
                            <a:srgbClr val="000000"/>
                          </a:solidFill>
                          <a:latin typeface="Calibri" panose="020F0502020204030204" charset="0"/>
                          <a:cs typeface="Calibri" panose="020F0502020204030204" charset="0"/>
                        </a:rPr>
                        <a:t>HW- </a:t>
                      </a:r>
                      <a:r>
                        <a:rPr lang="en-US" sz="2800" b="0">
                          <a:solidFill>
                            <a:srgbClr val="000000"/>
                          </a:solidFill>
                          <a:latin typeface="Calibri" panose="020F0502020204030204" charset="0"/>
                          <a:cs typeface="Calibri" panose="020F0502020204030204" charset="0"/>
                        </a:rPr>
                        <a:t>Exercise - 6 (Page -61)</a:t>
                      </a:r>
                      <a:endParaRPr lang="en-US" sz="2800" b="0">
                        <a:solidFill>
                          <a:srgbClr val="000000"/>
                        </a:solidFill>
                        <a:latin typeface="Calibri" panose="020F0502020204030204" charset="0"/>
                        <a:cs typeface="Calibri" panose="020F0502020204030204" charset="0"/>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77" name="Google Shape;77;p4"/>
          <p:cNvPicPr preferRelativeResize="0"/>
          <p:nvPr/>
        </p:nvPicPr>
        <p:blipFill rotWithShape="1">
          <a:blip r:embed="rId2"/>
          <a:srcRect/>
          <a:stretch>
            <a:fillRect/>
          </a:stretch>
        </p:blipFill>
        <p:spPr>
          <a:xfrm>
            <a:off x="10383433" y="5838500"/>
            <a:ext cx="1643368" cy="815833"/>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1"/>
          <a:srcRect/>
          <a:stretch>
            <a:fillRect/>
          </a:stretch>
        </p:blipFill>
        <p:spPr>
          <a:xfrm>
            <a:off x="10383433" y="5838500"/>
            <a:ext cx="1643368" cy="815833"/>
          </a:xfrm>
          <a:prstGeom prst="rect">
            <a:avLst/>
          </a:prstGeom>
          <a:noFill/>
          <a:ln>
            <a:noFill/>
          </a:ln>
        </p:spPr>
      </p:pic>
      <p:sp>
        <p:nvSpPr>
          <p:cNvPr id="78" name="Google Shape;78;p4"/>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5335" b="1" i="0" u="none" strike="noStrike" cap="none">
                <a:solidFill>
                  <a:srgbClr val="000000"/>
                </a:solidFill>
                <a:latin typeface="Arial" panose="020B0604020202020204"/>
                <a:ea typeface="Arial" panose="020B0604020202020204"/>
                <a:cs typeface="Arial" panose="020B0604020202020204"/>
                <a:sym typeface="Arial" panose="020B0604020202020204"/>
              </a:rPr>
              <a:t>THANK YOU</a:t>
            </a:r>
            <a:endParaRPr sz="533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5335" b="1" i="0" u="none" strike="noStrike" cap="none" dirty="0">
                <a:solidFill>
                  <a:srgbClr val="FF0000"/>
                </a:solidFill>
                <a:latin typeface="Arial" panose="020B0604020202020204"/>
                <a:ea typeface="Arial" panose="020B0604020202020204"/>
                <a:cs typeface="Arial" panose="020B0604020202020204"/>
                <a:sym typeface="Arial" panose="020B0604020202020204"/>
              </a:rPr>
              <a:t>ODM EDUCATIONAL GROUP</a:t>
            </a:r>
            <a:endParaRPr sz="5335" b="1" i="0" u="none" strike="noStrike" cap="none" dirty="0">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865" b="0"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heel spokes="4"/>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1076</Words>
  <Application>WPS Presentation</Application>
  <PresentationFormat>Widescreen</PresentationFormat>
  <Paragraphs>51</Paragraphs>
  <Slides>6</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6</vt:i4>
      </vt:variant>
    </vt:vector>
  </HeadingPairs>
  <TitlesOfParts>
    <vt:vector size="19" baseType="lpstr">
      <vt:lpstr>Arial</vt:lpstr>
      <vt:lpstr>SimSun</vt:lpstr>
      <vt:lpstr>Wingdings</vt:lpstr>
      <vt:lpstr>Arial</vt:lpstr>
      <vt:lpstr>Calibri</vt:lpstr>
      <vt:lpstr>Calibri</vt:lpstr>
      <vt:lpstr>Roboto</vt:lpstr>
      <vt:lpstr>Segoe Print</vt:lpstr>
      <vt:lpstr>Symbol</vt:lpstr>
      <vt:lpstr>Microsoft YaHei</vt:lpstr>
      <vt:lpstr>Arial Unicode MS</vt:lpstr>
      <vt:lpstr>Calibri Light</vt:lpstr>
      <vt:lpstr>Office Theme</vt:lpstr>
      <vt:lpstr>PowerPoint 演示文稿</vt:lpstr>
      <vt:lpstr>PowerPoint 演示文稿</vt:lpstr>
      <vt:lpstr>Kinds of Verb Phrases</vt:lpstr>
      <vt:lpstr>Finite Verb Phrase</vt:lpstr>
      <vt:lpstr>Non Finite Verb Phrase</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Ankit Mishra</cp:lastModifiedBy>
  <cp:revision>7</cp:revision>
  <dcterms:created xsi:type="dcterms:W3CDTF">2021-07-31T15:00:00Z</dcterms:created>
  <dcterms:modified xsi:type="dcterms:W3CDTF">2021-07-31T15:15:12Z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1033-11.2.0.10223</vt:lpwstr>
  </property>
</Properties>
</file>