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3" r:id="rId4"/>
    <p:sldId id="264" r:id="rId5"/>
    <p:sldId id="262" r:id="rId6"/>
    <p:sldId id="266" r:id="rId7"/>
    <p:sldId id="2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338179" y="193204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 panose="020B0604020202020204"/>
              <a:buNone/>
            </a:pPr>
            <a:r>
              <a:rPr lang="en-GB" sz="3000" b="1">
                <a:solidFill>
                  <a:srgbClr val="FF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Valoday and me</a:t>
            </a:r>
            <a:endParaRPr lang="en-GB" sz="3000" b="1" i="0" u="none" strike="noStrike" cap="none">
              <a:solidFill>
                <a:srgbClr val="FF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 panose="020B0604020202020204"/>
              <a:buNone/>
            </a:pPr>
            <a:r>
              <a:rPr lang="en-GB" sz="3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</a:t>
            </a:r>
            <a:r>
              <a:rPr lang="en-IN" altLang="en-GB" sz="3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Leo Tolstoy</a:t>
            </a:r>
            <a:r>
              <a:rPr lang="en-GB" sz="30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)</a:t>
            </a:r>
            <a:endParaRPr sz="2500" b="0" i="0" u="none" strike="noStrike" cap="none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222175" y="2571738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ym typeface="+mn-ea"/>
              </a:rPr>
              <a:t>SUBJECT : </a:t>
            </a:r>
            <a:r>
              <a:rPr lang="en-GB" b="1" dirty="0" smtClean="0">
                <a:sym typeface="+mn-ea"/>
              </a:rPr>
              <a:t>(</a:t>
            </a:r>
            <a:r>
              <a:rPr lang="en-IN" altLang="en-GB" b="1" dirty="0" smtClean="0">
                <a:sym typeface="+mn-ea"/>
              </a:rPr>
              <a:t>English</a:t>
            </a:r>
            <a:r>
              <a:rPr lang="en-GB" b="1" dirty="0" smtClean="0">
                <a:sym typeface="+mn-ea"/>
              </a:rPr>
              <a:t>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ym typeface="+mn-ea"/>
              </a:rPr>
              <a:t>CHAPTER NUMBER:</a:t>
            </a:r>
            <a:r>
              <a:rPr lang="en-IN" altLang="en-GB" b="1" dirty="0">
                <a:sym typeface="+mn-ea"/>
              </a:rPr>
              <a:t> 1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ym typeface="+mn-ea"/>
              </a:rPr>
              <a:t>CHAPTER NAME </a:t>
            </a:r>
            <a:r>
              <a:rPr lang="en-GB" b="1" dirty="0">
                <a:solidFill>
                  <a:schemeClr val="tx1"/>
                </a:solidFill>
                <a:sym typeface="+mn-ea"/>
              </a:rPr>
              <a:t>:</a:t>
            </a:r>
            <a:r>
              <a:rPr lang="en-GB" b="1" dirty="0" err="1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Valodya</a:t>
            </a:r>
            <a:r>
              <a:rPr lang="en-GB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me</a:t>
            </a:r>
            <a:endParaRPr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17158" y="151163"/>
            <a:ext cx="1578401" cy="5950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Learning Objectives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Students will be able to: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Analyse</a:t>
            </a:r>
            <a:r>
              <a:rPr lang="en-US" dirty="0" smtClean="0"/>
              <a:t> the </a:t>
            </a:r>
            <a:r>
              <a:rPr lang="en-US" dirty="0" err="1" smtClean="0"/>
              <a:t>behaviour</a:t>
            </a:r>
            <a:r>
              <a:rPr lang="en-US" dirty="0" smtClean="0"/>
              <a:t> and attitude of two characters in the story;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Explain the interpersonal relationships between siblings;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Recognise</a:t>
            </a:r>
            <a:r>
              <a:rPr lang="en-US" dirty="0" smtClean="0"/>
              <a:t> the importance of forgiveness in relationships and inculcate it in daily </a:t>
            </a:r>
            <a:r>
              <a:rPr lang="en-US" dirty="0" err="1" smtClean="0"/>
              <a:t>behaviour</a:t>
            </a:r>
            <a:r>
              <a:rPr lang="en-US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Identify noun clauses and define their functions;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Record significant experiences in a diary or a learning journal.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35" y="0"/>
            <a:ext cx="9145270" cy="5143500"/>
          </a:xfrm>
        </p:spPr>
        <p:txBody>
          <a:bodyPr/>
          <a:lstStyle/>
          <a:p>
            <a:pPr marL="114300" indent="0">
              <a:buNone/>
            </a:pPr>
            <a:endParaRPr lang="en-IN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14300" indent="0">
              <a:buNone/>
            </a:pPr>
            <a:r>
              <a:rPr lang="en-IN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 a Nutshell</a:t>
            </a:r>
          </a:p>
          <a:p>
            <a:pPr marL="114300" indent="0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Both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brothers had a fight 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over the broken scent bottles.</a:t>
            </a:r>
            <a:endParaRPr lang="en-IN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114300" indent="0">
              <a:buFont typeface="Wingdings" pitchFamily="2" charset="2"/>
              <a:buChar char="§"/>
            </a:pPr>
            <a:r>
              <a:rPr lang="en-IN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Valodya</a:t>
            </a: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being elder and more responsible, took the initiative of asking the narrator for forgiveness. </a:t>
            </a:r>
            <a:endParaRPr lang="en-IN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114300" indent="0">
              <a:buFont typeface="Wingdings" pitchFamily="2" charset="2"/>
              <a:buChar char="§"/>
            </a:pPr>
            <a:r>
              <a:rPr lang="en-IN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The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narrator realised then that his brother understood him and was touched. Both the brothers shook hands and embraced each other.</a:t>
            </a: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67752" y="136634"/>
            <a:ext cx="1541579" cy="64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Image result for two boys figh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0966" y="2635578"/>
            <a:ext cx="3426372" cy="210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media.istockphoto.com/photos/two-kids-boy-brothers-fighting-in-garden-summer-picture-id499515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45" y="365562"/>
            <a:ext cx="8702566" cy="4563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9208" t="17646" r="34082" b="20676"/>
          <a:stretch>
            <a:fillRect/>
          </a:stretch>
        </p:blipFill>
        <p:spPr>
          <a:xfrm>
            <a:off x="6105240" y="1124606"/>
            <a:ext cx="2262977" cy="16808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35" y="0"/>
            <a:ext cx="9144635" cy="5142865"/>
          </a:xfrm>
        </p:spPr>
        <p:txBody>
          <a:bodyPr/>
          <a:lstStyle/>
          <a:p>
            <a:pPr marL="114300" indent="0">
              <a:buNone/>
            </a:pPr>
            <a:r>
              <a:rPr lang="en-IN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Difficult words: </a:t>
            </a:r>
          </a:p>
          <a:p>
            <a:pPr marL="114300" indent="0">
              <a:buNone/>
            </a:pP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jerking : raising shoulder</a:t>
            </a:r>
          </a:p>
          <a:p>
            <a:pPr marL="114300" indent="0">
              <a:buNone/>
            </a:pPr>
            <a:r>
              <a:rPr lang="en-IN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inherit:  derive  genetically from one's parents or ancestors.</a:t>
            </a:r>
          </a:p>
          <a:p>
            <a:pPr marL="114300" indent="0">
              <a:buNone/>
            </a:pPr>
            <a:r>
              <a:rPr lang="en-IN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brat : a child who behaves badly.</a:t>
            </a:r>
          </a:p>
          <a:p>
            <a:pPr marL="114300" indent="0">
              <a:buNone/>
            </a:pPr>
            <a:r>
              <a:rPr lang="en-IN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beside myself : loosing control</a:t>
            </a:r>
          </a:p>
          <a:p>
            <a:pPr marL="114300" indent="0">
              <a:buNone/>
            </a:pPr>
            <a:r>
              <a:rPr lang="en-IN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tipped it over: cause it to fall.</a:t>
            </a:r>
          </a:p>
          <a:p>
            <a:pPr marL="114300" indent="0">
              <a:buNone/>
            </a:pPr>
            <a:r>
              <a:rPr lang="en-IN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scowl: angry face</a:t>
            </a:r>
          </a:p>
          <a:p>
            <a:pPr marL="114300" indent="0">
              <a:buNone/>
            </a:pPr>
            <a:r>
              <a:rPr lang="en-IN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irresistible :  too attractive and tempting to be resisted</a:t>
            </a:r>
          </a:p>
          <a:p>
            <a:pPr marL="114300" indent="0">
              <a:buNone/>
            </a:pPr>
            <a:r>
              <a:rPr lang="en-IN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pathos:  sadness</a:t>
            </a:r>
          </a:p>
          <a:p>
            <a:pPr marL="114300" indent="0">
              <a:buNone/>
            </a:pPr>
            <a:endParaRPr lang="en-IN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114300" indent="0">
              <a:buNone/>
            </a:pPr>
            <a:endParaRPr lang="en-IN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4" name="Picture 3" descr="madbaby-today-main-tease1-191202_cecdbd51347888dce9ce34ed6ea98efe.fit-1240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35" y="2635885"/>
            <a:ext cx="3053080" cy="1691005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367752" y="136634"/>
            <a:ext cx="1541579" cy="646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35" y="0"/>
            <a:ext cx="9144635" cy="5142865"/>
          </a:xfrm>
        </p:spPr>
        <p:txBody>
          <a:bodyPr/>
          <a:lstStyle/>
          <a:p>
            <a:pPr marL="114300" indent="0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Questions</a:t>
            </a: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  <a:sym typeface="Calibri" panose="020F0502020204030204"/>
              </a:rPr>
              <a:t>: </a:t>
            </a:r>
            <a:endParaRPr lang="en-IN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>
              <a:buAutoNum type="arabicPeriod"/>
            </a:pPr>
            <a:r>
              <a:rPr lang="en-US" dirty="0" smtClean="0"/>
              <a:t>Describe </a:t>
            </a:r>
            <a:r>
              <a:rPr lang="en-US" dirty="0" smtClean="0"/>
              <a:t>the incident that made </a:t>
            </a:r>
            <a:r>
              <a:rPr lang="en-US" dirty="0" err="1" smtClean="0"/>
              <a:t>Valodya</a:t>
            </a:r>
            <a:r>
              <a:rPr lang="en-US" dirty="0" smtClean="0"/>
              <a:t> angry with his brother.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/>
              <a:t>How did the narrator feel when </a:t>
            </a:r>
            <a:r>
              <a:rPr lang="en-US" dirty="0" err="1" smtClean="0"/>
              <a:t>Valodya</a:t>
            </a:r>
            <a:r>
              <a:rPr lang="en-US" dirty="0" smtClean="0"/>
              <a:t> asked for forgiveness?</a:t>
            </a:r>
            <a:endParaRPr lang="en-IN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  <a:p>
            <a:pPr marL="114300" indent="0">
              <a:buNone/>
            </a:pPr>
            <a:endParaRPr lang="en-IN" alt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  <a:sym typeface="Calibri" panose="020F0502020204030204"/>
            </a:endParaRPr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67752" y="136634"/>
            <a:ext cx="1541579" cy="646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question m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329" y="1513490"/>
            <a:ext cx="3211342" cy="36300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222</Words>
  <Application>WPS Presentation</Application>
  <PresentationFormat>On-screen Show (16:9)</PresentationFormat>
  <Paragraphs>31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Slide 1</vt:lpstr>
      <vt:lpstr>Learning Objectives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Sujata</dc:creator>
  <cp:lastModifiedBy>HP</cp:lastModifiedBy>
  <cp:revision>20</cp:revision>
  <dcterms:created xsi:type="dcterms:W3CDTF">2021-04-07T05:33:00Z</dcterms:created>
  <dcterms:modified xsi:type="dcterms:W3CDTF">2021-12-18T04:59:50Z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